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24" r:id="rId3"/>
    <p:sldId id="430" r:id="rId5"/>
    <p:sldId id="429" r:id="rId6"/>
    <p:sldId id="431" r:id="rId7"/>
  </p:sldIdLst>
  <p:sldSz cx="12192000" cy="6858000"/>
  <p:notesSz cx="12192000" cy="6858000"/>
  <p:custDataLst>
    <p:tags r:id="rId11"/>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12" userDrawn="1">
          <p15:clr>
            <a:srgbClr val="A4A3A4"/>
          </p15:clr>
        </p15:guide>
        <p15:guide id="2" pos="22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361" autoAdjust="0"/>
  </p:normalViewPr>
  <p:slideViewPr>
    <p:cSldViewPr showGuides="1">
      <p:cViewPr varScale="1">
        <p:scale>
          <a:sx n="125" d="100"/>
          <a:sy n="125" d="100"/>
        </p:scale>
        <p:origin x="130" y="91"/>
      </p:cViewPr>
      <p:guideLst>
        <p:guide orient="horz" pos="3012"/>
        <p:guide pos="2262"/>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viewProps" Target="viewProps.xml"/><Relationship Id="rId8" Type="http://schemas.openxmlformats.org/officeDocument/2006/relationships/presProps" Target="presProps.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1" Type="http://schemas.openxmlformats.org/officeDocument/2006/relationships/tags" Target="tags/tag1.xml"/><Relationship Id="rId10" Type="http://schemas.openxmlformats.org/officeDocument/2006/relationships/tableStyles" Target="tableStyle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2162E6B-72CE-4813-9DB4-657C36CAFCB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D7F9F4F-00E2-4E15-AD1A-1F454D97419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5.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15.png"/><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2" Type="http://schemas.openxmlformats.org/officeDocument/2006/relationships/notesSlide" Target="../notesSlides/notesSlide2.xml"/><Relationship Id="rId11" Type="http://schemas.openxmlformats.org/officeDocument/2006/relationships/slideLayout" Target="../slideLayouts/slideLayout5.xml"/><Relationship Id="rId10" Type="http://schemas.openxmlformats.org/officeDocument/2006/relationships/image" Target="../media/image17.pn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5.xml"/><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32.png"/><Relationship Id="rId7" Type="http://schemas.openxmlformats.org/officeDocument/2006/relationships/image" Target="../media/image31.png"/><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24" name="文本框 23"/>
          <p:cNvSpPr txBox="1"/>
          <p:nvPr/>
        </p:nvSpPr>
        <p:spPr>
          <a:xfrm>
            <a:off x="228600" y="5562600"/>
            <a:ext cx="8422640" cy="521970"/>
          </a:xfrm>
          <a:prstGeom prst="rect">
            <a:avLst/>
          </a:prstGeom>
          <a:noFill/>
        </p:spPr>
        <p:txBody>
          <a:bodyPr wrap="square">
            <a:spAutoFit/>
          </a:bodyPr>
          <a:lstStyle/>
          <a:p>
            <a:r>
              <a:rPr lang="en-US" altLang="zh-CN" sz="1400" dirty="0">
                <a:sym typeface="+mn-ea"/>
              </a:rPr>
              <a:t>2026_WWW_</a:t>
            </a:r>
            <a:r>
              <a:rPr lang="en-US" altLang="zh-CN" sz="1400" dirty="0"/>
              <a:t>Plan Then Retrieve: Reinforcement Learning-Guided Complex</a:t>
            </a:r>
            <a:endParaRPr lang="en-US" altLang="zh-CN" sz="1400" dirty="0"/>
          </a:p>
          <a:p>
            <a:r>
              <a:rPr lang="en-US" altLang="zh-CN" sz="1400" dirty="0"/>
              <a:t>Reasoning over Knowledge Graphs</a:t>
            </a:r>
            <a:endParaRPr lang="en-US" altLang="zh-CN" sz="1400" dirty="0"/>
          </a:p>
        </p:txBody>
      </p:sp>
      <p:sp>
        <p:nvSpPr>
          <p:cNvPr id="26" name="文本框 25"/>
          <p:cNvSpPr txBox="1"/>
          <p:nvPr/>
        </p:nvSpPr>
        <p:spPr>
          <a:xfrm>
            <a:off x="8534400" y="213995"/>
            <a:ext cx="3408680" cy="2534920"/>
          </a:xfrm>
          <a:prstGeom prst="rect">
            <a:avLst/>
          </a:prstGeom>
          <a:noFill/>
        </p:spPr>
        <p:txBody>
          <a:bodyPr wrap="square" rtlCol="0">
            <a:noAutofit/>
          </a:bodyPr>
          <a:lstStyle/>
          <a:p>
            <a:r>
              <a:rPr lang="zh-CN" altLang="en-US" dirty="0"/>
              <a:t>动机</a:t>
            </a:r>
            <a:r>
              <a:rPr lang="en-US" altLang="zh-CN" dirty="0"/>
              <a:t>:</a:t>
            </a:r>
            <a:br>
              <a:rPr lang="en-US" altLang="zh-CN" dirty="0"/>
            </a:br>
            <a:r>
              <a:rPr lang="en-US" altLang="zh-CN" dirty="0"/>
              <a:t>(1) </a:t>
            </a:r>
            <a:r>
              <a:rPr lang="zh-CN" altLang="en-US" dirty="0"/>
              <a:t>现有语义解析和检索增强方法通常假设知识图谱包含回答问题所需的所有事实。这在现实中往往不成立</a:t>
            </a:r>
            <a:endParaRPr lang="zh-CN" altLang="en-US" dirty="0"/>
          </a:p>
          <a:p>
            <a:r>
              <a:rPr lang="en-US" altLang="zh-CN" dirty="0"/>
              <a:t>(2)</a:t>
            </a:r>
            <a:r>
              <a:rPr lang="zh-CN" altLang="en-US" dirty="0"/>
              <a:t>现有方法在推理过程中可能</a:t>
            </a:r>
            <a:r>
              <a:rPr lang="zh-CN" altLang="en-US" dirty="0"/>
              <a:t>最初会正确分解问题，但在后续步骤中无法坚持原有规划，导致推理混乱</a:t>
            </a:r>
            <a:r>
              <a:rPr lang="en-US" altLang="zh-CN" dirty="0"/>
              <a:t>	</a:t>
            </a:r>
            <a:endParaRPr lang="zh-CN" altLang="en-US" dirty="0"/>
          </a:p>
          <a:p>
            <a:endParaRPr lang="zh-CN" altLang="en-US" dirty="0"/>
          </a:p>
          <a:p>
            <a:endParaRPr lang="zh-CN" altLang="en-US" dirty="0">
              <a:sym typeface="+mn-ea"/>
            </a:endParaRPr>
          </a:p>
        </p:txBody>
      </p:sp>
      <p:pic>
        <p:nvPicPr>
          <p:cNvPr id="23" name="图片 22"/>
          <p:cNvPicPr>
            <a:picLocks noChangeAspect="1"/>
          </p:cNvPicPr>
          <p:nvPr/>
        </p:nvPicPr>
        <p:blipFill>
          <a:blip r:embed="rId1"/>
          <a:stretch>
            <a:fillRect/>
          </a:stretch>
        </p:blipFill>
        <p:spPr>
          <a:xfrm>
            <a:off x="0" y="76200"/>
            <a:ext cx="7787005" cy="4770755"/>
          </a:xfrm>
          <a:prstGeom prst="rect">
            <a:avLst/>
          </a:prstGeom>
        </p:spPr>
      </p:pic>
      <p:sp>
        <p:nvSpPr>
          <p:cNvPr id="22" name="文本框 21"/>
          <p:cNvSpPr txBox="1"/>
          <p:nvPr/>
        </p:nvSpPr>
        <p:spPr>
          <a:xfrm>
            <a:off x="152400" y="6248083"/>
            <a:ext cx="5080000" cy="337185"/>
          </a:xfrm>
          <a:prstGeom prst="rect">
            <a:avLst/>
          </a:prstGeom>
        </p:spPr>
        <p:txBody>
          <a:bodyPr>
            <a:spAutoFit/>
          </a:bodyPr>
          <a:p>
            <a:pPr marL="0" indent="0"/>
            <a:r>
              <a:rPr lang="zh-CN" altLang="en-US" sz="1600" b="0" i="0">
                <a:latin typeface="-apple-system"/>
                <a:ea typeface="-apple-system"/>
              </a:rPr>
              <a:t>计划然后检索：强化学习引导的知识图复杂推理</a:t>
            </a:r>
            <a:endParaRPr lang="zh-CN" altLang="en-US" sz="1600" b="0" i="0">
              <a:latin typeface="-apple-system"/>
              <a:ea typeface="-apple-system"/>
            </a:endParaRPr>
          </a:p>
        </p:txBody>
      </p:sp>
      <p:pic>
        <p:nvPicPr>
          <p:cNvPr id="25" name="图片 24"/>
          <p:cNvPicPr>
            <a:picLocks noChangeAspect="1"/>
          </p:cNvPicPr>
          <p:nvPr/>
        </p:nvPicPr>
        <p:blipFill>
          <a:blip r:embed="rId2"/>
          <a:stretch>
            <a:fillRect/>
          </a:stretch>
        </p:blipFill>
        <p:spPr>
          <a:xfrm>
            <a:off x="8094345" y="2819400"/>
            <a:ext cx="3930650" cy="596900"/>
          </a:xfrm>
          <a:prstGeom prst="rect">
            <a:avLst/>
          </a:prstGeom>
        </p:spPr>
      </p:pic>
      <p:pic>
        <p:nvPicPr>
          <p:cNvPr id="27" name="图片 26"/>
          <p:cNvPicPr>
            <a:picLocks noChangeAspect="1"/>
          </p:cNvPicPr>
          <p:nvPr/>
        </p:nvPicPr>
        <p:blipFill>
          <a:blip r:embed="rId3"/>
          <a:stretch>
            <a:fillRect/>
          </a:stretch>
        </p:blipFill>
        <p:spPr>
          <a:xfrm>
            <a:off x="7924800" y="3429000"/>
            <a:ext cx="3990340" cy="711200"/>
          </a:xfrm>
          <a:prstGeom prst="rect">
            <a:avLst/>
          </a:prstGeom>
        </p:spPr>
      </p:pic>
      <p:pic>
        <p:nvPicPr>
          <p:cNvPr id="28" name="图片 27"/>
          <p:cNvPicPr>
            <a:picLocks noChangeAspect="1"/>
          </p:cNvPicPr>
          <p:nvPr/>
        </p:nvPicPr>
        <p:blipFill>
          <a:blip r:embed="rId4"/>
          <a:stretch>
            <a:fillRect/>
          </a:stretch>
        </p:blipFill>
        <p:spPr>
          <a:xfrm>
            <a:off x="7848600" y="4114800"/>
            <a:ext cx="4044950" cy="577850"/>
          </a:xfrm>
          <a:prstGeom prst="rect">
            <a:avLst/>
          </a:prstGeom>
        </p:spPr>
      </p:pic>
      <p:pic>
        <p:nvPicPr>
          <p:cNvPr id="29" name="图片 28"/>
          <p:cNvPicPr>
            <a:picLocks noChangeAspect="1"/>
          </p:cNvPicPr>
          <p:nvPr/>
        </p:nvPicPr>
        <p:blipFill>
          <a:blip r:embed="rId5"/>
          <a:stretch>
            <a:fillRect/>
          </a:stretch>
        </p:blipFill>
        <p:spPr>
          <a:xfrm>
            <a:off x="7239000" y="4724400"/>
            <a:ext cx="4921250" cy="635000"/>
          </a:xfrm>
          <a:prstGeom prst="rect">
            <a:avLst/>
          </a:prstGeom>
        </p:spPr>
      </p:pic>
      <p:pic>
        <p:nvPicPr>
          <p:cNvPr id="31" name="图片 30"/>
          <p:cNvPicPr>
            <a:picLocks noChangeAspect="1"/>
          </p:cNvPicPr>
          <p:nvPr/>
        </p:nvPicPr>
        <p:blipFill>
          <a:blip r:embed="rId6"/>
          <a:stretch>
            <a:fillRect/>
          </a:stretch>
        </p:blipFill>
        <p:spPr>
          <a:xfrm>
            <a:off x="6858000" y="5562600"/>
            <a:ext cx="5029200" cy="1143000"/>
          </a:xfrm>
          <a:prstGeom prst="rect">
            <a:avLst/>
          </a:prstGeom>
        </p:spPr>
      </p:pic>
      <p:pic>
        <p:nvPicPr>
          <p:cNvPr id="3" name="图片 2"/>
          <p:cNvPicPr>
            <a:picLocks noChangeAspect="1"/>
          </p:cNvPicPr>
          <p:nvPr/>
        </p:nvPicPr>
        <p:blipFill>
          <a:blip r:embed="rId7"/>
          <a:stretch>
            <a:fillRect/>
          </a:stretch>
        </p:blipFill>
        <p:spPr>
          <a:xfrm>
            <a:off x="2743200" y="4813300"/>
            <a:ext cx="4191000" cy="7493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23" name="文本框 22"/>
          <p:cNvSpPr txBox="1"/>
          <p:nvPr/>
        </p:nvSpPr>
        <p:spPr>
          <a:xfrm>
            <a:off x="8763000" y="0"/>
            <a:ext cx="3408680" cy="2578735"/>
          </a:xfrm>
          <a:prstGeom prst="rect">
            <a:avLst/>
          </a:prstGeom>
          <a:noFill/>
        </p:spPr>
        <p:txBody>
          <a:bodyPr wrap="square" rtlCol="0">
            <a:noAutofit/>
          </a:bodyPr>
          <a:lstStyle/>
          <a:p>
            <a:pPr algn="l">
              <a:buClrTx/>
              <a:buSzTx/>
              <a:buNone/>
            </a:pPr>
            <a:r>
              <a:rPr lang="zh-CN" altLang="en-US" sz="1800" dirty="0"/>
              <a:t>动机:</a:t>
            </a:r>
            <a:br>
              <a:rPr lang="zh-CN" altLang="en-US" sz="1800" dirty="0"/>
            </a:br>
            <a:r>
              <a:rPr lang="zh-CN" altLang="en-US" sz="1800" dirty="0"/>
              <a:t>(1)单一检索器的表达能力不足,大多数现有系统只使用一个检索器来处理多样化的查询意图。然而，文本图谱中的信息是多维度的</a:t>
            </a:r>
            <a:endParaRPr lang="zh-CN" altLang="en-US" sz="1800" dirty="0"/>
          </a:p>
          <a:p>
            <a:pPr algn="l">
              <a:buClrTx/>
              <a:buSzTx/>
              <a:buNone/>
            </a:pPr>
            <a:r>
              <a:rPr lang="zh-CN" altLang="en-US" sz="1800" dirty="0"/>
              <a:t>(2)检索结果中存在噪声干扰：检索到的子图常常包含不相关或干扰性的信息</a:t>
            </a:r>
            <a:endParaRPr lang="zh-CN" altLang="en-US" sz="1800" dirty="0"/>
          </a:p>
          <a:p>
            <a:pPr algn="l">
              <a:buClrTx/>
              <a:buSzTx/>
              <a:buNone/>
            </a:pPr>
            <a:endParaRPr lang="zh-CN" altLang="en-US" sz="1800" dirty="0">
              <a:sym typeface="+mn-ea"/>
            </a:endParaRPr>
          </a:p>
        </p:txBody>
      </p:sp>
      <p:sp>
        <p:nvSpPr>
          <p:cNvPr id="24" name="文本框 23"/>
          <p:cNvSpPr txBox="1"/>
          <p:nvPr/>
        </p:nvSpPr>
        <p:spPr>
          <a:xfrm>
            <a:off x="76200" y="5867400"/>
            <a:ext cx="7456805" cy="521970"/>
          </a:xfrm>
          <a:prstGeom prst="rect">
            <a:avLst/>
          </a:prstGeom>
          <a:noFill/>
        </p:spPr>
        <p:txBody>
          <a:bodyPr wrap="square">
            <a:spAutoFit/>
          </a:bodyPr>
          <a:lstStyle/>
          <a:p>
            <a:r>
              <a:rPr lang="en-US" altLang="zh-CN" sz="1400" dirty="0"/>
              <a:t>2026_WWW_MixRAG : Mixture-of-Experts Retrieval-Augmented Generation</a:t>
            </a:r>
            <a:endParaRPr lang="en-US" altLang="zh-CN" sz="1400" dirty="0"/>
          </a:p>
          <a:p>
            <a:r>
              <a:rPr lang="en-US" altLang="zh-CN" sz="1400" dirty="0"/>
              <a:t>for Textual Graph Understanding and Question Answering</a:t>
            </a:r>
            <a:endParaRPr lang="en-US" altLang="zh-CN" sz="1400" dirty="0"/>
          </a:p>
        </p:txBody>
      </p:sp>
      <p:pic>
        <p:nvPicPr>
          <p:cNvPr id="26" name="图片 25"/>
          <p:cNvPicPr>
            <a:picLocks noChangeAspect="1"/>
          </p:cNvPicPr>
          <p:nvPr/>
        </p:nvPicPr>
        <p:blipFill>
          <a:blip r:embed="rId1"/>
          <a:stretch>
            <a:fillRect/>
          </a:stretch>
        </p:blipFill>
        <p:spPr>
          <a:xfrm>
            <a:off x="304800" y="76200"/>
            <a:ext cx="8669655" cy="2787015"/>
          </a:xfrm>
          <a:prstGeom prst="rect">
            <a:avLst/>
          </a:prstGeom>
        </p:spPr>
      </p:pic>
      <p:pic>
        <p:nvPicPr>
          <p:cNvPr id="25" name="图片 24"/>
          <p:cNvPicPr>
            <a:picLocks noChangeAspect="1"/>
          </p:cNvPicPr>
          <p:nvPr/>
        </p:nvPicPr>
        <p:blipFill>
          <a:blip r:embed="rId2"/>
          <a:stretch>
            <a:fillRect/>
          </a:stretch>
        </p:blipFill>
        <p:spPr>
          <a:xfrm>
            <a:off x="5562600" y="4724400"/>
            <a:ext cx="2921000" cy="387350"/>
          </a:xfrm>
          <a:prstGeom prst="rect">
            <a:avLst/>
          </a:prstGeom>
        </p:spPr>
      </p:pic>
      <p:pic>
        <p:nvPicPr>
          <p:cNvPr id="27" name="图片 26"/>
          <p:cNvPicPr>
            <a:picLocks noChangeAspect="1"/>
          </p:cNvPicPr>
          <p:nvPr/>
        </p:nvPicPr>
        <p:blipFill>
          <a:blip r:embed="rId3"/>
          <a:stretch>
            <a:fillRect/>
          </a:stretch>
        </p:blipFill>
        <p:spPr>
          <a:xfrm>
            <a:off x="482600" y="2742565"/>
            <a:ext cx="4521200" cy="704850"/>
          </a:xfrm>
          <a:prstGeom prst="rect">
            <a:avLst/>
          </a:prstGeom>
        </p:spPr>
      </p:pic>
      <p:grpSp>
        <p:nvGrpSpPr>
          <p:cNvPr id="6" name="组合 5"/>
          <p:cNvGrpSpPr/>
          <p:nvPr/>
        </p:nvGrpSpPr>
        <p:grpSpPr>
          <a:xfrm>
            <a:off x="5715000" y="2819400"/>
            <a:ext cx="6238875" cy="1619250"/>
            <a:chOff x="685" y="5400"/>
            <a:chExt cx="9825" cy="2550"/>
          </a:xfrm>
        </p:grpSpPr>
        <p:pic>
          <p:nvPicPr>
            <p:cNvPr id="28" name="图片 27"/>
            <p:cNvPicPr>
              <a:picLocks noChangeAspect="1"/>
            </p:cNvPicPr>
            <p:nvPr/>
          </p:nvPicPr>
          <p:blipFill>
            <a:blip r:embed="rId4"/>
            <a:stretch>
              <a:fillRect/>
            </a:stretch>
          </p:blipFill>
          <p:spPr>
            <a:xfrm>
              <a:off x="685" y="5400"/>
              <a:ext cx="4900" cy="2550"/>
            </a:xfrm>
            <a:prstGeom prst="rect">
              <a:avLst/>
            </a:prstGeom>
          </p:spPr>
        </p:pic>
        <p:pic>
          <p:nvPicPr>
            <p:cNvPr id="29" name="图片 28"/>
            <p:cNvPicPr>
              <a:picLocks noChangeAspect="1"/>
            </p:cNvPicPr>
            <p:nvPr/>
          </p:nvPicPr>
          <p:blipFill>
            <a:blip r:embed="rId5"/>
            <a:stretch>
              <a:fillRect/>
            </a:stretch>
          </p:blipFill>
          <p:spPr>
            <a:xfrm>
              <a:off x="4680" y="5561"/>
              <a:ext cx="5830" cy="750"/>
            </a:xfrm>
            <a:prstGeom prst="rect">
              <a:avLst/>
            </a:prstGeom>
          </p:spPr>
        </p:pic>
        <p:pic>
          <p:nvPicPr>
            <p:cNvPr id="30" name="图片 29"/>
            <p:cNvPicPr>
              <a:picLocks noChangeAspect="1"/>
            </p:cNvPicPr>
            <p:nvPr/>
          </p:nvPicPr>
          <p:blipFill>
            <a:blip r:embed="rId6"/>
            <a:stretch>
              <a:fillRect/>
            </a:stretch>
          </p:blipFill>
          <p:spPr>
            <a:xfrm>
              <a:off x="5580" y="6720"/>
              <a:ext cx="4930" cy="870"/>
            </a:xfrm>
            <a:prstGeom prst="rect">
              <a:avLst/>
            </a:prstGeom>
          </p:spPr>
        </p:pic>
      </p:grpSp>
      <p:sp>
        <p:nvSpPr>
          <p:cNvPr id="32" name="文本框 31"/>
          <p:cNvSpPr txBox="1"/>
          <p:nvPr/>
        </p:nvSpPr>
        <p:spPr>
          <a:xfrm>
            <a:off x="152400" y="6505892"/>
            <a:ext cx="5080000" cy="337185"/>
          </a:xfrm>
          <a:prstGeom prst="rect">
            <a:avLst/>
          </a:prstGeom>
        </p:spPr>
        <p:txBody>
          <a:bodyPr>
            <a:spAutoFit/>
          </a:bodyPr>
          <a:p>
            <a:pPr marL="0" indent="0"/>
            <a:r>
              <a:rPr lang="zh-CN" altLang="en-US" sz="1600" b="0" i="0">
                <a:latin typeface="-apple-system"/>
                <a:ea typeface="-apple-system"/>
              </a:rPr>
              <a:t>用于文本图理解和问答的专家混合检索增强生成</a:t>
            </a:r>
            <a:endParaRPr lang="zh-CN" altLang="en-US" sz="1600" b="0" i="0">
              <a:latin typeface="-apple-system"/>
              <a:ea typeface="-apple-system"/>
            </a:endParaRPr>
          </a:p>
        </p:txBody>
      </p:sp>
      <p:pic>
        <p:nvPicPr>
          <p:cNvPr id="2" name="图片 1"/>
          <p:cNvPicPr>
            <a:picLocks noChangeAspect="1"/>
          </p:cNvPicPr>
          <p:nvPr/>
        </p:nvPicPr>
        <p:blipFill>
          <a:blip r:embed="rId7"/>
          <a:stretch>
            <a:fillRect/>
          </a:stretch>
        </p:blipFill>
        <p:spPr>
          <a:xfrm>
            <a:off x="5867400" y="5257800"/>
            <a:ext cx="5607050" cy="596900"/>
          </a:xfrm>
          <a:prstGeom prst="rect">
            <a:avLst/>
          </a:prstGeom>
        </p:spPr>
      </p:pic>
      <p:grpSp>
        <p:nvGrpSpPr>
          <p:cNvPr id="5" name="组合 4"/>
          <p:cNvGrpSpPr/>
          <p:nvPr/>
        </p:nvGrpSpPr>
        <p:grpSpPr>
          <a:xfrm>
            <a:off x="482600" y="3474085"/>
            <a:ext cx="4362450" cy="1923415"/>
            <a:chOff x="11640" y="5471"/>
            <a:chExt cx="6870" cy="3029"/>
          </a:xfrm>
        </p:grpSpPr>
        <p:pic>
          <p:nvPicPr>
            <p:cNvPr id="22" name="图片 21"/>
            <p:cNvPicPr>
              <a:picLocks noChangeAspect="1"/>
            </p:cNvPicPr>
            <p:nvPr/>
          </p:nvPicPr>
          <p:blipFill>
            <a:blip r:embed="rId8"/>
            <a:stretch>
              <a:fillRect/>
            </a:stretch>
          </p:blipFill>
          <p:spPr>
            <a:xfrm>
              <a:off x="11880" y="7680"/>
              <a:ext cx="6630" cy="820"/>
            </a:xfrm>
            <a:prstGeom prst="rect">
              <a:avLst/>
            </a:prstGeom>
          </p:spPr>
        </p:pic>
        <p:pic>
          <p:nvPicPr>
            <p:cNvPr id="3" name="图片 2"/>
            <p:cNvPicPr>
              <a:picLocks noChangeAspect="1"/>
            </p:cNvPicPr>
            <p:nvPr/>
          </p:nvPicPr>
          <p:blipFill>
            <a:blip r:embed="rId9"/>
            <a:stretch>
              <a:fillRect/>
            </a:stretch>
          </p:blipFill>
          <p:spPr>
            <a:xfrm>
              <a:off x="11640" y="5471"/>
              <a:ext cx="3240" cy="2110"/>
            </a:xfrm>
            <a:prstGeom prst="rect">
              <a:avLst/>
            </a:prstGeom>
          </p:spPr>
        </p:pic>
        <p:pic>
          <p:nvPicPr>
            <p:cNvPr id="4" name="图片 3"/>
            <p:cNvPicPr>
              <a:picLocks noChangeAspect="1"/>
            </p:cNvPicPr>
            <p:nvPr/>
          </p:nvPicPr>
          <p:blipFill>
            <a:blip r:embed="rId10"/>
            <a:stretch>
              <a:fillRect/>
            </a:stretch>
          </p:blipFill>
          <p:spPr>
            <a:xfrm>
              <a:off x="15070" y="5550"/>
              <a:ext cx="3160" cy="1530"/>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23" name="文本框 22"/>
          <p:cNvSpPr txBox="1"/>
          <p:nvPr/>
        </p:nvSpPr>
        <p:spPr>
          <a:xfrm>
            <a:off x="8305800" y="76200"/>
            <a:ext cx="3408680" cy="2414905"/>
          </a:xfrm>
          <a:prstGeom prst="rect">
            <a:avLst/>
          </a:prstGeom>
          <a:noFill/>
        </p:spPr>
        <p:txBody>
          <a:bodyPr wrap="square" rtlCol="0">
            <a:noAutofit/>
          </a:bodyPr>
          <a:lstStyle/>
          <a:p>
            <a:r>
              <a:rPr lang="zh-CN" altLang="en-US" dirty="0"/>
              <a:t>动机</a:t>
            </a:r>
            <a:r>
              <a:rPr lang="en-US" altLang="zh-CN" dirty="0"/>
              <a:t>:</a:t>
            </a:r>
            <a:br>
              <a:rPr lang="en-US" altLang="zh-CN" dirty="0"/>
            </a:br>
            <a:r>
              <a:rPr lang="en-US" altLang="zh-CN" dirty="0"/>
              <a:t>(1) </a:t>
            </a:r>
            <a:r>
              <a:rPr lang="zh-CN" altLang="en-US" dirty="0"/>
              <a:t>现有方法往往直接将不同模态的特征或三元组混合，没有显式地构建每个模态独有的子图。</a:t>
            </a:r>
            <a:endParaRPr lang="zh-CN" altLang="en-US" dirty="0"/>
          </a:p>
          <a:p>
            <a:r>
              <a:rPr lang="en-US" altLang="zh-CN" dirty="0"/>
              <a:t>(2)</a:t>
            </a:r>
            <a:r>
              <a:rPr lang="zh-CN" altLang="en-US" dirty="0"/>
              <a:t>很多方法采用早期融合导致语义冲突和</a:t>
            </a:r>
            <a:r>
              <a:rPr lang="zh-CN" altLang="en-US" dirty="0"/>
              <a:t>信息丢失</a:t>
            </a:r>
            <a:endParaRPr lang="zh-CN" altLang="en-US" dirty="0"/>
          </a:p>
          <a:p>
            <a:endParaRPr lang="zh-CN" altLang="en-US" dirty="0">
              <a:sym typeface="+mn-ea"/>
            </a:endParaRPr>
          </a:p>
        </p:txBody>
      </p:sp>
      <p:sp>
        <p:nvSpPr>
          <p:cNvPr id="24" name="文本框 23"/>
          <p:cNvSpPr txBox="1"/>
          <p:nvPr/>
        </p:nvSpPr>
        <p:spPr>
          <a:xfrm>
            <a:off x="76200" y="4876800"/>
            <a:ext cx="6785610" cy="1198880"/>
          </a:xfrm>
          <a:prstGeom prst="rect">
            <a:avLst/>
          </a:prstGeom>
          <a:noFill/>
        </p:spPr>
        <p:txBody>
          <a:bodyPr wrap="square">
            <a:spAutoFit/>
          </a:bodyPr>
          <a:lstStyle/>
          <a:p>
            <a:r>
              <a:rPr lang="en-US" altLang="zh-CN" dirty="0"/>
              <a:t>2026_WWW_Multi-Granularity Multi-Modal Knowledge Graph Representation</a:t>
            </a:r>
            <a:endParaRPr lang="en-US" altLang="zh-CN" dirty="0"/>
          </a:p>
          <a:p>
            <a:r>
              <a:rPr lang="en-US" altLang="zh-CN" dirty="0"/>
              <a:t>Learning via Subgraph-Aware Adaptive Fusion and Hierarchical</a:t>
            </a:r>
            <a:endParaRPr lang="en-US" altLang="zh-CN" dirty="0"/>
          </a:p>
          <a:p>
            <a:r>
              <a:rPr lang="en-US" altLang="zh-CN" dirty="0"/>
              <a:t>Relation Modeling</a:t>
            </a:r>
            <a:endParaRPr lang="en-US" altLang="zh-CN" dirty="0"/>
          </a:p>
        </p:txBody>
      </p:sp>
      <p:pic>
        <p:nvPicPr>
          <p:cNvPr id="22" name="图片 21"/>
          <p:cNvPicPr>
            <a:picLocks noChangeAspect="1"/>
          </p:cNvPicPr>
          <p:nvPr/>
        </p:nvPicPr>
        <p:blipFill>
          <a:blip r:embed="rId1"/>
          <a:stretch>
            <a:fillRect/>
          </a:stretch>
        </p:blipFill>
        <p:spPr>
          <a:xfrm>
            <a:off x="76200" y="76200"/>
            <a:ext cx="7691120" cy="4554855"/>
          </a:xfrm>
          <a:prstGeom prst="rect">
            <a:avLst/>
          </a:prstGeom>
        </p:spPr>
      </p:pic>
      <p:sp>
        <p:nvSpPr>
          <p:cNvPr id="25" name="文本框 24"/>
          <p:cNvSpPr txBox="1"/>
          <p:nvPr/>
        </p:nvSpPr>
        <p:spPr>
          <a:xfrm>
            <a:off x="152400" y="6172200"/>
            <a:ext cx="5080000" cy="611505"/>
          </a:xfrm>
          <a:prstGeom prst="rect">
            <a:avLst/>
          </a:prstGeom>
        </p:spPr>
        <p:txBody>
          <a:bodyPr>
            <a:noAutofit/>
          </a:bodyPr>
          <a:p>
            <a:pPr marL="0" indent="0"/>
            <a:r>
              <a:rPr lang="zh-CN" altLang="en-US" sz="1600" b="0" i="0">
                <a:latin typeface="-apple-system"/>
                <a:ea typeface="-apple-system"/>
              </a:rPr>
              <a:t>通过子图感知自适应融合和层次关系建模进行多粒度多模态知识图表示学习</a:t>
            </a:r>
            <a:endParaRPr lang="zh-CN" altLang="en-US" sz="1600" b="0" i="0">
              <a:latin typeface="-apple-system"/>
              <a:ea typeface="-apple-system"/>
            </a:endParaRPr>
          </a:p>
        </p:txBody>
      </p:sp>
      <p:pic>
        <p:nvPicPr>
          <p:cNvPr id="27" name="图片 26"/>
          <p:cNvPicPr>
            <a:picLocks noChangeAspect="1"/>
          </p:cNvPicPr>
          <p:nvPr/>
        </p:nvPicPr>
        <p:blipFill>
          <a:blip r:embed="rId2"/>
          <a:stretch>
            <a:fillRect/>
          </a:stretch>
        </p:blipFill>
        <p:spPr>
          <a:xfrm>
            <a:off x="7772400" y="1828800"/>
            <a:ext cx="4229100" cy="742950"/>
          </a:xfrm>
          <a:prstGeom prst="rect">
            <a:avLst/>
          </a:prstGeom>
        </p:spPr>
      </p:pic>
      <p:pic>
        <p:nvPicPr>
          <p:cNvPr id="31" name="图片 30"/>
          <p:cNvPicPr>
            <a:picLocks noChangeAspect="1"/>
          </p:cNvPicPr>
          <p:nvPr/>
        </p:nvPicPr>
        <p:blipFill>
          <a:blip r:embed="rId3"/>
          <a:stretch>
            <a:fillRect/>
          </a:stretch>
        </p:blipFill>
        <p:spPr>
          <a:xfrm>
            <a:off x="7467600" y="2590800"/>
            <a:ext cx="4676140" cy="673100"/>
          </a:xfrm>
          <a:prstGeom prst="rect">
            <a:avLst/>
          </a:prstGeom>
        </p:spPr>
      </p:pic>
      <p:pic>
        <p:nvPicPr>
          <p:cNvPr id="32" name="图片 31"/>
          <p:cNvPicPr>
            <a:picLocks noChangeAspect="1"/>
          </p:cNvPicPr>
          <p:nvPr/>
        </p:nvPicPr>
        <p:blipFill>
          <a:blip r:embed="rId4"/>
          <a:stretch>
            <a:fillRect/>
          </a:stretch>
        </p:blipFill>
        <p:spPr>
          <a:xfrm>
            <a:off x="7947660" y="3352800"/>
            <a:ext cx="4197350" cy="596900"/>
          </a:xfrm>
          <a:prstGeom prst="rect">
            <a:avLst/>
          </a:prstGeom>
        </p:spPr>
      </p:pic>
      <p:pic>
        <p:nvPicPr>
          <p:cNvPr id="33" name="图片 32"/>
          <p:cNvPicPr>
            <a:picLocks noChangeAspect="1"/>
          </p:cNvPicPr>
          <p:nvPr/>
        </p:nvPicPr>
        <p:blipFill>
          <a:blip r:embed="rId5"/>
          <a:stretch>
            <a:fillRect/>
          </a:stretch>
        </p:blipFill>
        <p:spPr>
          <a:xfrm>
            <a:off x="7315200" y="5147945"/>
            <a:ext cx="4826000" cy="1024255"/>
          </a:xfrm>
          <a:prstGeom prst="rect">
            <a:avLst/>
          </a:prstGeom>
        </p:spPr>
      </p:pic>
      <p:pic>
        <p:nvPicPr>
          <p:cNvPr id="34" name="图片 33"/>
          <p:cNvPicPr>
            <a:picLocks noChangeAspect="1"/>
          </p:cNvPicPr>
          <p:nvPr/>
        </p:nvPicPr>
        <p:blipFill>
          <a:blip r:embed="rId6"/>
          <a:stretch>
            <a:fillRect/>
          </a:stretch>
        </p:blipFill>
        <p:spPr>
          <a:xfrm>
            <a:off x="7981950" y="3962400"/>
            <a:ext cx="4210050" cy="692150"/>
          </a:xfrm>
          <a:prstGeom prst="rect">
            <a:avLst/>
          </a:prstGeom>
        </p:spPr>
      </p:pic>
      <p:pic>
        <p:nvPicPr>
          <p:cNvPr id="36" name="图片 35"/>
          <p:cNvPicPr>
            <a:picLocks noChangeAspect="1"/>
          </p:cNvPicPr>
          <p:nvPr/>
        </p:nvPicPr>
        <p:blipFill>
          <a:blip r:embed="rId7"/>
          <a:stretch>
            <a:fillRect/>
          </a:stretch>
        </p:blipFill>
        <p:spPr>
          <a:xfrm>
            <a:off x="7181850" y="4667250"/>
            <a:ext cx="5010150" cy="3873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76200" y="39370"/>
            <a:ext cx="6898005" cy="3847465"/>
          </a:xfrm>
          <a:prstGeom prst="rect">
            <a:avLst/>
          </a:prstGeom>
        </p:spPr>
      </p:pic>
      <p:sp>
        <p:nvSpPr>
          <p:cNvPr id="3" name="文本框 2"/>
          <p:cNvSpPr txBox="1"/>
          <p:nvPr/>
        </p:nvSpPr>
        <p:spPr>
          <a:xfrm>
            <a:off x="152400" y="5410200"/>
            <a:ext cx="5374640" cy="645160"/>
          </a:xfrm>
          <a:prstGeom prst="rect">
            <a:avLst/>
          </a:prstGeom>
        </p:spPr>
        <p:txBody>
          <a:bodyPr wrap="square">
            <a:spAutoFit/>
          </a:bodyPr>
          <a:p>
            <a:r>
              <a:rPr lang="en-US" altLang="zh-CN" sz="1800" dirty="0"/>
              <a:t>2026_WWW_KG-BiLM: Knowledge Graph Embedding via Bidirectional Language Models</a:t>
            </a:r>
            <a:endParaRPr lang="en-US" altLang="zh-CN" sz="1800" dirty="0"/>
          </a:p>
        </p:txBody>
      </p:sp>
      <p:sp>
        <p:nvSpPr>
          <p:cNvPr id="4" name="文本框 3"/>
          <p:cNvSpPr txBox="1"/>
          <p:nvPr/>
        </p:nvSpPr>
        <p:spPr>
          <a:xfrm>
            <a:off x="76200" y="6171883"/>
            <a:ext cx="5080000" cy="337185"/>
          </a:xfrm>
          <a:prstGeom prst="rect">
            <a:avLst/>
          </a:prstGeom>
        </p:spPr>
        <p:txBody>
          <a:bodyPr>
            <a:spAutoFit/>
          </a:bodyPr>
          <a:p>
            <a:pPr marL="0" indent="0"/>
            <a:r>
              <a:rPr lang="zh-CN" altLang="en-US" sz="1600" b="0" i="0">
                <a:latin typeface="-apple-system"/>
                <a:ea typeface="-apple-system"/>
              </a:rPr>
              <a:t>基于双向语言模型的知识图谱嵌入</a:t>
            </a:r>
            <a:endParaRPr lang="zh-CN" altLang="en-US" sz="1600" b="0" i="0">
              <a:latin typeface="-apple-system"/>
              <a:ea typeface="-apple-system"/>
            </a:endParaRPr>
          </a:p>
        </p:txBody>
      </p:sp>
      <p:pic>
        <p:nvPicPr>
          <p:cNvPr id="7" name="图片 6"/>
          <p:cNvPicPr>
            <a:picLocks noChangeAspect="1"/>
          </p:cNvPicPr>
          <p:nvPr/>
        </p:nvPicPr>
        <p:blipFill>
          <a:blip r:embed="rId2"/>
          <a:stretch>
            <a:fillRect/>
          </a:stretch>
        </p:blipFill>
        <p:spPr>
          <a:xfrm>
            <a:off x="6553200" y="5918200"/>
            <a:ext cx="4616450" cy="939800"/>
          </a:xfrm>
          <a:prstGeom prst="rect">
            <a:avLst/>
          </a:prstGeom>
        </p:spPr>
      </p:pic>
      <p:pic>
        <p:nvPicPr>
          <p:cNvPr id="8" name="图片 7"/>
          <p:cNvPicPr>
            <a:picLocks noChangeAspect="1"/>
          </p:cNvPicPr>
          <p:nvPr/>
        </p:nvPicPr>
        <p:blipFill>
          <a:blip r:embed="rId3"/>
          <a:stretch>
            <a:fillRect/>
          </a:stretch>
        </p:blipFill>
        <p:spPr>
          <a:xfrm>
            <a:off x="304800" y="4343400"/>
            <a:ext cx="5429250" cy="838200"/>
          </a:xfrm>
          <a:prstGeom prst="rect">
            <a:avLst/>
          </a:prstGeom>
        </p:spPr>
      </p:pic>
      <p:pic>
        <p:nvPicPr>
          <p:cNvPr id="10" name="图片 9"/>
          <p:cNvPicPr>
            <a:picLocks noChangeAspect="1"/>
          </p:cNvPicPr>
          <p:nvPr/>
        </p:nvPicPr>
        <p:blipFill>
          <a:blip r:embed="rId4"/>
          <a:stretch>
            <a:fillRect/>
          </a:stretch>
        </p:blipFill>
        <p:spPr>
          <a:xfrm>
            <a:off x="6728460" y="457200"/>
            <a:ext cx="5463540" cy="2667000"/>
          </a:xfrm>
          <a:prstGeom prst="rect">
            <a:avLst/>
          </a:prstGeom>
        </p:spPr>
      </p:pic>
      <p:pic>
        <p:nvPicPr>
          <p:cNvPr id="9" name="图片 8"/>
          <p:cNvPicPr>
            <a:picLocks noChangeAspect="1"/>
          </p:cNvPicPr>
          <p:nvPr/>
        </p:nvPicPr>
        <p:blipFill>
          <a:blip r:embed="rId5"/>
          <a:stretch>
            <a:fillRect/>
          </a:stretch>
        </p:blipFill>
        <p:spPr>
          <a:xfrm>
            <a:off x="6400800" y="4238625"/>
            <a:ext cx="5416550" cy="742950"/>
          </a:xfrm>
          <a:prstGeom prst="rect">
            <a:avLst/>
          </a:prstGeom>
        </p:spPr>
      </p:pic>
      <p:pic>
        <p:nvPicPr>
          <p:cNvPr id="6" name="图片 5"/>
          <p:cNvPicPr>
            <a:picLocks noChangeAspect="1"/>
          </p:cNvPicPr>
          <p:nvPr/>
        </p:nvPicPr>
        <p:blipFill>
          <a:blip r:embed="rId6"/>
          <a:stretch>
            <a:fillRect/>
          </a:stretch>
        </p:blipFill>
        <p:spPr>
          <a:xfrm>
            <a:off x="6629400" y="4867275"/>
            <a:ext cx="3028950" cy="577850"/>
          </a:xfrm>
          <a:prstGeom prst="rect">
            <a:avLst/>
          </a:prstGeom>
        </p:spPr>
      </p:pic>
      <p:pic>
        <p:nvPicPr>
          <p:cNvPr id="11" name="图片 10"/>
          <p:cNvPicPr>
            <a:picLocks noChangeAspect="1"/>
          </p:cNvPicPr>
          <p:nvPr/>
        </p:nvPicPr>
        <p:blipFill>
          <a:blip r:embed="rId7"/>
          <a:stretch>
            <a:fillRect/>
          </a:stretch>
        </p:blipFill>
        <p:spPr>
          <a:xfrm>
            <a:off x="6629400" y="5572760"/>
            <a:ext cx="3867150" cy="482600"/>
          </a:xfrm>
          <a:prstGeom prst="rect">
            <a:avLst/>
          </a:prstGeom>
        </p:spPr>
      </p:pic>
      <p:pic>
        <p:nvPicPr>
          <p:cNvPr id="13" name="图片 12"/>
          <p:cNvPicPr>
            <a:picLocks noChangeAspect="1"/>
          </p:cNvPicPr>
          <p:nvPr/>
        </p:nvPicPr>
        <p:blipFill>
          <a:blip r:embed="rId8"/>
          <a:stretch>
            <a:fillRect/>
          </a:stretch>
        </p:blipFill>
        <p:spPr>
          <a:xfrm>
            <a:off x="6553200" y="3581400"/>
            <a:ext cx="4730750" cy="749300"/>
          </a:xfrm>
          <a:prstGeom prst="rect">
            <a:avLst/>
          </a:prstGeom>
        </p:spPr>
      </p:pic>
    </p:spTree>
  </p:cSld>
  <p:clrMapOvr>
    <a:masterClrMapping/>
  </p:clrMapOvr>
</p:sld>
</file>

<file path=ppt/tags/tag1.xml><?xml version="1.0" encoding="utf-8"?>
<p:tagLst xmlns:p="http://schemas.openxmlformats.org/presentationml/2006/main">
  <p:tag name="KSO_WPP_MARK_KEY" val="3d66cf53-fad4-4210-83ab-f3fa70c6c52a"/>
  <p:tag name="COMMONDATA" val="eyJoZGlkIjoiNmQwZDNhOTEzOTNjOWE2ZmE5ZjgyMWJlMDgzMDhkYWE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1006</Words>
  <Application>WPS 演示</Application>
  <PresentationFormat>宽屏</PresentationFormat>
  <Paragraphs>45</Paragraphs>
  <Slides>4</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vt:i4>
      </vt:variant>
    </vt:vector>
  </HeadingPairs>
  <TitlesOfParts>
    <vt:vector size="17" baseType="lpstr">
      <vt:lpstr>Arial</vt:lpstr>
      <vt:lpstr>宋体</vt:lpstr>
      <vt:lpstr>Wingdings</vt:lpstr>
      <vt:lpstr>Trebuchet MS</vt:lpstr>
      <vt:lpstr>-apple-system</vt:lpstr>
      <vt:lpstr>Segoe Print</vt:lpstr>
      <vt:lpstr>Calibri</vt:lpstr>
      <vt:lpstr>微软雅黑</vt:lpstr>
      <vt:lpstr>Arial Unicode MS</vt:lpstr>
      <vt:lpstr>等线</vt:lpstr>
      <vt:lpstr>-apple-system</vt:lpstr>
      <vt:lpstr>Trebuchet MS</vt:lpstr>
      <vt:lpstr>Office Theme</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雯雯</cp:lastModifiedBy>
  <cp:revision>684</cp:revision>
  <dcterms:created xsi:type="dcterms:W3CDTF">2023-09-17T03:47:00Z</dcterms:created>
  <dcterms:modified xsi:type="dcterms:W3CDTF">2026-07-15T07:50:43Z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2023-09-14T08:00:00Z</vt:filetime>
  </property>
  <property fmtid="{D5CDD505-2E9C-101B-9397-08002B2CF9AE}" pid="3" name="Creator">
    <vt:lpwstr>Microsoft? PowerPoint? 2016</vt:lpwstr>
  </property>
  <property fmtid="{D5CDD505-2E9C-101B-9397-08002B2CF9AE}" pid="4" name="LastSaved">
    <vt:filetime>2023-10-05T08:00:00Z</vt:filetime>
  </property>
  <property fmtid="{D5CDD505-2E9C-101B-9397-08002B2CF9AE}" pid="5" name="ICV">
    <vt:lpwstr>FB7C2885E1C64521927792157CEBA051_13</vt:lpwstr>
  </property>
  <property fmtid="{D5CDD505-2E9C-101B-9397-08002B2CF9AE}" pid="6" name="KSOProductBuildVer">
    <vt:lpwstr>2052-12.1.0.26895</vt:lpwstr>
  </property>
</Properties>
</file>