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8" r:id="rId3"/>
    <p:sldId id="259" r:id="rId4"/>
    <p:sldId id="260" r:id="rId5"/>
    <p:sldId id="25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085" y="756920"/>
            <a:ext cx="7381875" cy="45078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6735" y="5482590"/>
            <a:ext cx="11099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2024_</a:t>
            </a:r>
            <a:r>
              <a:rPr lang="en-US" altLang="zh-CN">
                <a:sym typeface="+mn-ea"/>
              </a:rPr>
              <a:t>NeurIPS</a:t>
            </a:r>
            <a:r>
              <a:rPr lang="en-US" altLang="zh-CN"/>
              <a:t>_LLM-ESR_Large Language Models Enhancement for Long-tailed Sequential Recommendation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7910195" y="669290"/>
            <a:ext cx="4064000" cy="45954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场景：长尾序列推荐；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动机：长尾用户交互太少、长尾物品曝光太少，导致协同信号稀疏；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核心思想：用 </a:t>
            </a:r>
            <a:r>
              <a:rPr lang="en-US" altLang="zh-CN" sz="1600"/>
              <a:t>LLM </a:t>
            </a:r>
            <a:r>
              <a:rPr lang="zh-CN" altLang="en-US" sz="1600"/>
              <a:t>提供额外语义嵌入，使用语义嵌入补充稀疏的协同嵌入，并且利用语义嵌入检索相似用户，之后使用蒸馏将相似用户知识迁移给目标用户；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启发：当协同信号不足时，</a:t>
            </a:r>
            <a:r>
              <a:rPr lang="en-US" altLang="zh-CN" sz="1600"/>
              <a:t>LLM</a:t>
            </a:r>
            <a:r>
              <a:rPr lang="zh-CN" altLang="en-US" sz="1600"/>
              <a:t>构建的语义嵌入可以成为稳定的补充信息源。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不足：用户和物品的 </a:t>
            </a:r>
            <a:r>
              <a:rPr lang="en-US" altLang="zh-CN" sz="1600"/>
              <a:t>LLM </a:t>
            </a:r>
            <a:r>
              <a:rPr lang="zh-CN" altLang="en-US" sz="1600"/>
              <a:t>语义表示仍主要作为独立点使用，尚未显式利用语义空间中的局部组织结构；使用预定义的规则</a:t>
            </a:r>
            <a:r>
              <a:rPr lang="zh-CN" altLang="en-US" sz="1600"/>
              <a:t>进行蒸馏，没有充分利用模型的自主学习</a:t>
            </a:r>
            <a:r>
              <a:rPr lang="zh-CN" altLang="en-US" sz="1600"/>
              <a:t>能力。</a:t>
            </a:r>
            <a:endParaRPr lang="zh-CN" altLang="en-US" sz="1600"/>
          </a:p>
          <a:p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426085" y="6068695"/>
            <a:ext cx="104933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做法：</a:t>
            </a:r>
            <a:r>
              <a:rPr lang="en-US" altLang="zh-CN" sz="1600">
                <a:solidFill>
                  <a:srgbClr val="FF0000"/>
                </a:solidFill>
              </a:rPr>
              <a:t> </a:t>
            </a:r>
            <a:r>
              <a:rPr lang="zh-CN" altLang="en-US" sz="1600">
                <a:solidFill>
                  <a:srgbClr val="FF0000"/>
                </a:solidFill>
              </a:rPr>
              <a:t>用语义嵌入寻找</a:t>
            </a:r>
            <a:r>
              <a:rPr lang="en-US" altLang="zh-CN" sz="1600">
                <a:solidFill>
                  <a:srgbClr val="FF0000"/>
                </a:solidFill>
              </a:rPr>
              <a:t>topk</a:t>
            </a:r>
            <a:r>
              <a:rPr lang="zh-CN" altLang="en-US" sz="1600">
                <a:solidFill>
                  <a:srgbClr val="FF0000"/>
                </a:solidFill>
              </a:rPr>
              <a:t>最相似的用户，然后将这些用户的协同嵌入均值池化，获得用户表示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990" r="2668" b="1739"/>
          <a:stretch>
            <a:fillRect/>
          </a:stretch>
        </p:blipFill>
        <p:spPr>
          <a:xfrm>
            <a:off x="331470" y="824865"/>
            <a:ext cx="7616190" cy="40208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43840" y="5642610"/>
            <a:ext cx="106699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2025_NeurIPS_SRA-CL_Semantic Retrieval Augmented Contrastive Learning for Sequential Recommendation</a:t>
            </a:r>
            <a:endParaRPr lang="en-US" altLang="zh-CN"/>
          </a:p>
        </p:txBody>
      </p:sp>
      <p:sp>
        <p:nvSpPr>
          <p:cNvPr id="4" name="文本框 3"/>
          <p:cNvSpPr txBox="1"/>
          <p:nvPr/>
        </p:nvSpPr>
        <p:spPr>
          <a:xfrm>
            <a:off x="7947660" y="631825"/>
            <a:ext cx="4064000" cy="48596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场景：序列推荐中的对比学习；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动机：传统对比学习的正样本构造存在语义偏移和过于</a:t>
            </a:r>
            <a:r>
              <a:rPr lang="zh-CN" altLang="en-US" sz="1600"/>
              <a:t>固定、不可</a:t>
            </a:r>
            <a:r>
              <a:rPr lang="zh-CN" altLang="en-US" sz="1600"/>
              <a:t>学习的问</a:t>
            </a:r>
            <a:r>
              <a:rPr lang="zh-CN" altLang="en-US" sz="1600"/>
              <a:t>题；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核心思想：利用 </a:t>
            </a:r>
            <a:r>
              <a:rPr lang="en-US" altLang="zh-CN" sz="1600"/>
              <a:t>LLM </a:t>
            </a:r>
            <a:r>
              <a:rPr lang="zh-CN" altLang="en-US" sz="1600"/>
              <a:t>构建用户和物品语义表示，通过语义检索分别构建用户候选池和物品候选池；在用户侧通过可学习的样本合成器生成正样本，在物品侧通过语义一致的物品替换生成增强序列，从而构造更可靠的 </a:t>
            </a:r>
            <a:r>
              <a:rPr lang="zh-CN" altLang="en-US" sz="1600"/>
              <a:t>正样本。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启发：语义嵌入不仅可以增强表示</a:t>
            </a:r>
            <a:r>
              <a:rPr lang="en-US" altLang="zh-CN" sz="1600"/>
              <a:t>，</a:t>
            </a:r>
            <a:r>
              <a:rPr lang="zh-CN" altLang="en-US" sz="1600"/>
              <a:t>还可以直接用于构造更可靠的 对比学习正样本</a:t>
            </a:r>
            <a:r>
              <a:rPr lang="en-US" altLang="zh-CN" sz="1600"/>
              <a:t>。</a:t>
            </a:r>
            <a:endParaRPr lang="en-US" altLang="zh-CN" sz="1600"/>
          </a:p>
          <a:p>
            <a:endParaRPr lang="zh-CN" altLang="en-US" sz="1600"/>
          </a:p>
          <a:p>
            <a:r>
              <a:rPr lang="zh-CN" altLang="en-US" sz="1600"/>
              <a:t>不足：仍然将</a:t>
            </a:r>
            <a:r>
              <a:rPr lang="zh-CN" altLang="en-US" sz="1600">
                <a:sym typeface="+mn-ea"/>
              </a:rPr>
              <a:t>物品和用户的语义嵌入视为孤立的点，没有显式建模其所在的局部语义区域</a:t>
            </a:r>
            <a:r>
              <a:rPr lang="en-US" altLang="zh-CN" sz="1600">
                <a:sym typeface="+mn-ea"/>
              </a:rPr>
              <a:t>, </a:t>
            </a:r>
            <a:r>
              <a:rPr lang="zh-CN" altLang="en-US" sz="1600">
                <a:sym typeface="+mn-ea"/>
              </a:rPr>
              <a:t>仅仅使用点级检索和点级别的细粒度正样本</a:t>
            </a:r>
            <a:r>
              <a:rPr lang="zh-CN" altLang="en-US" sz="1600">
                <a:sym typeface="+mn-ea"/>
              </a:rPr>
              <a:t>合成。</a:t>
            </a:r>
            <a:endParaRPr lang="zh-CN" altLang="en-US" sz="16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1470" y="6161405"/>
            <a:ext cx="105219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做法：使用语义</a:t>
            </a:r>
            <a:r>
              <a:rPr lang="en-US" altLang="zh-CN" sz="1600">
                <a:solidFill>
                  <a:srgbClr val="FF0000"/>
                </a:solidFill>
              </a:rPr>
              <a:t>embedding</a:t>
            </a:r>
            <a:r>
              <a:rPr lang="zh-CN" altLang="en-US" sz="1600">
                <a:solidFill>
                  <a:srgbClr val="FF0000"/>
                </a:solidFill>
              </a:rPr>
              <a:t>来寻找</a:t>
            </a:r>
            <a:r>
              <a:rPr lang="en-US" altLang="zh-CN" sz="1600">
                <a:solidFill>
                  <a:srgbClr val="FF0000"/>
                </a:solidFill>
              </a:rPr>
              <a:t>topk</a:t>
            </a:r>
            <a:r>
              <a:rPr lang="zh-CN" altLang="en-US" sz="1600">
                <a:solidFill>
                  <a:srgbClr val="FF0000"/>
                </a:solidFill>
              </a:rPr>
              <a:t>最相似的用户，协同信息获得用户</a:t>
            </a:r>
            <a:r>
              <a:rPr lang="en-US" altLang="zh-CN" sz="1600">
                <a:solidFill>
                  <a:srgbClr val="FF0000"/>
                </a:solidFill>
              </a:rPr>
              <a:t>embedding</a:t>
            </a:r>
            <a:r>
              <a:rPr lang="zh-CN" altLang="en-US" sz="1600">
                <a:solidFill>
                  <a:srgbClr val="FF0000"/>
                </a:solidFill>
              </a:rPr>
              <a:t>，然后用语义</a:t>
            </a:r>
            <a:r>
              <a:rPr lang="en-US" altLang="zh-CN" sz="1600">
                <a:solidFill>
                  <a:srgbClr val="FF0000"/>
                </a:solidFill>
              </a:rPr>
              <a:t>embedding</a:t>
            </a:r>
            <a:r>
              <a:rPr lang="zh-CN" altLang="en-US" sz="1600">
                <a:solidFill>
                  <a:srgbClr val="FF0000"/>
                </a:solidFill>
              </a:rPr>
              <a:t>计算注意力分数，用于协同</a:t>
            </a:r>
            <a:r>
              <a:rPr lang="en-US" altLang="zh-CN" sz="1600">
                <a:solidFill>
                  <a:srgbClr val="FF0000"/>
                </a:solidFill>
              </a:rPr>
              <a:t>embedding</a:t>
            </a:r>
            <a:r>
              <a:rPr lang="zh-CN" altLang="en-US" sz="1600">
                <a:solidFill>
                  <a:srgbClr val="FF0000"/>
                </a:solidFill>
              </a:rPr>
              <a:t>的加权，合成正样本</a:t>
            </a:r>
            <a:r>
              <a:rPr lang="en-US" altLang="zh-CN" sz="1600">
                <a:solidFill>
                  <a:srgbClr val="FF0000"/>
                </a:solidFill>
              </a:rPr>
              <a:t>;  </a:t>
            </a:r>
            <a:r>
              <a:rPr lang="zh-CN" altLang="en-US" sz="1600">
                <a:solidFill>
                  <a:srgbClr val="FF0000"/>
                </a:solidFill>
              </a:rPr>
              <a:t>和第一篇的区别：第一篇仅仅作池化处理，该篇用注意力</a:t>
            </a:r>
            <a:r>
              <a:rPr lang="zh-CN" altLang="en-US" sz="1600">
                <a:solidFill>
                  <a:srgbClr val="FF0000"/>
                </a:solidFill>
              </a:rPr>
              <a:t>合成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5770" y="5340985"/>
            <a:ext cx="952627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2026_WWW_SAGE: Global Semantic Alignment with LLMs for Long-Tail Sequential Recommendation</a:t>
            </a:r>
            <a:endParaRPr lang="en-US" altLang="zh-CN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215" y="576580"/>
            <a:ext cx="7459980" cy="443547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7910195" y="404495"/>
            <a:ext cx="4064000" cy="49364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场景：长尾序列推荐；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动机：已有的</a:t>
            </a:r>
            <a:r>
              <a:rPr lang="en-US" altLang="zh-CN" sz="1600"/>
              <a:t>LLM</a:t>
            </a:r>
            <a:r>
              <a:rPr lang="zh-CN" altLang="en-US" sz="1600"/>
              <a:t>增强表示的方法仍然停留在点级语义嵌入的范畴，缺乏对语义空间的</a:t>
            </a:r>
            <a:r>
              <a:rPr lang="zh-CN" altLang="en-US" sz="1600"/>
              <a:t>发掘；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核心思想：使用聚类方法发掘语义空间的结构，构造粗粒度的原型用于指导协同嵌入的</a:t>
            </a:r>
            <a:r>
              <a:rPr lang="zh-CN" altLang="en-US" sz="1600"/>
              <a:t>表示；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启发：</a:t>
            </a:r>
            <a:r>
              <a:rPr lang="en-US" altLang="zh-CN" sz="1600"/>
              <a:t>LLM </a:t>
            </a:r>
            <a:r>
              <a:rPr lang="zh-CN" altLang="en-US" sz="1600"/>
              <a:t>生成的语义嵌入不应只被视作独立点，而应该显式利用其 语义空间中的语义结构；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不足：</a:t>
            </a:r>
            <a:r>
              <a:rPr lang="en-US" altLang="zh-CN" sz="1600"/>
              <a:t>SAGE </a:t>
            </a:r>
            <a:r>
              <a:rPr lang="zh-CN" altLang="en-US" sz="1600"/>
              <a:t>的语义结构主要用于长尾表示稳定与语义—协同对齐，而不是针对对比学习中的候选检索与正样本构造；其用户侧仍主要通过语义近邻检索形成蒸馏教师，并未进一步利用区域结构约束用户候选池。</a:t>
            </a:r>
            <a:endParaRPr lang="zh-CN" altLang="en-US" sz="1600"/>
          </a:p>
        </p:txBody>
      </p:sp>
      <p:sp>
        <p:nvSpPr>
          <p:cNvPr id="2" name="文本框 1"/>
          <p:cNvSpPr txBox="1"/>
          <p:nvPr/>
        </p:nvSpPr>
        <p:spPr>
          <a:xfrm>
            <a:off x="646430" y="5842000"/>
            <a:ext cx="10367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三篇文章（</a:t>
            </a:r>
            <a:r>
              <a:rPr lang="en-US" altLang="zh-CN" sz="1600">
                <a:solidFill>
                  <a:srgbClr val="FF0000"/>
                </a:solidFill>
                <a:sym typeface="+mn-ea"/>
              </a:rPr>
              <a:t>2025_NeurIPS</a:t>
            </a:r>
            <a:r>
              <a:rPr lang="zh-CN" altLang="en-US" sz="1600">
                <a:solidFill>
                  <a:srgbClr val="FF0000"/>
                </a:solidFill>
                <a:sym typeface="+mn-ea"/>
              </a:rPr>
              <a:t>；</a:t>
            </a:r>
            <a:r>
              <a:rPr lang="en-US" altLang="zh-CN" sz="1600">
                <a:solidFill>
                  <a:srgbClr val="FF0000"/>
                </a:solidFill>
                <a:sym typeface="+mn-ea"/>
              </a:rPr>
              <a:t>2024_NeurIPS</a:t>
            </a:r>
            <a:r>
              <a:rPr lang="zh-CN" altLang="en-US" sz="1600">
                <a:solidFill>
                  <a:srgbClr val="FF0000"/>
                </a:solidFill>
                <a:sym typeface="+mn-ea"/>
              </a:rPr>
              <a:t>；</a:t>
            </a:r>
            <a:r>
              <a:rPr lang="en-US" altLang="zh-CN" sz="1600">
                <a:solidFill>
                  <a:srgbClr val="FF0000"/>
                </a:solidFill>
                <a:sym typeface="+mn-ea"/>
              </a:rPr>
              <a:t>2026_WWW</a:t>
            </a:r>
            <a:r>
              <a:rPr lang="zh-CN" altLang="en-US" sz="1600">
                <a:solidFill>
                  <a:srgbClr val="FF0000"/>
                </a:solidFill>
                <a:sym typeface="+mn-ea"/>
              </a:rPr>
              <a:t>）</a:t>
            </a:r>
            <a:r>
              <a:rPr lang="zh-CN" altLang="en-US" sz="1600">
                <a:solidFill>
                  <a:srgbClr val="FF0000"/>
                </a:solidFill>
              </a:rPr>
              <a:t>共同点：使用语义信息来获取结构信息（前两篇文章为</a:t>
            </a:r>
            <a:r>
              <a:rPr lang="en-US" altLang="zh-CN" sz="1600">
                <a:solidFill>
                  <a:srgbClr val="FF0000"/>
                </a:solidFill>
              </a:rPr>
              <a:t>topk</a:t>
            </a:r>
            <a:r>
              <a:rPr lang="zh-CN" altLang="en-US" sz="1600">
                <a:solidFill>
                  <a:srgbClr val="FF0000"/>
                </a:solidFill>
              </a:rPr>
              <a:t>个相似用户，第三篇文章的聚类原型），再将结构信息融入到协同信号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90" y="1066800"/>
            <a:ext cx="5791200" cy="40919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30605" y="5528945"/>
            <a:ext cx="7571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2026_</a:t>
            </a:r>
            <a:r>
              <a:rPr lang="en-US" altLang="zh-CN">
                <a:sym typeface="+mn-ea"/>
              </a:rPr>
              <a:t>WSDM </a:t>
            </a:r>
            <a:r>
              <a:rPr lang="en-US" altLang="zh-CN"/>
              <a:t>_NILC: Discovering New Intents with LLM-assisted Clustering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7092950" y="583565"/>
            <a:ext cx="4064000" cy="4635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场景：意图发现；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动机：一个簇仅靠欧几里得质心不能完全代表该簇的</a:t>
            </a:r>
            <a:r>
              <a:rPr lang="zh-CN" altLang="en-US" sz="1600"/>
              <a:t>高层语义主题；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核心思想：提出双中心的聚类方法，一个欧几里得质心表示嵌入分布，而一个由大语言模型生成的语义质心表示该簇的高层语义主题，协同优化聚类</a:t>
            </a:r>
            <a:r>
              <a:rPr lang="zh-CN" altLang="en-US" sz="1600"/>
              <a:t>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启发：迁移到推荐领域，使用双中心聚类有助于发掘用户</a:t>
            </a:r>
            <a:r>
              <a:rPr lang="zh-CN" altLang="en-US" sz="1600"/>
              <a:t>群体的意图</a:t>
            </a:r>
            <a:r>
              <a:rPr lang="en-US" altLang="zh-CN" sz="1600"/>
              <a:t>。</a:t>
            </a:r>
            <a:endParaRPr lang="en-US" altLang="zh-CN" sz="1600"/>
          </a:p>
          <a:p>
            <a:endParaRPr lang="zh-CN" altLang="en-US" sz="1600"/>
          </a:p>
          <a:p>
            <a:r>
              <a:rPr lang="zh-CN" altLang="en-US" sz="1600"/>
              <a:t>不足：仅仅为聚类方法，和</a:t>
            </a:r>
            <a:r>
              <a:rPr lang="en-US" altLang="zh-CN" sz="1600"/>
              <a:t>K-means</a:t>
            </a:r>
            <a:r>
              <a:rPr lang="zh-CN" altLang="en-US" sz="1600"/>
              <a:t>聚类一样受限于固定的</a:t>
            </a:r>
            <a:r>
              <a:rPr lang="en-US" altLang="zh-CN" sz="1600"/>
              <a:t>k</a:t>
            </a:r>
            <a:r>
              <a:rPr lang="zh-CN" altLang="en-US" sz="1600"/>
              <a:t>值，缺少自适应性质</a:t>
            </a:r>
            <a:endParaRPr lang="en-US" altLang="zh-CN" sz="1600"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1536</Words>
  <Application>WPS 演示</Application>
  <PresentationFormat>宽屏</PresentationFormat>
  <Paragraphs>57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2" baseType="lpstr">
      <vt:lpstr>Arial</vt:lpstr>
      <vt:lpstr>宋体</vt:lpstr>
      <vt:lpstr>Wingdings</vt:lpstr>
      <vt:lpstr>Trebuchet MS</vt:lpstr>
      <vt:lpstr>Calibri</vt:lpstr>
      <vt:lpstr>微软雅黑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盛聪</dc:creator>
  <cp:lastModifiedBy>雯雯</cp:lastModifiedBy>
  <cp:revision>96</cp:revision>
  <dcterms:created xsi:type="dcterms:W3CDTF">2023-08-09T12:44:00Z</dcterms:created>
  <dcterms:modified xsi:type="dcterms:W3CDTF">2026-09-27T10:23:53Z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0AA02CDC0E124B41B8E9B4B5AEBCAAB3_12</vt:lpwstr>
  </property>
</Properties>
</file>