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44" r:id="rId2"/>
    <p:sldId id="337" r:id="rId3"/>
    <p:sldId id="327" r:id="rId4"/>
    <p:sldId id="338" r:id="rId5"/>
    <p:sldId id="332" r:id="rId6"/>
    <p:sldId id="333" r:id="rId7"/>
    <p:sldId id="336" r:id="rId8"/>
    <p:sldId id="342" r:id="rId9"/>
    <p:sldId id="329" r:id="rId10"/>
    <p:sldId id="335" r:id="rId11"/>
    <p:sldId id="341" r:id="rId12"/>
    <p:sldId id="340" r:id="rId13"/>
    <p:sldId id="339" r:id="rId14"/>
    <p:sldId id="326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1" autoAdjust="0"/>
    <p:restoredTop sz="61131" autoAdjust="0"/>
  </p:normalViewPr>
  <p:slideViewPr>
    <p:cSldViewPr showGuides="1">
      <p:cViewPr varScale="1">
        <p:scale>
          <a:sx n="69" d="100"/>
          <a:sy n="69" d="100"/>
        </p:scale>
        <p:origin x="2268" y="96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>
                <a:latin typeface="+mn-ea"/>
              </a:rPr>
              <a:t>1.</a:t>
            </a:r>
            <a:r>
              <a:rPr lang="zh-CN" altLang="en-US" sz="1400" dirty="0">
                <a:latin typeface="+mn-ea"/>
              </a:rPr>
              <a:t>语义码：</a:t>
            </a:r>
            <a:endParaRPr lang="en-US" altLang="zh-CN" sz="1400" dirty="0">
              <a:latin typeface="+mn-ea"/>
            </a:endParaRPr>
          </a:p>
          <a:p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（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）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核心定义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语义码是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物品语义特征的离散化索引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，是构成物品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Semantic ID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的基本单元。它本质是对物品高维语义嵌入进行量化后，对应码本中向量的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索引标识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，而非向量本身。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1400" b="1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</a:rPr>
              <a:t>）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语义属性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层级关联性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：不同位置的语义码对应不同粒度的物品语义。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相似性共享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：语义相近的物品，其语义码会存在重叠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。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（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）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生成逻辑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语义码通过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RQ-VAE 残差量化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生成：先将物品的文本特征（标题、品牌等）用 Sentence-T5 转为 768 维语义嵌入，再压缩为 32 维潜向量；随后通过多级量化器迭代匹配潜向量的残差，每级匹配的码本向量索引即为该层级的语义码。</a:t>
            </a: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38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7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54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1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1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90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9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7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9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38.png"/><Relationship Id="rId4" Type="http://schemas.openxmlformats.org/officeDocument/2006/relationships/tags" Target="../tags/tag5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78C646-61C4-4F80-8178-23A057B6B11F}"/>
              </a:ext>
            </a:extLst>
          </p:cNvPr>
          <p:cNvSpPr txBox="1"/>
          <p:nvPr/>
        </p:nvSpPr>
        <p:spPr>
          <a:xfrm>
            <a:off x="5946654" y="6396571"/>
            <a:ext cx="636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2023_NeurIPS: Recommender Systems with Generative Retrieval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0947AF-2F40-45AD-B817-D3E3E1ADC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792" y="3219746"/>
            <a:ext cx="5123533" cy="305297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850B097-7F78-42DB-A115-6E9FEC342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8" y="3169295"/>
            <a:ext cx="885738" cy="3087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3FD1B8-D1F1-4C68-90E8-2694B8F5A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488" y="3607842"/>
            <a:ext cx="696584" cy="2288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425CF9A-1AD5-445D-AD1A-C4E4F4B62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08" y="3628303"/>
            <a:ext cx="495241" cy="1920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7143442-FBF3-410D-BF44-0E9C9DFB4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833" y="3993952"/>
            <a:ext cx="2258967" cy="27615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BF7D602-D58F-4BFA-B7B1-D05029959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408" y="4414221"/>
            <a:ext cx="1567427" cy="2685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1B0F6E-B18A-44B0-9115-4C47C72F47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764" y="4841623"/>
            <a:ext cx="1561911" cy="31886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3420B60-0FC5-4CE6-A76D-BD2166D309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833" y="5338365"/>
            <a:ext cx="2258967" cy="3180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BB9E073-A831-440F-92A2-C08D6B9246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125" y="6335742"/>
            <a:ext cx="4657542" cy="29658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86AF70-1C41-4984-AB2D-366072AFB5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249" y="5828595"/>
            <a:ext cx="2258968" cy="370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5D6B3F-6197-40DA-AEA1-C4088224C4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5792" y="674165"/>
            <a:ext cx="6185112" cy="24614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3BDBCC-EB0E-4827-A635-42EB4CA49D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687" y="774186"/>
            <a:ext cx="3581400" cy="234101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B196BB0-E613-45E3-B49B-607B911BD060}"/>
              </a:ext>
            </a:extLst>
          </p:cNvPr>
          <p:cNvSpPr txBox="1"/>
          <p:nvPr/>
        </p:nvSpPr>
        <p:spPr>
          <a:xfrm>
            <a:off x="9921637" y="4144828"/>
            <a:ext cx="2254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Arial" panose="020B0604020202020204" pitchFamily="34" charset="0"/>
              </a:rPr>
              <a:t>For each level, a codebook of cardinality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256</a:t>
            </a:r>
            <a:r>
              <a:rPr lang="en-US" altLang="zh-CN" sz="1200" dirty="0">
                <a:latin typeface="Arial" panose="020B0604020202020204" pitchFamily="34" charset="0"/>
              </a:rPr>
              <a:t> is maintained, where each vector in the codebook has a dimension of 32.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3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E303EA0-594E-4E36-888F-8506C33D5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375" y="2724150"/>
            <a:ext cx="31432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012E37A-1840-4822-81F7-CFD8692AD2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066800"/>
            <a:ext cx="11734800" cy="55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E303EA0-594E-4E36-888F-8506C33D5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375" y="2724150"/>
            <a:ext cx="31432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80D5533-AE35-444A-9D8B-DE9F8A01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085067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E303EA0-594E-4E36-888F-8506C33D5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375" y="2724150"/>
            <a:ext cx="31432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8E5E6C-94EF-49AE-A705-B018BF8EE26E}"/>
              </a:ext>
            </a:extLst>
          </p:cNvPr>
          <p:cNvSpPr txBox="1"/>
          <p:nvPr/>
        </p:nvSpPr>
        <p:spPr>
          <a:xfrm>
            <a:off x="1181100" y="1828800"/>
            <a:ext cx="9829800" cy="372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创新点：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）大模型分层得到物品表示聚类构建码本，和残差量化过程实现更好的融合协同语义。残差量化过程是由粗到细的过程，通过一系列码本按顺序进行编码，每一步都专注于量化前一步剩余的残差。第一步负责捕获输入向量最主要、最粗粒度的信息，如物品的大类或主要风格，后面的步骤主要逐步捕获细节，修正误差。大模型浅层关注局部、具体的词汇和句法特征，对应信息的基础细节，深层关注全局、抽象的语义和推理，对应信息的核心主题或抽象概念。残差量化的过程可以和大模型深层到浅层对应。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）使用粒球代替</a:t>
            </a:r>
            <a:r>
              <a:rPr lang="en-US" altLang="zh-CN" sz="1600" kern="100" dirty="0" err="1">
                <a:effectLst/>
                <a:latin typeface="+mn-ea"/>
                <a:cs typeface="Times New Roman" panose="02020603050405020304" pitchFamily="18" charset="0"/>
              </a:rPr>
              <a:t>kmeans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对物品表示聚类，码本大小不在固定了。若码本过小，不同语义被粗暴合并、发生语义损失；若码本过大，则会在稀疏区域产生冗余簇，引入噪声并降低泛化能力。粒球聚类通过</a:t>
            </a:r>
            <a:r>
              <a:rPr lang="en-US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密度</a:t>
            </a:r>
            <a:r>
              <a:rPr lang="en-US" altLang="zh-CN" sz="1600" kern="100" dirty="0">
                <a:effectLst/>
                <a:latin typeface="+mn-ea"/>
                <a:cs typeface="Times New Roman" panose="02020603050405020304" pitchFamily="18" charset="0"/>
              </a:rPr>
              <a:t> + 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半径</a:t>
            </a:r>
            <a:r>
              <a:rPr lang="en-US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自适应生成聚类球体，使码本大小自动随语义分布调整：语义密集区域自动生成更多粒球以刻画细粒度差异，而语义稀疏区域只保留必要的代表性粒球，从而既避免语义粗化也避免冗余量化。</a:t>
            </a:r>
          </a:p>
        </p:txBody>
      </p:sp>
    </p:spTree>
    <p:extLst>
      <p:ext uri="{BB962C8B-B14F-4D97-AF65-F5344CB8AC3E}">
        <p14:creationId xmlns:p14="http://schemas.microsoft.com/office/powerpoint/2010/main" val="145133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8" name="表格 12">
            <a:extLst>
              <a:ext uri="{FF2B5EF4-FFF2-40B4-BE49-F238E27FC236}">
                <a16:creationId xmlns:a16="http://schemas.microsoft.com/office/drawing/2014/main" id="{20B55738-027E-42CC-A749-BA833D91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31789"/>
              </p:ext>
            </p:extLst>
          </p:nvPr>
        </p:nvGraphicFramePr>
        <p:xfrm>
          <a:off x="1747620" y="68817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79067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74719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546196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604262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579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toys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3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LLM-</a:t>
                      </a:r>
                      <a:r>
                        <a:rPr lang="en-US" altLang="zh-CN" dirty="0" err="1"/>
                        <a:t>SRec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0.25065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0.418133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0.286551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0.5609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6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kmeans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0.258288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0.293796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0.5641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最后一层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0.267567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0.4356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0.303026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0.576333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0.26924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0.4462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0.305051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0.588467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8799"/>
                  </a:ext>
                </a:extLst>
              </a:tr>
            </a:tbl>
          </a:graphicData>
        </a:graphic>
      </p:graphicFrame>
      <p:graphicFrame>
        <p:nvGraphicFramePr>
          <p:cNvPr id="14" name="表格 12">
            <a:extLst>
              <a:ext uri="{FF2B5EF4-FFF2-40B4-BE49-F238E27FC236}">
                <a16:creationId xmlns:a16="http://schemas.microsoft.com/office/drawing/2014/main" id="{A672D09B-B941-4F0B-83B4-8FC53B428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6769"/>
              </p:ext>
            </p:extLst>
          </p:nvPr>
        </p:nvGraphicFramePr>
        <p:xfrm>
          <a:off x="1704244" y="487730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79067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74719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546196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604262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579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yelp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3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LLM-</a:t>
                      </a:r>
                      <a:r>
                        <a:rPr lang="en-US" altLang="zh-CN" dirty="0" err="1"/>
                        <a:t>SRec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0.437695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0.7345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0.477442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0.890553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6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kmeans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0.437881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0.745067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0.477261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0.8996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最后一层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0.447347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0.74895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0.485846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0.9036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0.450356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0.751967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0.489367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0.905167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8799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0056F526-A089-46AC-A218-344F59CEA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85818"/>
              </p:ext>
            </p:extLst>
          </p:nvPr>
        </p:nvGraphicFramePr>
        <p:xfrm>
          <a:off x="1741758" y="273691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79067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74719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546196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604262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579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Sports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NDCG20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HR20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3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LLM-</a:t>
                      </a:r>
                      <a:r>
                        <a:rPr lang="en-US" altLang="zh-CN" dirty="0" err="1"/>
                        <a:t>SRec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0.26989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0.462033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0.309224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0.617567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6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kmeans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0.298207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0.497167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0.337768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0.6536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最后一层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0.305016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0.505267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0.345761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0.664133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0.307203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0.5075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0.347338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0.669033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25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78C646-61C4-4F80-8178-23A057B6B11F}"/>
              </a:ext>
            </a:extLst>
          </p:cNvPr>
          <p:cNvSpPr txBox="1"/>
          <p:nvPr/>
        </p:nvSpPr>
        <p:spPr>
          <a:xfrm>
            <a:off x="1025575" y="6362176"/>
            <a:ext cx="1061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2025_NeurIPS_ FACE: A General Framework for Mapping Collaborative Filtering Embedding into LLM Tokens 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F794501-6C3A-454B-9D30-D99A055D8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168" y="2793615"/>
            <a:ext cx="4495800" cy="15449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24DBE5-F03C-4386-8634-86021E9DF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967" y="4499487"/>
            <a:ext cx="3379371" cy="6144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B38D59-11EC-4776-8C6B-56620991E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755" y="5274818"/>
            <a:ext cx="3025412" cy="5706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158D3AC-604E-4749-B394-6416F7845F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2440"/>
            <a:ext cx="7010400" cy="36607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A6EA44-1713-4084-83D8-441641BAC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0967" y="1414663"/>
            <a:ext cx="3524197" cy="4755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A21DA-93EC-4FA9-8698-76A4BD43B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739" y="1836970"/>
            <a:ext cx="4003972" cy="7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1F9449-BC4C-424F-8C1D-673AA8B43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484" y="1137838"/>
            <a:ext cx="7388394" cy="45823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1047093" y="6069831"/>
            <a:ext cx="10097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2025</a:t>
            </a:r>
            <a:r>
              <a:rPr lang="en-US" altLang="zh-CN" dirty="0"/>
              <a:t>_</a:t>
            </a:r>
            <a:r>
              <a:rPr lang="zh-CN" altLang="en-US" dirty="0"/>
              <a:t>KDD</a:t>
            </a:r>
            <a:r>
              <a:rPr lang="en-US" altLang="zh-CN" dirty="0"/>
              <a:t>_</a:t>
            </a:r>
            <a:r>
              <a:rPr lang="zh-CN" altLang="en-US" dirty="0"/>
              <a:t>Bridging Textual-Collaborative Gap through Semantic Codes for Sequential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342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1047093" y="6069831"/>
            <a:ext cx="10097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2025</a:t>
            </a:r>
            <a:r>
              <a:rPr lang="en-US" altLang="zh-CN" dirty="0"/>
              <a:t>_</a:t>
            </a:r>
            <a:r>
              <a:rPr lang="zh-CN" altLang="en-US" dirty="0"/>
              <a:t>KDD</a:t>
            </a:r>
            <a:r>
              <a:rPr lang="en-US" altLang="zh-CN" dirty="0"/>
              <a:t>_</a:t>
            </a:r>
            <a:r>
              <a:rPr lang="zh-CN" altLang="en-US" dirty="0"/>
              <a:t>Bridging Textual-Collaborative Gap through Semantic Codes for Sequential Recommendation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576E28-9BF5-41C4-9EDD-5140F48C3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2" y="850383"/>
            <a:ext cx="6858000" cy="514148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D7A463E-F210-4EFF-B834-FA5160CC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8354"/>
            <a:ext cx="2913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ter"/>
              </a:rPr>
              <a:t>each attribute vector is quantized into 4 sub-vectors with a codebook size of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Inter"/>
              </a:rPr>
              <a:t>256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138921" y="5966729"/>
            <a:ext cx="12386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2025_CIKM_Empowering Large Language Model for Sequential Recommendation via Multimodal Embeddings and Semantic IDs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459552-8A18-4C70-AFB0-521658271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403820"/>
            <a:ext cx="7481079" cy="40239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144B5D-3C43-4118-961C-095F2BCDA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722" y="2667000"/>
            <a:ext cx="3734961" cy="6689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A6C0B0-D7E2-4014-8973-D82157A58A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7709" y="3384971"/>
            <a:ext cx="2257431" cy="9443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02592D6-7648-42ED-A1D6-AA8EF8B11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084" y="4393853"/>
            <a:ext cx="4486958" cy="7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138921" y="5966729"/>
            <a:ext cx="12386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2025_CIKM_Empowering Large Language Model for Sequential Recommendation via Multimodal Embeddings and Semantic IDs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45DB057-5831-4E07-A54E-6F2964A81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555" y="1686032"/>
            <a:ext cx="7777167" cy="3485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7C2A1A-909C-4E62-A1A2-5D9CAB0C0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739" y="891271"/>
            <a:ext cx="3971112" cy="25874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AD6CDF7-CBC8-4DCD-B808-228227596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819" y="3651774"/>
            <a:ext cx="4611873" cy="22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335841" y="6019800"/>
            <a:ext cx="11519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2025_WWW_Unleash LLMs Potential for Sequential Recommendation by Coordinating Dual Dynamic Index Mechanism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82A3DE-8415-4C08-A58F-40563D797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843" y="1264781"/>
            <a:ext cx="9372600" cy="43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67385-5987-4F1B-BA78-3F288D5A8921}"/>
              </a:ext>
            </a:extLst>
          </p:cNvPr>
          <p:cNvSpPr txBox="1"/>
          <p:nvPr/>
        </p:nvSpPr>
        <p:spPr>
          <a:xfrm>
            <a:off x="335841" y="6019800"/>
            <a:ext cx="11519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2025_WWW_Unleash LLMs Potential for Sequential Recommendation by Coordinating Dual Dynamic Index Mechanism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82A3DE-8415-4C08-A58F-40563D797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957154"/>
            <a:ext cx="6468152" cy="29871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1921F0-EE53-43DB-9BF1-B3BB2B85C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352" y="1696020"/>
            <a:ext cx="4524869" cy="994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0CACCB-4EED-407A-BF2C-A39BE1CD8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1211" y="2844172"/>
            <a:ext cx="2133600" cy="5349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80FA52-D17D-419C-BA17-F0ABA2BBCF53}"/>
              </a:ext>
            </a:extLst>
          </p:cNvPr>
          <p:cNvSpPr txBox="1"/>
          <p:nvPr/>
        </p:nvSpPr>
        <p:spPr>
          <a:xfrm>
            <a:off x="7000211" y="3514751"/>
            <a:ext cx="4734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For the dual dynamic index generator, the dual index length L</a:t>
            </a:r>
            <a:r>
              <a:rPr lang="zh-CN" altLang="en-US" sz="1600" i="1" dirty="0">
                <a:solidFill>
                  <a:srgbClr val="000000"/>
                </a:solidFill>
                <a:effectLst/>
                <a:latin typeface="LibertineMathM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is set as 4, and thus both the item and the user branch have 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LinLibertineT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 hierarchically cascade quantization codebooks, respectively. Each quantization codebook consists of 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LinLibertineT"/>
              </a:rPr>
              <a:t>256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 quantization embeddings whose dimension is set to 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LinLibertineT"/>
              </a:rPr>
              <a:t>64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286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4" y="-75428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78C646-61C4-4F80-8178-23A057B6B11F}"/>
              </a:ext>
            </a:extLst>
          </p:cNvPr>
          <p:cNvSpPr txBox="1"/>
          <p:nvPr/>
        </p:nvSpPr>
        <p:spPr>
          <a:xfrm>
            <a:off x="1236368" y="5951409"/>
            <a:ext cx="9718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2025_KDD_Lost in Sequence: Do Large Language Models Understand Sequential Recommendation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E77E05-1AB7-46A5-A421-215474E1A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075" y="906591"/>
            <a:ext cx="4955212" cy="47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51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22127</TotalTime>
  <Words>1021</Words>
  <Application>Microsoft Office PowerPoint</Application>
  <PresentationFormat>宽屏</PresentationFormat>
  <Paragraphs>223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LibertineMathMI</vt:lpstr>
      <vt:lpstr>LinLibertineT</vt:lpstr>
      <vt:lpstr>宋体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昊 刘</cp:lastModifiedBy>
  <cp:revision>807</cp:revision>
  <dcterms:created xsi:type="dcterms:W3CDTF">2023-09-17T03:47:00Z</dcterms:created>
  <dcterms:modified xsi:type="dcterms:W3CDTF">2025-12-14T08:20:12Z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2023-09-29T08:00:00Z</vt:filetime>
  </property>
  <property fmtid="{D5CDD505-2E9C-101B-9397-08002B2CF9AE}" pid="5" name="ICV">
    <vt:lpwstr>E474529F174F49BBAC761FC670998B13_13</vt:lpwstr>
  </property>
  <property fmtid="{D5CDD505-2E9C-101B-9397-08002B2CF9AE}" pid="6" name="KSOProductBuildVer">
    <vt:lpwstr>2052-12.1.0.21171</vt:lpwstr>
  </property>
</Properties>
</file>