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379" r:id="rId6"/>
    <p:sldId id="418" r:id="rId7"/>
    <p:sldId id="414" r:id="rId8"/>
    <p:sldId id="297" r:id="rId9"/>
    <p:sldId id="295" r:id="rId10"/>
    <p:sldId id="419" r:id="rId11"/>
    <p:sldId id="391" r:id="rId12"/>
    <p:sldId id="415" r:id="rId13"/>
    <p:sldId id="416" r:id="rId14"/>
    <p:sldId id="389" r:id="rId15"/>
    <p:sldId id="410" r:id="rId16"/>
    <p:sldId id="420" r:id="rId17"/>
    <p:sldId id="421" r:id="rId18"/>
    <p:sldId id="409" r:id="rId19"/>
  </p:sldIdLst>
  <p:sldSz cx="12192000" cy="6858000"/>
  <p:notesSz cx="12192000" cy="6858000"/>
  <p:custDataLst>
    <p:tags r:id="rId2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8"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3" autoAdjust="0"/>
  </p:normalViewPr>
  <p:slideViewPr>
    <p:cSldViewPr showGuides="1">
      <p:cViewPr varScale="1">
        <p:scale>
          <a:sx n="73" d="100"/>
          <a:sy n="73" d="100"/>
        </p:scale>
        <p:origin x="1042" y="67"/>
      </p:cViewPr>
      <p:guideLst>
        <p:guide orient="horz" pos="2898"/>
        <p:guide pos="2147"/>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大多数先进的融合模型在很大程度上忽视了对精确时间戳中所蕴含的丰富动态模式的有效建模</a:t>
            </a:r>
            <a:endParaRPr lang="zh-CN" altLang="en-US" dirty="0"/>
          </a:p>
          <a:p>
            <a:r>
              <a:rPr lang="en-US" altLang="zh-CN" dirty="0"/>
              <a:t>2)</a:t>
            </a:r>
            <a:r>
              <a:rPr lang="zh-CN" altLang="en-US" dirty="0"/>
              <a:t>以前依赖固定频率选择的频率过滤方法过于僵化，因此无法区分噪声和有价值的信号，例如可能共存于高频分量中的短期兴趣突发。</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TSP</a:t>
            </a:r>
            <a:r>
              <a:rPr lang="zh-CN" altLang="en-US" dirty="0"/>
              <a:t>将全局时间线离散成统一的跨度，提供一个共享的时间锚来比对不同的用户序列和捕获周期性行为。</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6.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3.xml"/><Relationship Id="rId11" Type="http://schemas.openxmlformats.org/officeDocument/2006/relationships/slideLayout" Target="../slideLayouts/slideLayout5.xml"/><Relationship Id="rId10" Type="http://schemas.openxmlformats.org/officeDocument/2006/relationships/image" Target="../media/image18.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5.xml"/><Relationship Id="rId15" Type="http://schemas.openxmlformats.org/officeDocument/2006/relationships/slideLayout" Target="../slideLayouts/slideLayout5.xml"/><Relationship Id="rId14"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6.xml"/><Relationship Id="rId14" Type="http://schemas.openxmlformats.org/officeDocument/2006/relationships/slideLayout" Target="../slideLayouts/slideLayout5.xml"/><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7.xml"/><Relationship Id="rId15" Type="http://schemas.openxmlformats.org/officeDocument/2006/relationships/slideLayout" Target="../slideLayouts/slideLayout5.xml"/><Relationship Id="rId14" Type="http://schemas.openxmlformats.org/officeDocument/2006/relationships/image" Target="../media/image36.png"/><Relationship Id="rId13" Type="http://schemas.openxmlformats.org/officeDocument/2006/relationships/image" Target="../media/image35.png"/><Relationship Id="rId12" Type="http://schemas.openxmlformats.org/officeDocument/2006/relationships/image" Target="../media/image34.png"/><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8.xml"/><Relationship Id="rId12" Type="http://schemas.openxmlformats.org/officeDocument/2006/relationships/slideLayout" Target="../slideLayouts/slideLayout5.xml"/><Relationship Id="rId11" Type="http://schemas.openxmlformats.org/officeDocument/2006/relationships/image" Target="../media/image38.png"/><Relationship Id="rId10" Type="http://schemas.openxmlformats.org/officeDocument/2006/relationships/image" Target="../media/image37.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9.xml"/><Relationship Id="rId10" Type="http://schemas.openxmlformats.org/officeDocument/2006/relationships/slideLayout" Target="../slideLayouts/slideLayout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76882"/>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467345" y="6019698"/>
            <a:ext cx="4005707"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altLang="zh-CN" sz="2400" b="1" spc="-25" dirty="0" err="1">
                <a:solidFill>
                  <a:srgbClr val="1F4E79"/>
                </a:solidFill>
                <a:latin typeface="Times New Roman" panose="02020603050405020304"/>
                <a:cs typeface="Times New Roman" panose="02020603050405020304"/>
              </a:rPr>
              <a:t>YaoYao</a:t>
            </a:r>
            <a:r>
              <a:rPr lang="en-US" altLang="zh-CN" sz="2400" b="1" spc="-25" dirty="0">
                <a:solidFill>
                  <a:srgbClr val="1F4E79"/>
                </a:solidFill>
                <a:latin typeface="Times New Roman" panose="02020603050405020304"/>
                <a:cs typeface="Times New Roman" panose="02020603050405020304"/>
              </a:rPr>
              <a:t> Zhang</a:t>
            </a:r>
            <a:endParaRPr sz="2400" dirty="0">
              <a:latin typeface="Times New Roman" panose="02020603050405020304"/>
              <a:cs typeface="Times New Roman" panose="02020603050405020304"/>
            </a:endParaRPr>
          </a:p>
        </p:txBody>
      </p:sp>
      <p:sp>
        <p:nvSpPr>
          <p:cNvPr id="39" name="object 39"/>
          <p:cNvSpPr txBox="1"/>
          <p:nvPr/>
        </p:nvSpPr>
        <p:spPr>
          <a:xfrm>
            <a:off x="9676765" y="5227955"/>
            <a:ext cx="217678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altLang="zh-CN" sz="1600" b="1" spc="5" dirty="0">
                <a:solidFill>
                  <a:srgbClr val="1F4E79"/>
                </a:solidFill>
                <a:latin typeface="Noto Sans Mono CJK HK"/>
                <a:sym typeface="+mn-ea"/>
              </a:rPr>
              <a:t>WSDM</a:t>
            </a:r>
            <a:r>
              <a:rPr lang="en-US" sz="1600" b="1" spc="5" dirty="0">
                <a:solidFill>
                  <a:srgbClr val="1F4E79"/>
                </a:solidFill>
                <a:latin typeface="Noto Sans Mono CJK HK"/>
                <a:sym typeface="+mn-ea"/>
              </a:rPr>
              <a:t>’</a:t>
            </a:r>
            <a:r>
              <a:rPr sz="1600" b="1" spc="5" dirty="0">
                <a:solidFill>
                  <a:srgbClr val="1F4E79"/>
                </a:solidFill>
                <a:latin typeface="Noto Sans Mono CJK HK"/>
                <a:sym typeface="+mn-ea"/>
              </a:rPr>
              <a:t>202</a:t>
            </a:r>
            <a:r>
              <a:rPr lang="en-US" sz="1600" b="1" spc="5" dirty="0">
                <a:solidFill>
                  <a:srgbClr val="1F4E79"/>
                </a:solidFill>
                <a:latin typeface="Noto Sans Mono CJK HK"/>
                <a:sym typeface="+mn-ea"/>
              </a:rPr>
              <a:t>6</a:t>
            </a:r>
            <a:endParaRPr lang="en-US" sz="1600" b="1" spc="5" dirty="0">
              <a:solidFill>
                <a:srgbClr val="1F4E79"/>
              </a:solidFill>
              <a:latin typeface="Noto Sans Mono CJK HK"/>
              <a:sym typeface="+mn-ea"/>
            </a:endParaRPr>
          </a:p>
        </p:txBody>
      </p:sp>
      <p:sp>
        <p:nvSpPr>
          <p:cNvPr id="40" name="object 40"/>
          <p:cNvSpPr txBox="1"/>
          <p:nvPr/>
        </p:nvSpPr>
        <p:spPr>
          <a:xfrm>
            <a:off x="2924745" y="5193368"/>
            <a:ext cx="6347333" cy="257810"/>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a:t>
            </a:r>
            <a:r>
              <a:rPr sz="1600" spc="-40" dirty="0">
                <a:latin typeface="Arial" panose="020B0604020202020204"/>
                <a:cs typeface="Arial" panose="020B0604020202020204"/>
              </a:rPr>
              <a:t>:</a:t>
            </a:r>
            <a:r>
              <a:rPr lang="en-US" sz="1600" spc="-40" dirty="0">
                <a:latin typeface="Arial" panose="020B0604020202020204"/>
                <a:cs typeface="Arial" panose="020B0604020202020204"/>
              </a:rPr>
              <a:t>  </a:t>
            </a:r>
            <a:r>
              <a:rPr lang="en-US" altLang="zh-CN" sz="1600" spc="-40" dirty="0">
                <a:latin typeface="Arial" panose="020B0604020202020204"/>
                <a:cs typeface="Arial" panose="020B0604020202020204"/>
              </a:rPr>
              <a:t>https://github.com/jluo00/TASIF</a:t>
            </a:r>
            <a:endParaRPr lang="en-US" altLang="zh-CN" sz="1600" spc="-40" dirty="0">
              <a:latin typeface="Arial" panose="020B0604020202020204"/>
              <a:cs typeface="Arial" panose="020B0604020202020204"/>
            </a:endParaRPr>
          </a:p>
        </p:txBody>
      </p:sp>
      <p:sp>
        <p:nvSpPr>
          <p:cNvPr id="27" name="文本框 27"/>
          <p:cNvSpPr txBox="1"/>
          <p:nvPr/>
        </p:nvSpPr>
        <p:spPr>
          <a:xfrm>
            <a:off x="4876800" y="5567255"/>
            <a:ext cx="2580005" cy="368300"/>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a:defRPr/>
            </a:pPr>
            <a:r>
              <a:rPr lang="en-US" altLang="zh-CN" sz="1600" b="1" dirty="0">
                <a:solidFill>
                  <a:schemeClr val="bg1">
                    <a:lumMod val="65000"/>
                  </a:schemeClr>
                </a:solidFill>
                <a:latin typeface="黑体" panose="02010609060101010101" charset="-122"/>
                <a:ea typeface="黑体" panose="02010609060101010101" charset="-122"/>
              </a:rPr>
              <a:t>2026.1.11. •  ChongQing</a:t>
            </a:r>
            <a:r>
              <a:rPr lang="en-US" altLang="zh-CN" dirty="0"/>
              <a:t> </a:t>
            </a:r>
            <a:endParaRPr lang="en-US" altLang="zh-CN" dirty="0"/>
          </a:p>
        </p:txBody>
      </p:sp>
      <p:sp>
        <p:nvSpPr>
          <p:cNvPr id="29" name="object 38"/>
          <p:cNvSpPr txBox="1"/>
          <p:nvPr/>
        </p:nvSpPr>
        <p:spPr>
          <a:xfrm>
            <a:off x="565169" y="1349689"/>
            <a:ext cx="10863580"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Time-Aware Adaptive Side Information Fusion for Sequential</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Recommendation</a:t>
            </a:r>
            <a:endParaRPr lang="en-US" altLang="zh-CN" sz="2800" b="1" spc="-5" dirty="0">
              <a:solidFill>
                <a:srgbClr val="1F4E79"/>
              </a:solidFill>
              <a:latin typeface="Times New Roman" panose="02020603050405020304"/>
              <a:cs typeface="Times New Roman" panose="02020603050405020304"/>
            </a:endParaRPr>
          </a:p>
        </p:txBody>
      </p:sp>
      <p:pic>
        <p:nvPicPr>
          <p:cNvPr id="25" name="图片 24"/>
          <p:cNvPicPr>
            <a:picLocks noChangeAspect="1"/>
          </p:cNvPicPr>
          <p:nvPr/>
        </p:nvPicPr>
        <p:blipFill>
          <a:blip r:embed="rId15"/>
          <a:stretch>
            <a:fillRect/>
          </a:stretch>
        </p:blipFill>
        <p:spPr>
          <a:xfrm>
            <a:off x="495300" y="2345055"/>
            <a:ext cx="11363325" cy="2743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2895600" y="1600200"/>
            <a:ext cx="6229350" cy="4514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3223895" y="1952625"/>
            <a:ext cx="6752590" cy="38201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2895600" y="2133600"/>
            <a:ext cx="6299835" cy="3279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rcRect b="52465"/>
          <a:stretch>
            <a:fillRect/>
          </a:stretch>
        </p:blipFill>
        <p:spPr>
          <a:xfrm>
            <a:off x="152400" y="2134235"/>
            <a:ext cx="5499100" cy="2990215"/>
          </a:xfrm>
          <a:prstGeom prst="rect">
            <a:avLst/>
          </a:prstGeom>
        </p:spPr>
      </p:pic>
      <p:pic>
        <p:nvPicPr>
          <p:cNvPr id="24" name="图片 23"/>
          <p:cNvPicPr>
            <a:picLocks noChangeAspect="1"/>
          </p:cNvPicPr>
          <p:nvPr/>
        </p:nvPicPr>
        <p:blipFill>
          <a:blip r:embed="rId9"/>
          <a:srcRect t="51307"/>
          <a:stretch>
            <a:fillRect/>
          </a:stretch>
        </p:blipFill>
        <p:spPr>
          <a:xfrm>
            <a:off x="6764020" y="2209800"/>
            <a:ext cx="5189855" cy="28905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362200" y="1066800"/>
            <a:ext cx="7263130" cy="55556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362200" y="1371600"/>
            <a:ext cx="7639050" cy="47339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7" name="object 16"/>
          <p:cNvSpPr txBox="1"/>
          <p:nvPr/>
        </p:nvSpPr>
        <p:spPr>
          <a:xfrm>
            <a:off x="4267072" y="3200603"/>
            <a:ext cx="3642360" cy="1245870"/>
          </a:xfrm>
          <a:prstGeom prst="rect">
            <a:avLst/>
          </a:prstGeom>
        </p:spPr>
        <p:txBody>
          <a:bodyPr vert="horz" wrap="square" lIns="0" tIns="13335" rIns="0" bIns="0" rtlCol="0">
            <a:spAutoFit/>
          </a:bodyPr>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380365" y="4495800"/>
            <a:ext cx="11449050" cy="645160"/>
          </a:xfrm>
          <a:prstGeom prst="rect">
            <a:avLst/>
          </a:prstGeom>
          <a:noFill/>
        </p:spPr>
        <p:txBody>
          <a:bodyPr wrap="square" rtlCol="0">
            <a:spAutoFit/>
          </a:bodyPr>
          <a:p>
            <a:pPr algn="just"/>
            <a:r>
              <a:rPr lang="en-US" altLang="zh-CN"/>
              <a:t>i) Most advanced fusion models largely overlook the effective modeling of rich dynamic patterns embedded in precise timestamps.</a:t>
            </a:r>
            <a:endParaRPr lang="en-US" altLang="zh-CN"/>
          </a:p>
        </p:txBody>
      </p:sp>
      <p:sp>
        <p:nvSpPr>
          <p:cNvPr id="22" name="文本框 21"/>
          <p:cNvSpPr txBox="1"/>
          <p:nvPr/>
        </p:nvSpPr>
        <p:spPr>
          <a:xfrm>
            <a:off x="228600" y="6096000"/>
            <a:ext cx="11772265" cy="645160"/>
          </a:xfrm>
          <a:prstGeom prst="rect">
            <a:avLst/>
          </a:prstGeom>
          <a:noFill/>
        </p:spPr>
        <p:txBody>
          <a:bodyPr wrap="square" rtlCol="0" anchor="t">
            <a:spAutoFit/>
          </a:bodyPr>
          <a:p>
            <a:r>
              <a:rPr lang="en-US" altLang="zh-CN"/>
              <a:t>iii)To maximize the utility of side information, some models employ computationally intensive cross-sequence attention mechanisms, which introduce substantial overhead and limit their applicability in real-world scenarios.</a:t>
            </a:r>
            <a:endParaRPr lang="en-US" altLang="zh-CN"/>
          </a:p>
        </p:txBody>
      </p:sp>
      <p:sp>
        <p:nvSpPr>
          <p:cNvPr id="24" name="文本框 23"/>
          <p:cNvSpPr txBox="1"/>
          <p:nvPr/>
        </p:nvSpPr>
        <p:spPr>
          <a:xfrm>
            <a:off x="258445" y="5334000"/>
            <a:ext cx="11497945" cy="645160"/>
          </a:xfrm>
          <a:prstGeom prst="rect">
            <a:avLst/>
          </a:prstGeom>
          <a:noFill/>
        </p:spPr>
        <p:txBody>
          <a:bodyPr wrap="square" rtlCol="0" anchor="t">
            <a:spAutoFit/>
          </a:bodyPr>
          <a:p>
            <a:r>
              <a:rPr lang="en-US" altLang="zh-CN"/>
              <a:t>ii)Previous frequency-filtering approaches that rely on fixed frequency selection are overly rigid and thus unable to distinguish between noise and valuable signals.</a:t>
            </a:r>
            <a:endParaRPr lang="en-US" altLang="zh-CN"/>
          </a:p>
        </p:txBody>
      </p:sp>
      <p:pic>
        <p:nvPicPr>
          <p:cNvPr id="26" name="图片 25"/>
          <p:cNvPicPr>
            <a:picLocks noChangeAspect="1"/>
          </p:cNvPicPr>
          <p:nvPr/>
        </p:nvPicPr>
        <p:blipFill>
          <a:blip r:embed="rId9"/>
          <a:stretch>
            <a:fillRect/>
          </a:stretch>
        </p:blipFill>
        <p:spPr>
          <a:xfrm>
            <a:off x="1066800" y="228600"/>
            <a:ext cx="9937750" cy="39154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22" name="图片 21"/>
          <p:cNvPicPr>
            <a:picLocks noChangeAspect="1"/>
          </p:cNvPicPr>
          <p:nvPr/>
        </p:nvPicPr>
        <p:blipFill>
          <a:blip r:embed="rId9"/>
          <a:stretch>
            <a:fillRect/>
          </a:stretch>
        </p:blipFill>
        <p:spPr>
          <a:xfrm>
            <a:off x="152400" y="1905000"/>
            <a:ext cx="5584190" cy="3225165"/>
          </a:xfrm>
          <a:prstGeom prst="rect">
            <a:avLst/>
          </a:prstGeom>
        </p:spPr>
      </p:pic>
      <p:pic>
        <p:nvPicPr>
          <p:cNvPr id="24" name="图片 23"/>
          <p:cNvPicPr>
            <a:picLocks noChangeAspect="1"/>
          </p:cNvPicPr>
          <p:nvPr/>
        </p:nvPicPr>
        <p:blipFill>
          <a:blip r:embed="rId10"/>
          <a:stretch>
            <a:fillRect/>
          </a:stretch>
        </p:blipFill>
        <p:spPr>
          <a:xfrm>
            <a:off x="6538595" y="1993900"/>
            <a:ext cx="5535930"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22" name="图片 21"/>
          <p:cNvPicPr>
            <a:picLocks noChangeAspect="1"/>
          </p:cNvPicPr>
          <p:nvPr/>
        </p:nvPicPr>
        <p:blipFill>
          <a:blip r:embed="rId9"/>
          <a:stretch>
            <a:fillRect/>
          </a:stretch>
        </p:blipFill>
        <p:spPr>
          <a:xfrm>
            <a:off x="1219200" y="1062990"/>
            <a:ext cx="9584055" cy="54584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23" name="图片 22"/>
          <p:cNvPicPr>
            <a:picLocks noChangeAspect="1"/>
          </p:cNvPicPr>
          <p:nvPr/>
        </p:nvPicPr>
        <p:blipFill>
          <a:blip r:embed="rId9"/>
          <a:srcRect t="16039"/>
          <a:stretch>
            <a:fillRect/>
          </a:stretch>
        </p:blipFill>
        <p:spPr>
          <a:xfrm>
            <a:off x="5959475" y="1400810"/>
            <a:ext cx="6115050" cy="551815"/>
          </a:xfrm>
          <a:prstGeom prst="rect">
            <a:avLst/>
          </a:prstGeom>
        </p:spPr>
      </p:pic>
      <p:pic>
        <p:nvPicPr>
          <p:cNvPr id="25" name="图片 24"/>
          <p:cNvPicPr>
            <a:picLocks noChangeAspect="1"/>
          </p:cNvPicPr>
          <p:nvPr/>
        </p:nvPicPr>
        <p:blipFill>
          <a:blip r:embed="rId10"/>
          <a:srcRect t="17300"/>
          <a:stretch>
            <a:fillRect/>
          </a:stretch>
        </p:blipFill>
        <p:spPr>
          <a:xfrm>
            <a:off x="6477000" y="2362200"/>
            <a:ext cx="5200650" cy="622300"/>
          </a:xfrm>
          <a:prstGeom prst="rect">
            <a:avLst/>
          </a:prstGeom>
        </p:spPr>
      </p:pic>
      <p:pic>
        <p:nvPicPr>
          <p:cNvPr id="27" name="图片 26"/>
          <p:cNvPicPr>
            <a:picLocks noChangeAspect="1"/>
          </p:cNvPicPr>
          <p:nvPr/>
        </p:nvPicPr>
        <p:blipFill>
          <a:blip r:embed="rId11"/>
          <a:stretch>
            <a:fillRect/>
          </a:stretch>
        </p:blipFill>
        <p:spPr>
          <a:xfrm>
            <a:off x="6698615" y="3200400"/>
            <a:ext cx="5057775" cy="666750"/>
          </a:xfrm>
          <a:prstGeom prst="rect">
            <a:avLst/>
          </a:prstGeom>
        </p:spPr>
      </p:pic>
      <p:pic>
        <p:nvPicPr>
          <p:cNvPr id="31" name="图片 30"/>
          <p:cNvPicPr>
            <a:picLocks noChangeAspect="1"/>
          </p:cNvPicPr>
          <p:nvPr/>
        </p:nvPicPr>
        <p:blipFill>
          <a:blip r:embed="rId12"/>
          <a:stretch>
            <a:fillRect/>
          </a:stretch>
        </p:blipFill>
        <p:spPr>
          <a:xfrm>
            <a:off x="5693410" y="4267200"/>
            <a:ext cx="6381115" cy="501650"/>
          </a:xfrm>
          <a:prstGeom prst="rect">
            <a:avLst/>
          </a:prstGeom>
        </p:spPr>
      </p:pic>
      <p:pic>
        <p:nvPicPr>
          <p:cNvPr id="32" name="图片 31"/>
          <p:cNvPicPr>
            <a:picLocks noChangeAspect="1"/>
          </p:cNvPicPr>
          <p:nvPr/>
        </p:nvPicPr>
        <p:blipFill>
          <a:blip r:embed="rId13"/>
          <a:stretch>
            <a:fillRect/>
          </a:stretch>
        </p:blipFill>
        <p:spPr>
          <a:xfrm>
            <a:off x="6096000" y="5306695"/>
            <a:ext cx="5838825" cy="742950"/>
          </a:xfrm>
          <a:prstGeom prst="rect">
            <a:avLst/>
          </a:prstGeom>
        </p:spPr>
      </p:pic>
      <p:pic>
        <p:nvPicPr>
          <p:cNvPr id="33" name="图片 32"/>
          <p:cNvPicPr>
            <a:picLocks noChangeAspect="1"/>
          </p:cNvPicPr>
          <p:nvPr/>
        </p:nvPicPr>
        <p:blipFill>
          <a:blip r:embed="rId14"/>
          <a:stretch>
            <a:fillRect/>
          </a:stretch>
        </p:blipFill>
        <p:spPr>
          <a:xfrm>
            <a:off x="685800" y="1371600"/>
            <a:ext cx="3663315" cy="46208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3962620" y="762105"/>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6324600" y="1487170"/>
            <a:ext cx="5600700" cy="561975"/>
          </a:xfrm>
          <a:prstGeom prst="rect">
            <a:avLst/>
          </a:prstGeom>
        </p:spPr>
      </p:pic>
      <p:pic>
        <p:nvPicPr>
          <p:cNvPr id="27" name="图片 26"/>
          <p:cNvPicPr>
            <a:picLocks noChangeAspect="1"/>
          </p:cNvPicPr>
          <p:nvPr/>
        </p:nvPicPr>
        <p:blipFill>
          <a:blip r:embed="rId10"/>
          <a:stretch>
            <a:fillRect/>
          </a:stretch>
        </p:blipFill>
        <p:spPr>
          <a:xfrm>
            <a:off x="7239000" y="2286000"/>
            <a:ext cx="4505325" cy="723900"/>
          </a:xfrm>
          <a:prstGeom prst="rect">
            <a:avLst/>
          </a:prstGeom>
        </p:spPr>
      </p:pic>
      <p:pic>
        <p:nvPicPr>
          <p:cNvPr id="28" name="图片 27"/>
          <p:cNvPicPr>
            <a:picLocks noChangeAspect="1"/>
          </p:cNvPicPr>
          <p:nvPr/>
        </p:nvPicPr>
        <p:blipFill>
          <a:blip r:embed="rId11"/>
          <a:stretch>
            <a:fillRect/>
          </a:stretch>
        </p:blipFill>
        <p:spPr>
          <a:xfrm>
            <a:off x="6146165" y="3505200"/>
            <a:ext cx="5610225" cy="1285875"/>
          </a:xfrm>
          <a:prstGeom prst="rect">
            <a:avLst/>
          </a:prstGeom>
        </p:spPr>
      </p:pic>
      <p:pic>
        <p:nvPicPr>
          <p:cNvPr id="29" name="图片 28"/>
          <p:cNvPicPr>
            <a:picLocks noChangeAspect="1"/>
          </p:cNvPicPr>
          <p:nvPr/>
        </p:nvPicPr>
        <p:blipFill>
          <a:blip r:embed="rId12"/>
          <a:stretch>
            <a:fillRect/>
          </a:stretch>
        </p:blipFill>
        <p:spPr>
          <a:xfrm>
            <a:off x="6743700" y="5181600"/>
            <a:ext cx="5000625" cy="514350"/>
          </a:xfrm>
          <a:prstGeom prst="rect">
            <a:avLst/>
          </a:prstGeom>
        </p:spPr>
      </p:pic>
      <p:pic>
        <p:nvPicPr>
          <p:cNvPr id="30" name="图片 29"/>
          <p:cNvPicPr>
            <a:picLocks noChangeAspect="1"/>
          </p:cNvPicPr>
          <p:nvPr/>
        </p:nvPicPr>
        <p:blipFill>
          <a:blip r:embed="rId13"/>
          <a:stretch>
            <a:fillRect/>
          </a:stretch>
        </p:blipFill>
        <p:spPr>
          <a:xfrm>
            <a:off x="381000" y="1905000"/>
            <a:ext cx="4992370" cy="34505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6559550" y="1295400"/>
            <a:ext cx="5594350" cy="463550"/>
          </a:xfrm>
          <a:prstGeom prst="rect">
            <a:avLst/>
          </a:prstGeom>
        </p:spPr>
      </p:pic>
      <p:pic>
        <p:nvPicPr>
          <p:cNvPr id="23" name="图片 22"/>
          <p:cNvPicPr>
            <a:picLocks noChangeAspect="1"/>
          </p:cNvPicPr>
          <p:nvPr/>
        </p:nvPicPr>
        <p:blipFill>
          <a:blip r:embed="rId10"/>
          <a:stretch>
            <a:fillRect/>
          </a:stretch>
        </p:blipFill>
        <p:spPr>
          <a:xfrm>
            <a:off x="6416040" y="2133600"/>
            <a:ext cx="5688330" cy="759460"/>
          </a:xfrm>
          <a:prstGeom prst="rect">
            <a:avLst/>
          </a:prstGeom>
        </p:spPr>
      </p:pic>
      <p:pic>
        <p:nvPicPr>
          <p:cNvPr id="24" name="图片 23"/>
          <p:cNvPicPr>
            <a:picLocks noChangeAspect="1"/>
          </p:cNvPicPr>
          <p:nvPr/>
        </p:nvPicPr>
        <p:blipFill>
          <a:blip r:embed="rId11"/>
          <a:stretch>
            <a:fillRect/>
          </a:stretch>
        </p:blipFill>
        <p:spPr>
          <a:xfrm>
            <a:off x="6559550" y="3200400"/>
            <a:ext cx="5594350" cy="885825"/>
          </a:xfrm>
          <a:prstGeom prst="rect">
            <a:avLst/>
          </a:prstGeom>
        </p:spPr>
      </p:pic>
      <p:pic>
        <p:nvPicPr>
          <p:cNvPr id="34" name="图片 33"/>
          <p:cNvPicPr>
            <a:picLocks noChangeAspect="1"/>
          </p:cNvPicPr>
          <p:nvPr/>
        </p:nvPicPr>
        <p:blipFill>
          <a:blip r:embed="rId12"/>
          <a:stretch>
            <a:fillRect/>
          </a:stretch>
        </p:blipFill>
        <p:spPr>
          <a:xfrm>
            <a:off x="6515100" y="4468495"/>
            <a:ext cx="5638800" cy="571500"/>
          </a:xfrm>
          <a:prstGeom prst="rect">
            <a:avLst/>
          </a:prstGeom>
        </p:spPr>
      </p:pic>
      <p:pic>
        <p:nvPicPr>
          <p:cNvPr id="35" name="图片 34"/>
          <p:cNvPicPr>
            <a:picLocks noChangeAspect="1"/>
          </p:cNvPicPr>
          <p:nvPr/>
        </p:nvPicPr>
        <p:blipFill>
          <a:blip r:embed="rId13"/>
          <a:stretch>
            <a:fillRect/>
          </a:stretch>
        </p:blipFill>
        <p:spPr>
          <a:xfrm>
            <a:off x="6449060" y="5486400"/>
            <a:ext cx="5625465" cy="756920"/>
          </a:xfrm>
          <a:prstGeom prst="rect">
            <a:avLst/>
          </a:prstGeom>
        </p:spPr>
      </p:pic>
      <p:pic>
        <p:nvPicPr>
          <p:cNvPr id="36" name="图片 35"/>
          <p:cNvPicPr>
            <a:picLocks noChangeAspect="1"/>
          </p:cNvPicPr>
          <p:nvPr/>
        </p:nvPicPr>
        <p:blipFill>
          <a:blip r:embed="rId14"/>
          <a:stretch>
            <a:fillRect/>
          </a:stretch>
        </p:blipFill>
        <p:spPr>
          <a:xfrm>
            <a:off x="778510" y="1049655"/>
            <a:ext cx="3411220" cy="54082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36" name="图片 35"/>
          <p:cNvPicPr>
            <a:picLocks noChangeAspect="1"/>
          </p:cNvPicPr>
          <p:nvPr/>
        </p:nvPicPr>
        <p:blipFill>
          <a:blip r:embed="rId9"/>
          <a:stretch>
            <a:fillRect/>
          </a:stretch>
        </p:blipFill>
        <p:spPr>
          <a:xfrm>
            <a:off x="778510" y="1049655"/>
            <a:ext cx="3411220" cy="5408295"/>
          </a:xfrm>
          <a:prstGeom prst="rect">
            <a:avLst/>
          </a:prstGeom>
        </p:spPr>
      </p:pic>
      <p:pic>
        <p:nvPicPr>
          <p:cNvPr id="26" name="图片 25"/>
          <p:cNvPicPr>
            <a:picLocks noChangeAspect="1"/>
          </p:cNvPicPr>
          <p:nvPr/>
        </p:nvPicPr>
        <p:blipFill>
          <a:blip r:embed="rId10"/>
          <a:stretch>
            <a:fillRect/>
          </a:stretch>
        </p:blipFill>
        <p:spPr>
          <a:xfrm>
            <a:off x="6248400" y="1981200"/>
            <a:ext cx="5362575" cy="685800"/>
          </a:xfrm>
          <a:prstGeom prst="rect">
            <a:avLst/>
          </a:prstGeom>
        </p:spPr>
      </p:pic>
      <p:pic>
        <p:nvPicPr>
          <p:cNvPr id="27" name="图片 26"/>
          <p:cNvPicPr>
            <a:picLocks noChangeAspect="1"/>
          </p:cNvPicPr>
          <p:nvPr/>
        </p:nvPicPr>
        <p:blipFill>
          <a:blip r:embed="rId11"/>
          <a:stretch>
            <a:fillRect/>
          </a:stretch>
        </p:blipFill>
        <p:spPr>
          <a:xfrm>
            <a:off x="6553200" y="2895600"/>
            <a:ext cx="5000625" cy="8096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364491"/>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sym typeface="+mn-ea"/>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657225" y="1600200"/>
            <a:ext cx="11386185" cy="4164330"/>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 name="commondata" val="eyJoZGlkIjoiMzMwNjgxYjU0ZWY2ZjY0NDkwZjBkNzE0NWFlNjY3Zj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5756</Words>
  <Application>WPS 演示</Application>
  <PresentationFormat>宽屏</PresentationFormat>
  <Paragraphs>331</Paragraphs>
  <Slides>16</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Trebuchet MS</vt:lpstr>
      <vt:lpstr>Arial</vt:lpstr>
      <vt:lpstr>Times New Roman</vt:lpstr>
      <vt:lpstr>Noto Sans Mono CJK HK</vt:lpstr>
      <vt:lpstr>Segoe Print</vt:lpstr>
      <vt:lpstr>等线</vt:lpstr>
      <vt:lpstr>黑体</vt:lpstr>
      <vt:lpstr>Calibri</vt:lpstr>
      <vt:lpstr>微软雅黑</vt:lpstr>
      <vt:lpstr>Arial Unicode MS</vt:lpstr>
      <vt:lpstr>Saturday Sans Regular</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WPS_1760884132</cp:lastModifiedBy>
  <cp:revision>351</cp:revision>
  <dcterms:created xsi:type="dcterms:W3CDTF">2023-09-17T03:47:00Z</dcterms:created>
  <dcterms:modified xsi:type="dcterms:W3CDTF">2026-01-11T10:44:35Z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2023-09-06T16:00:00Z</vt:filetime>
  </property>
  <property fmtid="{D5CDD505-2E9C-101B-9397-08002B2CF9AE}" pid="3" name="Creator">
    <vt:lpwstr>Microsoft? PowerPoint? 2016</vt:lpwstr>
  </property>
  <property fmtid="{D5CDD505-2E9C-101B-9397-08002B2CF9AE}" pid="4" name="LastSaved">
    <vt:filetime>2023-09-27T16:00:00Z</vt:filetime>
  </property>
  <property fmtid="{D5CDD505-2E9C-101B-9397-08002B2CF9AE}" pid="5" name="ICV">
    <vt:lpwstr>F0EA5A69E6F2448FBE5D689E645DA598_13</vt:lpwstr>
  </property>
  <property fmtid="{D5CDD505-2E9C-101B-9397-08002B2CF9AE}" pid="6" name="KSOProductBuildVer">
    <vt:lpwstr>2052-12.1.0.23542</vt:lpwstr>
  </property>
</Properties>
</file>