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3" r:id="rId5"/>
    <p:sldId id="347" r:id="rId6"/>
    <p:sldId id="313" r:id="rId7"/>
    <p:sldId id="259" r:id="rId8"/>
    <p:sldId id="260" r:id="rId9"/>
    <p:sldId id="261" r:id="rId10"/>
    <p:sldId id="262" r:id="rId11"/>
    <p:sldId id="268" r:id="rId12"/>
    <p:sldId id="269" r:id="rId13"/>
    <p:sldId id="271" r:id="rId14"/>
    <p:sldId id="272" r:id="rId15"/>
    <p:sldId id="286" r:id="rId16"/>
    <p:sldId id="287" r:id="rId17"/>
    <p:sldId id="348" r:id="rId18"/>
    <p:sldId id="288" r:id="rId19"/>
    <p:sldId id="289" r:id="rId20"/>
    <p:sldId id="290" r:id="rId21"/>
    <p:sldId id="346" r:id="rId22"/>
    <p:sldId id="293" r:id="rId23"/>
    <p:sldId id="292" r:id="rId24"/>
    <p:sldId id="295" r:id="rId25"/>
    <p:sldId id="296" r:id="rId26"/>
    <p:sldId id="298" r:id="rId27"/>
    <p:sldId id="299" r:id="rId28"/>
    <p:sldId id="300" r:id="rId29"/>
    <p:sldId id="301" r:id="rId30"/>
    <p:sldId id="302" r:id="rId31"/>
    <p:sldId id="303" r:id="rId32"/>
    <p:sldId id="304" r:id="rId33"/>
    <p:sldId id="305" r:id="rId34"/>
    <p:sldId id="306" r:id="rId35"/>
    <p:sldId id="307" r:id="rId36"/>
    <p:sldId id="345" r:id="rId37"/>
    <p:sldId id="308" r:id="rId38"/>
    <p:sldId id="309" r:id="rId39"/>
    <p:sldId id="310" r:id="rId40"/>
    <p:sldId id="311"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74632" autoAdjust="0"/>
  </p:normalViewPr>
  <p:slideViewPr>
    <p:cSldViewPr snapToGrid="0">
      <p:cViewPr varScale="1">
        <p:scale>
          <a:sx n="114" d="100"/>
          <a:sy n="114"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14.png"/><Relationship Id="rId10" Type="http://schemas.openxmlformats.org/officeDocument/2006/relationships/image" Target="../media/image13.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973274"/>
            <a:chOff x="0" y="0"/>
            <a:chExt cx="12204000" cy="973274"/>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434195" y="308610"/>
              <a:ext cx="2757805" cy="64516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pic>
          <p:nvPicPr>
            <p:cNvPr id="10" name="图片 9"/>
            <p:cNvPicPr>
              <a:picLocks noChangeAspect="1"/>
            </p:cNvPicPr>
            <p:nvPr/>
          </p:nvPicPr>
          <p:blipFill rotWithShape="1">
            <a:blip r:embed="rId5"/>
            <a:srcRect b="25639"/>
            <a:stretch>
              <a:fillRect/>
            </a:stretch>
          </p:blipFill>
          <p:spPr>
            <a:xfrm>
              <a:off x="883306" y="118429"/>
              <a:ext cx="3038475" cy="849946"/>
            </a:xfrm>
            <a:prstGeom prst="rect">
              <a:avLst/>
            </a:prstGeom>
          </p:spPr>
        </p:pic>
        <p:sp>
          <p:nvSpPr>
            <p:cNvPr id="9" name="矩形 8"/>
            <p:cNvSpPr/>
            <p:nvPr/>
          </p:nvSpPr>
          <p:spPr>
            <a:xfrm>
              <a:off x="1003935" y="80010"/>
              <a:ext cx="2918460" cy="768350"/>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506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766290" y="5699326"/>
            <a:ext cx="6835701" cy="891540"/>
          </a:xfrm>
          <a:prstGeom prst="rect">
            <a:avLst/>
          </a:prstGeom>
        </p:spPr>
        <p:txBody>
          <a:bodyPr wrap="square">
            <a:spAutoFit/>
          </a:bodyPr>
          <a:lstStyle/>
          <a:p>
            <a:pPr algn="ctr"/>
            <a:r>
              <a:rPr lang="en-US" altLang="zh-CN" sz="2800" b="1" dirty="0" smtClean="0">
                <a:solidFill>
                  <a:schemeClr val="accent2">
                    <a:lumMod val="50000"/>
                  </a:schemeClr>
                </a:solidFill>
                <a:latin typeface="黑体" panose="02010609060101010101" pitchFamily="49" charset="-122"/>
                <a:ea typeface="黑体" panose="02010609060101010101" pitchFamily="49" charset="-122"/>
              </a:rPr>
              <a:t>Ankang Zuo</a:t>
            </a:r>
            <a:endParaRPr lang="en-US" altLang="zh-CN" sz="2800" b="1" dirty="0" smtClean="0">
              <a:solidFill>
                <a:schemeClr val="accent2">
                  <a:lumMod val="50000"/>
                </a:schemeClr>
              </a:solidFill>
              <a:latin typeface="黑体" panose="02010609060101010101" pitchFamily="49" charset="-122"/>
              <a:ea typeface="黑体" panose="02010609060101010101" pitchFamily="49" charset="-122"/>
            </a:endParaRPr>
          </a:p>
          <a:p>
            <a:pPr algn="ctr"/>
            <a:r>
              <a:rPr lang="en-US" sz="2400" b="1" dirty="0" smtClean="0">
                <a:solidFill>
                  <a:schemeClr val="bg1">
                    <a:lumMod val="65000"/>
                  </a:schemeClr>
                </a:solidFill>
                <a:latin typeface="黑体" panose="02010609060101010101" pitchFamily="49" charset="-122"/>
                <a:ea typeface="黑体" panose="02010609060101010101" pitchFamily="49" charset="-122"/>
              </a:rPr>
              <a:t>617075878@qq.com</a:t>
            </a:r>
            <a:endParaRPr lang="en-US" sz="2400" b="1" dirty="0">
              <a:solidFill>
                <a:schemeClr val="bg1">
                  <a:lumMod val="65000"/>
                </a:schemeClr>
              </a:solidFill>
              <a:latin typeface="黑体" panose="02010609060101010101" pitchFamily="49" charset="-122"/>
              <a:ea typeface="黑体" panose="02010609060101010101" pitchFamily="49" charset="-122"/>
            </a:endParaRPr>
          </a:p>
        </p:txBody>
      </p:sp>
      <p:sp>
        <p:nvSpPr>
          <p:cNvPr id="21" name="矩形 20"/>
          <p:cNvSpPr/>
          <p:nvPr/>
        </p:nvSpPr>
        <p:spPr>
          <a:xfrm>
            <a:off x="4566374" y="1785732"/>
            <a:ext cx="7338755" cy="2306955"/>
          </a:xfrm>
          <a:prstGeom prst="rect">
            <a:avLst/>
          </a:prstGeom>
        </p:spPr>
        <p:txBody>
          <a:bodyPr wrap="square">
            <a:spAutoFit/>
          </a:bodyPr>
          <a:lstStyle/>
          <a:p>
            <a:pPr algn="ctr"/>
            <a:r>
              <a:rPr lang="en-US" altLang="zh-CN" sz="3600" b="1" dirty="0" smtClean="0">
                <a:solidFill>
                  <a:schemeClr val="accent1">
                    <a:lumMod val="50000"/>
                  </a:schemeClr>
                </a:solidFill>
                <a:latin typeface="楷体" panose="02010609060101010101" pitchFamily="49" charset="-122"/>
                <a:ea typeface="楷体" panose="02010609060101010101" pitchFamily="49" charset="-122"/>
              </a:rPr>
              <a:t>A Capsule Network for Recommendation and Explaining What</a:t>
            </a:r>
            <a:endParaRPr lang="en-US" altLang="zh-CN" sz="3600" b="1" dirty="0" smtClean="0">
              <a:solidFill>
                <a:schemeClr val="accent1">
                  <a:lumMod val="50000"/>
                </a:schemeClr>
              </a:solidFill>
              <a:latin typeface="楷体" panose="02010609060101010101" pitchFamily="49" charset="-122"/>
              <a:ea typeface="楷体" panose="02010609060101010101" pitchFamily="49" charset="-122"/>
            </a:endParaRPr>
          </a:p>
          <a:p>
            <a:pPr algn="ctr"/>
            <a:r>
              <a:rPr lang="en-US" altLang="zh-CN" sz="3600" b="1" dirty="0" smtClean="0">
                <a:solidFill>
                  <a:schemeClr val="accent1">
                    <a:lumMod val="50000"/>
                  </a:schemeClr>
                </a:solidFill>
                <a:latin typeface="楷体" panose="02010609060101010101" pitchFamily="49" charset="-122"/>
                <a:ea typeface="楷体" panose="02010609060101010101" pitchFamily="49" charset="-122"/>
              </a:rPr>
              <a:t>You Like and Dislike</a:t>
            </a:r>
            <a:endParaRPr lang="en-US" altLang="zh-CN" sz="3600" b="1" dirty="0" smtClean="0">
              <a:solidFill>
                <a:schemeClr val="accent1">
                  <a:lumMod val="50000"/>
                </a:schemeClr>
              </a:solidFill>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11"/>
          <a:stretch>
            <a:fillRect/>
          </a:stretch>
        </p:blipFill>
        <p:spPr>
          <a:xfrm>
            <a:off x="621847" y="1785880"/>
            <a:ext cx="3944527" cy="3296252"/>
          </a:xfrm>
          <a:prstGeom prst="rect">
            <a:avLst/>
          </a:prstGeom>
        </p:spPr>
      </p:pic>
      <p:sp>
        <p:nvSpPr>
          <p:cNvPr id="2" name="文本框 1"/>
          <p:cNvSpPr txBox="1"/>
          <p:nvPr/>
        </p:nvSpPr>
        <p:spPr>
          <a:xfrm>
            <a:off x="4766310" y="4713605"/>
            <a:ext cx="6971030" cy="460375"/>
          </a:xfrm>
          <a:prstGeom prst="rect">
            <a:avLst/>
          </a:prstGeom>
          <a:noFill/>
        </p:spPr>
        <p:txBody>
          <a:bodyPr wrap="square" rtlCol="0">
            <a:spAutoFit/>
          </a:bodyPr>
          <a:lstStyle/>
          <a:p>
            <a:r>
              <a:rPr lang="zh-CN" altLang="en-US"/>
              <a:t> </a:t>
            </a:r>
            <a:r>
              <a:rPr lang="en-US" altLang="zh-CN" sz="2400" b="1" dirty="0" smtClean="0">
                <a:solidFill>
                  <a:schemeClr val="accent1">
                    <a:lumMod val="50000"/>
                  </a:schemeClr>
                </a:solidFill>
                <a:latin typeface="楷体" panose="02010609060101010101" pitchFamily="49" charset="-122"/>
                <a:ea typeface="楷体" panose="02010609060101010101" pitchFamily="49" charset="-122"/>
              </a:rPr>
              <a:t>SIGIR ’19, July 21–25, 2019, Paris,France</a:t>
            </a:r>
            <a:endParaRPr lang="en-US" altLang="zh-CN" sz="2400" b="1" dirty="0" smtClean="0">
              <a:solidFill>
                <a:schemeClr val="accent1">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lnSpc>
                <a:spcPct val="200000"/>
              </a:lnSpc>
            </a:pPr>
            <a:r>
              <a:rPr sz="2000" dirty="0">
                <a:solidFill>
                  <a:schemeClr val="tx1"/>
                </a:solidFill>
                <a:effectLst>
                  <a:outerShdw blurRad="38100" dist="19050" dir="2700000" algn="tl" rotWithShape="0">
                    <a:schemeClr val="dk1">
                      <a:alpha val="40000"/>
                    </a:schemeClr>
                  </a:outerShdw>
                </a:effectLst>
              </a:rPr>
              <a:t>Self-Attention</a:t>
            </a:r>
            <a:r>
              <a:rPr sz="2000" b="0" dirty="0">
                <a:solidFill>
                  <a:schemeClr val="tx1"/>
                </a:solidFill>
                <a:effectLst>
                  <a:outerShdw blurRad="38100" dist="19050" dir="2700000" algn="tl" rotWithShape="0">
                    <a:schemeClr val="dk1">
                      <a:alpha val="40000"/>
                    </a:schemeClr>
                  </a:outerShdw>
                </a:effectLst>
              </a:rPr>
              <a:t>. Intuitively, not all words in the document are important for each viewpoint. To identify which features carried by c</a:t>
            </a:r>
            <a:r>
              <a:rPr sz="2000" b="0" baseline="-25000" dirty="0">
                <a:solidFill>
                  <a:schemeClr val="tx1"/>
                </a:solidFill>
                <a:effectLst>
                  <a:outerShdw blurRad="38100" dist="19050" dir="2700000" algn="tl" rotWithShape="0">
                    <a:schemeClr val="dk1">
                      <a:alpha val="40000"/>
                    </a:schemeClr>
                  </a:outerShdw>
                </a:effectLst>
              </a:rPr>
              <a:t>j</a:t>
            </a:r>
            <a:r>
              <a:rPr sz="2000" b="0" dirty="0">
                <a:solidFill>
                  <a:schemeClr val="tx1"/>
                </a:solidFill>
                <a:effectLst>
                  <a:outerShdw blurRad="38100" dist="19050" dir="2700000" algn="tl" rotWithShape="0">
                    <a:schemeClr val="dk1">
                      <a:alpha val="40000"/>
                    </a:schemeClr>
                  </a:outerShdw>
                </a:effectLst>
              </a:rPr>
              <a:t> are relevant to each viewpoint, we leverage a viewpoint-specific gating mechanism:</a:t>
            </a:r>
            <a:endParaRPr sz="2000" b="0" dirty="0">
              <a:solidFill>
                <a:schemeClr val="tx1"/>
              </a:solidFill>
              <a:effectLst>
                <a:outerShdw blurRad="38100" dist="19050" dir="2700000" algn="tl" rotWithShape="0">
                  <a:schemeClr val="dk1">
                    <a:alpha val="40000"/>
                  </a:schemeClr>
                </a:outerShdw>
              </a:effectLst>
            </a:endParaRPr>
          </a:p>
          <a:p>
            <a:pPr>
              <a:lnSpc>
                <a:spcPct val="200000"/>
              </a:lnSpc>
            </a:pPr>
            <a:r>
              <a:rPr sz="2000" dirty="0">
                <a:solidFill>
                  <a:schemeClr val="tx1"/>
                </a:solidFill>
                <a:effectLst>
                  <a:outerShdw blurRad="38100" dist="19050" dir="2700000" algn="tl" rotWithShape="0">
                    <a:schemeClr val="dk1">
                      <a:alpha val="40000"/>
                    </a:schemeClr>
                  </a:outerShdw>
                </a:effectLst>
              </a:rPr>
              <a:t>s</a:t>
            </a:r>
            <a:r>
              <a:rPr sz="2000" baseline="-25000" dirty="0">
                <a:solidFill>
                  <a:schemeClr val="tx1"/>
                </a:solidFill>
                <a:effectLst>
                  <a:outerShdw blurRad="38100" dist="19050" dir="2700000" algn="tl" rotWithShape="0">
                    <a:schemeClr val="dk1">
                      <a:alpha val="40000"/>
                    </a:schemeClr>
                  </a:outerShdw>
                </a:effectLst>
              </a:rPr>
              <a:t>u,x,j</a:t>
            </a:r>
            <a:r>
              <a:rPr sz="2000" dirty="0">
                <a:solidFill>
                  <a:schemeClr val="tx1"/>
                </a:solidFill>
                <a:effectLst>
                  <a:outerShdw blurRad="38100" dist="19050" dir="2700000" algn="tl" rotWithShape="0">
                    <a:schemeClr val="dk1">
                      <a:alpha val="40000"/>
                    </a:schemeClr>
                  </a:outerShdw>
                </a:effectLst>
              </a:rPr>
              <a:t> = c</a:t>
            </a:r>
            <a:r>
              <a:rPr sz="2000" baseline="-25000" dirty="0">
                <a:solidFill>
                  <a:schemeClr val="tx1"/>
                </a:solidFill>
                <a:effectLst>
                  <a:outerShdw blurRad="38100" dist="19050" dir="2700000" algn="tl" rotWithShape="0">
                    <a:schemeClr val="dk1">
                      <a:alpha val="40000"/>
                    </a:schemeClr>
                  </a:outerShdw>
                </a:effectLst>
              </a:rPr>
              <a:t>j</a:t>
            </a:r>
            <a:r>
              <a:rPr sz="2000" dirty="0">
                <a:solidFill>
                  <a:schemeClr val="tx1"/>
                </a:solidFill>
                <a:effectLst>
                  <a:outerShdw blurRad="38100" dist="19050" dir="2700000" algn="tl" rotWithShape="0">
                    <a:schemeClr val="dk1">
                      <a:alpha val="40000"/>
                    </a:schemeClr>
                  </a:outerShdw>
                </a:effectLst>
              </a:rPr>
              <a:t> ⊙ σ(W</a:t>
            </a:r>
            <a:r>
              <a:rPr sz="2000" baseline="-25000" dirty="0">
                <a:solidFill>
                  <a:schemeClr val="tx1"/>
                </a:solidFill>
                <a:effectLst>
                  <a:outerShdw blurRad="38100" dist="19050" dir="2700000" algn="tl" rotWithShape="0">
                    <a:schemeClr val="dk1">
                      <a:alpha val="40000"/>
                    </a:schemeClr>
                  </a:outerShdw>
                </a:effectLst>
              </a:rPr>
              <a:t>x,1</a:t>
            </a:r>
            <a:r>
              <a:rPr sz="2000" dirty="0">
                <a:solidFill>
                  <a:schemeClr val="tx1"/>
                </a:solidFill>
                <a:effectLst>
                  <a:outerShdw blurRad="38100" dist="19050" dir="2700000" algn="tl" rotWithShape="0">
                    <a:schemeClr val="dk1">
                      <a:alpha val="40000"/>
                    </a:schemeClr>
                  </a:outerShdw>
                </a:effectLst>
              </a:rPr>
              <a:t>c</a:t>
            </a:r>
            <a:r>
              <a:rPr sz="2000" baseline="-25000" dirty="0">
                <a:solidFill>
                  <a:schemeClr val="tx1"/>
                </a:solidFill>
                <a:effectLst>
                  <a:outerShdw blurRad="38100" dist="19050" dir="2700000" algn="tl" rotWithShape="0">
                    <a:schemeClr val="dk1">
                      <a:alpha val="40000"/>
                    </a:schemeClr>
                  </a:outerShdw>
                </a:effectLst>
              </a:rPr>
              <a:t>j</a:t>
            </a:r>
            <a:r>
              <a:rPr sz="2000" dirty="0">
                <a:solidFill>
                  <a:schemeClr val="tx1"/>
                </a:solidFill>
                <a:effectLst>
                  <a:outerShdw blurRad="38100" dist="19050" dir="2700000" algn="tl" rotWithShape="0">
                    <a:schemeClr val="dk1">
                      <a:alpha val="40000"/>
                    </a:schemeClr>
                  </a:outerShdw>
                </a:effectLst>
              </a:rPr>
              <a:t> + W</a:t>
            </a:r>
            <a:r>
              <a:rPr sz="2000" baseline="-25000" dirty="0">
                <a:solidFill>
                  <a:schemeClr val="tx1"/>
                </a:solidFill>
                <a:effectLst>
                  <a:outerShdw blurRad="38100" dist="19050" dir="2700000" algn="tl" rotWithShape="0">
                    <a:schemeClr val="dk1">
                      <a:alpha val="40000"/>
                    </a:schemeClr>
                  </a:outerShdw>
                </a:effectLst>
              </a:rPr>
              <a:t>x,2</a:t>
            </a:r>
            <a:r>
              <a:rPr sz="2000" dirty="0">
                <a:solidFill>
                  <a:schemeClr val="tx1"/>
                </a:solidFill>
                <a:effectLst>
                  <a:outerShdw blurRad="38100" dist="19050" dir="2700000" algn="tl" rotWithShape="0">
                    <a:schemeClr val="dk1">
                      <a:alpha val="40000"/>
                    </a:schemeClr>
                  </a:outerShdw>
                </a:effectLst>
              </a:rPr>
              <a:t>q</a:t>
            </a:r>
            <a:r>
              <a:rPr sz="2000" baseline="-25000" dirty="0">
                <a:solidFill>
                  <a:schemeClr val="tx1"/>
                </a:solidFill>
                <a:effectLst>
                  <a:outerShdw blurRad="38100" dist="19050" dir="2700000" algn="tl" rotWithShape="0">
                    <a:schemeClr val="dk1">
                      <a:alpha val="40000"/>
                    </a:schemeClr>
                  </a:outerShdw>
                </a:effectLst>
              </a:rPr>
              <a:t>u,x</a:t>
            </a:r>
            <a:r>
              <a:rPr sz="2000" dirty="0">
                <a:solidFill>
                  <a:schemeClr val="tx1"/>
                </a:solidFill>
                <a:effectLst>
                  <a:outerShdw blurRad="38100" dist="19050" dir="2700000" algn="tl" rotWithShape="0">
                    <a:schemeClr val="dk1">
                      <a:alpha val="40000"/>
                    </a:schemeClr>
                  </a:outerShdw>
                </a:effectLst>
              </a:rPr>
              <a:t> + b</a:t>
            </a:r>
            <a:r>
              <a:rPr sz="2000" baseline="-25000" dirty="0">
                <a:solidFill>
                  <a:schemeClr val="tx1"/>
                </a:solidFill>
                <a:effectLst>
                  <a:outerShdw blurRad="38100" dist="19050" dir="2700000" algn="tl" rotWithShape="0">
                    <a:schemeClr val="dk1">
                      <a:alpha val="40000"/>
                    </a:schemeClr>
                  </a:outerShdw>
                </a:effectLst>
              </a:rPr>
              <a:t>x</a:t>
            </a:r>
            <a:r>
              <a:rPr sz="2000" dirty="0">
                <a:solidFill>
                  <a:schemeClr val="tx1"/>
                </a:solidFill>
                <a:effectLst>
                  <a:outerShdw blurRad="38100" dist="19050" dir="2700000" algn="tl" rotWithShape="0">
                    <a:schemeClr val="dk1">
                      <a:alpha val="40000"/>
                    </a:schemeClr>
                  </a:outerShdw>
                </a:effectLst>
              </a:rPr>
              <a:t> )</a:t>
            </a:r>
            <a:r>
              <a:rPr sz="2000" b="0" dirty="0">
                <a:solidFill>
                  <a:schemeClr val="tx1"/>
                </a:solidFill>
                <a:effectLst>
                  <a:outerShdw blurRad="38100" dist="19050" dir="2700000" algn="tl" rotWithShape="0">
                    <a:schemeClr val="dk1">
                      <a:alpha val="40000"/>
                    </a:schemeClr>
                  </a:outerShdw>
                </a:effectLst>
              </a:rPr>
              <a:t> (1)</a:t>
            </a:r>
            <a:endParaRPr sz="2000" b="0" dirty="0">
              <a:solidFill>
                <a:schemeClr val="tx1"/>
              </a:solidFill>
              <a:effectLst>
                <a:outerShdw blurRad="38100" dist="19050" dir="2700000" algn="tl" rotWithShape="0">
                  <a:schemeClr val="dk1">
                    <a:alpha val="40000"/>
                  </a:schemeClr>
                </a:outerShdw>
              </a:effectLst>
            </a:endParaRPr>
          </a:p>
          <a:p>
            <a:pPr>
              <a:lnSpc>
                <a:spcPct val="200000"/>
              </a:lnSpc>
            </a:pPr>
            <a:r>
              <a:rPr sz="1800" b="0" dirty="0">
                <a:solidFill>
                  <a:schemeClr val="tx1"/>
                </a:solidFill>
                <a:effectLst>
                  <a:outerShdw blurRad="38100" dist="19050" dir="2700000" algn="tl" rotWithShape="0">
                    <a:schemeClr val="dk1">
                      <a:alpha val="40000"/>
                    </a:schemeClr>
                  </a:outerShdw>
                </a:effectLst>
              </a:rPr>
              <a:t>where W</a:t>
            </a:r>
            <a:r>
              <a:rPr sz="1800" b="0" baseline="-25000" dirty="0">
                <a:solidFill>
                  <a:schemeClr val="tx1"/>
                </a:solidFill>
                <a:effectLst>
                  <a:outerShdw blurRad="38100" dist="19050" dir="2700000" algn="tl" rotWithShape="0">
                    <a:schemeClr val="dk1">
                      <a:alpha val="40000"/>
                    </a:schemeClr>
                  </a:outerShdw>
                </a:effectLst>
              </a:rPr>
              <a:t>x,1</a:t>
            </a:r>
            <a:r>
              <a:rPr sz="1800" b="0" dirty="0">
                <a:solidFill>
                  <a:schemeClr val="tx1"/>
                </a:solidFill>
                <a:effectLst>
                  <a:outerShdw blurRad="38100" dist="19050" dir="2700000" algn="tl" rotWithShape="0">
                    <a:schemeClr val="dk1">
                      <a:alpha val="40000"/>
                    </a:schemeClr>
                  </a:outerShdw>
                </a:effectLst>
              </a:rPr>
              <a:t>, W</a:t>
            </a:r>
            <a:r>
              <a:rPr sz="1800" b="0" baseline="-25000" dirty="0">
                <a:solidFill>
                  <a:schemeClr val="tx1"/>
                </a:solidFill>
                <a:effectLst>
                  <a:outerShdw blurRad="38100" dist="19050" dir="2700000" algn="tl" rotWithShape="0">
                    <a:schemeClr val="dk1">
                      <a:alpha val="40000"/>
                    </a:schemeClr>
                  </a:outerShdw>
                </a:effectLst>
              </a:rPr>
              <a:t>x,2</a:t>
            </a:r>
            <a:r>
              <a:rPr sz="1800" b="0" dirty="0">
                <a:solidFill>
                  <a:schemeClr val="tx1"/>
                </a:solidFill>
                <a:effectLst>
                  <a:outerShdw blurRad="38100" dist="19050" dir="2700000" algn="tl" rotWithShape="0">
                    <a:schemeClr val="dk1">
                      <a:alpha val="40000"/>
                    </a:schemeClr>
                  </a:outerShdw>
                </a:effectLst>
              </a:rPr>
              <a:t> ∈ R</a:t>
            </a:r>
            <a:r>
              <a:rPr sz="1800" b="0" baseline="30000" dirty="0">
                <a:solidFill>
                  <a:schemeClr val="tx1"/>
                </a:solidFill>
                <a:effectLst>
                  <a:outerShdw blurRad="38100" dist="19050" dir="2700000" algn="tl" rotWithShape="0">
                    <a:schemeClr val="dk1">
                      <a:alpha val="40000"/>
                    </a:schemeClr>
                  </a:outerShdw>
                </a:effectLst>
              </a:rPr>
              <a:t>n×n</a:t>
            </a:r>
            <a:r>
              <a:rPr sz="1800" b="0" dirty="0">
                <a:solidFill>
                  <a:schemeClr val="tx1"/>
                </a:solidFill>
                <a:effectLst>
                  <a:outerShdw blurRad="38100" dist="19050" dir="2700000" algn="tl" rotWithShape="0">
                    <a:schemeClr val="dk1">
                      <a:alpha val="40000"/>
                    </a:schemeClr>
                  </a:outerShdw>
                </a:effectLst>
              </a:rPr>
              <a:t> and b</a:t>
            </a:r>
            <a:r>
              <a:rPr sz="1800" b="0" baseline="-25000" dirty="0">
                <a:solidFill>
                  <a:schemeClr val="tx1"/>
                </a:solidFill>
                <a:effectLst>
                  <a:outerShdw blurRad="38100" dist="19050" dir="2700000" algn="tl" rotWithShape="0">
                    <a:schemeClr val="dk1">
                      <a:alpha val="40000"/>
                    </a:schemeClr>
                  </a:outerShdw>
                </a:effectLst>
              </a:rPr>
              <a:t>x </a:t>
            </a:r>
            <a:r>
              <a:rPr sz="1800" b="0" dirty="0">
                <a:solidFill>
                  <a:schemeClr val="tx1"/>
                </a:solidFill>
                <a:effectLst>
                  <a:outerShdw blurRad="38100" dist="19050" dir="2700000" algn="tl" rotWithShape="0">
                    <a:schemeClr val="dk1">
                      <a:alpha val="40000"/>
                    </a:schemeClr>
                  </a:outerShdw>
                </a:effectLst>
              </a:rPr>
              <a:t>∈ R</a:t>
            </a:r>
            <a:r>
              <a:rPr sz="1800" b="0" baseline="30000" dirty="0">
                <a:solidFill>
                  <a:schemeClr val="tx1"/>
                </a:solidFill>
                <a:effectLst>
                  <a:outerShdw blurRad="38100" dist="19050" dir="2700000" algn="tl" rotWithShape="0">
                    <a:schemeClr val="dk1">
                      <a:alpha val="40000"/>
                    </a:schemeClr>
                  </a:outerShdw>
                </a:effectLst>
              </a:rPr>
              <a:t>n</a:t>
            </a:r>
            <a:r>
              <a:rPr sz="1800" b="0" dirty="0">
                <a:solidFill>
                  <a:schemeClr val="tx1"/>
                </a:solidFill>
                <a:effectLst>
                  <a:outerShdw blurRad="38100" dist="19050" dir="2700000" algn="tl" rotWithShape="0">
                    <a:schemeClr val="dk1">
                      <a:alpha val="40000"/>
                    </a:schemeClr>
                  </a:outerShdw>
                </a:effectLst>
              </a:rPr>
              <a:t> are transform matrices and bias vector respectively for the x-th viewpoint, σ is the sigmoid activation and ⊙ is the element-wise product operation, q</a:t>
            </a:r>
            <a:r>
              <a:rPr sz="1800" b="0" baseline="-25000" dirty="0">
                <a:solidFill>
                  <a:schemeClr val="tx1"/>
                </a:solidFill>
                <a:effectLst>
                  <a:outerShdw blurRad="38100" dist="19050" dir="2700000" algn="tl" rotWithShape="0">
                    <a:schemeClr val="dk1">
                      <a:alpha val="40000"/>
                    </a:schemeClr>
                  </a:outerShdw>
                </a:effectLst>
              </a:rPr>
              <a:t>u,x</a:t>
            </a:r>
            <a:r>
              <a:rPr sz="1800" b="0" dirty="0">
                <a:solidFill>
                  <a:schemeClr val="tx1"/>
                </a:solidFill>
                <a:effectLst>
                  <a:outerShdw blurRad="38100" dist="19050" dir="2700000" algn="tl" rotWithShape="0">
                    <a:schemeClr val="dk1">
                      <a:alpha val="40000"/>
                    </a:schemeClr>
                  </a:outerShdw>
                </a:effectLst>
              </a:rPr>
              <a:t> </a:t>
            </a:r>
            <a:r>
              <a:rPr lang="en-US" altLang="zh-CN" sz="1800" b="0" dirty="0">
                <a:solidFill>
                  <a:schemeClr val="tx1"/>
                </a:solidFill>
                <a:effectLst>
                  <a:outerShdw blurRad="38100" dist="19050" dir="2700000" algn="tl" rotWithShape="0">
                    <a:schemeClr val="dk1">
                      <a:alpha val="40000"/>
                    </a:schemeClr>
                  </a:outerShdw>
                </a:effectLst>
              </a:rPr>
              <a:t>i</a:t>
            </a:r>
            <a:r>
              <a:rPr sz="1800" b="0" dirty="0">
                <a:solidFill>
                  <a:schemeClr val="tx1"/>
                </a:solidFill>
                <a:effectLst>
                  <a:outerShdw blurRad="38100" dist="19050" dir="2700000" algn="tl" rotWithShape="0">
                    <a:schemeClr val="dk1">
                      <a:alpha val="40000"/>
                    </a:schemeClr>
                  </a:outerShdw>
                </a:effectLst>
              </a:rPr>
              <a:t>s the embedding of x-th viewpoint shared for all users, which is learned by model optimization</a:t>
            </a:r>
            <a:r>
              <a:rPr lang="en-US" altLang="zh-CN" sz="1800" b="0" dirty="0">
                <a:solidFill>
                  <a:schemeClr val="tx1"/>
                </a:solidFill>
                <a:effectLst>
                  <a:outerShdw blurRad="38100" dist="19050" dir="2700000" algn="tl" rotWithShape="0">
                    <a:schemeClr val="dk1">
                      <a:alpha val="40000"/>
                    </a:schemeClr>
                  </a:outerShdw>
                </a:effectLst>
              </a:rPr>
              <a:t>. </a:t>
            </a:r>
            <a:endParaRPr lang="en-US" altLang="zh-CN" sz="1800" b="0"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CARP</a:t>
            </a:r>
            <a:r>
              <a:t>网络结构图</a:t>
            </a:r>
          </a:p>
        </p:txBody>
      </p:sp>
      <p:pic>
        <p:nvPicPr>
          <p:cNvPr id="5" name="内容占位符 4"/>
          <p:cNvPicPr>
            <a:picLocks noGrp="1" noChangeAspect="1"/>
          </p:cNvPicPr>
          <p:nvPr>
            <p:ph idx="1"/>
          </p:nvPr>
        </p:nvPicPr>
        <p:blipFill>
          <a:blip r:embed="rId1"/>
          <a:stretch>
            <a:fillRect/>
          </a:stretch>
        </p:blipFill>
        <p:spPr>
          <a:xfrm>
            <a:off x="838200" y="1720850"/>
            <a:ext cx="10515600" cy="40519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逻辑单元的定义如下</a:t>
            </a:r>
            <a:br>
              <a:rPr lang="zh-CN" altLang="en-US"/>
            </a:br>
            <a:endParaRPr lang="zh-CN" altLang="en-US"/>
          </a:p>
        </p:txBody>
      </p:sp>
      <p:sp>
        <p:nvSpPr>
          <p:cNvPr id="3" name="内容占位符 2"/>
          <p:cNvSpPr>
            <a:spLocks noGrp="1"/>
          </p:cNvSpPr>
          <p:nvPr>
            <p:ph idx="1"/>
          </p:nvPr>
        </p:nvSpPr>
        <p:spPr/>
        <p:txBody>
          <a:bodyPr/>
          <a:lstStyle/>
          <a:p>
            <a:pPr marL="0" indent="0">
              <a:lnSpc>
                <a:spcPct val="200000"/>
              </a:lnSpc>
              <a:buNone/>
            </a:pPr>
            <a:r>
              <a:rPr lang="zh-CN" altLang="en-US" sz="1800" dirty="0">
                <a:solidFill>
                  <a:schemeClr val="tx1"/>
                </a:solidFill>
                <a:effectLst>
                  <a:outerShdw blurRad="38100" dist="19050" dir="2700000" algn="tl" rotWithShape="0">
                    <a:schemeClr val="dk1">
                      <a:alpha val="40000"/>
                    </a:schemeClr>
                  </a:outerShdw>
                </a:effectLst>
              </a:rPr>
              <a:t>Logic Unit Representation</a:t>
            </a:r>
            <a:r>
              <a:rPr lang="en-US" altLang="zh-CN" sz="1800" dirty="0">
                <a:solidFill>
                  <a:schemeClr val="tx1"/>
                </a:solidFill>
                <a:effectLst>
                  <a:outerShdw blurRad="38100" dist="19050" dir="2700000" algn="tl" rotWithShape="0">
                    <a:schemeClr val="dk1">
                      <a:alpha val="40000"/>
                    </a:schemeClr>
                  </a:outerShdw>
                </a:effectLst>
              </a:rPr>
              <a:t>.</a:t>
            </a:r>
            <a:endParaRPr lang="en-US" altLang="zh-CN" sz="1800" dirty="0">
              <a:solidFill>
                <a:schemeClr val="tx1"/>
              </a:solidFill>
              <a:effectLst>
                <a:outerShdw blurRad="38100" dist="19050" dir="2700000" algn="tl" rotWithShape="0">
                  <a:schemeClr val="dk1">
                    <a:alpha val="40000"/>
                  </a:schemeClr>
                </a:outerShdw>
              </a:effectLst>
            </a:endParaRPr>
          </a:p>
          <a:p>
            <a:pPr marL="285750" indent="-285750">
              <a:lnSpc>
                <a:spcPct val="200000"/>
              </a:lnSpc>
            </a:pPr>
            <a:r>
              <a:rPr lang="en-US" altLang="zh-CN" sz="1800" b="0" dirty="0" smtClean="0">
                <a:solidFill>
                  <a:schemeClr val="tx1"/>
                </a:solidFill>
                <a:effectLst>
                  <a:outerShdw blurRad="38100" dist="19050" dir="2700000" algn="tl" rotWithShape="0">
                    <a:schemeClr val="dk1">
                      <a:alpha val="40000"/>
                    </a:schemeClr>
                  </a:outerShdw>
                </a:effectLst>
              </a:rPr>
              <a:t>Given </a:t>
            </a:r>
            <a:r>
              <a:rPr lang="en-US" altLang="zh-CN" sz="1800" b="0" dirty="0">
                <a:solidFill>
                  <a:schemeClr val="tx1"/>
                </a:solidFill>
                <a:effectLst>
                  <a:outerShdw blurRad="38100" dist="19050" dir="2700000" algn="tl" rotWithShape="0">
                    <a:schemeClr val="dk1">
                      <a:alpha val="40000"/>
                    </a:schemeClr>
                  </a:outerShdw>
                </a:effectLst>
              </a:rPr>
              <a:t>the x-</a:t>
            </a:r>
            <a:r>
              <a:rPr lang="en-US" altLang="zh-CN" sz="1800" b="0" dirty="0" err="1">
                <a:solidFill>
                  <a:schemeClr val="tx1"/>
                </a:solidFill>
                <a:effectLst>
                  <a:outerShdw blurRad="38100" dist="19050" dir="2700000" algn="tl" rotWithShape="0">
                    <a:schemeClr val="dk1">
                      <a:alpha val="40000"/>
                    </a:schemeClr>
                  </a:outerShdw>
                </a:effectLst>
              </a:rPr>
              <a:t>th</a:t>
            </a:r>
            <a:r>
              <a:rPr lang="en-US" altLang="zh-CN" sz="1800" b="0" dirty="0">
                <a:solidFill>
                  <a:schemeClr val="tx1"/>
                </a:solidFill>
                <a:effectLst>
                  <a:outerShdw blurRad="38100" dist="19050" dir="2700000" algn="tl" rotWithShape="0">
                    <a:schemeClr val="dk1">
                      <a:alpha val="40000"/>
                    </a:schemeClr>
                  </a:outerShdw>
                </a:effectLst>
              </a:rPr>
              <a:t> viewpoint </a:t>
            </a:r>
            <a:r>
              <a:rPr lang="en-US" altLang="zh-CN" sz="1800" b="0" dirty="0" err="1">
                <a:solidFill>
                  <a:schemeClr val="tx1"/>
                </a:solidFill>
                <a:effectLst>
                  <a:outerShdw blurRad="38100" dist="19050" dir="2700000" algn="tl" rotWithShape="0">
                    <a:schemeClr val="dk1">
                      <a:alpha val="40000"/>
                    </a:schemeClr>
                  </a:outerShdw>
                </a:effectLst>
              </a:rPr>
              <a:t>v</a:t>
            </a:r>
            <a:r>
              <a:rPr lang="en-US" altLang="zh-CN" sz="1800" b="0" baseline="-25000" dirty="0" err="1">
                <a:solidFill>
                  <a:schemeClr val="tx1"/>
                </a:solidFill>
                <a:effectLst>
                  <a:outerShdw blurRad="38100" dist="19050" dir="2700000" algn="tl" rotWithShape="0">
                    <a:schemeClr val="dk1">
                      <a:alpha val="40000"/>
                    </a:schemeClr>
                  </a:outerShdw>
                </a:effectLst>
              </a:rPr>
              <a:t>u,x</a:t>
            </a:r>
            <a:r>
              <a:rPr lang="en-US" altLang="zh-CN" sz="1800" b="0" dirty="0">
                <a:solidFill>
                  <a:schemeClr val="tx1"/>
                </a:solidFill>
                <a:effectLst>
                  <a:outerShdw blurRad="38100" dist="19050" dir="2700000" algn="tl" rotWithShape="0">
                    <a:schemeClr val="dk1">
                      <a:alpha val="40000"/>
                    </a:schemeClr>
                  </a:outerShdw>
                </a:effectLst>
              </a:rPr>
              <a:t> of user u and y-</a:t>
            </a:r>
            <a:r>
              <a:rPr lang="en-US" altLang="zh-CN" sz="1800" b="0" dirty="0" err="1">
                <a:solidFill>
                  <a:schemeClr val="tx1"/>
                </a:solidFill>
                <a:effectLst>
                  <a:outerShdw blurRad="38100" dist="19050" dir="2700000" algn="tl" rotWithShape="0">
                    <a:schemeClr val="dk1">
                      <a:alpha val="40000"/>
                    </a:schemeClr>
                  </a:outerShdw>
                </a:effectLst>
              </a:rPr>
              <a:t>th</a:t>
            </a:r>
            <a:r>
              <a:rPr lang="en-US" altLang="zh-CN" sz="1800" b="0" dirty="0">
                <a:solidFill>
                  <a:schemeClr val="tx1"/>
                </a:solidFill>
                <a:effectLst>
                  <a:outerShdw blurRad="38100" dist="19050" dir="2700000" algn="tl" rotWithShape="0">
                    <a:schemeClr val="dk1">
                      <a:alpha val="40000"/>
                    </a:schemeClr>
                  </a:outerShdw>
                </a:effectLst>
              </a:rPr>
              <a:t> aspect </a:t>
            </a:r>
            <a:r>
              <a:rPr lang="en-US" altLang="zh-CN" sz="1800" b="0" dirty="0" err="1">
                <a:solidFill>
                  <a:schemeClr val="tx1"/>
                </a:solidFill>
                <a:effectLst>
                  <a:outerShdw blurRad="38100" dist="19050" dir="2700000" algn="tl" rotWithShape="0">
                    <a:schemeClr val="dk1">
                      <a:alpha val="40000"/>
                    </a:schemeClr>
                  </a:outerShdw>
                </a:effectLst>
              </a:rPr>
              <a:t>a</a:t>
            </a:r>
            <a:r>
              <a:rPr lang="en-US" altLang="zh-CN" sz="1800" b="0" baseline="-25000" dirty="0" err="1">
                <a:solidFill>
                  <a:schemeClr val="tx1"/>
                </a:solidFill>
                <a:effectLst>
                  <a:outerShdw blurRad="38100" dist="19050" dir="2700000" algn="tl" rotWithShape="0">
                    <a:schemeClr val="dk1">
                      <a:alpha val="40000"/>
                    </a:schemeClr>
                  </a:outerShdw>
                </a:effectLst>
              </a:rPr>
              <a:t>i,y</a:t>
            </a:r>
            <a:r>
              <a:rPr lang="en-US" altLang="zh-CN" sz="1800" b="0" dirty="0">
                <a:solidFill>
                  <a:schemeClr val="tx1"/>
                </a:solidFill>
                <a:effectLst>
                  <a:outerShdw blurRad="38100" dist="19050" dir="2700000" algn="tl" rotWithShape="0">
                    <a:schemeClr val="dk1">
                      <a:alpha val="40000"/>
                    </a:schemeClr>
                  </a:outerShdw>
                </a:effectLst>
              </a:rPr>
              <a:t> of item i, the representation </a:t>
            </a:r>
            <a:r>
              <a:rPr lang="en-US" altLang="zh-CN" sz="1800" b="0" dirty="0" err="1">
                <a:solidFill>
                  <a:schemeClr val="tx1"/>
                </a:solidFill>
                <a:effectLst>
                  <a:outerShdw blurRad="38100" dist="19050" dir="2700000" algn="tl" rotWithShape="0">
                    <a:schemeClr val="dk1">
                      <a:alpha val="40000"/>
                    </a:schemeClr>
                  </a:outerShdw>
                </a:effectLst>
              </a:rPr>
              <a:t>g</a:t>
            </a:r>
            <a:r>
              <a:rPr lang="en-US" altLang="zh-CN" sz="1800" b="0" baseline="-25000" dirty="0" err="1">
                <a:solidFill>
                  <a:schemeClr val="tx1"/>
                </a:solidFill>
                <a:effectLst>
                  <a:outerShdw blurRad="38100" dist="19050" dir="2700000" algn="tl" rotWithShape="0">
                    <a:schemeClr val="dk1">
                      <a:alpha val="40000"/>
                    </a:schemeClr>
                  </a:outerShdw>
                </a:effectLst>
              </a:rPr>
              <a:t>x,y</a:t>
            </a:r>
            <a:r>
              <a:rPr lang="en-US" altLang="zh-CN" sz="1800" b="0" dirty="0">
                <a:solidFill>
                  <a:schemeClr val="tx1"/>
                </a:solidFill>
                <a:effectLst>
                  <a:outerShdw blurRad="38100" dist="19050" dir="2700000" algn="tl" rotWithShape="0">
                    <a:schemeClr val="dk1">
                      <a:alpha val="40000"/>
                    </a:schemeClr>
                  </a:outerShdw>
                </a:effectLst>
              </a:rPr>
              <a:t> of the corresponding logic unit </a:t>
            </a:r>
            <a:r>
              <a:rPr lang="en-US" altLang="zh-CN" sz="1800" b="0" dirty="0" err="1">
                <a:solidFill>
                  <a:schemeClr val="tx1"/>
                </a:solidFill>
                <a:effectLst>
                  <a:outerShdw blurRad="38100" dist="19050" dir="2700000" algn="tl" rotWithShape="0">
                    <a:schemeClr val="dk1">
                      <a:alpha val="40000"/>
                    </a:schemeClr>
                  </a:outerShdw>
                </a:effectLst>
              </a:rPr>
              <a:t>g</a:t>
            </a:r>
            <a:r>
              <a:rPr lang="en-US" altLang="zh-CN" sz="1800" b="0" baseline="-25000" dirty="0" err="1">
                <a:solidFill>
                  <a:schemeClr val="tx1"/>
                </a:solidFill>
                <a:effectLst>
                  <a:outerShdw blurRad="38100" dist="19050" dir="2700000" algn="tl" rotWithShape="0">
                    <a:schemeClr val="dk1">
                      <a:alpha val="40000"/>
                    </a:schemeClr>
                  </a:outerShdw>
                </a:effectLst>
              </a:rPr>
              <a:t>x,y</a:t>
            </a:r>
            <a:r>
              <a:rPr lang="en-US" altLang="zh-CN" sz="1800" b="0" dirty="0">
                <a:solidFill>
                  <a:schemeClr val="tx1"/>
                </a:solidFill>
                <a:effectLst>
                  <a:outerShdw blurRad="38100" dist="19050" dir="2700000" algn="tl" rotWithShape="0">
                    <a:schemeClr val="dk1">
                      <a:alpha val="40000"/>
                    </a:schemeClr>
                  </a:outerShdw>
                </a:effectLst>
              </a:rPr>
              <a:t> is derived as follows:</a:t>
            </a:r>
            <a:endParaRPr lang="en-US" altLang="zh-CN" sz="1800" b="0" dirty="0">
              <a:solidFill>
                <a:schemeClr val="tx1"/>
              </a:solidFill>
              <a:effectLst>
                <a:outerShdw blurRad="38100" dist="19050" dir="2700000" algn="tl" rotWithShape="0">
                  <a:schemeClr val="dk1">
                    <a:alpha val="40000"/>
                  </a:schemeClr>
                </a:outerShdw>
              </a:effectLst>
            </a:endParaRPr>
          </a:p>
          <a:p>
            <a:pPr marL="285750" indent="-285750">
              <a:lnSpc>
                <a:spcPct val="200000"/>
              </a:lnSpc>
            </a:pPr>
            <a:r>
              <a:rPr lang="en-US" altLang="zh-CN" sz="1800" dirty="0" err="1">
                <a:solidFill>
                  <a:schemeClr val="tx1"/>
                </a:solidFill>
                <a:effectLst>
                  <a:outerShdw blurRad="38100" dist="19050" dir="2700000" algn="tl" rotWithShape="0">
                    <a:schemeClr val="dk1">
                      <a:alpha val="40000"/>
                    </a:schemeClr>
                  </a:outerShdw>
                </a:effectLst>
              </a:rPr>
              <a:t>g</a:t>
            </a:r>
            <a:r>
              <a:rPr lang="en-US" altLang="zh-CN" sz="1800" baseline="-25000" dirty="0" err="1">
                <a:solidFill>
                  <a:schemeClr val="tx1"/>
                </a:solidFill>
                <a:effectLst>
                  <a:outerShdw blurRad="38100" dist="19050" dir="2700000" algn="tl" rotWithShape="0">
                    <a:schemeClr val="dk1">
                      <a:alpha val="40000"/>
                    </a:schemeClr>
                  </a:outerShdw>
                </a:effectLst>
              </a:rPr>
              <a:t>x,y</a:t>
            </a:r>
            <a:r>
              <a:rPr lang="en-US" altLang="zh-CN" sz="1800" dirty="0">
                <a:solidFill>
                  <a:schemeClr val="tx1"/>
                </a:solidFill>
                <a:effectLst>
                  <a:outerShdw blurRad="38100" dist="19050" dir="2700000" algn="tl" rotWithShape="0">
                    <a:schemeClr val="dk1">
                      <a:alpha val="40000"/>
                    </a:schemeClr>
                  </a:outerShdw>
                </a:effectLst>
              </a:rPr>
              <a:t> = [(</a:t>
            </a:r>
            <a:r>
              <a:rPr lang="en-US" altLang="zh-CN" sz="1800" dirty="0" err="1">
                <a:solidFill>
                  <a:schemeClr val="tx1"/>
                </a:solidFill>
                <a:effectLst>
                  <a:outerShdw blurRad="38100" dist="19050" dir="2700000" algn="tl" rotWithShape="0">
                    <a:schemeClr val="dk1">
                      <a:alpha val="40000"/>
                    </a:schemeClr>
                  </a:outerShdw>
                </a:effectLst>
              </a:rPr>
              <a:t>v</a:t>
            </a:r>
            <a:r>
              <a:rPr lang="en-US" altLang="zh-CN" sz="1800" baseline="-25000" dirty="0" err="1">
                <a:solidFill>
                  <a:schemeClr val="tx1"/>
                </a:solidFill>
                <a:effectLst>
                  <a:outerShdw blurRad="38100" dist="19050" dir="2700000" algn="tl" rotWithShape="0">
                    <a:schemeClr val="dk1">
                      <a:alpha val="40000"/>
                    </a:schemeClr>
                  </a:outerShdw>
                </a:effectLst>
              </a:rPr>
              <a:t>u,x</a:t>
            </a:r>
            <a:r>
              <a:rPr lang="en-US" altLang="zh-CN" sz="1800" dirty="0">
                <a:solidFill>
                  <a:schemeClr val="tx1"/>
                </a:solidFill>
                <a:effectLst>
                  <a:outerShdw blurRad="38100" dist="19050" dir="2700000" algn="tl" rotWithShape="0">
                    <a:schemeClr val="dk1">
                      <a:alpha val="40000"/>
                    </a:schemeClr>
                  </a:outerShdw>
                </a:effectLst>
              </a:rPr>
              <a:t> - </a:t>
            </a:r>
            <a:r>
              <a:rPr lang="en-US" altLang="zh-CN" sz="1800" dirty="0" err="1">
                <a:solidFill>
                  <a:schemeClr val="tx1"/>
                </a:solidFill>
                <a:effectLst>
                  <a:outerShdw blurRad="38100" dist="19050" dir="2700000" algn="tl" rotWithShape="0">
                    <a:schemeClr val="dk1">
                      <a:alpha val="40000"/>
                    </a:schemeClr>
                  </a:outerShdw>
                </a:effectLst>
              </a:rPr>
              <a:t>a</a:t>
            </a:r>
            <a:r>
              <a:rPr lang="en-US" altLang="zh-CN" sz="1800" baseline="-25000" dirty="0" err="1">
                <a:solidFill>
                  <a:schemeClr val="tx1"/>
                </a:solidFill>
                <a:effectLst>
                  <a:outerShdw blurRad="38100" dist="19050" dir="2700000" algn="tl" rotWithShape="0">
                    <a:schemeClr val="dk1">
                      <a:alpha val="40000"/>
                    </a:schemeClr>
                  </a:outerShdw>
                </a:effectLst>
              </a:rPr>
              <a:t>i,y</a:t>
            </a:r>
            <a:r>
              <a:rPr lang="en-US" altLang="zh-CN" sz="1800" dirty="0">
                <a:solidFill>
                  <a:schemeClr val="tx1"/>
                </a:solidFill>
                <a:effectLst>
                  <a:outerShdw blurRad="38100" dist="19050" dir="2700000" algn="tl" rotWithShape="0">
                    <a:schemeClr val="dk1">
                      <a:alpha val="40000"/>
                    </a:schemeClr>
                  </a:outerShdw>
                </a:effectLst>
              </a:rPr>
              <a:t> ) ⊕ (</a:t>
            </a:r>
            <a:r>
              <a:rPr lang="en-US" altLang="zh-CN" sz="1800" dirty="0" err="1">
                <a:solidFill>
                  <a:schemeClr val="tx1"/>
                </a:solidFill>
                <a:effectLst>
                  <a:outerShdw blurRad="38100" dist="19050" dir="2700000" algn="tl" rotWithShape="0">
                    <a:schemeClr val="dk1">
                      <a:alpha val="40000"/>
                    </a:schemeClr>
                  </a:outerShdw>
                </a:effectLst>
              </a:rPr>
              <a:t>v</a:t>
            </a:r>
            <a:r>
              <a:rPr lang="en-US" altLang="zh-CN" sz="1800" baseline="-25000" dirty="0" err="1">
                <a:solidFill>
                  <a:schemeClr val="tx1"/>
                </a:solidFill>
                <a:effectLst>
                  <a:outerShdw blurRad="38100" dist="19050" dir="2700000" algn="tl" rotWithShape="0">
                    <a:schemeClr val="dk1">
                      <a:alpha val="40000"/>
                    </a:schemeClr>
                  </a:outerShdw>
                </a:effectLst>
              </a:rPr>
              <a:t>u,x</a:t>
            </a:r>
            <a:r>
              <a:rPr lang="en-US" altLang="zh-CN" sz="1800" dirty="0">
                <a:solidFill>
                  <a:schemeClr val="tx1"/>
                </a:solidFill>
                <a:effectLst>
                  <a:outerShdw blurRad="38100" dist="19050" dir="2700000" algn="tl" rotWithShape="0">
                    <a:schemeClr val="dk1">
                      <a:alpha val="40000"/>
                    </a:schemeClr>
                  </a:outerShdw>
                </a:effectLst>
              </a:rPr>
              <a:t> ⊙ </a:t>
            </a:r>
            <a:r>
              <a:rPr lang="en-US" altLang="zh-CN" sz="1800" dirty="0" err="1">
                <a:solidFill>
                  <a:schemeClr val="tx1"/>
                </a:solidFill>
                <a:effectLst>
                  <a:outerShdw blurRad="38100" dist="19050" dir="2700000" algn="tl" rotWithShape="0">
                    <a:schemeClr val="dk1">
                      <a:alpha val="40000"/>
                    </a:schemeClr>
                  </a:outerShdw>
                </a:effectLst>
              </a:rPr>
              <a:t>a</a:t>
            </a:r>
            <a:r>
              <a:rPr lang="en-US" altLang="zh-CN" sz="1800" baseline="-25000" dirty="0" err="1">
                <a:solidFill>
                  <a:schemeClr val="tx1"/>
                </a:solidFill>
                <a:effectLst>
                  <a:outerShdw blurRad="38100" dist="19050" dir="2700000" algn="tl" rotWithShape="0">
                    <a:schemeClr val="dk1">
                      <a:alpha val="40000"/>
                    </a:schemeClr>
                  </a:outerShdw>
                </a:effectLst>
              </a:rPr>
              <a:t>i,y</a:t>
            </a:r>
            <a:r>
              <a:rPr lang="en-US" altLang="zh-CN" sz="1800" baseline="-25000" dirty="0">
                <a:solidFill>
                  <a:schemeClr val="tx1"/>
                </a:solidFill>
                <a:effectLst>
                  <a:outerShdw blurRad="38100" dist="19050" dir="2700000" algn="tl" rotWithShape="0">
                    <a:schemeClr val="dk1">
                      <a:alpha val="40000"/>
                    </a:schemeClr>
                  </a:outerShdw>
                </a:effectLst>
              </a:rPr>
              <a:t> </a:t>
            </a:r>
            <a:r>
              <a:rPr lang="en-US" altLang="zh-CN" sz="1800" dirty="0">
                <a:solidFill>
                  <a:schemeClr val="tx1"/>
                </a:solidFill>
                <a:effectLst>
                  <a:outerShdw blurRad="38100" dist="19050" dir="2700000" algn="tl" rotWithShape="0">
                    <a:schemeClr val="dk1">
                      <a:alpha val="40000"/>
                    </a:schemeClr>
                  </a:outerShdw>
                </a:effectLst>
              </a:rPr>
              <a:t>)]</a:t>
            </a:r>
            <a:r>
              <a:rPr lang="en-US" altLang="zh-CN" sz="1800" b="0" dirty="0">
                <a:solidFill>
                  <a:schemeClr val="tx1"/>
                </a:solidFill>
                <a:effectLst>
                  <a:outerShdw blurRad="38100" dist="19050" dir="2700000" algn="tl" rotWithShape="0">
                    <a:schemeClr val="dk1">
                      <a:alpha val="40000"/>
                    </a:schemeClr>
                  </a:outerShdw>
                </a:effectLst>
              </a:rPr>
              <a:t> (3)</a:t>
            </a:r>
            <a:endParaRPr lang="en-US" altLang="zh-CN" sz="1800" b="0" dirty="0">
              <a:solidFill>
                <a:schemeClr val="tx1"/>
              </a:solidFill>
              <a:effectLst>
                <a:outerShdw blurRad="38100" dist="19050" dir="2700000" algn="tl" rotWithShape="0">
                  <a:schemeClr val="dk1">
                    <a:alpha val="40000"/>
                  </a:schemeClr>
                </a:outerShdw>
              </a:effectLst>
            </a:endParaRPr>
          </a:p>
          <a:p>
            <a:pPr marL="285750" indent="-285750">
              <a:lnSpc>
                <a:spcPct val="200000"/>
              </a:lnSpc>
            </a:pPr>
            <a:r>
              <a:rPr lang="en-US" altLang="zh-CN" sz="1800" b="0" dirty="0" smtClean="0">
                <a:solidFill>
                  <a:schemeClr val="tx1"/>
                </a:solidFill>
                <a:effectLst>
                  <a:outerShdw blurRad="38100" dist="19050" dir="2700000" algn="tl" rotWithShape="0">
                    <a:schemeClr val="dk1">
                      <a:alpha val="40000"/>
                    </a:schemeClr>
                  </a:outerShdw>
                </a:effectLst>
              </a:rPr>
              <a:t>Where </a:t>
            </a:r>
            <a:r>
              <a:rPr lang="en-US" altLang="zh-CN" sz="1800" b="0" dirty="0">
                <a:solidFill>
                  <a:schemeClr val="tx1"/>
                </a:solidFill>
                <a:effectLst>
                  <a:outerShdw blurRad="38100" dist="19050" dir="2700000" algn="tl" rotWithShape="0">
                    <a:schemeClr val="dk1">
                      <a:alpha val="40000"/>
                    </a:schemeClr>
                  </a:outerShdw>
                </a:effectLst>
              </a:rPr>
              <a:t>⊕ is the vector concatenation operation.</a:t>
            </a:r>
            <a:endParaRPr lang="en-US" altLang="zh-CN" sz="1800" b="0"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情感胶囊网络构成及表示如下：</a:t>
            </a:r>
          </a:p>
        </p:txBody>
      </p:sp>
      <p:sp>
        <p:nvSpPr>
          <p:cNvPr id="3" name="内容占位符 2"/>
          <p:cNvSpPr>
            <a:spLocks noGrp="1"/>
          </p:cNvSpPr>
          <p:nvPr>
            <p:ph idx="1"/>
          </p:nvPr>
        </p:nvSpPr>
        <p:spPr/>
        <p:txBody>
          <a:bodyPr/>
          <a:lstStyle/>
          <a:p>
            <a:pPr>
              <a:lnSpc>
                <a:spcPct val="150000"/>
              </a:lnSpc>
            </a:pPr>
            <a:r>
              <a:rPr lang="en-US" altLang="zh-CN" sz="1800" b="0" dirty="0">
                <a:solidFill>
                  <a:schemeClr val="tx1"/>
                </a:solidFill>
                <a:sym typeface="+mn-ea"/>
              </a:rPr>
              <a:t>I</a:t>
            </a:r>
            <a:r>
              <a:rPr sz="1800" b="0" dirty="0">
                <a:solidFill>
                  <a:schemeClr val="tx1"/>
                </a:solidFill>
                <a:sym typeface="+mn-ea"/>
              </a:rPr>
              <a:t>n each sentiment capsule,the latent sentiment features are derived for each logic unit as t</a:t>
            </a:r>
            <a:r>
              <a:rPr sz="1800" b="0" baseline="-25000" dirty="0">
                <a:solidFill>
                  <a:schemeClr val="tx1"/>
                </a:solidFill>
                <a:sym typeface="+mn-ea"/>
              </a:rPr>
              <a:t>s,x,y</a:t>
            </a:r>
            <a:r>
              <a:rPr sz="1800" b="0" dirty="0">
                <a:solidFill>
                  <a:schemeClr val="tx1"/>
                </a:solidFill>
                <a:sym typeface="+mn-ea"/>
              </a:rPr>
              <a:t> = W</a:t>
            </a:r>
            <a:r>
              <a:rPr sz="1800" b="0" baseline="-25000" dirty="0">
                <a:solidFill>
                  <a:schemeClr val="tx1"/>
                </a:solidFill>
                <a:sym typeface="+mn-ea"/>
              </a:rPr>
              <a:t>s,x,y</a:t>
            </a:r>
            <a:r>
              <a:rPr sz="1800" b="0" dirty="0">
                <a:solidFill>
                  <a:schemeClr val="tx1"/>
                </a:solidFill>
                <a:sym typeface="+mn-ea"/>
              </a:rPr>
              <a:t>g</a:t>
            </a:r>
            <a:r>
              <a:rPr sz="1800" b="0" baseline="-25000" dirty="0">
                <a:solidFill>
                  <a:schemeClr val="tx1"/>
                </a:solidFill>
                <a:sym typeface="+mn-ea"/>
              </a:rPr>
              <a:t>x,y</a:t>
            </a:r>
            <a:r>
              <a:rPr sz="1800" b="0" dirty="0">
                <a:solidFill>
                  <a:schemeClr val="tx1"/>
                </a:solidFill>
                <a:sym typeface="+mn-ea"/>
              </a:rPr>
              <a:t>, where s ∈ S and S = {pos, neg} refers to the two sentiments, W</a:t>
            </a:r>
            <a:r>
              <a:rPr sz="1800" b="0" baseline="-25000" dirty="0">
                <a:solidFill>
                  <a:schemeClr val="tx1"/>
                </a:solidFill>
                <a:sym typeface="+mn-ea"/>
              </a:rPr>
              <a:t>s,x,y</a:t>
            </a:r>
            <a:r>
              <a:rPr sz="1800" b="0" dirty="0">
                <a:solidFill>
                  <a:schemeClr val="tx1"/>
                </a:solidFill>
                <a:sym typeface="+mn-ea"/>
              </a:rPr>
              <a:t> ∈ R</a:t>
            </a:r>
            <a:r>
              <a:rPr sz="1800" b="0" baseline="30000" dirty="0">
                <a:solidFill>
                  <a:schemeClr val="tx1"/>
                </a:solidFill>
                <a:sym typeface="+mn-ea"/>
              </a:rPr>
              <a:t>k×2k </a:t>
            </a:r>
            <a:r>
              <a:rPr sz="1800" b="0" dirty="0">
                <a:solidFill>
                  <a:schemeClr val="tx1"/>
                </a:solidFill>
                <a:sym typeface="+mn-ea"/>
              </a:rPr>
              <a:t>is the weight matrix, and t</a:t>
            </a:r>
            <a:r>
              <a:rPr sz="1800" b="0" baseline="-25000" dirty="0">
                <a:solidFill>
                  <a:schemeClr val="tx1"/>
                </a:solidFill>
                <a:sym typeface="+mn-ea"/>
              </a:rPr>
              <a:t>s,x,y</a:t>
            </a:r>
            <a:r>
              <a:rPr sz="1800" b="0" dirty="0">
                <a:solidFill>
                  <a:schemeClr val="tx1"/>
                </a:solidFill>
                <a:sym typeface="+mn-ea"/>
              </a:rPr>
              <a:t> is the latent feature vector for logic unit </a:t>
            </a:r>
            <a:r>
              <a:rPr lang="en-US" altLang="zh-CN" sz="1800" b="0" dirty="0">
                <a:solidFill>
                  <a:schemeClr val="tx1"/>
                </a:solidFill>
                <a:sym typeface="+mn-ea"/>
              </a:rPr>
              <a:t>g</a:t>
            </a:r>
            <a:r>
              <a:rPr sz="1800" b="0" baseline="-25000" dirty="0">
                <a:solidFill>
                  <a:schemeClr val="tx1"/>
                </a:solidFill>
                <a:sym typeface="+mn-ea"/>
              </a:rPr>
              <a:t>x,y</a:t>
            </a:r>
            <a:r>
              <a:rPr sz="1800" b="0" dirty="0">
                <a:solidFill>
                  <a:schemeClr val="tx1"/>
                </a:solidFill>
                <a:sym typeface="+mn-ea"/>
              </a:rPr>
              <a:t>.</a:t>
            </a:r>
            <a:endParaRPr lang="zh-CN" altLang="en-US" sz="1800" b="0" dirty="0">
              <a:solidFill>
                <a:schemeClr val="tx1"/>
              </a:solidFill>
            </a:endParaRPr>
          </a:p>
          <a:p>
            <a:pPr>
              <a:lnSpc>
                <a:spcPct val="150000"/>
              </a:lnSpc>
            </a:pPr>
            <a:r>
              <a:rPr lang="zh-CN" altLang="en-US" sz="1800" b="0" dirty="0">
                <a:solidFill>
                  <a:schemeClr val="tx1"/>
                </a:solidFill>
              </a:rPr>
              <a:t>Then, the capsule with sentiment s takes all feature </a:t>
            </a:r>
            <a:r>
              <a:rPr lang="zh-CN" altLang="en-US" sz="1800" b="0" dirty="0" smtClean="0">
                <a:solidFill>
                  <a:schemeClr val="tx1"/>
                </a:solidFill>
              </a:rPr>
              <a:t>vectors</a:t>
            </a:r>
            <a:r>
              <a:rPr lang="en-US" altLang="zh-CN" sz="1800" b="0" dirty="0" smtClean="0">
                <a:solidFill>
                  <a:schemeClr val="tx1"/>
                </a:solidFill>
              </a:rPr>
              <a:t>.</a:t>
            </a:r>
            <a:endParaRPr lang="zh-CN" altLang="en-US" sz="1800" b="0" dirty="0">
              <a:solidFill>
                <a:schemeClr val="tx1"/>
              </a:solidFill>
            </a:endParaRPr>
          </a:p>
          <a:p>
            <a:pPr>
              <a:lnSpc>
                <a:spcPct val="150000"/>
              </a:lnSpc>
            </a:pPr>
            <a:r>
              <a:rPr lang="zh-CN" altLang="en-US" sz="1800" b="0" dirty="0">
                <a:solidFill>
                  <a:schemeClr val="tx1"/>
                </a:solidFill>
              </a:rPr>
              <a:t>{t</a:t>
            </a:r>
            <a:r>
              <a:rPr lang="zh-CN" altLang="en-US" sz="1800" b="0" baseline="-25000" dirty="0">
                <a:solidFill>
                  <a:schemeClr val="tx1"/>
                </a:solidFill>
              </a:rPr>
              <a:t>s,x,y</a:t>
            </a:r>
            <a:r>
              <a:rPr lang="zh-CN" altLang="en-US" sz="1800" b="0" dirty="0">
                <a:solidFill>
                  <a:schemeClr val="tx1"/>
                </a:solidFill>
              </a:rPr>
              <a:t> |x,y ∈ 1...M} as input and derive its output vector via an iterative dynamic routing process.</a:t>
            </a:r>
            <a:endParaRPr lang="zh-CN" altLang="en-US" sz="1800" b="0" dirty="0">
              <a:solidFill>
                <a:schemeClr val="tx1"/>
              </a:solidFill>
            </a:endParaRPr>
          </a:p>
          <a:p>
            <a:endParaRPr lang="zh-CN" altLang="en-US" sz="2000" b="0" dirty="0">
              <a:solidFill>
                <a:schemeClr val="tx1"/>
              </a:solidFill>
            </a:endParaRPr>
          </a:p>
        </p:txBody>
      </p:sp>
      <p:pic>
        <p:nvPicPr>
          <p:cNvPr id="4" name="图片 3"/>
          <p:cNvPicPr>
            <a:picLocks noChangeAspect="1"/>
          </p:cNvPicPr>
          <p:nvPr/>
        </p:nvPicPr>
        <p:blipFill>
          <a:blip r:embed="rId1"/>
          <a:stretch>
            <a:fillRect/>
          </a:stretch>
        </p:blipFill>
        <p:spPr>
          <a:xfrm>
            <a:off x="2439361" y="4701417"/>
            <a:ext cx="6134100" cy="819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200000"/>
              </a:lnSpc>
            </a:pPr>
            <a:r>
              <a:rPr lang="en-US" altLang="zh-CN" sz="1800" b="0" dirty="0" smtClean="0">
                <a:solidFill>
                  <a:schemeClr val="tx1"/>
                </a:solidFill>
              </a:rPr>
              <a:t>S</a:t>
            </a:r>
            <a:r>
              <a:rPr lang="zh-CN" altLang="en-US" sz="1800" b="0" dirty="0" smtClean="0">
                <a:solidFill>
                  <a:schemeClr val="tx1"/>
                </a:solidFill>
              </a:rPr>
              <a:t>quashing </a:t>
            </a:r>
            <a:r>
              <a:rPr lang="zh-CN" altLang="en-US" sz="1800" b="0" dirty="0">
                <a:solidFill>
                  <a:schemeClr val="tx1"/>
                </a:solidFill>
              </a:rPr>
              <a:t>function transforms s</a:t>
            </a:r>
            <a:r>
              <a:rPr lang="zh-CN" altLang="en-US" sz="1800" b="0" baseline="-25000" dirty="0">
                <a:solidFill>
                  <a:schemeClr val="tx1"/>
                </a:solidFill>
              </a:rPr>
              <a:t>s,u,i</a:t>
            </a:r>
            <a:r>
              <a:rPr lang="zh-CN" altLang="en-US" sz="1800" b="0" dirty="0">
                <a:solidFill>
                  <a:schemeClr val="tx1"/>
                </a:solidFill>
              </a:rPr>
              <a:t> into o</a:t>
            </a:r>
            <a:r>
              <a:rPr lang="zh-CN" altLang="en-US" sz="1800" b="0" baseline="-25000" dirty="0">
                <a:solidFill>
                  <a:schemeClr val="tx1"/>
                </a:solidFill>
              </a:rPr>
              <a:t>s,u,i</a:t>
            </a:r>
            <a:r>
              <a:rPr lang="zh-CN" altLang="en-US" sz="1800" b="0" dirty="0">
                <a:solidFill>
                  <a:schemeClr val="tx1"/>
                </a:solidFill>
              </a:rPr>
              <a:t> whose length falls in the range of (0, 1).</a:t>
            </a:r>
            <a:endParaRPr lang="zh-CN" altLang="en-US" sz="1800" b="0" dirty="0">
              <a:solidFill>
                <a:schemeClr val="tx1"/>
              </a:solidFill>
            </a:endParaRPr>
          </a:p>
          <a:p>
            <a:endParaRPr lang="zh-CN" altLang="en-US" b="0" dirty="0">
              <a:solidFill>
                <a:schemeClr val="tx1"/>
              </a:solidFill>
            </a:endParaRPr>
          </a:p>
        </p:txBody>
      </p:sp>
      <p:pic>
        <p:nvPicPr>
          <p:cNvPr id="4" name="图片 3"/>
          <p:cNvPicPr>
            <a:picLocks noChangeAspect="1"/>
          </p:cNvPicPr>
          <p:nvPr/>
        </p:nvPicPr>
        <p:blipFill>
          <a:blip r:embed="rId1"/>
          <a:stretch>
            <a:fillRect/>
          </a:stretch>
        </p:blipFill>
        <p:spPr>
          <a:xfrm>
            <a:off x="2299970" y="2995295"/>
            <a:ext cx="6200775" cy="866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136015" y="1316990"/>
            <a:ext cx="9919335" cy="4860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现有路由协议的缺陷在于：</a:t>
            </a:r>
            <a:endParaRPr lang="zh-CN" altLang="en-US" dirty="0"/>
          </a:p>
        </p:txBody>
      </p:sp>
      <p:sp>
        <p:nvSpPr>
          <p:cNvPr id="3" name="内容占位符 2"/>
          <p:cNvSpPr>
            <a:spLocks noGrp="1"/>
          </p:cNvSpPr>
          <p:nvPr>
            <p:ph idx="1"/>
          </p:nvPr>
        </p:nvSpPr>
        <p:spPr/>
        <p:txBody>
          <a:bodyPr>
            <a:normAutofit lnSpcReduction="10000"/>
          </a:bodyPr>
          <a:lstStyle/>
          <a:p>
            <a:pPr>
              <a:lnSpc>
                <a:spcPct val="200000"/>
              </a:lnSpc>
            </a:pPr>
            <a:r>
              <a:rPr lang="zh-CN" altLang="en-US" sz="1800" b="0" dirty="0">
                <a:solidFill>
                  <a:schemeClr val="tx1"/>
                </a:solidFill>
              </a:rPr>
              <a:t>As used in original capsule architecture, the core </a:t>
            </a:r>
            <a:r>
              <a:rPr lang="en-US" altLang="zh-CN" sz="1800" b="0" dirty="0">
                <a:solidFill>
                  <a:schemeClr val="tx1"/>
                </a:solidFill>
              </a:rPr>
              <a:t>s</a:t>
            </a:r>
            <a:r>
              <a:rPr lang="zh-CN" altLang="en-US" sz="1800" b="0" dirty="0" smtClean="0">
                <a:solidFill>
                  <a:schemeClr val="tx1"/>
                </a:solidFill>
              </a:rPr>
              <a:t>tep </a:t>
            </a:r>
            <a:r>
              <a:rPr lang="zh-CN" altLang="en-US" sz="1800" b="0" dirty="0">
                <a:solidFill>
                  <a:schemeClr val="tx1"/>
                </a:solidFill>
              </a:rPr>
              <a:t>is to iteratively calculate an agreement score b</a:t>
            </a:r>
            <a:r>
              <a:rPr lang="zh-CN" altLang="en-US" sz="1800" b="0" baseline="-25000" dirty="0">
                <a:solidFill>
                  <a:schemeClr val="tx1"/>
                </a:solidFill>
              </a:rPr>
              <a:t>s,x,y</a:t>
            </a:r>
            <a:r>
              <a:rPr lang="zh-CN" altLang="en-US" sz="1800" b="0" dirty="0">
                <a:solidFill>
                  <a:schemeClr val="tx1"/>
                </a:solidFill>
              </a:rPr>
              <a:t> indicating the relatedness between t</a:t>
            </a:r>
            <a:r>
              <a:rPr lang="zh-CN" altLang="en-US" sz="1800" b="0" baseline="-25000" dirty="0">
                <a:solidFill>
                  <a:schemeClr val="tx1"/>
                </a:solidFill>
              </a:rPr>
              <a:t>s,x,y</a:t>
            </a:r>
            <a:r>
              <a:rPr lang="zh-CN" altLang="en-US" sz="1800" b="0" dirty="0">
                <a:solidFill>
                  <a:schemeClr val="tx1"/>
                </a:solidFill>
              </a:rPr>
              <a:t> and other feature vectors inside the same sentiment capsule</a:t>
            </a:r>
            <a:r>
              <a:rPr lang="en-US" altLang="zh-CN" sz="1800" b="0" dirty="0">
                <a:solidFill>
                  <a:schemeClr val="tx1"/>
                </a:solidFill>
              </a:rPr>
              <a:t>.</a:t>
            </a:r>
            <a:endParaRPr lang="en-US" altLang="zh-CN" sz="1800" b="0" dirty="0">
              <a:solidFill>
                <a:schemeClr val="tx1"/>
              </a:solidFill>
            </a:endParaRPr>
          </a:p>
          <a:p>
            <a:pPr>
              <a:lnSpc>
                <a:spcPct val="200000"/>
              </a:lnSpc>
            </a:pPr>
            <a:endParaRPr lang="en-US" altLang="zh-CN" sz="1800" b="0" dirty="0">
              <a:solidFill>
                <a:schemeClr val="tx1"/>
              </a:solidFill>
            </a:endParaRPr>
          </a:p>
          <a:p>
            <a:pPr>
              <a:lnSpc>
                <a:spcPct val="200000"/>
              </a:lnSpc>
            </a:pPr>
            <a:endParaRPr lang="en-US" altLang="zh-CN" sz="1800" b="0" dirty="0">
              <a:solidFill>
                <a:schemeClr val="tx1"/>
              </a:solidFill>
            </a:endParaRPr>
          </a:p>
          <a:p>
            <a:pPr>
              <a:lnSpc>
                <a:spcPct val="200000"/>
              </a:lnSpc>
            </a:pPr>
            <a:endParaRPr lang="en-US" altLang="zh-CN" sz="1800" b="0" dirty="0">
              <a:solidFill>
                <a:schemeClr val="tx1"/>
              </a:solidFill>
            </a:endParaRPr>
          </a:p>
          <a:p>
            <a:pPr>
              <a:lnSpc>
                <a:spcPct val="200000"/>
              </a:lnSpc>
            </a:pPr>
            <a:r>
              <a:rPr lang="en-US" altLang="zh-CN" sz="1800" b="0" dirty="0">
                <a:solidFill>
                  <a:schemeClr val="tx1"/>
                </a:solidFill>
              </a:rPr>
              <a:t>Based on Equation 6, a non-informative logic unit would still pose a large blur to hurt the sentiment abstraction ability of the capsules.</a:t>
            </a:r>
            <a:endParaRPr lang="en-US" altLang="zh-CN" sz="1800" b="0" dirty="0">
              <a:solidFill>
                <a:schemeClr val="tx1"/>
              </a:solidFill>
            </a:endParaRPr>
          </a:p>
          <a:p>
            <a:pPr>
              <a:lnSpc>
                <a:spcPct val="200000"/>
              </a:lnSpc>
            </a:pPr>
            <a:endParaRPr lang="en-US" altLang="zh-CN" b="0" dirty="0">
              <a:solidFill>
                <a:schemeClr val="tx1"/>
              </a:solidFill>
            </a:endParaRPr>
          </a:p>
          <a:p>
            <a:endParaRPr lang="en-US" altLang="zh-CN" b="0" dirty="0">
              <a:solidFill>
                <a:schemeClr val="tx1"/>
              </a:solidFill>
            </a:endParaRPr>
          </a:p>
          <a:p>
            <a:endParaRPr lang="en-US" altLang="zh-CN" b="0" dirty="0">
              <a:solidFill>
                <a:schemeClr val="tx1"/>
              </a:solidFill>
            </a:endParaRPr>
          </a:p>
          <a:p>
            <a:endParaRPr lang="en-US" altLang="zh-CN" b="0" dirty="0">
              <a:solidFill>
                <a:schemeClr val="tx1"/>
              </a:solidFill>
            </a:endParaRPr>
          </a:p>
          <a:p>
            <a:endParaRPr lang="en-US" altLang="zh-CN" b="0" dirty="0">
              <a:solidFill>
                <a:schemeClr val="tx1"/>
              </a:solidFill>
            </a:endParaRPr>
          </a:p>
          <a:p>
            <a:endParaRPr lang="en-US" altLang="zh-CN" b="0" dirty="0">
              <a:solidFill>
                <a:schemeClr val="tx1"/>
              </a:solidFill>
            </a:endParaRPr>
          </a:p>
          <a:p>
            <a:endParaRPr lang="en-US" altLang="zh-CN" b="0" dirty="0">
              <a:solidFill>
                <a:schemeClr val="tx1"/>
              </a:solidFill>
            </a:endParaRPr>
          </a:p>
        </p:txBody>
      </p:sp>
      <p:pic>
        <p:nvPicPr>
          <p:cNvPr id="4" name="图片 3"/>
          <p:cNvPicPr>
            <a:picLocks noChangeAspect="1"/>
          </p:cNvPicPr>
          <p:nvPr/>
        </p:nvPicPr>
        <p:blipFill>
          <a:blip r:embed="rId1"/>
          <a:stretch>
            <a:fillRect/>
          </a:stretch>
        </p:blipFill>
        <p:spPr>
          <a:xfrm>
            <a:off x="2040919" y="3309620"/>
            <a:ext cx="6162675" cy="7334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现有路由协议的缺陷在于：</a:t>
            </a:r>
            <a:endParaRPr lang="zh-CN" altLang="en-US" dirty="0"/>
          </a:p>
        </p:txBody>
      </p:sp>
      <p:sp>
        <p:nvSpPr>
          <p:cNvPr id="3" name="内容占位符 2"/>
          <p:cNvSpPr>
            <a:spLocks noGrp="1"/>
          </p:cNvSpPr>
          <p:nvPr>
            <p:ph idx="1"/>
          </p:nvPr>
        </p:nvSpPr>
        <p:spPr/>
        <p:txBody>
          <a:bodyPr>
            <a:normAutofit/>
          </a:bodyPr>
          <a:lstStyle/>
          <a:p>
            <a:pPr>
              <a:lnSpc>
                <a:spcPct val="200000"/>
              </a:lnSpc>
            </a:pPr>
            <a:r>
              <a:rPr lang="zh-CN" altLang="en-US" sz="1800" b="0" dirty="0">
                <a:solidFill>
                  <a:schemeClr val="tx1"/>
                </a:solidFill>
              </a:rPr>
              <a:t>The larger weight inevitably makes a lot of noise towards the first sentiment capsule, which causes a large adverse influence in later iterations</a:t>
            </a:r>
            <a:r>
              <a:rPr lang="en-US" altLang="zh-CN" sz="1800" b="0" dirty="0">
                <a:solidFill>
                  <a:schemeClr val="tx1"/>
                </a:solidFill>
              </a:rPr>
              <a:t>.</a:t>
            </a:r>
            <a:endParaRPr lang="en-US" altLang="zh-CN" sz="1800" b="0" dirty="0">
              <a:solidFill>
                <a:schemeClr val="tx1"/>
              </a:solidFill>
            </a:endParaRPr>
          </a:p>
          <a:p>
            <a:pPr>
              <a:lnSpc>
                <a:spcPct val="200000"/>
              </a:lnSpc>
            </a:pPr>
            <a:r>
              <a:rPr lang="en-US" altLang="zh-CN" sz="1800" b="0" dirty="0">
                <a:solidFill>
                  <a:schemeClr val="tx1"/>
                </a:solidFill>
              </a:rPr>
              <a:t>In this sense, CARP fails to uncover the </a:t>
            </a:r>
            <a:r>
              <a:rPr lang="en-US" altLang="zh-CN" sz="1800" b="0" dirty="0" smtClean="0">
                <a:solidFill>
                  <a:schemeClr val="tx1"/>
                </a:solidFill>
              </a:rPr>
              <a:t>reasoning </a:t>
            </a:r>
            <a:r>
              <a:rPr lang="en-US" altLang="zh-CN" sz="1800" b="0" dirty="0">
                <a:solidFill>
                  <a:schemeClr val="tx1"/>
                </a:solidFill>
              </a:rPr>
              <a:t>process as well as to guarantee semantic explanation. For this reason, we introduce Routing by Bi-Agreement.</a:t>
            </a:r>
            <a:endParaRPr lang="en-US" altLang="zh-CN" sz="1800" b="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Routing by Bi-Agreement.</a:t>
            </a:r>
            <a:endParaRPr lang="zh-CN" altLang="en-US"/>
          </a:p>
        </p:txBody>
      </p:sp>
      <p:sp>
        <p:nvSpPr>
          <p:cNvPr id="3" name="内容占位符 2"/>
          <p:cNvSpPr>
            <a:spLocks noGrp="1"/>
          </p:cNvSpPr>
          <p:nvPr>
            <p:ph idx="1"/>
          </p:nvPr>
        </p:nvSpPr>
        <p:spPr/>
        <p:txBody>
          <a:bodyPr>
            <a:normAutofit/>
          </a:bodyPr>
          <a:lstStyle/>
          <a:p>
            <a:pPr marL="342900" indent="-342900">
              <a:lnSpc>
                <a:spcPct val="200000"/>
              </a:lnSpc>
            </a:pPr>
            <a:r>
              <a:rPr lang="en-US" altLang="zh-CN" sz="1800" b="0" dirty="0">
                <a:solidFill>
                  <a:schemeClr val="tx1"/>
                </a:solidFill>
              </a:rPr>
              <a:t>Let ¬s denote the opposite sentiment compared to sentiments, an appropriate dynamic routing process for our task should hold the following three properties: (1) Given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is relative larger inside the capsule and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&gt;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,the value of </a:t>
            </a:r>
            <a:r>
              <a:rPr lang="en-US" altLang="zh-CN" sz="1800" b="0" dirty="0" err="1">
                <a:solidFill>
                  <a:schemeClr val="tx1"/>
                </a:solidFill>
              </a:rPr>
              <a:t>c</a:t>
            </a:r>
            <a:r>
              <a:rPr lang="en-US" altLang="zh-CN" sz="1800" b="0" baseline="-25000" dirty="0" err="1">
                <a:solidFill>
                  <a:schemeClr val="tx1"/>
                </a:solidFill>
              </a:rPr>
              <a:t>s,x,y</a:t>
            </a:r>
            <a:r>
              <a:rPr lang="en-US" altLang="zh-CN" sz="1800" b="0" dirty="0">
                <a:solidFill>
                  <a:schemeClr val="tx1"/>
                </a:solidFill>
              </a:rPr>
              <a:t> should be larger as well; (2) Given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is relative larger inside the capsule but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&lt;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 the value of </a:t>
            </a:r>
            <a:r>
              <a:rPr lang="en-US" altLang="zh-CN" sz="1800" b="0" dirty="0" err="1">
                <a:solidFill>
                  <a:schemeClr val="tx1"/>
                </a:solidFill>
              </a:rPr>
              <a:t>c</a:t>
            </a:r>
            <a:r>
              <a:rPr lang="en-US" altLang="zh-CN" sz="1800" b="0" baseline="-25000" dirty="0" err="1">
                <a:solidFill>
                  <a:schemeClr val="tx1"/>
                </a:solidFill>
              </a:rPr>
              <a:t>s,x,y</a:t>
            </a:r>
            <a:r>
              <a:rPr lang="en-US" altLang="zh-CN" sz="1800" b="0" dirty="0">
                <a:solidFill>
                  <a:schemeClr val="tx1"/>
                </a:solidFill>
              </a:rPr>
              <a:t> should be small; (3) Given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is relative smaller inside the capsule, the value of </a:t>
            </a:r>
            <a:r>
              <a:rPr lang="en-US" altLang="zh-CN" sz="1800" b="0" dirty="0" err="1">
                <a:solidFill>
                  <a:schemeClr val="tx1"/>
                </a:solidFill>
              </a:rPr>
              <a:t>c</a:t>
            </a:r>
            <a:r>
              <a:rPr lang="en-US" altLang="zh-CN" sz="1800" b="0" baseline="-25000" dirty="0" err="1">
                <a:solidFill>
                  <a:schemeClr val="tx1"/>
                </a:solidFill>
              </a:rPr>
              <a:t>s,x,y</a:t>
            </a:r>
            <a:r>
              <a:rPr lang="en-US" altLang="zh-CN" sz="1800" b="0" dirty="0">
                <a:solidFill>
                  <a:schemeClr val="tx1"/>
                </a:solidFill>
              </a:rPr>
              <a:t> should be smaller also.</a:t>
            </a:r>
            <a:endParaRPr lang="en-US" altLang="zh-CN" sz="1800" b="0" dirty="0">
              <a:solidFill>
                <a:schemeClr val="tx1"/>
              </a:solidFill>
            </a:endParaRPr>
          </a:p>
          <a:p>
            <a:pPr marL="342900" indent="-342900">
              <a:lnSpc>
                <a:spcPct val="200000"/>
              </a:lnSpc>
            </a:pPr>
            <a:r>
              <a:rPr lang="en-US" altLang="zh-CN" sz="1800" b="0" dirty="0" err="1">
                <a:solidFill>
                  <a:schemeClr val="tx1"/>
                </a:solidFill>
              </a:rPr>
              <a:t>RBiA</a:t>
            </a:r>
            <a:r>
              <a:rPr lang="en-US" altLang="zh-CN" sz="1800" b="0" dirty="0">
                <a:solidFill>
                  <a:schemeClr val="tx1"/>
                </a:solidFill>
              </a:rPr>
              <a:t> is devised to derive coupling coefficient </a:t>
            </a:r>
            <a:r>
              <a:rPr lang="en-US" altLang="zh-CN" sz="1800" b="0" dirty="0" err="1">
                <a:solidFill>
                  <a:schemeClr val="tx1"/>
                </a:solidFill>
              </a:rPr>
              <a:t>c</a:t>
            </a:r>
            <a:r>
              <a:rPr lang="en-US" altLang="zh-CN" sz="1800" b="0" baseline="-25000" dirty="0" err="1">
                <a:solidFill>
                  <a:schemeClr val="tx1"/>
                </a:solidFill>
              </a:rPr>
              <a:t>s,x,y</a:t>
            </a:r>
            <a:r>
              <a:rPr lang="en-US" altLang="zh-CN" sz="1800" b="0" dirty="0">
                <a:solidFill>
                  <a:schemeClr val="tx1"/>
                </a:solidFill>
              </a:rPr>
              <a:t> by considering the relative magnitudes of </a:t>
            </a:r>
            <a:r>
              <a:rPr lang="en-US" altLang="zh-CN" sz="1800" b="0" dirty="0" err="1">
                <a:solidFill>
                  <a:schemeClr val="tx1"/>
                </a:solidFill>
              </a:rPr>
              <a:t>b</a:t>
            </a:r>
            <a:r>
              <a:rPr lang="en-US" altLang="zh-CN" sz="1800" b="0" baseline="-25000" dirty="0" err="1">
                <a:solidFill>
                  <a:schemeClr val="tx1"/>
                </a:solidFill>
              </a:rPr>
              <a:t>s,x,y</a:t>
            </a:r>
            <a:r>
              <a:rPr lang="en-US" altLang="zh-CN" sz="1800" b="0" dirty="0">
                <a:solidFill>
                  <a:schemeClr val="tx1"/>
                </a:solidFill>
              </a:rPr>
              <a:t> in both inter-capsule and intra-capsule views together.</a:t>
            </a:r>
            <a:endParaRPr lang="en-US" altLang="zh-CN" sz="1800" b="0" dirty="0">
              <a:solidFill>
                <a:schemeClr val="tx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Routing by Bi-Agreement.</a:t>
            </a:r>
            <a:br>
              <a:rPr lang="zh-CN" altLang="en-US"/>
            </a:br>
            <a:endParaRPr lang="zh-CN" altLang="en-US"/>
          </a:p>
        </p:txBody>
      </p:sp>
      <p:sp>
        <p:nvSpPr>
          <p:cNvPr id="3" name="内容占位符 2"/>
          <p:cNvSpPr>
            <a:spLocks noGrp="1"/>
          </p:cNvSpPr>
          <p:nvPr>
            <p:ph idx="1"/>
          </p:nvPr>
        </p:nvSpPr>
        <p:spPr/>
        <p:txBody>
          <a:bodyPr/>
          <a:p>
            <a:r>
              <a:rPr lang="en-US" altLang="zh-CN" b="0" dirty="0" err="1">
                <a:solidFill>
                  <a:schemeClr val="tx1"/>
                </a:solidFill>
                <a:sym typeface="+mn-ea"/>
              </a:rPr>
              <a:t>RBiA</a:t>
            </a:r>
            <a:r>
              <a:rPr lang="en-US" altLang="zh-CN" b="0">
                <a:solidFill>
                  <a:schemeClr val="tx1"/>
                </a:solidFill>
                <a:sym typeface="+mn-ea"/>
              </a:rPr>
              <a:t> is devised to derive coupling coefficient </a:t>
            </a:r>
            <a:r>
              <a:rPr lang="en-US" altLang="zh-CN" b="0" dirty="0" err="1">
                <a:solidFill>
                  <a:schemeClr val="tx1"/>
                </a:solidFill>
                <a:sym typeface="+mn-ea"/>
              </a:rPr>
              <a:t>c</a:t>
            </a:r>
            <a:r>
              <a:rPr lang="en-US" altLang="zh-CN" b="0" baseline="-25000" dirty="0" err="1">
                <a:solidFill>
                  <a:schemeClr val="tx1"/>
                </a:solidFill>
                <a:sym typeface="+mn-ea"/>
              </a:rPr>
              <a:t>s,x,y</a:t>
            </a:r>
            <a:r>
              <a:rPr lang="en-US" altLang="zh-CN" b="0">
                <a:solidFill>
                  <a:schemeClr val="tx1"/>
                </a:solidFill>
                <a:sym typeface="+mn-ea"/>
              </a:rPr>
              <a:t> by considering the relative magnitudes of </a:t>
            </a:r>
            <a:r>
              <a:rPr lang="en-US" altLang="zh-CN" b="0" dirty="0" err="1">
                <a:solidFill>
                  <a:schemeClr val="tx1"/>
                </a:solidFill>
                <a:sym typeface="+mn-ea"/>
              </a:rPr>
              <a:t>b</a:t>
            </a:r>
            <a:r>
              <a:rPr lang="en-US" altLang="zh-CN" b="0" baseline="-25000" dirty="0" err="1">
                <a:solidFill>
                  <a:schemeClr val="tx1"/>
                </a:solidFill>
                <a:sym typeface="+mn-ea"/>
              </a:rPr>
              <a:t>s,x,y</a:t>
            </a:r>
            <a:r>
              <a:rPr lang="en-US" altLang="zh-CN" b="0">
                <a:solidFill>
                  <a:schemeClr val="tx1"/>
                </a:solidFill>
                <a:sym typeface="+mn-ea"/>
              </a:rPr>
              <a:t> in both inter-capsule and intra-capsule views together.</a:t>
            </a:r>
            <a:endParaRPr lang="en-US" altLang="zh-CN" b="0" dirty="0">
              <a:solidFill>
                <a:schemeClr val="tx1"/>
              </a:solidFill>
            </a:endParaRPr>
          </a:p>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1076325"/>
            <a:ext cx="3932237" cy="1600200"/>
          </a:xfrm>
        </p:spPr>
        <p:txBody>
          <a:bodyPr/>
          <a:lstStyle/>
          <a:p>
            <a:r>
              <a:rPr lang="zh-CN" altLang="en-US"/>
              <a:t>本文结构</a:t>
            </a:r>
            <a:endParaRPr lang="zh-CN" altLang="en-US"/>
          </a:p>
        </p:txBody>
      </p:sp>
      <p:sp>
        <p:nvSpPr>
          <p:cNvPr id="3" name="内容占位符 2"/>
          <p:cNvSpPr>
            <a:spLocks noGrp="1"/>
          </p:cNvSpPr>
          <p:nvPr>
            <p:ph idx="1"/>
          </p:nvPr>
        </p:nvSpPr>
        <p:spPr/>
        <p:txBody>
          <a:bodyPr/>
          <a:lstStyle/>
          <a:p>
            <a:r>
              <a:rPr>
                <a:solidFill>
                  <a:schemeClr val="tx1"/>
                </a:solidFill>
                <a:sym typeface="+mn-ea"/>
              </a:rPr>
              <a:t>1 Introduction</a:t>
            </a:r>
            <a:endParaRPr lang="zh-CN" altLang="en-US">
              <a:solidFill>
                <a:schemeClr val="tx1"/>
              </a:solidFill>
            </a:endParaRPr>
          </a:p>
          <a:p>
            <a:r>
              <a:rPr lang="zh-CN" altLang="en-US">
                <a:solidFill>
                  <a:schemeClr val="tx1"/>
                </a:solidFill>
              </a:rPr>
              <a:t>2 R</a:t>
            </a:r>
            <a:r>
              <a:rPr lang="en-US" altLang="zh-CN">
                <a:solidFill>
                  <a:schemeClr val="tx1"/>
                </a:solidFill>
              </a:rPr>
              <a:t>elated</a:t>
            </a:r>
            <a:r>
              <a:rPr lang="zh-CN" altLang="en-US">
                <a:solidFill>
                  <a:schemeClr val="tx1"/>
                </a:solidFill>
              </a:rPr>
              <a:t> W</a:t>
            </a:r>
            <a:r>
              <a:rPr lang="en-US" altLang="zh-CN">
                <a:solidFill>
                  <a:schemeClr val="tx1"/>
                </a:solidFill>
              </a:rPr>
              <a:t>ork</a:t>
            </a:r>
            <a:endParaRPr lang="zh-CN" altLang="en-US">
              <a:solidFill>
                <a:schemeClr val="tx1"/>
              </a:solidFill>
            </a:endParaRPr>
          </a:p>
          <a:p>
            <a:r>
              <a:rPr lang="zh-CN" altLang="en-US">
                <a:solidFill>
                  <a:schemeClr val="tx1"/>
                </a:solidFill>
              </a:rPr>
              <a:t>3 T</a:t>
            </a:r>
            <a:r>
              <a:rPr lang="en-US" altLang="zh-CN">
                <a:solidFill>
                  <a:schemeClr val="tx1"/>
                </a:solidFill>
              </a:rPr>
              <a:t>he</a:t>
            </a:r>
            <a:r>
              <a:rPr lang="zh-CN" altLang="en-US">
                <a:solidFill>
                  <a:schemeClr val="tx1"/>
                </a:solidFill>
              </a:rPr>
              <a:t> P</a:t>
            </a:r>
            <a:r>
              <a:rPr lang="en-US" altLang="zh-CN">
                <a:solidFill>
                  <a:schemeClr val="tx1"/>
                </a:solidFill>
              </a:rPr>
              <a:t>roposed</a:t>
            </a:r>
            <a:r>
              <a:rPr lang="zh-CN" altLang="en-US">
                <a:solidFill>
                  <a:schemeClr val="tx1"/>
                </a:solidFill>
              </a:rPr>
              <a:t> M</a:t>
            </a:r>
            <a:r>
              <a:rPr lang="en-US" altLang="zh-CN">
                <a:solidFill>
                  <a:schemeClr val="tx1"/>
                </a:solidFill>
              </a:rPr>
              <a:t>odel</a:t>
            </a:r>
            <a:endParaRPr lang="zh-CN" altLang="en-US">
              <a:solidFill>
                <a:schemeClr val="tx1"/>
              </a:solidFill>
            </a:endParaRPr>
          </a:p>
          <a:p>
            <a:r>
              <a:rPr lang="zh-CN" altLang="en-US">
                <a:solidFill>
                  <a:schemeClr val="tx1"/>
                </a:solidFill>
              </a:rPr>
              <a:t>4 </a:t>
            </a:r>
            <a:r>
              <a:rPr lang="en-US" altLang="zh-CN">
                <a:solidFill>
                  <a:schemeClr val="tx1"/>
                </a:solidFill>
              </a:rPr>
              <a:t>Experiments</a:t>
            </a:r>
            <a:endParaRPr lang="zh-CN" altLang="en-US">
              <a:solidFill>
                <a:schemeClr val="tx1"/>
              </a:solidFill>
            </a:endParaRPr>
          </a:p>
          <a:p>
            <a:r>
              <a:rPr lang="zh-CN" altLang="en-US">
                <a:solidFill>
                  <a:schemeClr val="tx1"/>
                </a:solidFill>
              </a:rPr>
              <a:t>5 Conclusion</a:t>
            </a:r>
            <a:endParaRPr lang="zh-CN" alt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sym typeface="+mn-ea"/>
              </a:rPr>
              <a:t>算法流程如下</a:t>
            </a:r>
            <a:br>
              <a:rPr lang="zh-CN" altLang="en-US"/>
            </a:br>
            <a:endParaRPr lang="zh-CN" altLang="en-US"/>
          </a:p>
        </p:txBody>
      </p:sp>
      <p:sp>
        <p:nvSpPr>
          <p:cNvPr id="4" name="内容占位符 3"/>
          <p:cNvSpPr>
            <a:spLocks noGrp="1"/>
          </p:cNvSpPr>
          <p:nvPr>
            <p:ph sz="half" idx="2"/>
          </p:nvPr>
        </p:nvSpPr>
        <p:spPr/>
        <p:txBody>
          <a:bodyPr>
            <a:normAutofit fontScale="85000" lnSpcReduction="20000"/>
          </a:bodyPr>
          <a:lstStyle/>
          <a:p>
            <a:pPr>
              <a:lnSpc>
                <a:spcPct val="150000"/>
              </a:lnSpc>
            </a:pPr>
            <a:r>
              <a:rPr lang="zh-CN" altLang="en-US" sz="1800" b="0" dirty="0">
                <a:solidFill>
                  <a:schemeClr val="tx1"/>
                </a:solidFill>
              </a:rPr>
              <a:t>At first, RBiA assigns the same initial agreement for each logic unit over the two sentiment capsules (Lines 1-2).</a:t>
            </a:r>
            <a:endParaRPr lang="zh-CN" altLang="en-US" sz="1800" b="0" dirty="0">
              <a:solidFill>
                <a:schemeClr val="tx1"/>
              </a:solidFill>
            </a:endParaRPr>
          </a:p>
          <a:p>
            <a:pPr>
              <a:lnSpc>
                <a:spcPct val="150000"/>
              </a:lnSpc>
            </a:pPr>
            <a:r>
              <a:rPr lang="zh-CN" altLang="en-US" sz="1800" b="0" dirty="0">
                <a:solidFill>
                  <a:schemeClr val="tx1"/>
                </a:solidFill>
              </a:rPr>
              <a:t>Then, we calculate a candidate coupling coefficient cˇ</a:t>
            </a:r>
            <a:r>
              <a:rPr lang="zh-CN" altLang="en-US" sz="1800" b="0" baseline="-25000" dirty="0">
                <a:solidFill>
                  <a:schemeClr val="tx1"/>
                </a:solidFill>
              </a:rPr>
              <a:t>s,x,y</a:t>
            </a:r>
            <a:r>
              <a:rPr lang="zh-CN" altLang="en-US" sz="1800" b="0" dirty="0">
                <a:solidFill>
                  <a:schemeClr val="tx1"/>
                </a:solidFill>
              </a:rPr>
              <a:t> based on the inter-capsule comparison (Line 5). On the other hand, another candidate coupling coefficient cˆ</a:t>
            </a:r>
            <a:r>
              <a:rPr lang="zh-CN" altLang="en-US" sz="1800" b="0" baseline="-25000" dirty="0">
                <a:solidFill>
                  <a:schemeClr val="tx1"/>
                </a:solidFill>
              </a:rPr>
              <a:t>s,x,y</a:t>
            </a:r>
            <a:r>
              <a:rPr lang="zh-CN" altLang="en-US" sz="1800" b="0" dirty="0">
                <a:solidFill>
                  <a:schemeClr val="tx1"/>
                </a:solidFill>
              </a:rPr>
              <a:t> is calculated similarly, but by comparing b</a:t>
            </a:r>
            <a:r>
              <a:rPr lang="zh-CN" altLang="en-US" sz="1800" b="0" baseline="-25000" dirty="0">
                <a:solidFill>
                  <a:schemeClr val="tx1"/>
                </a:solidFill>
              </a:rPr>
              <a:t>s,x,y</a:t>
            </a:r>
            <a:r>
              <a:rPr lang="zh-CN" altLang="en-US" sz="1800" b="0" dirty="0">
                <a:solidFill>
                  <a:schemeClr val="tx1"/>
                </a:solidFill>
              </a:rPr>
              <a:t> in an intra-capsule view (Line 6). We calculate coupling cofficient c</a:t>
            </a:r>
            <a:r>
              <a:rPr lang="zh-CN" altLang="en-US" sz="1800" b="0" baseline="-25000" dirty="0">
                <a:solidFill>
                  <a:schemeClr val="tx1"/>
                </a:solidFill>
              </a:rPr>
              <a:t>s,x,y</a:t>
            </a:r>
            <a:r>
              <a:rPr lang="zh-CN" altLang="en-US" sz="1800" b="0" dirty="0">
                <a:solidFill>
                  <a:schemeClr val="tx1"/>
                </a:solidFill>
              </a:rPr>
              <a:t> by performing L1 normalization over the</a:t>
            </a:r>
            <a:endParaRPr lang="zh-CN" altLang="en-US" sz="1800" b="0" dirty="0">
              <a:solidFill>
                <a:schemeClr val="tx1"/>
              </a:solidFill>
            </a:endParaRPr>
          </a:p>
          <a:p>
            <a:pPr>
              <a:lnSpc>
                <a:spcPct val="150000"/>
              </a:lnSpc>
            </a:pPr>
            <a:r>
              <a:rPr lang="zh-CN" altLang="en-US" sz="1800" b="0" dirty="0">
                <a:solidFill>
                  <a:schemeClr val="tx1"/>
                </a:solidFill>
              </a:rPr>
              <a:t>geometric mean of cˇ</a:t>
            </a:r>
            <a:r>
              <a:rPr lang="zh-CN" altLang="en-US" sz="1800" b="0" baseline="-25000" dirty="0">
                <a:solidFill>
                  <a:schemeClr val="tx1"/>
                </a:solidFill>
              </a:rPr>
              <a:t>s,x,y</a:t>
            </a:r>
            <a:r>
              <a:rPr lang="zh-CN" altLang="en-US" sz="1800" b="0" dirty="0">
                <a:solidFill>
                  <a:schemeClr val="tx1"/>
                </a:solidFill>
              </a:rPr>
              <a:t> and cˆ</a:t>
            </a:r>
            <a:r>
              <a:rPr lang="zh-CN" altLang="en-US" sz="1800" b="0" baseline="-25000" dirty="0">
                <a:solidFill>
                  <a:schemeClr val="tx1"/>
                </a:solidFill>
              </a:rPr>
              <a:t>s,x,y</a:t>
            </a:r>
            <a:r>
              <a:rPr lang="zh-CN" altLang="en-US" sz="1800" b="0" dirty="0">
                <a:solidFill>
                  <a:schemeClr val="tx1"/>
                </a:solidFill>
              </a:rPr>
              <a:t> inside each sentiment capsule(Line 7).</a:t>
            </a:r>
            <a:endParaRPr lang="zh-CN" altLang="en-US" sz="1800" b="0" dirty="0">
              <a:solidFill>
                <a:schemeClr val="tx1"/>
              </a:solidFill>
            </a:endParaRPr>
          </a:p>
        </p:txBody>
      </p:sp>
      <p:pic>
        <p:nvPicPr>
          <p:cNvPr id="5" name="内容占位符 3"/>
          <p:cNvPicPr>
            <a:picLocks noGrp="1" noChangeAspect="1"/>
          </p:cNvPicPr>
          <p:nvPr>
            <p:ph sz="half" idx="1"/>
          </p:nvPr>
        </p:nvPicPr>
        <p:blipFill>
          <a:blip r:embed="rId1"/>
          <a:stretch>
            <a:fillRect/>
          </a:stretch>
        </p:blipFill>
        <p:spPr>
          <a:xfrm>
            <a:off x="1427480" y="1825625"/>
            <a:ext cx="4001770" cy="43516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Rating Prediction and Optimization</a:t>
            </a:r>
            <a:endParaRPr lang="zh-CN" altLang="en-US"/>
          </a:p>
        </p:txBody>
      </p:sp>
      <p:sp>
        <p:nvSpPr>
          <p:cNvPr id="3" name="内容占位符 2"/>
          <p:cNvSpPr>
            <a:spLocks noGrp="1"/>
          </p:cNvSpPr>
          <p:nvPr>
            <p:ph idx="1"/>
          </p:nvPr>
        </p:nvSpPr>
        <p:spPr/>
        <p:txBody>
          <a:bodyPr/>
          <a:lstStyle/>
          <a:p>
            <a:r>
              <a:rPr lang="zh-CN" altLang="en-US" sz="1800" b="0" dirty="0">
                <a:solidFill>
                  <a:schemeClr val="tx1"/>
                </a:solidFill>
              </a:rPr>
              <a:t>Given the output o</a:t>
            </a:r>
            <a:r>
              <a:rPr lang="zh-CN" altLang="en-US" sz="1800" b="0" baseline="-25000" dirty="0">
                <a:solidFill>
                  <a:schemeClr val="tx1"/>
                </a:solidFill>
              </a:rPr>
              <a:t>s,u,i</a:t>
            </a:r>
            <a:r>
              <a:rPr lang="zh-CN" altLang="en-US" sz="1800" b="0" dirty="0">
                <a:solidFill>
                  <a:schemeClr val="tx1"/>
                </a:solidFill>
              </a:rPr>
              <a:t>, we calculate rating r</a:t>
            </a:r>
            <a:r>
              <a:rPr lang="zh-CN" altLang="en-US" sz="1800" b="0" baseline="-25000" dirty="0">
                <a:solidFill>
                  <a:schemeClr val="tx1"/>
                </a:solidFill>
              </a:rPr>
              <a:t>s,u,i</a:t>
            </a:r>
            <a:r>
              <a:rPr lang="zh-CN" altLang="en-US" sz="1800" b="0" dirty="0">
                <a:solidFill>
                  <a:schemeClr val="tx1"/>
                </a:solidFill>
              </a:rPr>
              <a:t> user u would give for item i with sentiments as follows:</a:t>
            </a:r>
            <a:endParaRPr lang="zh-CN" altLang="en-US" sz="1800" b="0" dirty="0">
              <a:solidFill>
                <a:schemeClr val="tx1"/>
              </a:solidFill>
            </a:endParaRPr>
          </a:p>
          <a:p>
            <a:endParaRPr lang="zh-CN" altLang="en-US" b="0" dirty="0">
              <a:solidFill>
                <a:schemeClr val="tx1"/>
              </a:solidFill>
            </a:endParaRPr>
          </a:p>
          <a:p>
            <a:endParaRPr lang="zh-CN" altLang="en-US" b="0" dirty="0">
              <a:solidFill>
                <a:schemeClr val="tx1"/>
              </a:solidFill>
            </a:endParaRPr>
          </a:p>
          <a:p>
            <a:endParaRPr lang="zh-CN" altLang="en-US" b="0" dirty="0">
              <a:solidFill>
                <a:schemeClr val="tx1"/>
              </a:solidFill>
            </a:endParaRPr>
          </a:p>
          <a:p>
            <a:endParaRPr lang="zh-CN" altLang="en-US" b="0" dirty="0">
              <a:solidFill>
                <a:schemeClr val="tx1"/>
              </a:solidFill>
            </a:endParaRPr>
          </a:p>
          <a:p>
            <a:endParaRPr lang="zh-CN" altLang="en-US" sz="1800" b="0" dirty="0">
              <a:solidFill>
                <a:schemeClr val="tx1"/>
              </a:solidFill>
            </a:endParaRPr>
          </a:p>
          <a:p>
            <a:r>
              <a:rPr lang="en-US" altLang="zh-CN" sz="1800" b="0" dirty="0" smtClean="0">
                <a:solidFill>
                  <a:schemeClr val="tx1"/>
                </a:solidFill>
              </a:rPr>
              <a:t>W</a:t>
            </a:r>
            <a:r>
              <a:rPr lang="zh-CN" altLang="en-US" sz="1800" b="0" dirty="0" smtClean="0">
                <a:solidFill>
                  <a:schemeClr val="tx1"/>
                </a:solidFill>
              </a:rPr>
              <a:t>here </a:t>
            </a:r>
            <a:r>
              <a:rPr lang="zh-CN" altLang="en-US" sz="1800" b="0" dirty="0">
                <a:solidFill>
                  <a:schemeClr val="tx1"/>
                </a:solidFill>
              </a:rPr>
              <a:t>w</a:t>
            </a:r>
            <a:r>
              <a:rPr lang="zh-CN" altLang="en-US" sz="1800" b="0" baseline="-25000" dirty="0">
                <a:solidFill>
                  <a:schemeClr val="tx1"/>
                </a:solidFill>
              </a:rPr>
              <a:t>s</a:t>
            </a:r>
            <a:r>
              <a:rPr lang="zh-CN" altLang="en-US" sz="1800" b="0" dirty="0">
                <a:solidFill>
                  <a:schemeClr val="tx1"/>
                </a:solidFill>
              </a:rPr>
              <a:t> is the regression weight vector, b</a:t>
            </a:r>
            <a:r>
              <a:rPr lang="zh-CN" altLang="en-US" sz="1800" b="0" baseline="-25000" dirty="0">
                <a:solidFill>
                  <a:schemeClr val="tx1"/>
                </a:solidFill>
              </a:rPr>
              <a:t>s,3</a:t>
            </a:r>
            <a:r>
              <a:rPr lang="zh-CN" altLang="en-US" sz="1800" b="0" dirty="0">
                <a:solidFill>
                  <a:schemeClr val="tx1"/>
                </a:solidFill>
              </a:rPr>
              <a:t> is a bias term, H</a:t>
            </a:r>
            <a:r>
              <a:rPr lang="zh-CN" altLang="en-US" sz="1800" b="0" baseline="-25000" dirty="0">
                <a:solidFill>
                  <a:schemeClr val="tx1"/>
                </a:solidFill>
              </a:rPr>
              <a:t>s,1</a:t>
            </a:r>
            <a:r>
              <a:rPr lang="zh-CN" altLang="en-US" sz="1800" b="0" dirty="0">
                <a:solidFill>
                  <a:schemeClr val="tx1"/>
                </a:solidFill>
              </a:rPr>
              <a:t>, H</a:t>
            </a:r>
            <a:r>
              <a:rPr lang="zh-CN" altLang="en-US" sz="1800" b="0" baseline="-25000" dirty="0">
                <a:solidFill>
                  <a:schemeClr val="tx1"/>
                </a:solidFill>
              </a:rPr>
              <a:t>s,2</a:t>
            </a:r>
            <a:r>
              <a:rPr lang="zh-CN" altLang="en-US" sz="1800" b="0" dirty="0">
                <a:solidFill>
                  <a:schemeClr val="tx1"/>
                </a:solidFill>
              </a:rPr>
              <a:t> ∈ R</a:t>
            </a:r>
            <a:r>
              <a:rPr lang="zh-CN" altLang="en-US" sz="1800" b="0" baseline="30000" dirty="0">
                <a:solidFill>
                  <a:schemeClr val="tx1"/>
                </a:solidFill>
              </a:rPr>
              <a:t>k×k</a:t>
            </a:r>
            <a:endParaRPr lang="zh-CN" altLang="en-US" sz="1800" b="0" baseline="30000" dirty="0">
              <a:solidFill>
                <a:schemeClr val="tx1"/>
              </a:solidFill>
            </a:endParaRPr>
          </a:p>
          <a:p>
            <a:r>
              <a:rPr lang="en-US" altLang="zh-CN" sz="1800" b="0" dirty="0" smtClean="0">
                <a:solidFill>
                  <a:schemeClr val="tx1"/>
                </a:solidFill>
              </a:rPr>
              <a:t>A</a:t>
            </a:r>
            <a:r>
              <a:rPr lang="zh-CN" altLang="en-US" sz="1800" b="0" dirty="0" smtClean="0">
                <a:solidFill>
                  <a:schemeClr val="tx1"/>
                </a:solidFill>
              </a:rPr>
              <a:t>re </a:t>
            </a:r>
            <a:r>
              <a:rPr lang="zh-CN" altLang="en-US" sz="1800" b="0" dirty="0">
                <a:solidFill>
                  <a:schemeClr val="tx1"/>
                </a:solidFill>
              </a:rPr>
              <a:t>transform matrices, b</a:t>
            </a:r>
            <a:r>
              <a:rPr lang="zh-CN" altLang="en-US" sz="1800" b="0" baseline="-25000" dirty="0">
                <a:solidFill>
                  <a:schemeClr val="tx1"/>
                </a:solidFill>
              </a:rPr>
              <a:t>s,1,</a:t>
            </a:r>
            <a:r>
              <a:rPr lang="zh-CN" altLang="en-US" sz="1800" b="0" dirty="0">
                <a:solidFill>
                  <a:schemeClr val="tx1"/>
                </a:solidFill>
              </a:rPr>
              <a:t> b</a:t>
            </a:r>
            <a:r>
              <a:rPr lang="zh-CN" altLang="en-US" sz="1800" b="0" baseline="-25000" dirty="0">
                <a:solidFill>
                  <a:schemeClr val="tx1"/>
                </a:solidFill>
              </a:rPr>
              <a:t>s,2</a:t>
            </a:r>
            <a:r>
              <a:rPr lang="zh-CN" altLang="en-US" sz="1800" b="0" dirty="0">
                <a:solidFill>
                  <a:schemeClr val="tx1"/>
                </a:solidFill>
              </a:rPr>
              <a:t> ∈ R</a:t>
            </a:r>
            <a:r>
              <a:rPr lang="zh-CN" altLang="en-US" sz="1800" b="0" baseline="30000" dirty="0">
                <a:solidFill>
                  <a:schemeClr val="tx1"/>
                </a:solidFill>
              </a:rPr>
              <a:t>k </a:t>
            </a:r>
            <a:r>
              <a:rPr lang="zh-CN" altLang="en-US" sz="1800" b="0" dirty="0">
                <a:solidFill>
                  <a:schemeClr val="tx1"/>
                </a:solidFill>
              </a:rPr>
              <a:t>are the bias vectors, and 1 is the vector with all elements being 1</a:t>
            </a:r>
            <a:r>
              <a:rPr lang="en-US" altLang="zh-CN" sz="1800" b="0" dirty="0">
                <a:solidFill>
                  <a:schemeClr val="tx1"/>
                </a:solidFill>
              </a:rPr>
              <a:t>.</a:t>
            </a:r>
            <a:endParaRPr lang="zh-CN" altLang="en-US" sz="1800" b="0" dirty="0">
              <a:solidFill>
                <a:schemeClr val="tx1"/>
              </a:solidFill>
            </a:endParaRPr>
          </a:p>
          <a:p>
            <a:endParaRPr lang="zh-CN" altLang="en-US" sz="1800" b="0" dirty="0">
              <a:solidFill>
                <a:schemeClr val="tx1"/>
              </a:solidFill>
            </a:endParaRPr>
          </a:p>
        </p:txBody>
      </p:sp>
      <p:pic>
        <p:nvPicPr>
          <p:cNvPr id="4" name="图片 3"/>
          <p:cNvPicPr>
            <a:picLocks noChangeAspect="1"/>
          </p:cNvPicPr>
          <p:nvPr/>
        </p:nvPicPr>
        <p:blipFill>
          <a:blip r:embed="rId1"/>
          <a:stretch>
            <a:fillRect/>
          </a:stretch>
        </p:blipFill>
        <p:spPr>
          <a:xfrm>
            <a:off x="2358390" y="2105660"/>
            <a:ext cx="6391275" cy="1238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ym typeface="+mn-ea"/>
              </a:rPr>
              <a:t>R</a:t>
            </a:r>
            <a:r>
              <a:rPr>
                <a:sym typeface="+mn-ea"/>
              </a:rPr>
              <a:t>ating Prediction and Optimization</a:t>
            </a:r>
            <a:br>
              <a:rPr lang="zh-CN" altLang="en-US"/>
            </a:br>
            <a:endParaRPr lang="zh-CN" altLang="en-US"/>
          </a:p>
        </p:txBody>
      </p:sp>
      <p:sp>
        <p:nvSpPr>
          <p:cNvPr id="3" name="内容占位符 2"/>
          <p:cNvSpPr>
            <a:spLocks noGrp="1"/>
          </p:cNvSpPr>
          <p:nvPr>
            <p:ph idx="1"/>
          </p:nvPr>
        </p:nvSpPr>
        <p:spPr/>
        <p:txBody>
          <a:bodyPr>
            <a:normAutofit/>
          </a:bodyPr>
          <a:lstStyle/>
          <a:p>
            <a:pPr>
              <a:lnSpc>
                <a:spcPct val="200000"/>
              </a:lnSpc>
            </a:pPr>
            <a:r>
              <a:rPr lang="zh-CN" altLang="en-US" sz="1800" b="0" dirty="0">
                <a:solidFill>
                  <a:schemeClr val="tx1"/>
                </a:solidFill>
              </a:rPr>
              <a:t>By further considering the user and item biases, the overall rating score is then calculated as follows:</a:t>
            </a:r>
            <a:endParaRPr lang="zh-CN" altLang="en-US" sz="1800" b="0" dirty="0">
              <a:solidFill>
                <a:schemeClr val="tx1"/>
              </a:solidFill>
            </a:endParaRPr>
          </a:p>
          <a:p>
            <a:pPr>
              <a:lnSpc>
                <a:spcPct val="200000"/>
              </a:lnSpc>
            </a:pPr>
            <a:endParaRPr lang="zh-CN" altLang="en-US" sz="1800" b="0" dirty="0">
              <a:solidFill>
                <a:schemeClr val="tx1"/>
              </a:solidFill>
            </a:endParaRPr>
          </a:p>
          <a:p>
            <a:pPr>
              <a:lnSpc>
                <a:spcPct val="200000"/>
              </a:lnSpc>
            </a:pPr>
            <a:endParaRPr lang="zh-CN" altLang="en-US" sz="1800" b="0" dirty="0">
              <a:solidFill>
                <a:schemeClr val="tx1"/>
              </a:solidFill>
            </a:endParaRPr>
          </a:p>
          <a:p>
            <a:pPr>
              <a:lnSpc>
                <a:spcPct val="200000"/>
              </a:lnSpc>
            </a:pPr>
            <a:r>
              <a:rPr lang="en-US" altLang="zh-CN" sz="1800" b="0" dirty="0" smtClean="0">
                <a:solidFill>
                  <a:schemeClr val="tx1"/>
                </a:solidFill>
              </a:rPr>
              <a:t>W</a:t>
            </a:r>
            <a:r>
              <a:rPr lang="zh-CN" altLang="en-US" sz="1800" b="0" dirty="0" smtClean="0">
                <a:solidFill>
                  <a:schemeClr val="tx1"/>
                </a:solidFill>
              </a:rPr>
              <a:t>here </a:t>
            </a:r>
            <a:r>
              <a:rPr lang="zh-CN" altLang="en-US" sz="1800" b="0" dirty="0">
                <a:solidFill>
                  <a:schemeClr val="tx1"/>
                </a:solidFill>
              </a:rPr>
              <a:t>rˆ</a:t>
            </a:r>
            <a:r>
              <a:rPr lang="zh-CN" altLang="en-US" sz="1800" b="0" baseline="-25000" dirty="0">
                <a:solidFill>
                  <a:schemeClr val="tx1"/>
                </a:solidFill>
              </a:rPr>
              <a:t>u,i </a:t>
            </a:r>
            <a:r>
              <a:rPr lang="zh-CN" altLang="en-US" sz="1800" b="0" dirty="0">
                <a:solidFill>
                  <a:schemeClr val="tx1"/>
                </a:solidFill>
              </a:rPr>
              <a:t>is the predicted rating score, b</a:t>
            </a:r>
            <a:r>
              <a:rPr lang="zh-CN" altLang="en-US" sz="1800" b="0" baseline="-25000" dirty="0">
                <a:solidFill>
                  <a:schemeClr val="tx1"/>
                </a:solidFill>
              </a:rPr>
              <a:t>u</a:t>
            </a:r>
            <a:r>
              <a:rPr lang="zh-CN" altLang="en-US" sz="1800" b="0" dirty="0">
                <a:solidFill>
                  <a:schemeClr val="tx1"/>
                </a:solidFill>
              </a:rPr>
              <a:t> and b</a:t>
            </a:r>
            <a:r>
              <a:rPr lang="zh-CN" altLang="en-US" sz="1800" b="0" baseline="-25000" dirty="0">
                <a:solidFill>
                  <a:schemeClr val="tx1"/>
                </a:solidFill>
              </a:rPr>
              <a:t>i</a:t>
            </a:r>
            <a:r>
              <a:rPr lang="zh-CN" altLang="en-US" sz="1800" b="0" dirty="0">
                <a:solidFill>
                  <a:schemeClr val="tx1"/>
                </a:solidFill>
              </a:rPr>
              <a:t> are the corresponding bias for user u and item i respectively, and function </a:t>
            </a:r>
            <a:endParaRPr lang="zh-CN" altLang="en-US" sz="1800" b="0" dirty="0">
              <a:solidFill>
                <a:schemeClr val="tx1"/>
              </a:solidFill>
            </a:endParaRPr>
          </a:p>
          <a:p>
            <a:pPr>
              <a:lnSpc>
                <a:spcPct val="200000"/>
              </a:lnSpc>
            </a:pPr>
            <a:r>
              <a:rPr lang="en-US" altLang="zh-CN" sz="1800" b="0" dirty="0" smtClean="0">
                <a:solidFill>
                  <a:schemeClr val="tx1"/>
                </a:solidFill>
              </a:rPr>
              <a:t>I</a:t>
            </a:r>
            <a:r>
              <a:rPr lang="zh-CN" altLang="en-US" sz="1800" b="0" dirty="0" smtClean="0">
                <a:solidFill>
                  <a:schemeClr val="tx1"/>
                </a:solidFill>
              </a:rPr>
              <a:t>s </a:t>
            </a:r>
            <a:r>
              <a:rPr lang="zh-CN" altLang="en-US" sz="1800" b="0" dirty="0">
                <a:solidFill>
                  <a:schemeClr val="tx1"/>
                </a:solidFill>
              </a:rPr>
              <a:t>a variant of the sigmoid function, producing a value within the target rating range of [1,C].</a:t>
            </a:r>
            <a:endParaRPr lang="zh-CN" altLang="en-US" sz="1800" b="0" dirty="0">
              <a:solidFill>
                <a:schemeClr val="tx1"/>
              </a:solidFill>
            </a:endParaRPr>
          </a:p>
        </p:txBody>
      </p:sp>
      <p:pic>
        <p:nvPicPr>
          <p:cNvPr id="4" name="图片 3"/>
          <p:cNvPicPr>
            <a:picLocks noChangeAspect="1"/>
          </p:cNvPicPr>
          <p:nvPr/>
        </p:nvPicPr>
        <p:blipFill>
          <a:blip r:embed="rId1"/>
          <a:stretch>
            <a:fillRect/>
          </a:stretch>
        </p:blipFill>
        <p:spPr>
          <a:xfrm>
            <a:off x="2795905" y="2653881"/>
            <a:ext cx="6153150" cy="809625"/>
          </a:xfrm>
          <a:prstGeom prst="rect">
            <a:avLst/>
          </a:prstGeom>
        </p:spPr>
      </p:pic>
      <p:pic>
        <p:nvPicPr>
          <p:cNvPr id="6" name="图片 5"/>
          <p:cNvPicPr>
            <a:picLocks noChangeAspect="1"/>
          </p:cNvPicPr>
          <p:nvPr/>
        </p:nvPicPr>
        <p:blipFill>
          <a:blip r:embed="rId2"/>
          <a:stretch>
            <a:fillRect/>
          </a:stretch>
        </p:blipFill>
        <p:spPr>
          <a:xfrm>
            <a:off x="6739255" y="4362578"/>
            <a:ext cx="2295525" cy="3149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多任务学习目标函数</a:t>
            </a:r>
          </a:p>
        </p:txBody>
      </p:sp>
      <p:sp>
        <p:nvSpPr>
          <p:cNvPr id="3" name="内容占位符 2"/>
          <p:cNvSpPr>
            <a:spLocks noGrp="1"/>
          </p:cNvSpPr>
          <p:nvPr>
            <p:ph idx="1"/>
          </p:nvPr>
        </p:nvSpPr>
        <p:spPr/>
        <p:txBody>
          <a:bodyPr>
            <a:normAutofit fontScale="85000" lnSpcReduction="10000"/>
          </a:bodyPr>
          <a:lstStyle/>
          <a:p>
            <a:pPr>
              <a:lnSpc>
                <a:spcPct val="200000"/>
              </a:lnSpc>
            </a:pPr>
            <a:r>
              <a:rPr lang="zh-CN" altLang="en-US" sz="1800" b="0" dirty="0">
                <a:solidFill>
                  <a:schemeClr val="tx1"/>
                </a:solidFill>
              </a:rPr>
              <a:t>Multi-task Learning. For model optimization, we use Mean Square Error (MSE) as the objective to guide the parameter learning:</a:t>
            </a:r>
            <a:endParaRPr lang="zh-CN" altLang="en-US" sz="1800" b="0" dirty="0">
              <a:solidFill>
                <a:schemeClr val="tx1"/>
              </a:solidFill>
            </a:endParaRPr>
          </a:p>
          <a:p>
            <a:pPr>
              <a:lnSpc>
                <a:spcPct val="200000"/>
              </a:lnSpc>
            </a:pPr>
            <a:endParaRPr lang="en-US" altLang="zh-CN" sz="1800" b="0" dirty="0" smtClean="0">
              <a:solidFill>
                <a:schemeClr val="tx1"/>
              </a:solidFill>
            </a:endParaRPr>
          </a:p>
          <a:p>
            <a:pPr>
              <a:lnSpc>
                <a:spcPct val="200000"/>
              </a:lnSpc>
            </a:pPr>
            <a:endParaRPr lang="zh-CN" altLang="en-US" sz="1800" b="0" dirty="0">
              <a:solidFill>
                <a:schemeClr val="tx1"/>
              </a:solidFill>
            </a:endParaRPr>
          </a:p>
          <a:p>
            <a:pPr>
              <a:lnSpc>
                <a:spcPct val="200000"/>
              </a:lnSpc>
            </a:pPr>
            <a:r>
              <a:rPr lang="en-US" altLang="zh-CN" sz="1800" b="0" dirty="0">
                <a:solidFill>
                  <a:schemeClr val="tx1"/>
                </a:solidFill>
              </a:rPr>
              <a:t>B</a:t>
            </a:r>
            <a:r>
              <a:rPr lang="zh-CN" altLang="en-US" sz="1800" b="0" dirty="0">
                <a:solidFill>
                  <a:schemeClr val="tx1"/>
                </a:solidFill>
              </a:rPr>
              <a:t>y matching the observed rating scores alone, the training of CARP would easily strap into a local optimum, which may not correctly reflect the fine-grained sentiments.Therefore, we introduce a sub-task to enhance the capacity of sentiment analysis in CARP.</a:t>
            </a:r>
            <a:endParaRPr lang="zh-CN" altLang="en-US" sz="1800" b="0" dirty="0">
              <a:solidFill>
                <a:schemeClr val="tx1"/>
              </a:solidFill>
            </a:endParaRPr>
          </a:p>
          <a:p>
            <a:pPr>
              <a:lnSpc>
                <a:spcPct val="200000"/>
              </a:lnSpc>
            </a:pPr>
            <a:r>
              <a:rPr lang="zh-CN" altLang="en-US" sz="1800" b="0" dirty="0">
                <a:solidFill>
                  <a:schemeClr val="tx1"/>
                </a:solidFill>
              </a:rPr>
              <a:t>When rating r</a:t>
            </a:r>
            <a:r>
              <a:rPr lang="zh-CN" altLang="en-US" sz="1800" b="0" baseline="-25000" dirty="0">
                <a:solidFill>
                  <a:schemeClr val="tx1"/>
                </a:solidFill>
              </a:rPr>
              <a:t>u,i</a:t>
            </a:r>
            <a:r>
              <a:rPr lang="zh-CN" altLang="en-US" sz="1800" b="0" dirty="0">
                <a:solidFill>
                  <a:schemeClr val="tx1"/>
                </a:solidFill>
              </a:rPr>
              <a:t> &gt; π, s</a:t>
            </a:r>
            <a:r>
              <a:rPr lang="zh-CN" altLang="en-US" sz="1800" b="0" baseline="-25000" dirty="0">
                <a:solidFill>
                  <a:schemeClr val="tx1"/>
                </a:solidFill>
              </a:rPr>
              <a:t>u,i</a:t>
            </a:r>
            <a:r>
              <a:rPr lang="zh-CN" altLang="en-US" sz="1800" b="0" dirty="0">
                <a:solidFill>
                  <a:schemeClr val="tx1"/>
                </a:solidFill>
              </a:rPr>
              <a:t> = pos; otherwise, s</a:t>
            </a:r>
            <a:r>
              <a:rPr lang="zh-CN" altLang="en-US" sz="1800" b="0" baseline="-25000" dirty="0">
                <a:solidFill>
                  <a:schemeClr val="tx1"/>
                </a:solidFill>
              </a:rPr>
              <a:t>u,i</a:t>
            </a:r>
            <a:r>
              <a:rPr lang="zh-CN" altLang="en-US" sz="1800" b="0" dirty="0">
                <a:solidFill>
                  <a:schemeClr val="tx1"/>
                </a:solidFill>
              </a:rPr>
              <a:t> = ne</a:t>
            </a:r>
            <a:r>
              <a:rPr lang="en-US" altLang="zh-CN" sz="1800" b="0" dirty="0">
                <a:solidFill>
                  <a:schemeClr val="tx1"/>
                </a:solidFill>
              </a:rPr>
              <a:t>g</a:t>
            </a:r>
            <a:r>
              <a:rPr lang="zh-CN" altLang="en-US" sz="1800" b="0" dirty="0">
                <a:solidFill>
                  <a:schemeClr val="tx1"/>
                </a:solidFill>
              </a:rPr>
              <a:t>. That is, we can split </a:t>
            </a:r>
            <a:r>
              <a:rPr lang="en-US" altLang="zh-CN" sz="1800" b="0" dirty="0">
                <a:solidFill>
                  <a:schemeClr val="tx1"/>
                </a:solidFill>
              </a:rPr>
              <a:t>O</a:t>
            </a:r>
            <a:r>
              <a:rPr lang="zh-CN" altLang="en-US" sz="1800" b="0" dirty="0">
                <a:solidFill>
                  <a:schemeClr val="tx1"/>
                </a:solidFill>
              </a:rPr>
              <a:t> into two disjoint subsets O</a:t>
            </a:r>
            <a:r>
              <a:rPr lang="zh-CN" altLang="en-US" sz="1800" b="0" baseline="-25000" dirty="0">
                <a:solidFill>
                  <a:schemeClr val="tx1"/>
                </a:solidFill>
              </a:rPr>
              <a:t>pos</a:t>
            </a:r>
            <a:r>
              <a:rPr lang="zh-CN" altLang="en-US" sz="1800" b="0" dirty="0">
                <a:solidFill>
                  <a:schemeClr val="tx1"/>
                </a:solidFill>
              </a:rPr>
              <a:t> and O</a:t>
            </a:r>
            <a:r>
              <a:rPr lang="en-US" altLang="zh-CN" sz="1800" b="0" baseline="-25000" dirty="0" err="1">
                <a:solidFill>
                  <a:schemeClr val="tx1"/>
                </a:solidFill>
              </a:rPr>
              <a:t>neg</a:t>
            </a:r>
            <a:r>
              <a:rPr lang="zh-CN" altLang="en-US" sz="1800" b="0" dirty="0">
                <a:solidFill>
                  <a:schemeClr val="tx1"/>
                </a:solidFill>
              </a:rPr>
              <a:t>. And π is a predefined threshold.We then utilize a sentiment analysis task as another objective function:</a:t>
            </a:r>
            <a:endParaRPr lang="zh-CN" altLang="en-US" sz="1800" b="0" dirty="0">
              <a:solidFill>
                <a:schemeClr val="tx1"/>
              </a:solidFill>
            </a:endParaRPr>
          </a:p>
        </p:txBody>
      </p:sp>
      <p:pic>
        <p:nvPicPr>
          <p:cNvPr id="4" name="图片 3"/>
          <p:cNvPicPr>
            <a:picLocks noChangeAspect="1"/>
          </p:cNvPicPr>
          <p:nvPr/>
        </p:nvPicPr>
        <p:blipFill>
          <a:blip r:embed="rId1"/>
          <a:stretch>
            <a:fillRect/>
          </a:stretch>
        </p:blipFill>
        <p:spPr>
          <a:xfrm>
            <a:off x="3561476" y="2315490"/>
            <a:ext cx="6086475" cy="819150"/>
          </a:xfrm>
          <a:prstGeom prst="rect">
            <a:avLst/>
          </a:prstGeom>
        </p:spPr>
      </p:pic>
      <p:pic>
        <p:nvPicPr>
          <p:cNvPr id="5" name="图片 4"/>
          <p:cNvPicPr>
            <a:picLocks noChangeAspect="1"/>
          </p:cNvPicPr>
          <p:nvPr/>
        </p:nvPicPr>
        <p:blipFill>
          <a:blip r:embed="rId2"/>
          <a:stretch>
            <a:fillRect/>
          </a:stretch>
        </p:blipFill>
        <p:spPr>
          <a:xfrm>
            <a:off x="3982060" y="5610044"/>
            <a:ext cx="6181725" cy="8667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为解决数据不平衡问题，上述函数需改造</a:t>
            </a:r>
          </a:p>
        </p:txBody>
      </p:sp>
      <p:sp>
        <p:nvSpPr>
          <p:cNvPr id="3" name="内容占位符 2"/>
          <p:cNvSpPr>
            <a:spLocks noGrp="1"/>
          </p:cNvSpPr>
          <p:nvPr>
            <p:ph idx="1"/>
          </p:nvPr>
        </p:nvSpPr>
        <p:spPr/>
        <p:txBody>
          <a:bodyPr>
            <a:normAutofit fontScale="85000" lnSpcReduction="10000"/>
          </a:bodyPr>
          <a:lstStyle/>
          <a:p>
            <a:pPr>
              <a:lnSpc>
                <a:spcPct val="200000"/>
              </a:lnSpc>
            </a:pPr>
            <a:r>
              <a:rPr lang="en-US" altLang="zh-CN" sz="1800" b="0" dirty="0" smtClean="0">
                <a:solidFill>
                  <a:schemeClr val="tx1"/>
                </a:solidFill>
              </a:rPr>
              <a:t>W</a:t>
            </a:r>
            <a:r>
              <a:rPr lang="zh-CN" altLang="en-US" sz="1800" b="0" dirty="0" smtClean="0">
                <a:solidFill>
                  <a:schemeClr val="tx1"/>
                </a:solidFill>
              </a:rPr>
              <a:t>e </a:t>
            </a:r>
            <a:r>
              <a:rPr lang="zh-CN" altLang="en-US" sz="1800" b="0" dirty="0">
                <a:solidFill>
                  <a:schemeClr val="tx1"/>
                </a:solidFill>
              </a:rPr>
              <a:t>need to consider the data imbalance issue. That is, the number of the user-item pairs with a lower rating score is significantly less than the couterpart (i.e., |O</a:t>
            </a:r>
            <a:r>
              <a:rPr lang="zh-CN" altLang="en-US" sz="1800" b="0" baseline="-25000" dirty="0">
                <a:solidFill>
                  <a:schemeClr val="tx1"/>
                </a:solidFill>
              </a:rPr>
              <a:t>pos</a:t>
            </a:r>
            <a:r>
              <a:rPr lang="zh-CN" altLang="en-US" sz="1800" b="0" dirty="0">
                <a:solidFill>
                  <a:schemeClr val="tx1"/>
                </a:solidFill>
              </a:rPr>
              <a:t>| ≫ |One</a:t>
            </a:r>
            <a:r>
              <a:rPr lang="en-US" altLang="zh-CN" sz="1800" b="0" baseline="-25000" dirty="0" err="1">
                <a:solidFill>
                  <a:schemeClr val="tx1"/>
                </a:solidFill>
              </a:rPr>
              <a:t>neg</a:t>
            </a:r>
            <a:r>
              <a:rPr lang="zh-CN" altLang="en-US" sz="1800" b="0" dirty="0">
                <a:solidFill>
                  <a:schemeClr val="tx1"/>
                </a:solidFill>
              </a:rPr>
              <a:t>|). This imbalance problem hurts the model from identifying the negative sentiment</a:t>
            </a:r>
            <a:r>
              <a:rPr lang="en-US" altLang="zh-CN" sz="1800" b="0" dirty="0">
                <a:solidFill>
                  <a:schemeClr val="tx1"/>
                </a:solidFill>
              </a:rPr>
              <a:t>.</a:t>
            </a:r>
            <a:endParaRPr lang="en-US" altLang="zh-CN" sz="1800" b="0" dirty="0">
              <a:solidFill>
                <a:schemeClr val="tx1"/>
              </a:solidFill>
            </a:endParaRPr>
          </a:p>
          <a:p>
            <a:pPr>
              <a:lnSpc>
                <a:spcPct val="200000"/>
              </a:lnSpc>
            </a:pPr>
            <a:r>
              <a:rPr lang="en-US" altLang="zh-CN" sz="1800" b="0" dirty="0">
                <a:solidFill>
                  <a:schemeClr val="tx1"/>
                </a:solidFill>
              </a:rPr>
              <a:t>To </a:t>
            </a:r>
            <a:r>
              <a:rPr lang="en-US" altLang="zh-CN" sz="1800" b="0" dirty="0" err="1">
                <a:solidFill>
                  <a:schemeClr val="tx1"/>
                </a:solidFill>
              </a:rPr>
              <a:t>recruite</a:t>
            </a:r>
            <a:r>
              <a:rPr lang="en-US" altLang="zh-CN" sz="1800" b="0" dirty="0">
                <a:solidFill>
                  <a:schemeClr val="tx1"/>
                </a:solidFill>
              </a:rPr>
              <a:t> more supervision regarding the negative sentiment to alleviate this problem, </a:t>
            </a:r>
            <a:r>
              <a:rPr lang="en-US" altLang="zh-CN" sz="1800" b="0" dirty="0" err="1">
                <a:solidFill>
                  <a:schemeClr val="tx1"/>
                </a:solidFill>
              </a:rPr>
              <a:t>weexploit</a:t>
            </a:r>
            <a:r>
              <a:rPr lang="en-US" altLang="zh-CN" sz="1800" b="0" dirty="0">
                <a:solidFill>
                  <a:schemeClr val="tx1"/>
                </a:solidFill>
              </a:rPr>
              <a:t> a mutual exclusion principle as follows</a:t>
            </a:r>
            <a:r>
              <a:rPr lang="en-US" altLang="zh-CN" sz="1800" b="0" dirty="0" smtClean="0">
                <a:solidFill>
                  <a:schemeClr val="tx1"/>
                </a:solidFill>
              </a:rPr>
              <a:t>:</a:t>
            </a:r>
            <a:endParaRPr lang="en-US" altLang="zh-CN" sz="1800" b="0" dirty="0">
              <a:solidFill>
                <a:schemeClr val="tx1"/>
              </a:solidFill>
            </a:endParaRPr>
          </a:p>
          <a:p>
            <a:pPr>
              <a:lnSpc>
                <a:spcPct val="200000"/>
              </a:lnSpc>
            </a:pPr>
            <a:endParaRPr lang="en-US" altLang="zh-CN" sz="1800" b="0" dirty="0">
              <a:solidFill>
                <a:schemeClr val="tx1"/>
              </a:solidFill>
            </a:endParaRPr>
          </a:p>
          <a:p>
            <a:pPr>
              <a:lnSpc>
                <a:spcPct val="200000"/>
              </a:lnSpc>
            </a:pPr>
            <a:endParaRPr lang="en-US" altLang="zh-CN" sz="1800" b="0" dirty="0">
              <a:solidFill>
                <a:schemeClr val="tx1"/>
              </a:solidFill>
            </a:endParaRPr>
          </a:p>
          <a:p>
            <a:pPr>
              <a:lnSpc>
                <a:spcPct val="200000"/>
              </a:lnSpc>
            </a:pPr>
            <a:r>
              <a:rPr lang="en-US" altLang="zh-CN" sz="1800" b="0" dirty="0">
                <a:solidFill>
                  <a:schemeClr val="tx1"/>
                </a:solidFill>
              </a:rPr>
              <a:t>In Equation 13, each user-item pair should also meet the condition ∥</a:t>
            </a:r>
            <a:r>
              <a:rPr lang="en-US" altLang="zh-CN" sz="1800" b="0" dirty="0" err="1">
                <a:solidFill>
                  <a:schemeClr val="tx1"/>
                </a:solidFill>
              </a:rPr>
              <a:t>o¬s</a:t>
            </a:r>
            <a:r>
              <a:rPr lang="en-US" altLang="zh-CN" sz="1800" b="0" baseline="-25000" dirty="0" err="1">
                <a:solidFill>
                  <a:schemeClr val="tx1"/>
                </a:solidFill>
              </a:rPr>
              <a:t>u,i</a:t>
            </a:r>
            <a:r>
              <a:rPr lang="en-US" altLang="zh-CN" sz="1800" b="0" dirty="0" err="1">
                <a:solidFill>
                  <a:schemeClr val="tx1"/>
                </a:solidFill>
              </a:rPr>
              <a:t>,u,i</a:t>
            </a:r>
            <a:r>
              <a:rPr lang="en-US" altLang="zh-CN" sz="1800" b="0" dirty="0">
                <a:solidFill>
                  <a:schemeClr val="tx1"/>
                </a:solidFill>
              </a:rPr>
              <a:t>∥ ≤ 1 - ϵ.In other words, the feedbacks regarding both the positive and negative sentiments are provided by each user-item pair.</a:t>
            </a:r>
            <a:endParaRPr lang="en-US" altLang="zh-CN" sz="1800" b="0" dirty="0">
              <a:solidFill>
                <a:schemeClr val="tx1"/>
              </a:solidFill>
            </a:endParaRPr>
          </a:p>
        </p:txBody>
      </p:sp>
      <p:pic>
        <p:nvPicPr>
          <p:cNvPr id="4" name="图片 3"/>
          <p:cNvPicPr>
            <a:picLocks noChangeAspect="1"/>
          </p:cNvPicPr>
          <p:nvPr/>
        </p:nvPicPr>
        <p:blipFill>
          <a:blip r:embed="rId1"/>
          <a:stretch>
            <a:fillRect/>
          </a:stretch>
        </p:blipFill>
        <p:spPr>
          <a:xfrm>
            <a:off x="2907665" y="3459235"/>
            <a:ext cx="6238875" cy="105107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200000"/>
              </a:lnSpc>
            </a:pPr>
            <a:r>
              <a:rPr lang="zh-CN" altLang="en-US" sz="1800" b="0" dirty="0">
                <a:solidFill>
                  <a:schemeClr val="tx1"/>
                </a:solidFill>
              </a:rPr>
              <a:t>Considering both two objectives, the final objective for CARP is a linear fusion of Lsqr and Lstm:</a:t>
            </a:r>
            <a:endParaRPr lang="zh-CN" altLang="en-US" sz="1800" b="0" dirty="0">
              <a:solidFill>
                <a:schemeClr val="tx1"/>
              </a:solidFill>
            </a:endParaRPr>
          </a:p>
          <a:p>
            <a:pPr>
              <a:lnSpc>
                <a:spcPct val="200000"/>
              </a:lnSpc>
            </a:pPr>
            <a:endParaRPr lang="zh-CN" altLang="en-US" sz="1800" b="0" dirty="0">
              <a:solidFill>
                <a:schemeClr val="tx1"/>
              </a:solidFill>
            </a:endParaRPr>
          </a:p>
          <a:p>
            <a:pPr>
              <a:lnSpc>
                <a:spcPct val="200000"/>
              </a:lnSpc>
            </a:pPr>
            <a:endParaRPr lang="zh-CN" altLang="en-US" sz="1800" b="0" dirty="0">
              <a:solidFill>
                <a:schemeClr val="tx1"/>
              </a:solidFill>
            </a:endParaRPr>
          </a:p>
          <a:p>
            <a:pPr>
              <a:lnSpc>
                <a:spcPct val="200000"/>
              </a:lnSpc>
            </a:pPr>
            <a:r>
              <a:rPr lang="zh-CN" altLang="en-US" sz="1800" b="0" dirty="0">
                <a:solidFill>
                  <a:schemeClr val="tx1"/>
                </a:solidFill>
              </a:rPr>
              <a:t>where λ is a tunable parameter controling the importance of each subtask.</a:t>
            </a:r>
            <a:endParaRPr lang="zh-CN" altLang="en-US" sz="1800" b="0" dirty="0">
              <a:solidFill>
                <a:schemeClr val="tx1"/>
              </a:solidFill>
            </a:endParaRPr>
          </a:p>
        </p:txBody>
      </p:sp>
      <p:pic>
        <p:nvPicPr>
          <p:cNvPr id="4" name="图片 3"/>
          <p:cNvPicPr>
            <a:picLocks noChangeAspect="1"/>
          </p:cNvPicPr>
          <p:nvPr/>
        </p:nvPicPr>
        <p:blipFill>
          <a:blip r:embed="rId1"/>
          <a:stretch>
            <a:fillRect/>
          </a:stretch>
        </p:blipFill>
        <p:spPr>
          <a:xfrm>
            <a:off x="2372360" y="2515655"/>
            <a:ext cx="6210300" cy="7524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a:t>
            </a:r>
            <a:r>
              <a:rPr lang="zh-CN" altLang="en-US" dirty="0"/>
              <a:t>数据集</a:t>
            </a:r>
            <a:endParaRPr lang="zh-CN" altLang="en-US" dirty="0"/>
          </a:p>
        </p:txBody>
      </p:sp>
      <p:sp>
        <p:nvSpPr>
          <p:cNvPr id="3" name="内容占位符 2"/>
          <p:cNvSpPr>
            <a:spLocks noGrp="1"/>
          </p:cNvSpPr>
          <p:nvPr>
            <p:ph idx="1"/>
          </p:nvPr>
        </p:nvSpPr>
        <p:spPr/>
        <p:txBody>
          <a:bodyPr>
            <a:normAutofit lnSpcReduction="10000"/>
          </a:bodyPr>
          <a:lstStyle/>
          <a:p>
            <a:pPr>
              <a:lnSpc>
                <a:spcPct val="200000"/>
              </a:lnSpc>
            </a:pPr>
            <a:r>
              <a:rPr lang="zh-CN" altLang="en-US" sz="1800" b="0" dirty="0">
                <a:solidFill>
                  <a:schemeClr val="tx1"/>
                </a:solidFill>
              </a:rPr>
              <a:t>数据集准备时的配置及处理：</a:t>
            </a:r>
            <a:endParaRPr lang="zh-CN" altLang="en-US" sz="1800" b="0" dirty="0">
              <a:solidFill>
                <a:schemeClr val="tx1"/>
              </a:solidFill>
            </a:endParaRPr>
          </a:p>
          <a:p>
            <a:pPr>
              <a:lnSpc>
                <a:spcPct val="200000"/>
              </a:lnSpc>
            </a:pPr>
            <a:r>
              <a:rPr lang="zh-CN" altLang="en-US" sz="1800" b="0" dirty="0">
                <a:solidFill>
                  <a:schemeClr val="tx1"/>
                </a:solidFill>
              </a:rPr>
              <a:t>Datasets. In our experiment, we use seven datasets from three sources: Amazon-5cores, Yelp, and the RateBeer website.</a:t>
            </a:r>
            <a:endParaRPr lang="zh-CN" altLang="en-US" sz="1800" b="0" dirty="0">
              <a:solidFill>
                <a:schemeClr val="tx1"/>
              </a:solidFill>
            </a:endParaRPr>
          </a:p>
          <a:p>
            <a:pPr>
              <a:lnSpc>
                <a:spcPct val="200000"/>
              </a:lnSpc>
            </a:pPr>
            <a:r>
              <a:rPr lang="en-US" altLang="zh-CN" sz="1800" b="0" dirty="0" smtClean="0">
                <a:solidFill>
                  <a:schemeClr val="tx1"/>
                </a:solidFill>
              </a:rPr>
              <a:t>Each user and item has at least 5 reviews.</a:t>
            </a:r>
            <a:endParaRPr lang="en-US" altLang="zh-CN" sz="1800" b="0" dirty="0" smtClean="0">
              <a:solidFill>
                <a:schemeClr val="tx1"/>
              </a:solidFill>
            </a:endParaRPr>
          </a:p>
          <a:p>
            <a:pPr>
              <a:lnSpc>
                <a:spcPct val="200000"/>
              </a:lnSpc>
            </a:pPr>
            <a:r>
              <a:rPr lang="en-US" altLang="zh-CN" sz="1800" b="0" dirty="0">
                <a:solidFill>
                  <a:schemeClr val="tx1"/>
                </a:solidFill>
              </a:rPr>
              <a:t>Yelp spanning from 2016 to 2017 as the final dataset, denoted as Yelp16-17</a:t>
            </a:r>
            <a:r>
              <a:rPr lang="en-US" altLang="zh-CN" sz="1800" b="0" dirty="0" smtClean="0">
                <a:solidFill>
                  <a:schemeClr val="tx1"/>
                </a:solidFill>
              </a:rPr>
              <a:t>.</a:t>
            </a:r>
            <a:endParaRPr lang="en-US" altLang="zh-CN" sz="1800" b="0" dirty="0" smtClean="0">
              <a:solidFill>
                <a:schemeClr val="tx1"/>
              </a:solidFill>
            </a:endParaRPr>
          </a:p>
          <a:p>
            <a:pPr>
              <a:lnSpc>
                <a:spcPct val="200000"/>
              </a:lnSpc>
            </a:pPr>
            <a:r>
              <a:rPr lang="en-US" altLang="zh-CN" sz="1800" b="0" dirty="0" smtClean="0">
                <a:solidFill>
                  <a:schemeClr val="tx1"/>
                </a:solidFill>
              </a:rPr>
              <a:t>We </a:t>
            </a:r>
            <a:r>
              <a:rPr lang="en-US" altLang="zh-CN" sz="1800" b="0" dirty="0">
                <a:solidFill>
                  <a:schemeClr val="tx1"/>
                </a:solidFill>
              </a:rPr>
              <a:t>randomly build the training set and testing set in </a:t>
            </a:r>
            <a:r>
              <a:rPr lang="en-US" altLang="zh-CN" sz="1800" b="0" dirty="0" smtClean="0">
                <a:solidFill>
                  <a:schemeClr val="tx1"/>
                </a:solidFill>
              </a:rPr>
              <a:t>the ratio </a:t>
            </a:r>
            <a:r>
              <a:rPr lang="en-US" altLang="zh-CN" sz="1800" b="0" dirty="0">
                <a:solidFill>
                  <a:schemeClr val="tx1"/>
                </a:solidFill>
              </a:rPr>
              <a:t>80 : 20. Moreover, 10% records in the training set are </a:t>
            </a:r>
            <a:r>
              <a:rPr lang="en-US" altLang="zh-CN" sz="1800" b="0" dirty="0" smtClean="0">
                <a:solidFill>
                  <a:schemeClr val="tx1"/>
                </a:solidFill>
              </a:rPr>
              <a:t>randomly selected </a:t>
            </a:r>
            <a:r>
              <a:rPr lang="en-US" altLang="zh-CN" sz="1800" b="0" dirty="0">
                <a:solidFill>
                  <a:schemeClr val="tx1"/>
                </a:solidFill>
              </a:rPr>
              <a:t>as the validation set for hyper-parameter selection. </a:t>
            </a:r>
            <a:r>
              <a:rPr lang="en-US" altLang="zh-CN" sz="1800" b="0" dirty="0" smtClean="0">
                <a:solidFill>
                  <a:schemeClr val="tx1"/>
                </a:solidFill>
              </a:rPr>
              <a:t>Note that </a:t>
            </a:r>
            <a:r>
              <a:rPr lang="en-US" altLang="zh-CN" sz="1800" b="0" dirty="0">
                <a:solidFill>
                  <a:schemeClr val="tx1"/>
                </a:solidFill>
              </a:rPr>
              <a:t>at least one interaction for each user/item is included in </a:t>
            </a:r>
            <a:r>
              <a:rPr lang="en-US" altLang="zh-CN" sz="1800" b="0" dirty="0" smtClean="0">
                <a:solidFill>
                  <a:schemeClr val="tx1"/>
                </a:solidFill>
              </a:rPr>
              <a:t>the training set.</a:t>
            </a:r>
            <a:endParaRPr lang="zh-CN" altLang="en-US" sz="1800" b="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实验比较</a:t>
            </a:r>
            <a:endParaRPr lang="zh-CN" altLang="en-US" dirty="0"/>
          </a:p>
        </p:txBody>
      </p:sp>
      <p:sp>
        <p:nvSpPr>
          <p:cNvPr id="3" name="内容占位符 2"/>
          <p:cNvSpPr>
            <a:spLocks noGrp="1"/>
          </p:cNvSpPr>
          <p:nvPr>
            <p:ph idx="1"/>
          </p:nvPr>
        </p:nvSpPr>
        <p:spPr/>
        <p:txBody>
          <a:bodyPr>
            <a:normAutofit/>
          </a:bodyPr>
          <a:lstStyle/>
          <a:p>
            <a:pPr>
              <a:lnSpc>
                <a:spcPct val="200000"/>
              </a:lnSpc>
            </a:pPr>
            <a:r>
              <a:rPr lang="en-US" altLang="zh-CN" sz="1800" b="0" dirty="0" smtClean="0">
                <a:solidFill>
                  <a:schemeClr val="tx1"/>
                </a:solidFill>
              </a:rPr>
              <a:t>We </a:t>
            </a:r>
            <a:r>
              <a:rPr lang="en-US" altLang="zh-CN" sz="1800" b="0" dirty="0">
                <a:solidFill>
                  <a:schemeClr val="tx1"/>
                </a:solidFill>
              </a:rPr>
              <a:t>compare the proposed CARP against the </a:t>
            </a:r>
            <a:r>
              <a:rPr lang="en-US" altLang="zh-CN" sz="1800" b="0" dirty="0" smtClean="0">
                <a:solidFill>
                  <a:schemeClr val="tx1"/>
                </a:solidFill>
              </a:rPr>
              <a:t>conventional </a:t>
            </a:r>
            <a:r>
              <a:rPr lang="en-US" altLang="zh-CN" sz="1800" b="0" dirty="0">
                <a:solidFill>
                  <a:schemeClr val="tx1"/>
                </a:solidFill>
              </a:rPr>
              <a:t>baseline and recently proposed state-of-the-art </a:t>
            </a:r>
            <a:r>
              <a:rPr lang="en-US" altLang="zh-CN" sz="1800" b="0" dirty="0" smtClean="0">
                <a:solidFill>
                  <a:schemeClr val="tx1"/>
                </a:solidFill>
              </a:rPr>
              <a:t>rating prediction </a:t>
            </a:r>
            <a:r>
              <a:rPr lang="en-US" altLang="zh-CN" sz="1800" b="0" dirty="0">
                <a:solidFill>
                  <a:schemeClr val="tx1"/>
                </a:solidFill>
              </a:rPr>
              <a:t>methods: </a:t>
            </a:r>
            <a:endParaRPr lang="en-US" altLang="zh-CN" sz="1800" b="0" dirty="0" smtClean="0">
              <a:solidFill>
                <a:schemeClr val="tx1"/>
              </a:solidFill>
            </a:endParaRPr>
          </a:p>
          <a:p>
            <a:pPr>
              <a:lnSpc>
                <a:spcPct val="200000"/>
              </a:lnSpc>
            </a:pPr>
            <a:r>
              <a:rPr lang="en-US" altLang="zh-CN" sz="1800" b="0" dirty="0" smtClean="0">
                <a:solidFill>
                  <a:schemeClr val="tx1"/>
                </a:solidFill>
              </a:rPr>
              <a:t>(</a:t>
            </a:r>
            <a:r>
              <a:rPr lang="en-US" altLang="zh-CN" sz="1800" b="0" dirty="0">
                <a:solidFill>
                  <a:schemeClr val="tx1"/>
                </a:solidFill>
              </a:rPr>
              <a:t>a) probabilistic matrix factorization that </a:t>
            </a:r>
            <a:r>
              <a:rPr lang="en-US" altLang="zh-CN" sz="1800" b="0" dirty="0" smtClean="0">
                <a:solidFill>
                  <a:schemeClr val="tx1"/>
                </a:solidFill>
              </a:rPr>
              <a:t>leverages </a:t>
            </a:r>
            <a:r>
              <a:rPr lang="en-US" altLang="zh-CN" sz="1800" b="0" dirty="0">
                <a:solidFill>
                  <a:schemeClr val="tx1"/>
                </a:solidFill>
              </a:rPr>
              <a:t>only rating scores, </a:t>
            </a:r>
            <a:r>
              <a:rPr lang="en-US" altLang="zh-CN" sz="1800" b="0" dirty="0" smtClean="0">
                <a:solidFill>
                  <a:schemeClr val="tx1"/>
                </a:solidFill>
              </a:rPr>
              <a:t>PMF.</a:t>
            </a:r>
            <a:endParaRPr lang="en-US" altLang="zh-CN" sz="1800" b="0" dirty="0" smtClean="0">
              <a:solidFill>
                <a:schemeClr val="tx1"/>
              </a:solidFill>
            </a:endParaRPr>
          </a:p>
          <a:p>
            <a:pPr>
              <a:lnSpc>
                <a:spcPct val="200000"/>
              </a:lnSpc>
            </a:pPr>
            <a:r>
              <a:rPr lang="en-US" altLang="zh-CN" sz="1800" b="0" dirty="0" smtClean="0">
                <a:solidFill>
                  <a:schemeClr val="tx1"/>
                </a:solidFill>
              </a:rPr>
              <a:t>(</a:t>
            </a:r>
            <a:r>
              <a:rPr lang="en-US" altLang="zh-CN" sz="1800" b="0" dirty="0">
                <a:solidFill>
                  <a:schemeClr val="tx1"/>
                </a:solidFill>
              </a:rPr>
              <a:t>b) latent topic and shallow </a:t>
            </a:r>
            <a:r>
              <a:rPr lang="en-US" altLang="zh-CN" sz="1800" b="0" dirty="0" smtClean="0">
                <a:solidFill>
                  <a:schemeClr val="tx1"/>
                </a:solidFill>
              </a:rPr>
              <a:t>embedding </a:t>
            </a:r>
            <a:r>
              <a:rPr lang="en-US" altLang="zh-CN" sz="1800" b="0" dirty="0">
                <a:solidFill>
                  <a:schemeClr val="tx1"/>
                </a:solidFill>
              </a:rPr>
              <a:t>learning models with reviews, RBLT </a:t>
            </a:r>
            <a:r>
              <a:rPr lang="en-US" altLang="zh-CN" sz="1800" b="0" dirty="0" smtClean="0">
                <a:solidFill>
                  <a:schemeClr val="tx1"/>
                </a:solidFill>
              </a:rPr>
              <a:t>and CMLE</a:t>
            </a:r>
            <a:r>
              <a:rPr lang="en-US" altLang="zh-CN" sz="1800" b="0" dirty="0">
                <a:solidFill>
                  <a:schemeClr val="tx1"/>
                </a:solidFill>
              </a:rPr>
              <a:t>.</a:t>
            </a:r>
            <a:endParaRPr lang="en-US" altLang="zh-CN" sz="1800" b="0" dirty="0">
              <a:solidFill>
                <a:schemeClr val="tx1"/>
              </a:solidFill>
            </a:endParaRPr>
          </a:p>
          <a:p>
            <a:pPr>
              <a:lnSpc>
                <a:spcPct val="200000"/>
              </a:lnSpc>
            </a:pPr>
            <a:r>
              <a:rPr lang="en-US" altLang="zh-CN" sz="1800" b="0" dirty="0">
                <a:solidFill>
                  <a:schemeClr val="tx1"/>
                </a:solidFill>
              </a:rPr>
              <a:t>(c) deep learning based solutions with reviews, </a:t>
            </a:r>
            <a:r>
              <a:rPr lang="en-US" altLang="zh-CN" sz="1800" b="0" dirty="0" err="1" smtClean="0">
                <a:solidFill>
                  <a:schemeClr val="tx1"/>
                </a:solidFill>
              </a:rPr>
              <a:t>DeepCoNN,D-Attn,TransNet</a:t>
            </a:r>
            <a:r>
              <a:rPr lang="en-US" altLang="zh-CN" sz="1800" b="0" dirty="0" smtClean="0">
                <a:solidFill>
                  <a:schemeClr val="tx1"/>
                </a:solidFill>
              </a:rPr>
              <a:t>, </a:t>
            </a:r>
            <a:r>
              <a:rPr lang="en-US" altLang="zh-CN" sz="1800" b="0" dirty="0">
                <a:solidFill>
                  <a:schemeClr val="tx1"/>
                </a:solidFill>
              </a:rPr>
              <a:t>TARMF </a:t>
            </a:r>
            <a:r>
              <a:rPr lang="en-US" altLang="zh-CN" sz="1800" b="0" dirty="0" smtClean="0">
                <a:solidFill>
                  <a:schemeClr val="tx1"/>
                </a:solidFill>
              </a:rPr>
              <a:t>MPCN and ANR.</a:t>
            </a:r>
            <a:endParaRPr lang="zh-CN" altLang="en-US" sz="1800" b="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超</a:t>
            </a:r>
            <a:r>
              <a:rPr lang="zh-CN" altLang="en-US" dirty="0" smtClean="0"/>
              <a:t>参数设置如下</a:t>
            </a:r>
            <a:endParaRPr lang="zh-CN" altLang="en-US" dirty="0"/>
          </a:p>
        </p:txBody>
      </p:sp>
      <p:sp>
        <p:nvSpPr>
          <p:cNvPr id="3" name="内容占位符 2"/>
          <p:cNvSpPr>
            <a:spLocks noGrp="1"/>
          </p:cNvSpPr>
          <p:nvPr>
            <p:ph idx="1"/>
          </p:nvPr>
        </p:nvSpPr>
        <p:spPr/>
        <p:txBody>
          <a:bodyPr>
            <a:normAutofit fontScale="92500" lnSpcReduction="20000"/>
          </a:bodyPr>
          <a:lstStyle/>
          <a:p>
            <a:pPr>
              <a:lnSpc>
                <a:spcPct val="200000"/>
              </a:lnSpc>
            </a:pPr>
            <a:r>
              <a:rPr lang="en-US" altLang="zh-CN" sz="1800" dirty="0">
                <a:solidFill>
                  <a:schemeClr val="tx1"/>
                </a:solidFill>
              </a:rPr>
              <a:t>Hyper-parameter Settings. </a:t>
            </a:r>
            <a:r>
              <a:rPr lang="en-US" altLang="zh-CN" sz="1800" b="0" dirty="0">
                <a:solidFill>
                  <a:schemeClr val="tx1"/>
                </a:solidFill>
              </a:rPr>
              <a:t>We apply grid search to tune </a:t>
            </a:r>
            <a:r>
              <a:rPr lang="en-US" altLang="zh-CN" sz="1800" b="0" dirty="0" smtClean="0">
                <a:solidFill>
                  <a:schemeClr val="tx1"/>
                </a:solidFill>
              </a:rPr>
              <a:t>the hyper-parameters </a:t>
            </a:r>
            <a:r>
              <a:rPr lang="en-US" altLang="zh-CN" sz="1800" b="0" dirty="0">
                <a:solidFill>
                  <a:schemeClr val="tx1"/>
                </a:solidFill>
              </a:rPr>
              <a:t>for all the methods based on the setting </a:t>
            </a:r>
            <a:r>
              <a:rPr lang="en-US" altLang="zh-CN" sz="1800" b="0" dirty="0" smtClean="0">
                <a:solidFill>
                  <a:schemeClr val="tx1"/>
                </a:solidFill>
              </a:rPr>
              <a:t>strategies reported </a:t>
            </a:r>
            <a:r>
              <a:rPr lang="en-US" altLang="zh-CN" sz="1800" b="0" dirty="0">
                <a:solidFill>
                  <a:schemeClr val="tx1"/>
                </a:solidFill>
              </a:rPr>
              <a:t>in their papers. The final performances of all methods </a:t>
            </a:r>
            <a:r>
              <a:rPr lang="en-US" altLang="zh-CN" sz="1800" b="0" dirty="0" smtClean="0">
                <a:solidFill>
                  <a:schemeClr val="tx1"/>
                </a:solidFill>
              </a:rPr>
              <a:t>are reported </a:t>
            </a:r>
            <a:r>
              <a:rPr lang="en-US" altLang="zh-CN" sz="1800" b="0" dirty="0">
                <a:solidFill>
                  <a:schemeClr val="tx1"/>
                </a:solidFill>
              </a:rPr>
              <a:t>over 5 </a:t>
            </a:r>
            <a:r>
              <a:rPr lang="en-US" altLang="zh-CN" sz="1800" b="0" dirty="0" smtClean="0">
                <a:solidFill>
                  <a:schemeClr val="tx1"/>
                </a:solidFill>
              </a:rPr>
              <a:t>runs. The </a:t>
            </a:r>
            <a:r>
              <a:rPr lang="en-US" altLang="zh-CN" sz="1800" b="0" dirty="0">
                <a:solidFill>
                  <a:schemeClr val="tx1"/>
                </a:solidFill>
              </a:rPr>
              <a:t>latent dimension size is optimized </a:t>
            </a:r>
            <a:r>
              <a:rPr lang="en-US" altLang="zh-CN" sz="1800" b="0" dirty="0" smtClean="0">
                <a:solidFill>
                  <a:schemeClr val="tx1"/>
                </a:solidFill>
              </a:rPr>
              <a:t>from{25</a:t>
            </a:r>
            <a:r>
              <a:rPr lang="en-US" altLang="zh-CN" sz="1800" b="0" dirty="0">
                <a:solidFill>
                  <a:schemeClr val="tx1"/>
                </a:solidFill>
              </a:rPr>
              <a:t>, 50, 100, 150, 200, 300}. The word </a:t>
            </a:r>
            <a:r>
              <a:rPr lang="en-US" altLang="zh-CN" sz="1800" b="0" dirty="0" err="1">
                <a:solidFill>
                  <a:schemeClr val="tx1"/>
                </a:solidFill>
              </a:rPr>
              <a:t>embeddings</a:t>
            </a:r>
            <a:r>
              <a:rPr lang="en-US" altLang="zh-CN" sz="1800" b="0" dirty="0">
                <a:solidFill>
                  <a:schemeClr val="tx1"/>
                </a:solidFill>
              </a:rPr>
              <a:t> are learned </a:t>
            </a:r>
            <a:r>
              <a:rPr lang="en-US" altLang="zh-CN" sz="1800" b="0" dirty="0" smtClean="0">
                <a:solidFill>
                  <a:schemeClr val="tx1"/>
                </a:solidFill>
              </a:rPr>
              <a:t>from scratch</a:t>
            </a:r>
            <a:r>
              <a:rPr lang="en-US" altLang="zh-CN" sz="1800" b="0" dirty="0">
                <a:solidFill>
                  <a:schemeClr val="tx1"/>
                </a:solidFill>
              </a:rPr>
              <a:t>. The dimension size of word embedding is set to 300 (</a:t>
            </a:r>
            <a:r>
              <a:rPr lang="en-US" altLang="zh-CN" sz="1800" b="0" dirty="0" err="1" smtClean="0">
                <a:solidFill>
                  <a:schemeClr val="tx1"/>
                </a:solidFill>
              </a:rPr>
              <a:t>i.e.d</a:t>
            </a:r>
            <a:r>
              <a:rPr lang="en-US" altLang="zh-CN" sz="1800" b="0" dirty="0" smtClean="0">
                <a:solidFill>
                  <a:schemeClr val="tx1"/>
                </a:solidFill>
              </a:rPr>
              <a:t> </a:t>
            </a:r>
            <a:r>
              <a:rPr lang="en-US" altLang="zh-CN" sz="1800" b="0" dirty="0">
                <a:solidFill>
                  <a:schemeClr val="tx1"/>
                </a:solidFill>
              </a:rPr>
              <a:t>= 300</a:t>
            </a:r>
            <a:r>
              <a:rPr lang="en-US" altLang="zh-CN" sz="1800" b="0" dirty="0" smtClean="0">
                <a:solidFill>
                  <a:schemeClr val="tx1"/>
                </a:solidFill>
              </a:rPr>
              <a:t>).</a:t>
            </a:r>
            <a:endParaRPr lang="en-US" altLang="zh-CN" sz="1800" b="0" dirty="0" smtClean="0">
              <a:solidFill>
                <a:schemeClr val="tx1"/>
              </a:solidFill>
            </a:endParaRPr>
          </a:p>
          <a:p>
            <a:pPr>
              <a:lnSpc>
                <a:spcPct val="200000"/>
              </a:lnSpc>
            </a:pPr>
            <a:r>
              <a:rPr lang="en-US" altLang="zh-CN" sz="1800" b="0" dirty="0">
                <a:solidFill>
                  <a:schemeClr val="tx1"/>
                </a:solidFill>
              </a:rPr>
              <a:t>For other bigger </a:t>
            </a:r>
            <a:r>
              <a:rPr lang="en-US" altLang="zh-CN" sz="1800" b="0" dirty="0" smtClean="0">
                <a:solidFill>
                  <a:schemeClr val="tx1"/>
                </a:solidFill>
              </a:rPr>
              <a:t>datasets ,the </a:t>
            </a:r>
            <a:r>
              <a:rPr lang="en-US" altLang="zh-CN" sz="1800" b="0" dirty="0">
                <a:solidFill>
                  <a:schemeClr val="tx1"/>
                </a:solidFill>
              </a:rPr>
              <a:t>batch size is set to 200. The number of convolution filters is </a:t>
            </a:r>
            <a:r>
              <a:rPr lang="en-US" altLang="zh-CN" sz="1800" b="0" dirty="0" smtClean="0">
                <a:solidFill>
                  <a:schemeClr val="tx1"/>
                </a:solidFill>
              </a:rPr>
              <a:t>set to </a:t>
            </a:r>
            <a:r>
              <a:rPr lang="en-US" altLang="zh-CN" sz="1800" b="0" dirty="0">
                <a:solidFill>
                  <a:schemeClr val="tx1"/>
                </a:solidFill>
              </a:rPr>
              <a:t>50 for convolution based methods (including CARP, n = 50</a:t>
            </a:r>
            <a:r>
              <a:rPr lang="en-US" altLang="zh-CN" sz="1800" b="0" dirty="0" smtClean="0">
                <a:solidFill>
                  <a:schemeClr val="tx1"/>
                </a:solidFill>
              </a:rPr>
              <a:t>).</a:t>
            </a:r>
            <a:endParaRPr lang="en-US" altLang="zh-CN" sz="1800" b="0" dirty="0" smtClean="0">
              <a:solidFill>
                <a:schemeClr val="tx1"/>
              </a:solidFill>
            </a:endParaRPr>
          </a:p>
          <a:p>
            <a:pPr>
              <a:lnSpc>
                <a:spcPct val="200000"/>
              </a:lnSpc>
            </a:pPr>
            <a:r>
              <a:rPr lang="en-US" altLang="zh-CN" sz="1800" b="0" dirty="0">
                <a:solidFill>
                  <a:schemeClr val="tx1"/>
                </a:solidFill>
              </a:rPr>
              <a:t>For CARP, window size is c = 3, the iteration number τ is set to 3 for Routing by Bi-Agreement, the number of viewpoints or aspects for each user/item is set to be 5 (i.e., M = 5), and λ is 0.5. learning </a:t>
            </a:r>
            <a:r>
              <a:rPr lang="en-US" altLang="zh-CN" sz="1800" b="0" dirty="0" smtClean="0">
                <a:solidFill>
                  <a:schemeClr val="tx1"/>
                </a:solidFill>
              </a:rPr>
              <a:t>rate to </a:t>
            </a:r>
            <a:r>
              <a:rPr lang="en-US" altLang="zh-CN" sz="1800" b="0" dirty="0">
                <a:solidFill>
                  <a:schemeClr val="tx1"/>
                </a:solidFill>
              </a:rPr>
              <a:t>0.001 for model training.</a:t>
            </a:r>
            <a:endParaRPr lang="zh-CN" altLang="en-US" sz="1800" b="0"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数据集统计信息如下</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sz="1800" b="0" dirty="0" smtClean="0">
              <a:solidFill>
                <a:schemeClr val="tx1"/>
              </a:solidFill>
            </a:endParaRPr>
          </a:p>
          <a:p>
            <a:r>
              <a:rPr lang="zh-CN" altLang="en-US" sz="1800" b="0" dirty="0">
                <a:solidFill>
                  <a:schemeClr val="tx1"/>
                </a:solidFill>
              </a:rPr>
              <a:t>其中</a:t>
            </a:r>
            <a:r>
              <a:rPr lang="en-US" altLang="zh-CN" sz="1800" b="0" dirty="0" smtClean="0">
                <a:solidFill>
                  <a:schemeClr val="tx1"/>
                </a:solidFill>
              </a:rPr>
              <a:t>Density</a:t>
            </a:r>
            <a:r>
              <a:rPr lang="zh-CN" altLang="en-US" sz="1800" b="0" dirty="0" smtClean="0">
                <a:solidFill>
                  <a:schemeClr val="tx1"/>
                </a:solidFill>
              </a:rPr>
              <a:t>计算方式为</a:t>
            </a:r>
            <a:r>
              <a:rPr lang="en-US" altLang="zh-CN" sz="1800" b="0" dirty="0" smtClean="0">
                <a:solidFill>
                  <a:schemeClr val="tx1"/>
                </a:solidFill>
              </a:rPr>
              <a:t>ratings/(users*items)</a:t>
            </a:r>
            <a:endParaRPr lang="zh-CN" altLang="en-US" sz="1800" b="0" dirty="0">
              <a:solidFill>
                <a:schemeClr val="tx1"/>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43050"/>
            <a:ext cx="11375471"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olidFill>
                  <a:schemeClr val="tx1"/>
                </a:solidFill>
                <a:sym typeface="+mn-ea"/>
              </a:rPr>
              <a:t>Introduction</a:t>
            </a:r>
            <a:endParaRPr lang="zh-CN" altLang="en-US"/>
          </a:p>
        </p:txBody>
      </p:sp>
      <p:sp>
        <p:nvSpPr>
          <p:cNvPr id="3" name="内容占位符 2"/>
          <p:cNvSpPr>
            <a:spLocks noGrp="1"/>
          </p:cNvSpPr>
          <p:nvPr>
            <p:ph idx="1"/>
          </p:nvPr>
        </p:nvSpPr>
        <p:spPr/>
        <p:txBody>
          <a:bodyPr/>
          <a:p>
            <a:r>
              <a:rPr lang="zh-CN" altLang="en-US" b="0">
                <a:solidFill>
                  <a:schemeClr val="tx1"/>
                </a:solidFill>
              </a:rPr>
              <a:t>用户评论包含丰富的语义，以满足用户对项目特征的偏好。最近，许多基于深度学习的解决方案已经被提出，利用评论推荐。</a:t>
            </a:r>
            <a:endParaRPr lang="zh-CN" altLang="en-US" b="0">
              <a:solidFill>
                <a:schemeClr val="tx1"/>
              </a:solidFill>
            </a:endParaRPr>
          </a:p>
          <a:p>
            <a:r>
              <a:rPr lang="zh-CN" altLang="en-US" b="0">
                <a:solidFill>
                  <a:schemeClr val="tx1"/>
                </a:solidFill>
              </a:rPr>
              <a:t>然而，根据用户持有的观点和程度，仍然很难理解用户是否喜欢或不喜欢项目的某一方面。</a:t>
            </a:r>
            <a:endParaRPr lang="zh-CN" altLang="en-US" b="0">
              <a:solidFill>
                <a:schemeClr val="tx1"/>
              </a:solidFill>
            </a:endParaRPr>
          </a:p>
          <a:p>
            <a:r>
              <a:rPr lang="zh-CN" altLang="en-US" b="0">
                <a:solidFill>
                  <a:schemeClr val="tx1"/>
                </a:solidFill>
              </a:rPr>
              <a:t>在这里，我们考虑由用户持有的一对观点和项目的一个方面作为一个逻辑单元（</a:t>
            </a:r>
            <a:r>
              <a:rPr lang="zh-CN" altLang="en-US" b="0">
                <a:solidFill>
                  <a:srgbClr val="FF0000"/>
                </a:solidFill>
              </a:rPr>
              <a:t>胶囊网络</a:t>
            </a:r>
            <a:r>
              <a:rPr lang="zh-CN" altLang="en-US" b="0">
                <a:solidFill>
                  <a:schemeClr val="tx1"/>
                </a:solidFill>
              </a:rPr>
              <a:t>）。</a:t>
            </a:r>
            <a:endParaRPr lang="zh-CN" altLang="en-US" b="0">
              <a:solidFill>
                <a:schemeClr val="tx1"/>
              </a:solidFill>
            </a:endParaRPr>
          </a:p>
          <a:p>
            <a:r>
              <a:rPr lang="zh-CN" altLang="en-US" b="0">
                <a:solidFill>
                  <a:schemeClr val="tx1"/>
                </a:solidFill>
              </a:rPr>
              <a:t>通过从评论中发现信息逻辑单元来推理评级行为，并解决其相应的情绪，可以提供更好的评级预测和解释。</a:t>
            </a:r>
            <a:endParaRPr lang="zh-CN" altLang="en-US" b="0">
              <a:solidFill>
                <a:schemeClr val="tx1"/>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几种方法效果（</a:t>
            </a:r>
            <a:r>
              <a:rPr lang="en-US" altLang="zh-CN" dirty="0" smtClean="0"/>
              <a:t>MSE</a:t>
            </a:r>
            <a:r>
              <a:rPr lang="zh-CN" altLang="en-US" dirty="0" smtClean="0"/>
              <a:t>）对比如下：</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41571"/>
            <a:ext cx="12192000" cy="487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Impact of different viewpoint/aspect numbers in CARP.</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25" y="2205038"/>
            <a:ext cx="121713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不同位次下比列（正负之比）以及不同</a:t>
            </a:r>
            <a:r>
              <a:rPr lang="el-GR" altLang="zh-CN" i="1" dirty="0">
                <a:effectLst/>
              </a:rPr>
              <a:t>λ</a:t>
            </a:r>
            <a:r>
              <a:rPr altLang="el-GR" i="1" dirty="0">
                <a:effectLst/>
              </a:rPr>
              <a:t>值</a:t>
            </a:r>
            <a:r>
              <a:rPr lang="zh-CN" altLang="en-US" dirty="0" smtClean="0"/>
              <a:t>的影响</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476" y="1468072"/>
            <a:ext cx="8832646" cy="471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不同迭代次数对</a:t>
            </a:r>
            <a:r>
              <a:rPr lang="en-US" altLang="zh-CN" dirty="0" smtClean="0"/>
              <a:t>RBIA</a:t>
            </a:r>
            <a:r>
              <a:rPr lang="zh-CN" altLang="en-US" dirty="0" smtClean="0"/>
              <a:t>的影响</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90788" y="2109788"/>
            <a:ext cx="7208837"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来自Office产品和乐器的三个用户项目对的示例研究</a:t>
            </a:r>
            <a:endParaRPr lang="zh-CN" altLang="en-US"/>
          </a:p>
        </p:txBody>
      </p:sp>
      <p:pic>
        <p:nvPicPr>
          <p:cNvPr id="4" name="内容占位符 3"/>
          <p:cNvPicPr>
            <a:picLocks noChangeAspect="1"/>
          </p:cNvPicPr>
          <p:nvPr>
            <p:ph idx="1"/>
          </p:nvPr>
        </p:nvPicPr>
        <p:blipFill>
          <a:blip r:embed="rId1"/>
          <a:stretch>
            <a:fillRect/>
          </a:stretch>
        </p:blipFill>
        <p:spPr>
          <a:xfrm>
            <a:off x="1219200" y="1316990"/>
            <a:ext cx="9752965" cy="48602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Analysis of CARP</a:t>
            </a:r>
            <a:endParaRPr lang="zh-CN" altLang="en-US" dirty="0"/>
          </a:p>
        </p:txBody>
      </p:sp>
      <p:sp>
        <p:nvSpPr>
          <p:cNvPr id="3" name="内容占位符 2"/>
          <p:cNvSpPr>
            <a:spLocks noGrp="1"/>
          </p:cNvSpPr>
          <p:nvPr>
            <p:ph idx="1"/>
          </p:nvPr>
        </p:nvSpPr>
        <p:spPr/>
        <p:txBody>
          <a:bodyPr>
            <a:normAutofit fontScale="77500" lnSpcReduction="20000"/>
          </a:bodyPr>
          <a:lstStyle/>
          <a:p>
            <a:pPr>
              <a:lnSpc>
                <a:spcPct val="200000"/>
              </a:lnSpc>
            </a:pPr>
            <a:r>
              <a:rPr lang="en-US" altLang="zh-CN" sz="1800" b="0" dirty="0">
                <a:solidFill>
                  <a:schemeClr val="tx1"/>
                </a:solidFill>
              </a:rPr>
              <a:t>We further investigate the impact of the parameter settings (</a:t>
            </a:r>
            <a:r>
              <a:rPr lang="en-US" altLang="zh-CN" sz="1800" b="0" dirty="0" err="1">
                <a:solidFill>
                  <a:schemeClr val="tx1"/>
                </a:solidFill>
              </a:rPr>
              <a:t>i.e</a:t>
            </a:r>
            <a:r>
              <a:rPr lang="en-US" altLang="zh-CN" sz="1800" b="0" dirty="0" err="1" smtClean="0">
                <a:solidFill>
                  <a:schemeClr val="tx1"/>
                </a:solidFill>
              </a:rPr>
              <a:t>.,τ</a:t>
            </a:r>
            <a:r>
              <a:rPr lang="en-US" altLang="zh-CN" sz="1800" b="0" dirty="0" smtClean="0">
                <a:solidFill>
                  <a:schemeClr val="tx1"/>
                </a:solidFill>
              </a:rPr>
              <a:t> </a:t>
            </a:r>
            <a:r>
              <a:rPr lang="en-US" altLang="zh-CN" sz="1800" b="0" dirty="0">
                <a:solidFill>
                  <a:schemeClr val="tx1"/>
                </a:solidFill>
              </a:rPr>
              <a:t>, M, λ) to the performance of CARP on the validation set</a:t>
            </a:r>
            <a:r>
              <a:rPr lang="en-US" altLang="zh-CN" sz="1800" b="0" dirty="0" smtClean="0">
                <a:solidFill>
                  <a:schemeClr val="tx1"/>
                </a:solidFill>
              </a:rPr>
              <a:t>.</a:t>
            </a:r>
            <a:endParaRPr lang="en-US" altLang="zh-CN" sz="1800" b="0" dirty="0" smtClean="0">
              <a:solidFill>
                <a:schemeClr val="tx1"/>
              </a:solidFill>
            </a:endParaRPr>
          </a:p>
          <a:p>
            <a:pPr>
              <a:lnSpc>
                <a:spcPct val="200000"/>
              </a:lnSpc>
            </a:pPr>
            <a:r>
              <a:rPr lang="en-US" altLang="zh-CN" sz="1800" dirty="0">
                <a:solidFill>
                  <a:schemeClr val="tx1"/>
                </a:solidFill>
              </a:rPr>
              <a:t>Impact of Dynamic Routing</a:t>
            </a:r>
            <a:r>
              <a:rPr lang="en-US" altLang="zh-CN" sz="1800" b="0" dirty="0">
                <a:solidFill>
                  <a:schemeClr val="tx1"/>
                </a:solidFill>
              </a:rPr>
              <a:t>. We investigate the impact of τ </a:t>
            </a:r>
            <a:r>
              <a:rPr lang="en-US" altLang="zh-CN" sz="1800" b="0" dirty="0" smtClean="0">
                <a:solidFill>
                  <a:schemeClr val="tx1"/>
                </a:solidFill>
              </a:rPr>
              <a:t>in the </a:t>
            </a:r>
            <a:r>
              <a:rPr lang="en-US" altLang="zh-CN" sz="1800" b="0" dirty="0">
                <a:solidFill>
                  <a:schemeClr val="tx1"/>
                </a:solidFill>
              </a:rPr>
              <a:t>dynamic routing of </a:t>
            </a:r>
            <a:r>
              <a:rPr lang="en-US" altLang="zh-CN" sz="1800" b="0" dirty="0" smtClean="0">
                <a:solidFill>
                  <a:schemeClr val="tx1"/>
                </a:solidFill>
              </a:rPr>
              <a:t>CARP It </a:t>
            </a:r>
            <a:r>
              <a:rPr lang="en-US" altLang="zh-CN" sz="1800" b="0" dirty="0">
                <a:solidFill>
                  <a:schemeClr val="tx1"/>
                </a:solidFill>
              </a:rPr>
              <a:t>is clear that more than two iterations leads to better prediction </a:t>
            </a:r>
            <a:r>
              <a:rPr lang="en-US" altLang="zh-CN" sz="1800" b="0" dirty="0" smtClean="0">
                <a:solidFill>
                  <a:schemeClr val="tx1"/>
                </a:solidFill>
              </a:rPr>
              <a:t>accuracy</a:t>
            </a:r>
            <a:r>
              <a:rPr lang="en-US" altLang="zh-CN" sz="1800" b="0" dirty="0">
                <a:solidFill>
                  <a:schemeClr val="tx1"/>
                </a:solidFill>
              </a:rPr>
              <a:t>. The optimal performance is obtained by performing </a:t>
            </a:r>
            <a:r>
              <a:rPr lang="en-US" altLang="zh-CN" sz="1800" b="0" dirty="0" smtClean="0">
                <a:solidFill>
                  <a:schemeClr val="tx1"/>
                </a:solidFill>
              </a:rPr>
              <a:t>either 3 </a:t>
            </a:r>
            <a:r>
              <a:rPr lang="en-US" altLang="zh-CN" sz="1800" b="0" dirty="0">
                <a:solidFill>
                  <a:schemeClr val="tx1"/>
                </a:solidFill>
              </a:rPr>
              <a:t>or </a:t>
            </a:r>
            <a:r>
              <a:rPr lang="en-US" altLang="zh-CN" sz="1800" b="0" dirty="0" smtClean="0">
                <a:solidFill>
                  <a:schemeClr val="tx1"/>
                </a:solidFill>
              </a:rPr>
              <a:t>4 iterations.</a:t>
            </a:r>
            <a:endParaRPr lang="en-US" altLang="zh-CN" sz="1800" b="0" dirty="0" smtClean="0">
              <a:solidFill>
                <a:schemeClr val="tx1"/>
              </a:solidFill>
            </a:endParaRPr>
          </a:p>
          <a:p>
            <a:pPr>
              <a:lnSpc>
                <a:spcPct val="200000"/>
              </a:lnSpc>
            </a:pPr>
            <a:r>
              <a:rPr lang="en-US" altLang="zh-CN" sz="1800" dirty="0">
                <a:solidFill>
                  <a:schemeClr val="tx1"/>
                </a:solidFill>
              </a:rPr>
              <a:t>Impact of M Value. </a:t>
            </a:r>
            <a:r>
              <a:rPr lang="en-US" altLang="zh-CN" sz="1800" b="0" dirty="0">
                <a:solidFill>
                  <a:schemeClr val="tx1"/>
                </a:solidFill>
              </a:rPr>
              <a:t>The M value specifies the number of </a:t>
            </a:r>
            <a:r>
              <a:rPr lang="en-US" altLang="zh-CN" sz="1800" b="0" dirty="0" smtClean="0">
                <a:solidFill>
                  <a:schemeClr val="tx1"/>
                </a:solidFill>
              </a:rPr>
              <a:t>viewpoints/aspects </a:t>
            </a:r>
            <a:r>
              <a:rPr lang="en-US" altLang="zh-CN" sz="1800" b="0" dirty="0">
                <a:solidFill>
                  <a:schemeClr val="tx1"/>
                </a:solidFill>
              </a:rPr>
              <a:t>extracted for each user/item respectively. Here, </a:t>
            </a:r>
            <a:r>
              <a:rPr lang="en-US" altLang="zh-CN" sz="1800" b="0" dirty="0" smtClean="0">
                <a:solidFill>
                  <a:schemeClr val="tx1"/>
                </a:solidFill>
              </a:rPr>
              <a:t>we report </a:t>
            </a:r>
            <a:r>
              <a:rPr lang="en-US" altLang="zh-CN" sz="1800" b="0" dirty="0">
                <a:solidFill>
                  <a:schemeClr val="tx1"/>
                </a:solidFill>
              </a:rPr>
              <a:t>the performance patterns of CARP by tuning M </a:t>
            </a:r>
            <a:r>
              <a:rPr lang="en-US" altLang="zh-CN" sz="1800" b="0" dirty="0" smtClean="0">
                <a:solidFill>
                  <a:schemeClr val="tx1"/>
                </a:solidFill>
              </a:rPr>
              <a:t>amongst{3</a:t>
            </a:r>
            <a:r>
              <a:rPr lang="en-US" altLang="zh-CN" sz="1800" b="0" dirty="0">
                <a:solidFill>
                  <a:schemeClr val="tx1"/>
                </a:solidFill>
              </a:rPr>
              <a:t>, 5, 7, 9}. As shown in Table 3, the optimal M value is not </a:t>
            </a:r>
            <a:r>
              <a:rPr lang="en-US" altLang="zh-CN" sz="1800" b="0" dirty="0" smtClean="0">
                <a:solidFill>
                  <a:schemeClr val="tx1"/>
                </a:solidFill>
              </a:rPr>
              <a:t>consistent </a:t>
            </a:r>
            <a:r>
              <a:rPr lang="en-US" altLang="zh-CN" sz="1800" b="0" dirty="0">
                <a:solidFill>
                  <a:schemeClr val="tx1"/>
                </a:solidFill>
              </a:rPr>
              <a:t>across the datasets. It seems that M = </a:t>
            </a:r>
            <a:r>
              <a:rPr lang="en-US" altLang="zh-CN" sz="1800" b="0" dirty="0" smtClean="0">
                <a:solidFill>
                  <a:schemeClr val="tx1"/>
                </a:solidFill>
              </a:rPr>
              <a:t>5or7 </a:t>
            </a:r>
            <a:r>
              <a:rPr lang="en-US" altLang="zh-CN" sz="1800" b="0" dirty="0">
                <a:solidFill>
                  <a:schemeClr val="tx1"/>
                </a:solidFill>
              </a:rPr>
              <a:t>is desired in </a:t>
            </a:r>
            <a:r>
              <a:rPr lang="en-US" altLang="zh-CN" sz="1800" b="0" dirty="0" smtClean="0">
                <a:solidFill>
                  <a:schemeClr val="tx1"/>
                </a:solidFill>
              </a:rPr>
              <a:t>more datasets.</a:t>
            </a:r>
            <a:endParaRPr lang="en-US" altLang="zh-CN" sz="1800" b="0" dirty="0" smtClean="0">
              <a:solidFill>
                <a:schemeClr val="tx1"/>
              </a:solidFill>
            </a:endParaRPr>
          </a:p>
          <a:p>
            <a:pPr>
              <a:lnSpc>
                <a:spcPct val="200000"/>
              </a:lnSpc>
            </a:pPr>
            <a:r>
              <a:rPr lang="en-US" altLang="zh-CN" sz="1800" dirty="0" smtClean="0">
                <a:solidFill>
                  <a:schemeClr val="tx1"/>
                </a:solidFill>
              </a:rPr>
              <a:t>Impact of Multi-task Learning</a:t>
            </a:r>
            <a:r>
              <a:rPr lang="en-US" altLang="zh-CN" sz="1800" b="0" dirty="0" smtClean="0">
                <a:solidFill>
                  <a:schemeClr val="tx1"/>
                </a:solidFill>
              </a:rPr>
              <a:t>. Parameter </a:t>
            </a:r>
            <a:r>
              <a:rPr lang="en-US" altLang="zh-CN" sz="1800" b="0" dirty="0">
                <a:solidFill>
                  <a:schemeClr val="tx1"/>
                </a:solidFill>
              </a:rPr>
              <a:t>λ controls the tradeoff in the multi-task learning setting of CARP. we also </a:t>
            </a:r>
            <a:r>
              <a:rPr lang="en-US" altLang="zh-CN" sz="1800" b="0" dirty="0" smtClean="0">
                <a:solidFill>
                  <a:schemeClr val="tx1"/>
                </a:solidFill>
              </a:rPr>
              <a:t>introduce a </a:t>
            </a:r>
            <a:r>
              <a:rPr lang="en-US" altLang="zh-CN" sz="1800" b="0" dirty="0">
                <a:solidFill>
                  <a:schemeClr val="tx1"/>
                </a:solidFill>
              </a:rPr>
              <a:t>mutual exclusion principle in the multi-task learning </a:t>
            </a:r>
            <a:r>
              <a:rPr lang="en-US" altLang="zh-CN" sz="1800" b="0" dirty="0" smtClean="0">
                <a:solidFill>
                  <a:schemeClr val="tx1"/>
                </a:solidFill>
              </a:rPr>
              <a:t>process.</a:t>
            </a:r>
            <a:endParaRPr lang="zh-CN" altLang="en-US" sz="1800" b="0" dirty="0">
              <a:solidFill>
                <a:schemeClr val="tx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Explainability Analysis</a:t>
            </a:r>
            <a:endParaRPr lang="zh-CN" altLang="en-US" dirty="0"/>
          </a:p>
        </p:txBody>
      </p:sp>
      <p:sp>
        <p:nvSpPr>
          <p:cNvPr id="3" name="内容占位符 2"/>
          <p:cNvSpPr>
            <a:spLocks noGrp="1"/>
          </p:cNvSpPr>
          <p:nvPr>
            <p:ph idx="1"/>
          </p:nvPr>
        </p:nvSpPr>
        <p:spPr/>
        <p:txBody>
          <a:bodyPr>
            <a:normAutofit/>
          </a:bodyPr>
          <a:lstStyle/>
          <a:p>
            <a:pPr>
              <a:lnSpc>
                <a:spcPct val="200000"/>
              </a:lnSpc>
            </a:pPr>
            <a:r>
              <a:rPr lang="en-US" altLang="zh-CN" sz="1800" b="0" dirty="0">
                <a:solidFill>
                  <a:schemeClr val="tx1"/>
                </a:solidFill>
              </a:rPr>
              <a:t>Recall that CARP has encoded contextual </a:t>
            </a:r>
            <a:r>
              <a:rPr lang="en-US" altLang="zh-CN" sz="1800" b="0" dirty="0" smtClean="0">
                <a:solidFill>
                  <a:schemeClr val="tx1"/>
                </a:solidFill>
              </a:rPr>
              <a:t>information </a:t>
            </a:r>
            <a:r>
              <a:rPr lang="en-US" altLang="zh-CN" sz="1800" b="0" dirty="0">
                <a:solidFill>
                  <a:schemeClr val="tx1"/>
                </a:solidFill>
              </a:rPr>
              <a:t>to represent each word. To better visualize a viewpoint (</a:t>
            </a:r>
            <a:r>
              <a:rPr lang="en-US" altLang="zh-CN" sz="1800" b="0" dirty="0" smtClean="0">
                <a:solidFill>
                  <a:schemeClr val="tx1"/>
                </a:solidFill>
              </a:rPr>
              <a:t>an aspect</a:t>
            </a:r>
            <a:r>
              <a:rPr lang="en-US" altLang="zh-CN" sz="1800" b="0" dirty="0">
                <a:solidFill>
                  <a:schemeClr val="tx1"/>
                </a:solidFill>
              </a:rPr>
              <a:t>), we retrieve the top-K phrases whose weight is the sum </a:t>
            </a:r>
            <a:r>
              <a:rPr lang="en-US" altLang="zh-CN" sz="1800" b="0" dirty="0" smtClean="0">
                <a:solidFill>
                  <a:schemeClr val="tx1"/>
                </a:solidFill>
              </a:rPr>
              <a:t>of the </a:t>
            </a:r>
            <a:r>
              <a:rPr lang="en-US" altLang="zh-CN" sz="1800" b="0" dirty="0">
                <a:solidFill>
                  <a:schemeClr val="tx1"/>
                </a:solidFill>
              </a:rPr>
              <a:t>weights </a:t>
            </a:r>
            <a:r>
              <a:rPr lang="en-US" altLang="zh-CN" sz="1800" b="0" dirty="0" smtClean="0">
                <a:solidFill>
                  <a:schemeClr val="tx1"/>
                </a:solidFill>
              </a:rPr>
              <a:t>of </a:t>
            </a:r>
            <a:r>
              <a:rPr lang="en-US" altLang="zh-CN" sz="1800" b="0" dirty="0">
                <a:solidFill>
                  <a:schemeClr val="tx1"/>
                </a:solidFill>
              </a:rPr>
              <a:t>the constituent </a:t>
            </a:r>
            <a:r>
              <a:rPr lang="en-US" altLang="zh-CN" sz="1800" b="0" dirty="0" smtClean="0">
                <a:solidFill>
                  <a:schemeClr val="tx1"/>
                </a:solidFill>
              </a:rPr>
              <a:t>words in </a:t>
            </a:r>
            <a:r>
              <a:rPr lang="en-US" altLang="zh-CN" sz="1800" b="0" dirty="0">
                <a:solidFill>
                  <a:schemeClr val="tx1"/>
                </a:solidFill>
              </a:rPr>
              <a:t>the convolutional window. Finally, we pick the sentences </a:t>
            </a:r>
            <a:r>
              <a:rPr lang="en-US" altLang="zh-CN" sz="1800" b="0" dirty="0" smtClean="0">
                <a:solidFill>
                  <a:schemeClr val="tx1"/>
                </a:solidFill>
              </a:rPr>
              <a:t>containing </a:t>
            </a:r>
            <a:r>
              <a:rPr lang="en-US" altLang="zh-CN" sz="1800" b="0" dirty="0">
                <a:solidFill>
                  <a:schemeClr val="tx1"/>
                </a:solidFill>
              </a:rPr>
              <a:t>these informative phrases to represent the </a:t>
            </a:r>
            <a:r>
              <a:rPr lang="en-US" altLang="zh-CN" sz="1800" b="0" dirty="0" smtClean="0">
                <a:solidFill>
                  <a:schemeClr val="tx1"/>
                </a:solidFill>
              </a:rPr>
              <a:t>corresponding viewpoint/aspect</a:t>
            </a:r>
            <a:r>
              <a:rPr lang="en-US" altLang="zh-CN" sz="1800" b="0" dirty="0">
                <a:solidFill>
                  <a:schemeClr val="tx1"/>
                </a:solidFill>
              </a:rPr>
              <a:t>. Here, we choose K = 30. We randomly </a:t>
            </a:r>
            <a:r>
              <a:rPr lang="en-US" altLang="zh-CN" sz="1800" b="0" dirty="0" smtClean="0">
                <a:solidFill>
                  <a:schemeClr val="tx1"/>
                </a:solidFill>
              </a:rPr>
              <a:t>sample three </a:t>
            </a:r>
            <a:r>
              <a:rPr lang="en-US" altLang="zh-CN" sz="1800" b="0" dirty="0">
                <a:solidFill>
                  <a:schemeClr val="tx1"/>
                </a:solidFill>
              </a:rPr>
              <a:t>user-item pairs from two datasets</a:t>
            </a:r>
            <a:r>
              <a:rPr lang="en-US" altLang="zh-CN" sz="1800" b="0" dirty="0" smtClean="0">
                <a:solidFill>
                  <a:schemeClr val="tx1"/>
                </a:solidFill>
              </a:rPr>
              <a:t>.</a:t>
            </a:r>
            <a:endParaRPr lang="en-US" altLang="zh-CN" sz="1800" b="0" dirty="0" smtClean="0">
              <a:solidFill>
                <a:schemeClr val="tx1"/>
              </a:solidFill>
            </a:endParaRPr>
          </a:p>
          <a:p>
            <a:pPr>
              <a:lnSpc>
                <a:spcPct val="200000"/>
              </a:lnSpc>
            </a:pPr>
            <a:r>
              <a:rPr lang="en-US" altLang="zh-CN" sz="1800" b="0" dirty="0">
                <a:solidFill>
                  <a:schemeClr val="tx1"/>
                </a:solidFill>
              </a:rPr>
              <a:t>Overall, our results demonstrate that CARP is superior in </a:t>
            </a:r>
            <a:r>
              <a:rPr lang="en-US" altLang="zh-CN" sz="1800" b="0" dirty="0" smtClean="0">
                <a:solidFill>
                  <a:schemeClr val="tx1"/>
                </a:solidFill>
              </a:rPr>
              <a:t>rating prediction </a:t>
            </a:r>
            <a:r>
              <a:rPr lang="en-US" altLang="zh-CN" sz="1800" b="0" dirty="0">
                <a:solidFill>
                  <a:schemeClr val="tx1"/>
                </a:solidFill>
              </a:rPr>
              <a:t>and facilitates explanation with causes and effects at </a:t>
            </a:r>
            <a:r>
              <a:rPr lang="en-US" altLang="zh-CN" sz="1800" b="0" dirty="0" smtClean="0">
                <a:solidFill>
                  <a:schemeClr val="tx1"/>
                </a:solidFill>
              </a:rPr>
              <a:t>a finer </a:t>
            </a:r>
            <a:r>
              <a:rPr lang="en-US" altLang="zh-CN" sz="1800" b="0" dirty="0">
                <a:solidFill>
                  <a:schemeClr val="tx1"/>
                </a:solidFill>
              </a:rPr>
              <a:t>level of granularity.</a:t>
            </a:r>
            <a:endParaRPr lang="zh-CN" altLang="en-US" sz="1800" b="0" dirty="0">
              <a:solidFill>
                <a:schemeClr val="tx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rPr>
              <a:t>CONCLUSION</a:t>
            </a:r>
            <a:endParaRPr lang="zh-CN" altLang="en-US" dirty="0"/>
          </a:p>
        </p:txBody>
      </p:sp>
      <p:sp>
        <p:nvSpPr>
          <p:cNvPr id="3" name="内容占位符 2"/>
          <p:cNvSpPr>
            <a:spLocks noGrp="1"/>
          </p:cNvSpPr>
          <p:nvPr>
            <p:ph idx="1"/>
          </p:nvPr>
        </p:nvSpPr>
        <p:spPr/>
        <p:txBody>
          <a:bodyPr>
            <a:normAutofit/>
          </a:bodyPr>
          <a:lstStyle/>
          <a:p>
            <a:pPr>
              <a:lnSpc>
                <a:spcPct val="200000"/>
              </a:lnSpc>
            </a:pPr>
            <a:r>
              <a:rPr lang="en-US" altLang="zh-CN" sz="1800" b="0" dirty="0">
                <a:solidFill>
                  <a:schemeClr val="tx1"/>
                </a:solidFill>
              </a:rPr>
              <a:t>基于胶囊网络的推荐和解释模型可以看作是对特定人类活动进行推理的一步。我们的大量实验证明 通过对细粒度层次上的因果关系建模，得到了更好的推荐性能和理解。</a:t>
            </a:r>
            <a:endParaRPr lang="en-US" altLang="zh-CN" sz="1800" b="0" dirty="0">
              <a:solidFill>
                <a:schemeClr val="tx1"/>
              </a:solidFill>
            </a:endParaRPr>
          </a:p>
          <a:p>
            <a:pPr>
              <a:lnSpc>
                <a:spcPct val="200000"/>
              </a:lnSpc>
            </a:pPr>
            <a:r>
              <a:rPr lang="en-US" altLang="zh-CN" sz="1800" b="0" dirty="0">
                <a:solidFill>
                  <a:schemeClr val="tx1"/>
                </a:solidFill>
              </a:rPr>
              <a:t>实际上，根据用户的观点、项目方面和情感对评级行为进行推理，可以在电子商务中获得更多的好处，包括跨域推荐、用户概要分析和 面向用户的评审总结。我们将在未来探索这些可能性。</a:t>
            </a:r>
            <a:endParaRPr lang="en-US" altLang="zh-CN" sz="1800" b="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THANKS!</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为什么用胶囊网络</a:t>
            </a:r>
            <a:endParaRPr lang="zh-CN" altLang="en-US"/>
          </a:p>
        </p:txBody>
      </p:sp>
      <p:sp>
        <p:nvSpPr>
          <p:cNvPr id="3" name="内容占位符 2"/>
          <p:cNvSpPr>
            <a:spLocks noGrp="1"/>
          </p:cNvSpPr>
          <p:nvPr>
            <p:ph idx="1"/>
          </p:nvPr>
        </p:nvSpPr>
        <p:spPr/>
        <p:txBody>
          <a:bodyPr/>
          <a:p>
            <a:r>
              <a:rPr lang="zh-CN" altLang="en-US" sz="2000" b="0">
                <a:solidFill>
                  <a:schemeClr val="tx1"/>
                </a:solidFill>
              </a:rPr>
              <a:t>在传统卷积神经网络中，卷积层的输出为神经元加权求和的结果，因此是标量。在胶囊网络中，每个值使用向量表示，即胶囊不仅可以表示物体的特征，也可以表示物体的方向、位置等状态。</a:t>
            </a:r>
            <a:endParaRPr lang="zh-CN" altLang="en-US" sz="2000" b="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solidFill>
                <a:sym typeface="+mn-ea"/>
              </a:rPr>
              <a:t>Introduction</a:t>
            </a:r>
            <a:endParaRPr lang="zh-CN" altLang="en-US"/>
          </a:p>
        </p:txBody>
      </p:sp>
      <p:sp>
        <p:nvSpPr>
          <p:cNvPr id="3" name="内容占位符 2"/>
          <p:cNvSpPr>
            <a:spLocks noGrp="1"/>
          </p:cNvSpPr>
          <p:nvPr>
            <p:ph idx="1"/>
          </p:nvPr>
        </p:nvSpPr>
        <p:spPr/>
        <p:txBody>
          <a:bodyPr>
            <a:normAutofit/>
          </a:bodyPr>
          <a:lstStyle/>
          <a:p>
            <a:pPr marL="0" indent="0">
              <a:lnSpc>
                <a:spcPct val="200000"/>
              </a:lnSpc>
              <a:buNone/>
            </a:pPr>
            <a:r>
              <a:rPr sz="2000" b="0">
                <a:solidFill>
                  <a:schemeClr val="tx1"/>
                </a:solidFill>
                <a:sym typeface="+mn-ea"/>
              </a:rPr>
              <a:t>本文所提出的</a:t>
            </a:r>
            <a:r>
              <a:rPr lang="en-US" altLang="zh-CN" sz="2000" b="0">
                <a:solidFill>
                  <a:schemeClr val="tx1"/>
                </a:solidFill>
                <a:sym typeface="+mn-ea"/>
              </a:rPr>
              <a:t>CARP(a </a:t>
            </a:r>
            <a:r>
              <a:rPr lang="en-US" altLang="zh-CN" sz="2000" b="0">
                <a:solidFill>
                  <a:srgbClr val="FF0000"/>
                </a:solidFill>
                <a:sym typeface="+mn-ea"/>
              </a:rPr>
              <a:t>capsule network</a:t>
            </a:r>
            <a:r>
              <a:rPr lang="en-US" altLang="zh-CN" sz="2000" b="0">
                <a:solidFill>
                  <a:schemeClr val="tx1"/>
                </a:solidFill>
                <a:sym typeface="+mn-ea"/>
              </a:rPr>
              <a:t> based model for rating prediction with user reviews)</a:t>
            </a:r>
            <a:r>
              <a:rPr sz="2000" b="0">
                <a:solidFill>
                  <a:schemeClr val="tx1"/>
                </a:solidFill>
                <a:sym typeface="+mn-ea"/>
              </a:rPr>
              <a:t>由两部分构成：</a:t>
            </a:r>
            <a:endParaRPr sz="2000" b="0">
              <a:solidFill>
                <a:schemeClr val="tx1"/>
              </a:solidFill>
              <a:sym typeface="+mn-ea"/>
            </a:endParaRPr>
          </a:p>
          <a:p>
            <a:pPr marL="342900" indent="-342900">
              <a:lnSpc>
                <a:spcPct val="200000"/>
              </a:lnSpc>
            </a:pPr>
            <a:r>
              <a:rPr lang="en-US" altLang="zh-CN" sz="2000" b="0">
                <a:solidFill>
                  <a:schemeClr val="tx1"/>
                </a:solidFill>
                <a:sym typeface="+mn-ea"/>
              </a:rPr>
              <a:t>viewpoint and aspect extraction</a:t>
            </a:r>
            <a:endParaRPr lang="en-US" altLang="zh-CN" sz="2000" b="0">
              <a:solidFill>
                <a:schemeClr val="tx1"/>
              </a:solidFill>
              <a:sym typeface="+mn-ea"/>
            </a:endParaRPr>
          </a:p>
          <a:p>
            <a:pPr marL="342900" indent="-342900">
              <a:lnSpc>
                <a:spcPct val="200000"/>
              </a:lnSpc>
            </a:pPr>
            <a:r>
              <a:rPr lang="en-US" altLang="zh-CN" sz="2000" b="0">
                <a:solidFill>
                  <a:schemeClr val="tx1"/>
                </a:solidFill>
                <a:sym typeface="+mn-ea"/>
              </a:rPr>
              <a:t>sentiment capsules</a:t>
            </a:r>
            <a:endParaRPr lang="en-US" altLang="zh-CN" sz="2000" b="0">
              <a:solidFill>
                <a:schemeClr val="tx1"/>
              </a:solidFill>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lnSpc>
                <a:spcPct val="200000"/>
              </a:lnSpc>
              <a:spcBef>
                <a:spcPts val="1800"/>
              </a:spcBef>
              <a:buNone/>
            </a:pPr>
            <a:r>
              <a:rPr lang="en-US" altLang="zh-CN" sz="2000" b="0">
                <a:solidFill>
                  <a:schemeClr val="tx1"/>
                </a:solidFill>
                <a:effectLst>
                  <a:outerShdw blurRad="38100" dist="19050" dir="2700000" algn="tl" rotWithShape="0">
                    <a:schemeClr val="dk1">
                      <a:alpha val="40000"/>
                    </a:schemeClr>
                  </a:outerShdw>
                </a:effectLst>
                <a:sym typeface="+mn-ea"/>
              </a:rPr>
              <a:t>A sentiment capsules include a positive capsule and a negative capsule.</a:t>
            </a:r>
            <a:endParaRPr lang="en-US" altLang="zh-CN" sz="2000" b="0">
              <a:solidFill>
                <a:schemeClr val="tx1"/>
              </a:solidFill>
              <a:effectLst>
                <a:outerShdw blurRad="38100" dist="19050" dir="2700000" algn="tl" rotWithShape="0">
                  <a:schemeClr val="dk1">
                    <a:alpha val="40000"/>
                  </a:schemeClr>
                </a:outerShdw>
              </a:effectLst>
              <a:sym typeface="+mn-ea"/>
            </a:endParaRPr>
          </a:p>
          <a:p>
            <a:pPr marL="0" indent="0">
              <a:lnSpc>
                <a:spcPct val="200000"/>
              </a:lnSpc>
              <a:spcBef>
                <a:spcPts val="1800"/>
              </a:spcBef>
              <a:buNone/>
            </a:pPr>
            <a:r>
              <a:rPr lang="en-US" altLang="zh-CN" sz="2000" b="0">
                <a:solidFill>
                  <a:schemeClr val="tx1"/>
                </a:solidFill>
                <a:effectLst>
                  <a:outerShdw blurRad="38100" dist="19050" dir="2700000" algn="tl" rotWithShape="0">
                    <a:schemeClr val="dk1">
                      <a:alpha val="40000"/>
                    </a:schemeClr>
                  </a:outerShdw>
                </a:effectLst>
                <a:sym typeface="+mn-ea"/>
              </a:rPr>
              <a:t>Note that no human labeling or external NLP tool is required to aid the training of CARP.</a:t>
            </a:r>
            <a:endParaRPr lang="en-US" altLang="zh-CN" sz="2000" b="0">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0" dirty="0">
                <a:solidFill>
                  <a:schemeClr val="tx1"/>
                </a:solidFill>
                <a:effectLst>
                  <a:outerShdw blurRad="38100" dist="19050" dir="2700000" algn="tl" rotWithShape="0">
                    <a:schemeClr val="dk1">
                      <a:alpha val="40000"/>
                    </a:schemeClr>
                  </a:outerShdw>
                </a:effectLst>
              </a:rPr>
              <a:t>本文做的主要工作如下：</a:t>
            </a:r>
            <a:br>
              <a:rPr lang="zh-CN" altLang="en-US" sz="3200" b="0" dirty="0">
                <a:solidFill>
                  <a:schemeClr val="tx1"/>
                </a:solidFill>
                <a:effectLst>
                  <a:outerShdw blurRad="38100" dist="19050" dir="2700000" algn="tl" rotWithShape="0">
                    <a:schemeClr val="dk1">
                      <a:alpha val="40000"/>
                    </a:schemeClr>
                  </a:outerShdw>
                </a:effectLst>
              </a:rPr>
            </a:br>
            <a:endParaRPr lang="zh-CN" altLang="en-US" dirty="0"/>
          </a:p>
        </p:txBody>
      </p:sp>
      <p:sp>
        <p:nvSpPr>
          <p:cNvPr id="3" name="内容占位符 2"/>
          <p:cNvSpPr>
            <a:spLocks noGrp="1"/>
          </p:cNvSpPr>
          <p:nvPr>
            <p:ph idx="1"/>
          </p:nvPr>
        </p:nvSpPr>
        <p:spPr/>
        <p:txBody>
          <a:bodyPr>
            <a:normAutofit/>
          </a:bodyPr>
          <a:lstStyle/>
          <a:p>
            <a:pPr>
              <a:lnSpc>
                <a:spcPct val="200000"/>
              </a:lnSpc>
            </a:pPr>
            <a:r>
              <a:rPr lang="en-US" altLang="zh-CN" sz="2000" b="0" dirty="0">
                <a:solidFill>
                  <a:schemeClr val="tx1"/>
                </a:solidFill>
                <a:effectLst>
                  <a:outerShdw blurRad="38100" dist="19050" dir="2700000" algn="tl" rotWithShape="0">
                    <a:schemeClr val="dk1">
                      <a:alpha val="40000"/>
                    </a:schemeClr>
                  </a:outerShdw>
                </a:effectLst>
              </a:rPr>
              <a:t>D</a:t>
            </a:r>
            <a:r>
              <a:rPr sz="2000" b="0" dirty="0">
                <a:solidFill>
                  <a:schemeClr val="tx1"/>
                </a:solidFill>
                <a:effectLst>
                  <a:outerShdw blurRad="38100" dist="19050" dir="2700000" algn="tl" rotWithShape="0">
                    <a:schemeClr val="dk1">
                      <a:alpha val="40000"/>
                    </a:schemeClr>
                  </a:outerShdw>
                </a:effectLst>
              </a:rPr>
              <a:t>eep learning model for rating prediction and explanation.considering user viewpoints, item aspects and sentiments.</a:t>
            </a:r>
            <a:endParaRPr sz="2000" b="0" dirty="0">
              <a:solidFill>
                <a:schemeClr val="tx1"/>
              </a:solidFill>
              <a:effectLst>
                <a:outerShdw blurRad="38100" dist="19050" dir="2700000" algn="tl" rotWithShape="0">
                  <a:schemeClr val="dk1">
                    <a:alpha val="40000"/>
                  </a:schemeClr>
                </a:outerShdw>
              </a:effectLst>
            </a:endParaRPr>
          </a:p>
          <a:p>
            <a:pPr>
              <a:lnSpc>
                <a:spcPct val="200000"/>
              </a:lnSpc>
            </a:pPr>
            <a:r>
              <a:rPr lang="en-US" altLang="zh-CN" sz="2000" b="0" dirty="0">
                <a:solidFill>
                  <a:schemeClr val="tx1"/>
                </a:solidFill>
                <a:effectLst>
                  <a:outerShdw blurRad="38100" dist="19050" dir="2700000" algn="tl" rotWithShape="0">
                    <a:schemeClr val="dk1">
                      <a:alpha val="40000"/>
                    </a:schemeClr>
                  </a:outerShdw>
                </a:effectLst>
              </a:rPr>
              <a:t>A capsule-based architecture routing by Bi-Agreement, a new iterative dynamic routing process for capsule networks.</a:t>
            </a:r>
            <a:endParaRPr lang="en-US" altLang="zh-CN" sz="2000" b="0" dirty="0">
              <a:solidFill>
                <a:schemeClr val="tx1"/>
              </a:solidFill>
              <a:effectLst>
                <a:outerShdw blurRad="38100" dist="19050" dir="2700000" algn="tl" rotWithShape="0">
                  <a:schemeClr val="dk1">
                    <a:alpha val="40000"/>
                  </a:schemeClr>
                </a:outerShdw>
              </a:effectLst>
            </a:endParaRPr>
          </a:p>
          <a:p>
            <a:pPr>
              <a:lnSpc>
                <a:spcPct val="200000"/>
              </a:lnSpc>
            </a:pPr>
            <a:r>
              <a:rPr lang="en-US" altLang="zh-CN" sz="2000" b="0" dirty="0">
                <a:solidFill>
                  <a:schemeClr val="tx1"/>
                </a:solidFill>
                <a:effectLst>
                  <a:outerShdw blurRad="38100" dist="19050" dir="2700000" algn="tl" rotWithShape="0">
                    <a:schemeClr val="dk1">
                      <a:alpha val="40000"/>
                    </a:schemeClr>
                  </a:outerShdw>
                </a:effectLst>
              </a:rPr>
              <a:t>A multi-task learning process by a rating score.</a:t>
            </a:r>
            <a:endParaRPr lang="en-US" altLang="zh-CN" sz="2000" b="0" dirty="0">
              <a:solidFill>
                <a:schemeClr val="tx1"/>
              </a:solidFill>
              <a:effectLst>
                <a:outerShdw blurRad="38100" dist="19050" dir="2700000" algn="tl" rotWithShape="0">
                  <a:schemeClr val="dk1">
                    <a:alpha val="40000"/>
                  </a:schemeClr>
                </a:outerShdw>
              </a:effectLst>
            </a:endParaRPr>
          </a:p>
          <a:p>
            <a:pPr>
              <a:lnSpc>
                <a:spcPct val="200000"/>
              </a:lnSpc>
            </a:pPr>
            <a:r>
              <a:rPr lang="en-US" altLang="zh-CN" sz="2000" b="0" dirty="0">
                <a:solidFill>
                  <a:schemeClr val="tx1"/>
                </a:solidFill>
                <a:effectLst>
                  <a:outerShdw blurRad="38100" dist="19050" dir="2700000" algn="tl" rotWithShape="0">
                    <a:schemeClr val="dk1">
                      <a:alpha val="40000"/>
                    </a:schemeClr>
                  </a:outerShdw>
                </a:effectLst>
              </a:rPr>
              <a:t>On seven real-world datasets results performance robustness and explanation at fine-grained level.</a:t>
            </a:r>
            <a:endParaRPr lang="en-US" altLang="zh-CN" sz="2000" b="0" dirty="0">
              <a:solidFill>
                <a:schemeClr val="tx1"/>
              </a:solidFill>
              <a:effectLst>
                <a:outerShdw blurRad="38100" dist="19050" dir="2700000" algn="tl" rotWithShape="0">
                  <a:schemeClr val="dk1">
                    <a:alpha val="40000"/>
                  </a:schemeClr>
                </a:outerShdw>
              </a:effectLst>
            </a:endParaRPr>
          </a:p>
          <a:p>
            <a:pPr>
              <a:lnSpc>
                <a:spcPct val="200000"/>
              </a:lnSpc>
            </a:pPr>
            <a:endParaRPr lang="en-US" altLang="zh-CN" sz="2000" dirty="0">
              <a:solidFill>
                <a:schemeClr val="tx1"/>
              </a:solidFill>
              <a:effectLst>
                <a:outerShdw blurRad="38100" dist="19050" dir="2700000" algn="tl" rotWithShape="0">
                  <a:schemeClr val="dk1">
                    <a:alpha val="40000"/>
                  </a:schemeClr>
                </a:outerShdw>
              </a:effectLst>
            </a:endParaRPr>
          </a:p>
          <a:p>
            <a:pPr>
              <a:lnSpc>
                <a:spcPct val="200000"/>
              </a:lnSpc>
            </a:pPr>
            <a:endParaRPr lang="en-US" altLang="zh-CN" sz="2000"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b="0">
                <a:solidFill>
                  <a:schemeClr val="tx1"/>
                </a:solidFill>
                <a:effectLst>
                  <a:outerShdw blurRad="38100" dist="19050" dir="2700000" algn="tl" rotWithShape="0">
                    <a:schemeClr val="dk1">
                      <a:alpha val="40000"/>
                    </a:schemeClr>
                  </a:outerShdw>
                </a:effectLst>
                <a:sym typeface="+mn-ea"/>
              </a:rPr>
              <a:t>本文方法相对之前方法的优势在于：</a:t>
            </a:r>
            <a:br>
              <a:rPr b="0">
                <a:solidFill>
                  <a:schemeClr val="tx1"/>
                </a:solidFill>
                <a:effectLst>
                  <a:outerShdw blurRad="38100" dist="19050" dir="2700000" algn="tl" rotWithShape="0">
                    <a:schemeClr val="dk1">
                      <a:alpha val="40000"/>
                    </a:schemeClr>
                  </a:outerShdw>
                </a:effectLst>
              </a:rPr>
            </a:br>
            <a:endParaRPr lang="zh-CN" altLang="en-US"/>
          </a:p>
        </p:txBody>
      </p:sp>
      <p:sp>
        <p:nvSpPr>
          <p:cNvPr id="3" name="内容占位符 2"/>
          <p:cNvSpPr>
            <a:spLocks noGrp="1"/>
          </p:cNvSpPr>
          <p:nvPr>
            <p:ph idx="1"/>
          </p:nvPr>
        </p:nvSpPr>
        <p:spPr/>
        <p:txBody>
          <a:bodyPr>
            <a:normAutofit/>
          </a:bodyPr>
          <a:lstStyle/>
          <a:p>
            <a:pPr marL="0" indent="0">
              <a:lnSpc>
                <a:spcPct val="200000"/>
              </a:lnSpc>
              <a:buNone/>
            </a:pPr>
            <a:r>
              <a:rPr sz="2000" b="0">
                <a:solidFill>
                  <a:schemeClr val="tx1"/>
                </a:solidFill>
                <a:effectLst>
                  <a:outerShdw blurRad="38100" dist="19050" dir="2700000" algn="tl" rotWithShape="0">
                    <a:schemeClr val="dk1">
                      <a:alpha val="40000"/>
                    </a:schemeClr>
                  </a:outerShdw>
                </a:effectLst>
              </a:rPr>
              <a:t>They are incapable of telling whether a user likes or dislikes an aspect of an item according to what viewpoint the user holds and to what extent. In this work, the proposed CARP can be seen as a preliminary step to fill in the missing part</a:t>
            </a:r>
            <a:r>
              <a:rPr lang="en-US" altLang="zh-CN" sz="2000" b="0">
                <a:solidFill>
                  <a:schemeClr val="tx1"/>
                </a:solidFill>
                <a:effectLst>
                  <a:outerShdw blurRad="38100" dist="19050" dir="2700000" algn="tl" rotWithShape="0">
                    <a:schemeClr val="dk1">
                      <a:alpha val="40000"/>
                    </a:schemeClr>
                  </a:outerShdw>
                </a:effectLst>
              </a:rPr>
              <a:t>.</a:t>
            </a:r>
            <a:endParaRPr lang="en-US" altLang="zh-CN" sz="2000" b="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b="0">
                <a:solidFill>
                  <a:schemeClr val="tx1"/>
                </a:solidFill>
                <a:effectLst>
                  <a:outerShdw blurRad="38100" dist="19050" dir="2700000" algn="tl" rotWithShape="0">
                    <a:schemeClr val="dk1">
                      <a:alpha val="40000"/>
                    </a:schemeClr>
                  </a:outerShdw>
                </a:effectLst>
                <a:sym typeface="+mn-ea"/>
              </a:rPr>
              <a:t>本文上下文编码描述如下：</a:t>
            </a:r>
            <a:endParaRPr lang="zh-CN" altLang="en-US"/>
          </a:p>
        </p:txBody>
      </p:sp>
      <p:sp>
        <p:nvSpPr>
          <p:cNvPr id="3" name="内容占位符 2"/>
          <p:cNvSpPr>
            <a:spLocks noGrp="1"/>
          </p:cNvSpPr>
          <p:nvPr>
            <p:ph idx="1"/>
          </p:nvPr>
        </p:nvSpPr>
        <p:spPr/>
        <p:txBody>
          <a:bodyPr/>
          <a:lstStyle/>
          <a:p>
            <a:pPr marL="0" indent="0">
              <a:lnSpc>
                <a:spcPct val="200000"/>
              </a:lnSpc>
              <a:buNone/>
            </a:pPr>
            <a:r>
              <a:rPr sz="2000">
                <a:solidFill>
                  <a:schemeClr val="tx1"/>
                </a:solidFill>
                <a:effectLst>
                  <a:outerShdw blurRad="38100" dist="19050" dir="2700000" algn="tl" rotWithShape="0">
                    <a:schemeClr val="dk1">
                      <a:alpha val="40000"/>
                    </a:schemeClr>
                  </a:outerShdw>
                </a:effectLst>
                <a:sym typeface="+mn-ea"/>
              </a:rPr>
              <a:t>Context Encoding</a:t>
            </a:r>
            <a:r>
              <a:rPr sz="2000" b="0">
                <a:solidFill>
                  <a:schemeClr val="tx1"/>
                </a:solidFill>
                <a:effectLst>
                  <a:outerShdw blurRad="38100" dist="19050" dir="2700000" algn="tl" rotWithShape="0">
                    <a:schemeClr val="dk1">
                      <a:alpha val="40000"/>
                    </a:schemeClr>
                  </a:outerShdw>
                </a:effectLst>
                <a:sym typeface="+mn-ea"/>
              </a:rPr>
              <a:t>. Given a user document D</a:t>
            </a:r>
            <a:r>
              <a:rPr sz="2000" b="0" baseline="-25000">
                <a:solidFill>
                  <a:schemeClr val="tx1"/>
                </a:solidFill>
                <a:effectLst>
                  <a:outerShdw blurRad="38100" dist="19050" dir="2700000" algn="tl" rotWithShape="0">
                    <a:schemeClr val="dk1">
                      <a:alpha val="40000"/>
                    </a:schemeClr>
                  </a:outerShdw>
                </a:effectLst>
                <a:sym typeface="+mn-ea"/>
              </a:rPr>
              <a:t>u</a:t>
            </a:r>
            <a:r>
              <a:rPr sz="2000" b="0">
                <a:solidFill>
                  <a:schemeClr val="tx1"/>
                </a:solidFill>
                <a:effectLst>
                  <a:outerShdw blurRad="38100" dist="19050" dir="2700000" algn="tl" rotWithShape="0">
                    <a:schemeClr val="dk1">
                      <a:alpha val="40000"/>
                    </a:schemeClr>
                  </a:outerShdw>
                </a:effectLst>
                <a:sym typeface="+mn-ea"/>
              </a:rPr>
              <a:t> = (w1,w2, ...,wl) where l is the document length in number of words, we first project each word to its embedding representation: D</a:t>
            </a:r>
            <a:r>
              <a:rPr sz="2000" b="0" baseline="-25000">
                <a:solidFill>
                  <a:schemeClr val="tx1"/>
                </a:solidFill>
                <a:effectLst>
                  <a:outerShdw blurRad="38100" dist="19050" dir="2700000" algn="tl" rotWithShape="0">
                    <a:schemeClr val="dk1">
                      <a:alpha val="40000"/>
                    </a:schemeClr>
                  </a:outerShdw>
                </a:effectLst>
                <a:sym typeface="+mn-ea"/>
              </a:rPr>
              <a:t>u</a:t>
            </a:r>
            <a:r>
              <a:rPr sz="2000" b="0">
                <a:solidFill>
                  <a:schemeClr val="tx1"/>
                </a:solidFill>
                <a:effectLst>
                  <a:outerShdw blurRad="38100" dist="19050" dir="2700000" algn="tl" rotWithShape="0">
                    <a:schemeClr val="dk1">
                      <a:alpha val="40000"/>
                    </a:schemeClr>
                  </a:outerShdw>
                </a:effectLst>
                <a:sym typeface="+mn-ea"/>
              </a:rPr>
              <a:t> = (e1, ..., el). Here,ej ∈ R</a:t>
            </a:r>
            <a:r>
              <a:rPr sz="2000" b="0" baseline="30000">
                <a:solidFill>
                  <a:schemeClr val="tx1"/>
                </a:solidFill>
                <a:effectLst>
                  <a:outerShdw blurRad="38100" dist="19050" dir="2700000" algn="tl" rotWithShape="0">
                    <a:schemeClr val="dk1">
                      <a:alpha val="40000"/>
                    </a:schemeClr>
                  </a:outerShdw>
                </a:effectLst>
                <a:sym typeface="+mn-ea"/>
              </a:rPr>
              <a:t>d</a:t>
            </a:r>
            <a:r>
              <a:rPr sz="2000" b="0">
                <a:solidFill>
                  <a:schemeClr val="tx1"/>
                </a:solidFill>
                <a:effectLst>
                  <a:outerShdw blurRad="38100" dist="19050" dir="2700000" algn="tl" rotWithShape="0">
                    <a:schemeClr val="dk1">
                      <a:alpha val="40000"/>
                    </a:schemeClr>
                  </a:outerShdw>
                </a:effectLst>
                <a:sym typeface="+mn-ea"/>
              </a:rPr>
              <a:t> is the embedding vector for word at the j-th position, and d is the embedding size</a:t>
            </a:r>
            <a:r>
              <a:rPr lang="en-US" altLang="zh-CN" sz="2000" b="0">
                <a:solidFill>
                  <a:schemeClr val="tx1"/>
                </a:solidFill>
                <a:effectLst>
                  <a:outerShdw blurRad="38100" dist="19050" dir="2700000" algn="tl" rotWithShape="0">
                    <a:schemeClr val="dk1">
                      <a:alpha val="40000"/>
                    </a:schemeClr>
                  </a:outerShdw>
                </a:effectLst>
                <a:sym typeface="+mn-ea"/>
              </a:rPr>
              <a:t>.</a:t>
            </a:r>
            <a:endParaRPr lang="en-US" altLang="zh-CN" sz="2000" b="0">
              <a:solidFill>
                <a:schemeClr val="tx1"/>
              </a:solidFill>
              <a:effectLst>
                <a:outerShdw blurRad="38100" dist="19050" dir="2700000" algn="tl" rotWithShape="0">
                  <a:schemeClr val="dk1">
                    <a:alpha val="40000"/>
                  </a:schemeClr>
                </a:outerShdw>
              </a:effectLst>
              <a:sym typeface="+mn-ea"/>
            </a:endParaRPr>
          </a:p>
          <a:p>
            <a:pPr marL="0" indent="0">
              <a:lnSpc>
                <a:spcPct val="200000"/>
              </a:lnSpc>
              <a:buNone/>
            </a:pPr>
            <a:r>
              <a:rPr lang="en-US" altLang="zh-CN" sz="2000">
                <a:solidFill>
                  <a:schemeClr val="tx1"/>
                </a:solidFill>
                <a:effectLst>
                  <a:outerShdw blurRad="38100" dist="19050" dir="2700000" algn="tl" rotWithShape="0">
                    <a:schemeClr val="dk1">
                      <a:alpha val="40000"/>
                    </a:schemeClr>
                  </a:outerShdw>
                </a:effectLst>
                <a:sym typeface="+mn-ea"/>
              </a:rPr>
              <a:t>ReLU</a:t>
            </a:r>
            <a:r>
              <a:rPr lang="en-US" altLang="zh-CN" sz="2000" b="0">
                <a:solidFill>
                  <a:schemeClr val="tx1"/>
                </a:solidFill>
                <a:effectLst>
                  <a:outerShdw blurRad="38100" dist="19050" dir="2700000" algn="tl" rotWithShape="0">
                    <a:schemeClr val="dk1">
                      <a:alpha val="40000"/>
                    </a:schemeClr>
                  </a:outerShdw>
                </a:effectLst>
                <a:sym typeface="+mn-ea"/>
              </a:rPr>
              <a:t> (i.e., Rectified Linear Unit) as the activation function.</a:t>
            </a:r>
            <a:endParaRPr lang="en-US" altLang="zh-CN" sz="2000" b="0">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11069</Words>
  <Application>WPS 演示</Application>
  <PresentationFormat>自定义</PresentationFormat>
  <Paragraphs>227</Paragraphs>
  <Slides>38</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38</vt:i4>
      </vt:variant>
    </vt:vector>
  </HeadingPairs>
  <TitlesOfParts>
    <vt:vector size="52" baseType="lpstr">
      <vt:lpstr>Arial</vt:lpstr>
      <vt:lpstr>宋体</vt:lpstr>
      <vt:lpstr>Wingdings</vt:lpstr>
      <vt:lpstr>Bahnschrift Condensed</vt:lpstr>
      <vt:lpstr>Gill Sans Ultra Bold</vt:lpstr>
      <vt:lpstr>Times New Roman</vt:lpstr>
      <vt:lpstr>华康俪金黑W8(P)</vt:lpstr>
      <vt:lpstr>仿宋</vt:lpstr>
      <vt:lpstr>黑体</vt:lpstr>
      <vt:lpstr>楷体</vt:lpstr>
      <vt:lpstr>等线</vt:lpstr>
      <vt:lpstr>微软雅黑</vt:lpstr>
      <vt:lpstr>Arial Unicode MS</vt:lpstr>
      <vt:lpstr>Office 主题​​</vt:lpstr>
      <vt:lpstr>PowerPoint 演示文稿</vt:lpstr>
      <vt:lpstr>本文结构</vt:lpstr>
      <vt:lpstr>PowerPoint 演示文稿</vt:lpstr>
      <vt:lpstr>PowerPoint 演示文稿</vt:lpstr>
      <vt:lpstr>PowerPoint 演示文稿</vt:lpstr>
      <vt:lpstr>PowerPoint 演示文稿</vt:lpstr>
      <vt:lpstr>本文的主要贡献如下： </vt:lpstr>
      <vt:lpstr>PowerPoint 演示文稿</vt:lpstr>
      <vt:lpstr>本文上下文编码描述如下：</vt:lpstr>
      <vt:lpstr>PowerPoint 演示文稿</vt:lpstr>
      <vt:lpstr>CARP网络结构图</vt:lpstr>
      <vt:lpstr>逻辑单元的定义如下 </vt:lpstr>
      <vt:lpstr>情感胶囊网络构成及表示如下：</vt:lpstr>
      <vt:lpstr>PowerPoint 演示文稿</vt:lpstr>
      <vt:lpstr>PowerPoint 演示文稿</vt:lpstr>
      <vt:lpstr>现有路由协议的缺陷在于：</vt:lpstr>
      <vt:lpstr>现有路由协议的缺陷在于：</vt:lpstr>
      <vt:lpstr>Routing by Bi-Agreement.</vt:lpstr>
      <vt:lpstr>PowerPoint 演示文稿</vt:lpstr>
      <vt:lpstr>算法流程如下 </vt:lpstr>
      <vt:lpstr>Rating Prediction and Optimization</vt:lpstr>
      <vt:lpstr>Rating Prediction and Optimization </vt:lpstr>
      <vt:lpstr>多任务学习目标函数</vt:lpstr>
      <vt:lpstr>为解决数据不平衡问题，上述函数需改造</vt:lpstr>
      <vt:lpstr>PowerPoint 演示文稿</vt:lpstr>
      <vt:lpstr>实验数据集</vt:lpstr>
      <vt:lpstr>实验比较</vt:lpstr>
      <vt:lpstr>超参数设置如下</vt:lpstr>
      <vt:lpstr>数据集统计信息如下</vt:lpstr>
      <vt:lpstr>几种方法效果（MSE）对比如下：</vt:lpstr>
      <vt:lpstr>different viewpoint/aspect numbers in CARP.</vt:lpstr>
      <vt:lpstr>不同位次下比列（正负之比）以及不同λ  values的影响</vt:lpstr>
      <vt:lpstr>不同迭代次数对RBIA的影响</vt:lpstr>
      <vt:lpstr>PowerPoint 演示文稿</vt:lpstr>
      <vt:lpstr>Analysis of CARP</vt:lpstr>
      <vt:lpstr>Explainability Analysis</vt:lpstr>
      <vt:lpstr>CONCLUSION</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好名字可以让你的朋友更容易记住你</cp:lastModifiedBy>
  <cp:revision>618</cp:revision>
  <dcterms:created xsi:type="dcterms:W3CDTF">2017-04-22T07:59:00Z</dcterms:created>
  <dcterms:modified xsi:type="dcterms:W3CDTF">2019-12-24T13:38:33Z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