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3" r:id="rId3"/>
    <p:sldId id="271" r:id="rId4"/>
    <p:sldId id="276" r:id="rId5"/>
    <p:sldId id="275" r:id="rId6"/>
    <p:sldId id="273" r:id="rId7"/>
    <p:sldId id="278" r:id="rId8"/>
    <p:sldId id="283" r:id="rId9"/>
    <p:sldId id="282" r:id="rId10"/>
    <p:sldId id="279" r:id="rId11"/>
    <p:sldId id="284" r:id="rId12"/>
    <p:sldId id="285" r:id="rId13"/>
    <p:sldId id="262" r:id="rId14"/>
    <p:sldId id="280" r:id="rId15"/>
    <p:sldId id="281" r:id="rId16"/>
    <p:sldId id="264" r:id="rId17"/>
    <p:sldId id="26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-5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3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1.Most existing studies focus on long texts and achieve unsatisfactory performance on short texts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2.</a:t>
            </a:r>
            <a:r>
              <a:rPr lang="en-US" altLang="zh-CN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黑体" pitchFamily="49" charset="-122"/>
                <a:ea typeface="黑体" pitchFamily="49" charset="-122"/>
              </a:rPr>
              <a:t>Sparsity</a:t>
            </a: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 at </a:t>
            </a:r>
            <a:r>
              <a:rPr lang="en-US" altLang="zh-CN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黑体" pitchFamily="49" charset="-122"/>
                <a:ea typeface="黑体" pitchFamily="49" charset="-122"/>
              </a:rPr>
              <a:t>multiple</a:t>
            </a: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黑体" pitchFamily="49" charset="-122"/>
                <a:ea typeface="黑体" pitchFamily="49" charset="-122"/>
              </a:rPr>
              <a:t>granularity</a:t>
            </a: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 levels and </a:t>
            </a:r>
            <a:r>
              <a:rPr lang="en-US" altLang="zh-CN" b="0" dirty="0" smtClean="0">
                <a:solidFill>
                  <a:schemeClr val="accent1"/>
                </a:solidFill>
                <a:effectLst/>
                <a:latin typeface="黑体" pitchFamily="49" charset="-122"/>
                <a:ea typeface="黑体" pitchFamily="49" charset="-122"/>
              </a:rPr>
              <a:t>reduce</a:t>
            </a: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 the </a:t>
            </a:r>
            <a:r>
              <a:rPr lang="en-US" altLang="zh-CN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黑体" pitchFamily="49" charset="-122"/>
                <a:ea typeface="黑体" pitchFamily="49" charset="-122"/>
              </a:rPr>
              <a:t>weights </a:t>
            </a: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of </a:t>
            </a:r>
            <a:r>
              <a:rPr lang="en-US" altLang="zh-CN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黑体" pitchFamily="49" charset="-122"/>
                <a:ea typeface="黑体" pitchFamily="49" charset="-122"/>
              </a:rPr>
              <a:t>noisy information</a:t>
            </a:r>
            <a:endParaRPr lang="en-US" altLang="zh-CN" b="0" dirty="0" smtClean="0"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. The current method performs poorly on short text classification</a:t>
            </a:r>
          </a:p>
          <a:p>
            <a:pPr marL="327025" lvl="1" indent="0">
              <a:buNone/>
            </a:pPr>
            <a:r>
              <a:rPr lang="en-US" altLang="zh-CN" sz="2200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  the </a:t>
            </a:r>
            <a:r>
              <a:rPr lang="en-US" altLang="zh-CN" sz="2200" b="0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黑体" pitchFamily="49" charset="-122"/>
                <a:ea typeface="黑体" pitchFamily="49" charset="-122"/>
              </a:rPr>
              <a:t>sparsity</a:t>
            </a:r>
            <a:r>
              <a:rPr lang="en-US" altLang="zh-CN" sz="2200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 and </a:t>
            </a:r>
            <a:r>
              <a:rPr lang="en-US" altLang="zh-CN" sz="2200" b="0" dirty="0" smtClean="0">
                <a:solidFill>
                  <a:schemeClr val="accent5">
                    <a:lumMod val="75000"/>
                  </a:schemeClr>
                </a:solidFill>
                <a:effectLst/>
                <a:latin typeface="黑体" pitchFamily="49" charset="-122"/>
                <a:ea typeface="黑体" pitchFamily="49" charset="-122"/>
              </a:rPr>
              <a:t>limited labeled data</a:t>
            </a:r>
            <a:endParaRPr lang="en-US" altLang="zh-CN" sz="1800" b="0" dirty="0" smtClean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      </a:t>
            </a:r>
            <a:r>
              <a:rPr lang="en-US" altLang="zh-CN" sz="2200" b="0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add additional information-</a:t>
            </a:r>
            <a:r>
              <a:rPr lang="en-US" altLang="zh-CN" sz="2200" b="0" kern="1200" dirty="0" err="1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entity,but</a:t>
            </a:r>
            <a:r>
              <a:rPr lang="en-US" altLang="zh-CN" sz="2200" b="0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 unable to consider the relational  data(entity-entity)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7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types of nodes (i.e., actor, movie, director).</a:t>
            </a:r>
            <a:b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A 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heterogenous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graph IMDB consists three types of nodes</a:t>
            </a:r>
            <a:b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two types of connections. </a:t>
            </a:r>
          </a:p>
          <a:p>
            <a:pPr marL="0" indent="0">
              <a:buNone/>
            </a:pP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 Two meta-paths involved in</a:t>
            </a:r>
            <a:b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IMDB (i.e., 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Moive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-Actor-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Moive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Movie-Director-Movie). (d)</a:t>
            </a:r>
            <a:b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Moive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its meta-path based neighbors (i.e., 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b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r>
              <a:rPr lang="en-US" altLang="zh-CN" dirty="0" smtClean="0"/>
              <a:t> 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 smtClean="0"/>
              <a:t>Edges:</a:t>
            </a:r>
          </a:p>
          <a:p>
            <a:r>
              <a:rPr lang="en-US" altLang="zh-CN" sz="1200" b="1" dirty="0" err="1" smtClean="0"/>
              <a:t>Topic-Document:</a:t>
            </a:r>
            <a:r>
              <a:rPr lang="en-US" altLang="zh-CN" sz="1200" dirty="0" err="1" smtClean="0"/>
              <a:t>document</a:t>
            </a:r>
            <a:r>
              <a:rPr lang="en-US" altLang="zh-CN" sz="1200" dirty="0" smtClean="0"/>
              <a:t> is belong to topic</a:t>
            </a:r>
          </a:p>
          <a:p>
            <a:r>
              <a:rPr lang="en-US" altLang="zh-CN" sz="1200" b="1" dirty="0" err="1" smtClean="0"/>
              <a:t>Document-entity</a:t>
            </a:r>
            <a:r>
              <a:rPr lang="en-US" altLang="zh-CN" sz="1200" dirty="0" err="1" smtClean="0"/>
              <a:t>:entity</a:t>
            </a:r>
            <a:r>
              <a:rPr lang="en-US" altLang="zh-CN" sz="1200" dirty="0" smtClean="0"/>
              <a:t> is belong to document</a:t>
            </a:r>
          </a:p>
          <a:p>
            <a:r>
              <a:rPr lang="en-US" altLang="zh-CN" b="1" dirty="0" err="1" smtClean="0"/>
              <a:t>Entity-entity</a:t>
            </a:r>
            <a:r>
              <a:rPr lang="en-US" altLang="zh-CN" dirty="0" err="1" smtClean="0"/>
              <a:t>:cosine</a:t>
            </a:r>
            <a:r>
              <a:rPr lang="en-US" altLang="zh-CN" dirty="0" smtClean="0"/>
              <a:t> similarity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00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ASGCN-DT:</a:t>
            </a:r>
            <a:r>
              <a:rPr lang="zh-CN" altLang="en-US" dirty="0" smtClean="0"/>
              <a:t>在依赖树上是有方向的，</a:t>
            </a:r>
            <a:r>
              <a:rPr lang="en-US" altLang="zh-CN" dirty="0" smtClean="0"/>
              <a:t>ASGCN-DG</a:t>
            </a:r>
            <a:r>
              <a:rPr lang="zh-CN" altLang="en-US" dirty="0" smtClean="0"/>
              <a:t>在依赖树上是无方向的，它们之间唯一的区别在于邻接矩阵不同，</a:t>
            </a:r>
            <a:r>
              <a:rPr lang="en-US" altLang="zh-CN" dirty="0" smtClean="0"/>
              <a:t>ASGCN-DT</a:t>
            </a:r>
            <a:r>
              <a:rPr lang="zh-CN" altLang="en-US" dirty="0" smtClean="0"/>
              <a:t>的邻接矩阵会比较稀疏一点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09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96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2506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766290" y="5699326"/>
            <a:ext cx="6835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Ling Zhu</a:t>
            </a:r>
          </a:p>
        </p:txBody>
      </p:sp>
      <p:sp>
        <p:nvSpPr>
          <p:cNvPr id="21" name="矩形 20"/>
          <p:cNvSpPr/>
          <p:nvPr/>
        </p:nvSpPr>
        <p:spPr>
          <a:xfrm>
            <a:off x="4736034" y="1785880"/>
            <a:ext cx="73387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/>
              <a:t>Heterogeneous Graph Attention Networks for Semi-supervised Short Text Classification</a:t>
            </a:r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Approach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1318" y="1257599"/>
            <a:ext cx="10515600" cy="4859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kern="1200" dirty="0" smtClean="0">
                <a:solidFill>
                  <a:schemeClr val="tx1"/>
                </a:solidFill>
                <a:effectLst/>
              </a:rPr>
              <a:t>Heterogeneous Graph Convolution</a:t>
            </a:r>
          </a:p>
          <a:p>
            <a:pPr marL="0" indent="0">
              <a:buNone/>
            </a:pPr>
            <a:endParaRPr lang="zh-CN" altLang="en-US" sz="2800" kern="12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US" altLang="zh-CN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zh-CN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endParaRPr lang="zh-CN" alt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330" y="524351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/>
            </a:r>
            <a:br>
              <a:rPr lang="en-US" altLang="zh-CN" b="1" dirty="0"/>
            </a:br>
            <a:endParaRPr lang="zh-CN" alt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39" y="2240568"/>
            <a:ext cx="4838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83" y="2173494"/>
            <a:ext cx="1514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0887" y="2145722"/>
            <a:ext cx="232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A:</a:t>
            </a:r>
            <a:r>
              <a:rPr lang="en-US" altLang="zh-CN" dirty="0" smtClean="0"/>
              <a:t> adjacency matrix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47" y="2675787"/>
            <a:ext cx="1962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83" y="3304734"/>
            <a:ext cx="24669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909700" y="2412789"/>
            <a:ext cx="688768" cy="419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GCN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>
            <a:stCxn id="4100" idx="1"/>
          </p:cNvCxnSpPr>
          <p:nvPr/>
        </p:nvCxnSpPr>
        <p:spPr>
          <a:xfrm flipV="1">
            <a:off x="1592839" y="2578705"/>
            <a:ext cx="88347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909700" y="4671994"/>
            <a:ext cx="688768" cy="419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HIN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74" y="4493869"/>
            <a:ext cx="4334494" cy="94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箭头连接符 13"/>
          <p:cNvCxnSpPr>
            <a:stCxn id="20" idx="3"/>
          </p:cNvCxnSpPr>
          <p:nvPr/>
        </p:nvCxnSpPr>
        <p:spPr>
          <a:xfrm flipV="1">
            <a:off x="1598468" y="4881732"/>
            <a:ext cx="116848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大括号 15"/>
          <p:cNvSpPr/>
          <p:nvPr/>
        </p:nvSpPr>
        <p:spPr>
          <a:xfrm>
            <a:off x="7053402" y="2342818"/>
            <a:ext cx="304181" cy="13001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>
            <a:endCxn id="16" idx="1"/>
          </p:cNvCxnSpPr>
          <p:nvPr/>
        </p:nvCxnSpPr>
        <p:spPr>
          <a:xfrm>
            <a:off x="5177101" y="2644947"/>
            <a:ext cx="1876301" cy="3479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22" y="4582947"/>
            <a:ext cx="371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616359" y="4582947"/>
                <a:ext cx="4665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i="1" dirty="0"/>
                          <m:t>τ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  <a:r>
                  <a:rPr lang="el-GR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i="1" dirty="0"/>
                          <m:t>τ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  <a:r>
                  <a:rPr lang="el-GR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i="1" dirty="0"/>
                          <m:t>τ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 smtClean="0"/>
                  <a:t>}  </a:t>
                </a:r>
                <a:r>
                  <a:rPr lang="en-US" altLang="zh-CN" dirty="0" smtClean="0"/>
                  <a:t>express </a:t>
                </a:r>
                <a:r>
                  <a:rPr lang="en-US" altLang="zh-CN" dirty="0"/>
                  <a:t>different types of nodes</a:t>
                </a:r>
                <a:endParaRPr lang="zh-CN" alt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359" y="4582947"/>
                <a:ext cx="4665957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044" t="-8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22" y="5023752"/>
            <a:ext cx="2066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497547" y="5078415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dirty="0" err="1"/>
              <a:t>submatrix</a:t>
            </a:r>
            <a:r>
              <a:rPr lang="en-US" altLang="zh-CN" dirty="0"/>
              <a:t> of </a:t>
            </a:r>
            <a:endParaRPr lang="zh-CN" altLang="en-US" dirty="0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211" y="5014189"/>
            <a:ext cx="219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58" y="5708868"/>
            <a:ext cx="24193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左大括号 30"/>
          <p:cNvSpPr/>
          <p:nvPr/>
        </p:nvSpPr>
        <p:spPr>
          <a:xfrm>
            <a:off x="7179113" y="4671994"/>
            <a:ext cx="76164" cy="139882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/>
          <p:cNvCxnSpPr>
            <a:endCxn id="31" idx="1"/>
          </p:cNvCxnSpPr>
          <p:nvPr/>
        </p:nvCxnSpPr>
        <p:spPr>
          <a:xfrm>
            <a:off x="6032665" y="4952279"/>
            <a:ext cx="1146448" cy="419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658030" y="5263081"/>
            <a:ext cx="5279632" cy="10481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>
                <a:solidFill>
                  <a:schemeClr val="tx1"/>
                </a:solidFill>
              </a:rPr>
              <a:t>Consider the fusion of multiple heterogeneous relationships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Approach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97528" y="1309175"/>
            <a:ext cx="581120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</a:pPr>
            <a:r>
              <a:rPr lang="en-US" altLang="zh-CN" sz="2800" b="1" spc="50" dirty="0">
                <a:ln w="11430"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Dual-level Attention Mechanism</a:t>
            </a: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6909" y="2146901"/>
            <a:ext cx="302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Type-level Attention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13912" y="2111274"/>
            <a:ext cx="2486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Node-level Attention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2849640"/>
            <a:ext cx="20859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7" y="3268740"/>
            <a:ext cx="32004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13" y="3935810"/>
            <a:ext cx="37338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12" y="2638425"/>
            <a:ext cx="40195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87" y="3326884"/>
            <a:ext cx="38766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12" y="4403209"/>
            <a:ext cx="45339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46909" y="5165766"/>
                <a:ext cx="4988802" cy="1478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b="1" i="1" dirty="0"/>
                          <m:t>τ</m:t>
                        </m:r>
                      </m:sub>
                    </m:sSub>
                  </m:oMath>
                </a14:m>
                <a:r>
                  <a:rPr lang="en-US" altLang="zh-CN" b="1" dirty="0" smtClean="0"/>
                  <a:t> </a:t>
                </a:r>
                <a:r>
                  <a:rPr lang="en-US" altLang="zh-CN" dirty="0" smtClean="0"/>
                  <a:t>: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sum </a:t>
                </a:r>
                <a:r>
                  <a:rPr lang="en-US" altLang="zh-CN" dirty="0"/>
                  <a:t>of all neighbor </a:t>
                </a:r>
                <a:r>
                  <a:rPr lang="en-US" altLang="zh-CN" dirty="0" smtClean="0"/>
                  <a:t>nodes feature </a:t>
                </a:r>
                <a:r>
                  <a:rPr lang="en-US" altLang="zh-CN" dirty="0"/>
                  <a:t>of node v</a:t>
                </a:r>
                <a:br>
                  <a:rPr lang="en-US" altLang="zh-CN" dirty="0"/>
                </a:br>
                <a:r>
                  <a:rPr lang="en-US" altLang="zh-CN" dirty="0" smtClean="0"/>
                  <a:t> belong to the same type </a:t>
                </a:r>
                <a:r>
                  <a:rPr lang="en-US" altLang="zh-CN" i="1" dirty="0"/>
                  <a:t>τ</a:t>
                </a:r>
                <a:r>
                  <a:rPr lang="en-US" altLang="zh-CN" dirty="0"/>
                  <a:t> </a:t>
                </a:r>
                <a:endParaRPr lang="en-US" altLang="zh-CN" dirty="0" smtClean="0"/>
              </a:p>
              <a:p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b="1" i="1" dirty="0"/>
                          <m:t>τ</m:t>
                        </m:r>
                      </m:sub>
                    </m:sSub>
                  </m:oMath>
                </a14:m>
                <a:r>
                  <a:rPr lang="en-US" altLang="zh-CN" dirty="0" smtClean="0"/>
                  <a:t> :the </a:t>
                </a:r>
                <a:r>
                  <a:rPr lang="en-US" altLang="zh-CN" dirty="0"/>
                  <a:t>type-level attention weights </a:t>
                </a:r>
                <a:br>
                  <a:rPr lang="en-US" altLang="zh-CN" dirty="0"/>
                </a:br>
                <a:r>
                  <a:rPr lang="en-US" altLang="zh-CN" dirty="0"/>
                  <a:t/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5165766"/>
                <a:ext cx="4988802" cy="1478097"/>
              </a:xfrm>
              <a:prstGeom prst="rect">
                <a:avLst/>
              </a:prstGeom>
              <a:blipFill rotWithShape="1">
                <a:blip r:embed="rId8"/>
                <a:stretch>
                  <a:fillRect t="-2058" r="-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0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Approach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kern="1200" dirty="0">
                <a:solidFill>
                  <a:schemeClr val="tx1"/>
                </a:solidFill>
              </a:rPr>
              <a:t>Model Training</a:t>
            </a:r>
            <a:endParaRPr lang="zh-CN" altLang="en-US" sz="2800" kern="12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2191430"/>
            <a:ext cx="6466051" cy="219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28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Experiments</a:t>
            </a:r>
            <a:endParaRPr lang="en-US" altLang="zh-CN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417" y="1683761"/>
            <a:ext cx="7366845" cy="392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1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Experiments</a:t>
            </a:r>
            <a:endParaRPr lang="en-US" altLang="zh-CN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4" y="1486889"/>
            <a:ext cx="11774925" cy="40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7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Experiments</a:t>
            </a:r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82" y="1470831"/>
            <a:ext cx="7412863" cy="411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b="0" dirty="0" smtClean="0">
              <a:solidFill>
                <a:schemeClr val="tx1"/>
              </a:solidFill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</a:endParaRPr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>
                <a:solidFill>
                  <a:schemeClr val="tx1"/>
                </a:solidFill>
                <a:effectLst/>
              </a:rPr>
              <a:t>propose a novel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heterogeneous graph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neural network based method for semisupervised short text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classification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/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>
                <a:solidFill>
                  <a:schemeClr val="tx1"/>
                </a:solidFill>
                <a:effectLst/>
              </a:rPr>
              <a:t>we first present a flexible HIN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framework for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modeling the short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texts</a:t>
            </a:r>
          </a:p>
          <a:p>
            <a:pPr marL="0" indent="0">
              <a:buNone/>
            </a:pPr>
            <a:endParaRPr lang="en-US" altLang="zh-CN" b="0" dirty="0" smtClean="0">
              <a:solidFill>
                <a:schemeClr val="tx1"/>
              </a:solidFill>
              <a:effectLst/>
            </a:endParaRPr>
          </a:p>
          <a:p>
            <a:pPr marL="457200">
              <a:buFont typeface="Wingdings" pitchFamily="2" charset="2"/>
              <a:buChar char="l"/>
            </a:pPr>
            <a:r>
              <a:rPr lang="en-US" altLang="zh-CN" b="0" dirty="0">
                <a:solidFill>
                  <a:schemeClr val="tx1"/>
                </a:solidFill>
                <a:effectLst/>
              </a:rPr>
              <a:t>propose a novel model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HGAT to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embed the HIN based on a dual-level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attention mechanism </a:t>
            </a:r>
            <a:r>
              <a:rPr lang="en-US" altLang="zh-CN" b="0" dirty="0">
                <a:solidFill>
                  <a:schemeClr val="tx1"/>
                </a:solidFill>
                <a:effectLst/>
              </a:rPr>
              <a:t>including node-level and type-level </a:t>
            </a:r>
            <a:r>
              <a:rPr lang="en-US" altLang="zh-CN" b="0" dirty="0" smtClean="0">
                <a:solidFill>
                  <a:schemeClr val="tx1"/>
                </a:solidFill>
                <a:effectLst/>
              </a:rPr>
              <a:t>attentions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b="0" dirty="0" smtClean="0">
                <a:solidFill>
                  <a:schemeClr val="tx1"/>
                </a:solidFill>
              </a:rPr>
              <a:t> </a:t>
            </a:r>
            <a:r>
              <a:rPr lang="en-US" altLang="zh-CN" b="0" dirty="0">
                <a:solidFill>
                  <a:schemeClr val="tx1"/>
                </a:solidFill>
              </a:rPr>
              <a:t/>
            </a:r>
            <a:br>
              <a:rPr lang="en-US" altLang="zh-CN" b="0" dirty="0">
                <a:solidFill>
                  <a:schemeClr val="tx1"/>
                </a:solidFill>
              </a:rPr>
            </a:br>
            <a:endParaRPr lang="en-US" altLang="zh-CN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sz="2800" dirty="0" smtClean="0"/>
          </a:p>
          <a:p>
            <a:r>
              <a:rPr lang="en-US" altLang="zh-CN" sz="4000" b="0" dirty="0" smtClean="0">
                <a:solidFill>
                  <a:schemeClr val="tx1"/>
                </a:solidFill>
                <a:effectLst/>
              </a:rPr>
              <a:t>Introduction</a:t>
            </a:r>
          </a:p>
          <a:p>
            <a:r>
              <a:rPr lang="en-US" altLang="zh-CN" sz="4000" b="0" dirty="0" smtClean="0">
                <a:solidFill>
                  <a:schemeClr val="tx1"/>
                </a:solidFill>
                <a:effectLst/>
              </a:rPr>
              <a:t>Motivation</a:t>
            </a:r>
            <a:r>
              <a:rPr lang="en-US" altLang="zh-CN" sz="40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zh-CN" sz="4000" b="0" dirty="0" smtClean="0">
                <a:solidFill>
                  <a:schemeClr val="tx1"/>
                </a:solidFill>
                <a:effectLst/>
              </a:rPr>
              <a:t>Approach</a:t>
            </a:r>
          </a:p>
          <a:p>
            <a:r>
              <a:rPr lang="en-US" altLang="zh-CN" sz="4000" b="0" dirty="0" smtClean="0">
                <a:solidFill>
                  <a:schemeClr val="tx1"/>
                </a:solidFill>
                <a:effectLst/>
              </a:rPr>
              <a:t>Experiments</a:t>
            </a:r>
          </a:p>
          <a:p>
            <a:r>
              <a:rPr lang="en-US" altLang="zh-CN" sz="4000" b="0" dirty="0" smtClean="0">
                <a:solidFill>
                  <a:schemeClr val="tx1"/>
                </a:solidFill>
                <a:effectLst/>
              </a:rPr>
              <a:t>Conclusion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4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Introduction</a:t>
            </a:r>
            <a:endParaRPr lang="en-US" altLang="zh-CN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b="0" dirty="0" smtClean="0"/>
          </a:p>
        </p:txBody>
      </p:sp>
      <p:sp>
        <p:nvSpPr>
          <p:cNvPr id="4" name="椭圆 3"/>
          <p:cNvSpPr/>
          <p:nvPr/>
        </p:nvSpPr>
        <p:spPr>
          <a:xfrm>
            <a:off x="8712926" y="2677886"/>
            <a:ext cx="2022368" cy="1508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Application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9886159" y="2207892"/>
            <a:ext cx="1698270" cy="1045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Sentiment analysis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7885611" y="2207892"/>
            <a:ext cx="1654630" cy="9927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News tagging</a:t>
            </a:r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7661960" y="3414198"/>
            <a:ext cx="1746070" cy="1071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Query intent </a:t>
            </a:r>
            <a:r>
              <a:rPr lang="en-US" altLang="zh-CN" dirty="0" smtClean="0"/>
              <a:t>classification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9974877" y="3536127"/>
            <a:ext cx="1733005" cy="1053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News categorization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6" y="3200683"/>
            <a:ext cx="3487783" cy="331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4" y="1412285"/>
            <a:ext cx="43338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8" y="4062833"/>
            <a:ext cx="4121333" cy="222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6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Motivation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buFont typeface="Wingdings" pitchFamily="2" charset="2"/>
              <a:buChar char="l"/>
            </a:pPr>
            <a:endParaRPr lang="en-US" altLang="zh-CN" b="0" dirty="0" smtClean="0">
              <a:solidFill>
                <a:schemeClr val="tx1"/>
              </a:solidFill>
              <a:effectLst/>
            </a:endParaRPr>
          </a:p>
          <a:p>
            <a:pPr marL="457200">
              <a:buFont typeface="Wingdings" pitchFamily="2" charset="2"/>
              <a:buChar char="l"/>
            </a:pPr>
            <a:endParaRPr lang="en-US" altLang="zh-CN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1.the </a:t>
            </a:r>
            <a:r>
              <a:rPr lang="en-US" altLang="zh-CN" b="0" dirty="0" err="1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sparsity</a:t>
            </a:r>
            <a:r>
              <a:rPr lang="en-US" altLang="zh-CN" b="0" dirty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 and </a:t>
            </a:r>
            <a:r>
              <a:rPr lang="en-US" altLang="zh-CN" b="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ambiguity </a:t>
            </a:r>
            <a:r>
              <a:rPr lang="en-US" altLang="zh-CN" b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short text</a:t>
            </a:r>
            <a:endParaRPr lang="en-US" altLang="zh-CN" b="0" dirty="0"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en-US" altLang="zh-CN" sz="1800" b="0" dirty="0">
              <a:solidFill>
                <a:schemeClr val="tx1"/>
              </a:solidFill>
            </a:endParaRPr>
          </a:p>
          <a:p>
            <a:pPr marL="327025" lvl="1" indent="0">
              <a:buNone/>
            </a:pPr>
            <a:r>
              <a:rPr lang="en-US" altLang="zh-CN" sz="2400" b="0" dirty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2400" b="0" dirty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</a:br>
            <a:endParaRPr lang="en-US" altLang="zh-CN" b="0" dirty="0"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r>
              <a:rPr lang="en-US" altLang="zh-CN" b="0" dirty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</a:rPr>
              <a:t>2.The labeled data is scarce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</a:br>
            <a:endParaRPr lang="en-US" altLang="zh-CN" dirty="0" smtClean="0">
              <a:solidFill>
                <a:schemeClr val="accent5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buNone/>
            </a:pPr>
            <a:endParaRPr lang="en-US" altLang="zh-CN" b="0" dirty="0" smtClean="0"/>
          </a:p>
          <a:p>
            <a:pPr marL="0" indent="0">
              <a:buNone/>
            </a:pPr>
            <a:endParaRPr lang="en-US" altLang="zh-CN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264" y="1942067"/>
            <a:ext cx="55402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1.(HIN)Heterogeneous information network</a:t>
            </a:r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 smtClean="0"/>
              <a:t>2.(HGAT)Heterogeneous Graph Attention networks</a:t>
            </a:r>
            <a:endParaRPr lang="zh-CN" altLang="en-US" b="1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5070764" y="2181498"/>
            <a:ext cx="958799" cy="499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029563" y="1662544"/>
            <a:ext cx="5766197" cy="1401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</a:rPr>
              <a:t>incorporate</a:t>
            </a:r>
            <a:r>
              <a:rPr lang="en-US" altLang="zh-CN" dirty="0">
                <a:solidFill>
                  <a:schemeClr val="accent1"/>
                </a:solidFill>
              </a:rPr>
              <a:t> </a:t>
            </a:r>
            <a:r>
              <a:rPr lang="en-US" altLang="zh-CN" dirty="0"/>
              <a:t>any </a:t>
            </a:r>
            <a:r>
              <a:rPr lang="en-US" altLang="zh-CN" dirty="0" smtClean="0">
                <a:solidFill>
                  <a:schemeClr val="accent1"/>
                </a:solidFill>
              </a:rPr>
              <a:t>additional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chemeClr val="accent1"/>
                </a:solidFill>
              </a:rPr>
              <a:t>information</a:t>
            </a:r>
            <a:r>
              <a:rPr lang="en-US" altLang="zh-CN" dirty="0" smtClean="0"/>
              <a:t>(</a:t>
            </a:r>
            <a:r>
              <a:rPr lang="en-US" altLang="zh-CN" b="1" dirty="0" err="1" smtClean="0"/>
              <a:t>entity</a:t>
            </a:r>
            <a:r>
              <a:rPr lang="en-US" altLang="zh-CN" dirty="0" err="1" smtClean="0"/>
              <a:t>,</a:t>
            </a:r>
            <a:r>
              <a:rPr lang="en-US" altLang="zh-CN" b="1" dirty="0" err="1" smtClean="0"/>
              <a:t>topic</a:t>
            </a:r>
            <a:r>
              <a:rPr lang="en-US" altLang="zh-CN" dirty="0" smtClean="0"/>
              <a:t>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dirty="0"/>
              <a:t>capture the rich </a:t>
            </a:r>
            <a:r>
              <a:rPr lang="en-US" altLang="zh-CN" dirty="0" smtClean="0">
                <a:solidFill>
                  <a:schemeClr val="accent1"/>
                </a:solidFill>
              </a:rPr>
              <a:t>relations</a:t>
            </a:r>
            <a:r>
              <a:rPr lang="en-US" altLang="zh-CN" dirty="0" smtClean="0"/>
              <a:t> among </a:t>
            </a:r>
            <a:r>
              <a:rPr lang="en-US" altLang="zh-CN" dirty="0"/>
              <a:t>the </a:t>
            </a:r>
            <a:r>
              <a:rPr lang="en-US" altLang="zh-CN" dirty="0">
                <a:solidFill>
                  <a:schemeClr val="accent1"/>
                </a:solidFill>
              </a:rPr>
              <a:t>texts</a:t>
            </a:r>
            <a:r>
              <a:rPr lang="en-US" altLang="zh-CN" dirty="0"/>
              <a:t> and the </a:t>
            </a:r>
            <a:r>
              <a:rPr lang="en-US" altLang="zh-CN" dirty="0">
                <a:solidFill>
                  <a:schemeClr val="accent1"/>
                </a:solidFill>
              </a:rPr>
              <a:t>additional information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29563" y="3801291"/>
            <a:ext cx="5766197" cy="15208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dirty="0" smtClean="0"/>
              <a:t>learn </a:t>
            </a:r>
            <a:r>
              <a:rPr lang="en-US" altLang="zh-CN" dirty="0"/>
              <a:t>the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importance</a:t>
            </a:r>
            <a:r>
              <a:rPr lang="en-US" altLang="zh-CN" dirty="0"/>
              <a:t> </a:t>
            </a:r>
            <a:r>
              <a:rPr lang="en-US" altLang="zh-CN" dirty="0" smtClean="0"/>
              <a:t>of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different neighbor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nodes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dirty="0" smtClean="0"/>
              <a:t>the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importance </a:t>
            </a:r>
            <a:r>
              <a:rPr lang="en-US" altLang="zh-CN" dirty="0">
                <a:solidFill>
                  <a:schemeClr val="tx1"/>
                </a:solidFill>
              </a:rPr>
              <a:t>of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 different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node </a:t>
            </a:r>
            <a:r>
              <a:rPr lang="en-US" altLang="zh-CN" dirty="0" smtClean="0"/>
              <a:t>(information</a:t>
            </a:r>
            <a:r>
              <a:rPr lang="en-US" altLang="zh-CN" dirty="0"/>
              <a:t>) </a:t>
            </a:r>
            <a:r>
              <a:rPr lang="en-US" altLang="zh-CN" dirty="0" smtClean="0">
                <a:solidFill>
                  <a:schemeClr val="accent1"/>
                </a:solidFill>
              </a:rPr>
              <a:t>types</a:t>
            </a:r>
            <a:r>
              <a:rPr lang="en-US" altLang="zh-CN" dirty="0" smtClean="0"/>
              <a:t> to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a current node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" name="直接箭头连接符 10"/>
          <p:cNvCxnSpPr>
            <a:endCxn id="14" idx="1"/>
          </p:cNvCxnSpPr>
          <p:nvPr/>
        </p:nvCxnSpPr>
        <p:spPr>
          <a:xfrm>
            <a:off x="4653410" y="3419395"/>
            <a:ext cx="1376153" cy="11423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5657" y="1508167"/>
            <a:ext cx="459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(</a:t>
            </a:r>
            <a:r>
              <a:rPr lang="en-US" altLang="zh-CN" b="1" dirty="0"/>
              <a:t>HIN)Heterogeneous information </a:t>
            </a:r>
            <a:r>
              <a:rPr lang="en-US" altLang="zh-CN" b="1" dirty="0" smtClean="0"/>
              <a:t>network</a:t>
            </a:r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0" y="1926180"/>
            <a:ext cx="6870618" cy="366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8799" y="5504640"/>
            <a:ext cx="6346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Figure 1: An illustrative example of a </a:t>
            </a:r>
            <a:r>
              <a:rPr lang="en-US" altLang="zh-CN" b="1" dirty="0" smtClean="0"/>
              <a:t>heterogeneous </a:t>
            </a:r>
            <a:r>
              <a:rPr lang="en-US" altLang="zh-CN" b="1" dirty="0"/>
              <a:t>graph</a:t>
            </a:r>
            <a:br>
              <a:rPr lang="en-US" altLang="zh-CN" b="1" dirty="0"/>
            </a:br>
            <a:r>
              <a:rPr lang="en-US" altLang="zh-CN" b="1" dirty="0"/>
              <a:t>(IMDB)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336" y="1318162"/>
            <a:ext cx="459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(</a:t>
            </a:r>
            <a:r>
              <a:rPr lang="en-US" altLang="zh-CN" b="1" dirty="0"/>
              <a:t>HIN)Heterogeneous information </a:t>
            </a:r>
            <a:r>
              <a:rPr lang="en-US" altLang="zh-CN" b="1" dirty="0" smtClean="0"/>
              <a:t>network</a:t>
            </a:r>
            <a:endParaRPr lang="en-US" altLang="zh-CN" b="1" dirty="0"/>
          </a:p>
          <a:p>
            <a:endParaRPr lang="en-US" altLang="zh-CN" b="1" dirty="0" smtClean="0"/>
          </a:p>
          <a:p>
            <a:endParaRPr lang="en-US" altLang="zh-CN" b="1" dirty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2108331"/>
            <a:ext cx="6710980" cy="369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677" y="5680463"/>
            <a:ext cx="630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Figure </a:t>
            </a:r>
            <a:r>
              <a:rPr lang="en-US" altLang="zh-CN" b="1" dirty="0" smtClean="0"/>
              <a:t>2: </a:t>
            </a:r>
            <a:r>
              <a:rPr lang="en-US" altLang="zh-CN" b="1" dirty="0"/>
              <a:t>An example of HIN for short texts on </a:t>
            </a:r>
            <a:r>
              <a:rPr lang="en-US" altLang="zh-CN" b="1" dirty="0" err="1"/>
              <a:t>AGNews</a:t>
            </a:r>
            <a:r>
              <a:rPr lang="en-US" altLang="zh-CN" b="1" dirty="0"/>
              <a:t>. </a:t>
            </a:r>
            <a:br>
              <a:rPr lang="en-US" altLang="zh-CN" b="1" dirty="0"/>
            </a:b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07706" y="1948475"/>
                <a:ext cx="5887894" cy="6217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/>
                  <a:t>G=(V,E)</a:t>
                </a:r>
              </a:p>
              <a:p>
                <a:r>
                  <a:rPr lang="en-US" altLang="zh-CN" b="1" dirty="0" smtClean="0"/>
                  <a:t>V:</a:t>
                </a:r>
              </a:p>
              <a:p>
                <a:pPr lvl="1"/>
                <a:r>
                  <a:rPr lang="en-US" altLang="zh-CN" b="1" dirty="0" smtClean="0"/>
                  <a:t>the short texts D={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zh-CN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b="1" dirty="0" smtClean="0"/>
                  <a:t>…….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zh-CN" b="1" dirty="0" smtClean="0"/>
                  <a:t>}</a:t>
                </a:r>
              </a:p>
              <a:p>
                <a:pPr lvl="1"/>
                <a:r>
                  <a:rPr lang="en-US" altLang="zh-CN" b="1" dirty="0" smtClean="0"/>
                  <a:t>entities E={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1" dirty="0" smtClean="0"/>
                  <a:t>……..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CN" b="1" dirty="0" smtClean="0"/>
                  <a:t>}</a:t>
                </a:r>
              </a:p>
              <a:p>
                <a:pPr lvl="1"/>
                <a:r>
                  <a:rPr lang="en-US" altLang="zh-CN" b="1" dirty="0" smtClean="0"/>
                  <a:t>topics T={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CN" b="1" dirty="0" smtClean="0"/>
                  <a:t>………..</a:t>
                </a:r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𝑲</m:t>
                        </m:r>
                      </m:sub>
                    </m:sSub>
                  </m:oMath>
                </a14:m>
                <a:r>
                  <a:rPr lang="en-US" altLang="zh-CN" b="1" dirty="0" smtClean="0"/>
                  <a:t>}</a:t>
                </a:r>
              </a:p>
              <a:p>
                <a:pPr lvl="1"/>
                <a:endParaRPr lang="en-US" altLang="zh-CN" b="1" dirty="0"/>
              </a:p>
              <a:p>
                <a:pPr lvl="1"/>
                <a:endParaRPr lang="en-US" altLang="zh-CN" b="1" dirty="0" smtClean="0"/>
              </a:p>
              <a:p>
                <a:pPr lvl="1"/>
                <a:r>
                  <a:rPr lang="en-US" altLang="zh-CN" b="1" dirty="0" smtClean="0"/>
                  <a:t>extract topics: </a:t>
                </a:r>
                <a:r>
                  <a:rPr lang="en-US" altLang="zh-CN" b="1" dirty="0" smtClean="0">
                    <a:solidFill>
                      <a:schemeClr val="accent1"/>
                    </a:solidFill>
                  </a:rPr>
                  <a:t>LDA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solidFill>
                      <a:schemeClr val="tx1"/>
                    </a:solidFill>
                  </a:rPr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i="1">
                            <a:solidFill>
                              <a:schemeClr val="tx1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en-US" altLang="zh-CN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i="1">
                            <a:solidFill>
                              <a:schemeClr val="tx1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solidFill>
                      <a:schemeClr val="tx1"/>
                    </a:solidFill>
                  </a:rPr>
                  <a:t>……….</a:t>
                </a:r>
                <a:r>
                  <a:rPr lang="en-US" altLang="zh-CN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zh-CN" i="1">
                            <a:solidFill>
                              <a:schemeClr val="tx1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altLang="zh-CN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en-US" altLang="zh-CN" dirty="0"/>
                  <a:t> (</a:t>
                </a:r>
                <a:r>
                  <a:rPr lang="en-US" altLang="zh-CN" i="1" dirty="0"/>
                  <a:t>w </a:t>
                </a:r>
                <a:r>
                  <a:rPr lang="en-US" altLang="zh-CN" dirty="0" smtClean="0"/>
                  <a:t>denotes the </a:t>
                </a:r>
                <a:r>
                  <a:rPr lang="en-US" altLang="zh-CN" dirty="0"/>
                  <a:t>vocabulary size) </a:t>
                </a:r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r>
                  <a:rPr lang="en-US" altLang="zh-CN" b="1" dirty="0" smtClean="0"/>
                  <a:t>extract </a:t>
                </a:r>
                <a:r>
                  <a:rPr lang="en-US" altLang="zh-CN" b="1" dirty="0" err="1" smtClean="0"/>
                  <a:t>entities:</a:t>
                </a:r>
                <a:r>
                  <a:rPr lang="en-US" altLang="zh-CN" b="1" dirty="0" err="1" smtClean="0">
                    <a:solidFill>
                      <a:schemeClr val="accent1"/>
                    </a:solidFill>
                  </a:rPr>
                  <a:t>entity</a:t>
                </a:r>
                <a:r>
                  <a:rPr lang="en-US" altLang="zh-CN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linking tool </a:t>
                </a:r>
                <a:r>
                  <a:rPr lang="en-US" altLang="zh-CN" b="1" dirty="0" err="1" smtClean="0">
                    <a:solidFill>
                      <a:schemeClr val="accent1"/>
                    </a:solidFill>
                  </a:rPr>
                  <a:t>tagme</a:t>
                </a:r>
                <a:endParaRPr lang="en-US" altLang="zh-CN" b="1" dirty="0" smtClean="0">
                  <a:solidFill>
                    <a:schemeClr val="accent1"/>
                  </a:solidFill>
                </a:endParaRPr>
              </a:p>
              <a:p>
                <a:endParaRPr lang="en-US" altLang="zh-CN" b="1" dirty="0" smtClean="0">
                  <a:solidFill>
                    <a:schemeClr val="accent1"/>
                  </a:solidFill>
                </a:endParaRPr>
              </a:p>
              <a:p>
                <a:r>
                  <a:rPr lang="en-US" altLang="zh-CN" b="1" dirty="0" smtClean="0"/>
                  <a:t>Edges:</a:t>
                </a:r>
                <a:endParaRPr lang="en-US" altLang="zh-CN" b="1" dirty="0"/>
              </a:p>
              <a:p>
                <a:pPr lvl="1"/>
                <a:r>
                  <a:rPr lang="en-US" altLang="zh-CN" b="1" dirty="0" err="1" smtClean="0"/>
                  <a:t>D-E:</a:t>
                </a:r>
                <a:r>
                  <a:rPr lang="en-US" altLang="zh-CN" b="1" dirty="0" err="1" smtClean="0">
                    <a:solidFill>
                      <a:schemeClr val="accent1"/>
                    </a:solidFill>
                  </a:rPr>
                  <a:t>entities</a:t>
                </a:r>
                <a:r>
                  <a:rPr lang="en-US" altLang="zh-CN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zh-CN" altLang="en-US" b="1" dirty="0" smtClean="0">
                    <a:solidFill>
                      <a:schemeClr val="accent1"/>
                    </a:solidFill>
                  </a:rPr>
                  <a:t>∈</a:t>
                </a:r>
                <a:r>
                  <a:rPr lang="en-US" altLang="zh-CN" b="1" dirty="0" smtClean="0">
                    <a:solidFill>
                      <a:schemeClr val="accent1"/>
                    </a:solidFill>
                  </a:rPr>
                  <a:t>document</a:t>
                </a:r>
              </a:p>
              <a:p>
                <a:pPr lvl="1"/>
                <a:r>
                  <a:rPr lang="en-US" altLang="zh-CN" b="1" dirty="0" err="1" smtClean="0"/>
                  <a:t>D-T:</a:t>
                </a:r>
                <a:r>
                  <a:rPr lang="en-US" altLang="zh-CN" b="1" dirty="0" err="1" smtClean="0">
                    <a:solidFill>
                      <a:schemeClr val="accent1"/>
                    </a:solidFill>
                  </a:rPr>
                  <a:t>choose</a:t>
                </a:r>
                <a:r>
                  <a:rPr lang="en-US" altLang="zh-CN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the two largest topic </a:t>
                </a:r>
                <a:r>
                  <a:rPr lang="en-US" altLang="zh-CN" b="1" dirty="0" smtClean="0">
                    <a:solidFill>
                      <a:schemeClr val="accent1"/>
                    </a:solidFill>
                  </a:rPr>
                  <a:t>probabilities</a:t>
                </a:r>
              </a:p>
              <a:p>
                <a:pPr lvl="1"/>
                <a:r>
                  <a:rPr lang="en-US" altLang="zh-CN" b="1" dirty="0" err="1" smtClean="0"/>
                  <a:t>E-E:</a:t>
                </a:r>
                <a:r>
                  <a:rPr lang="en-US" altLang="zh-CN" b="1" dirty="0" err="1">
                    <a:solidFill>
                      <a:schemeClr val="accent1"/>
                    </a:solidFill>
                  </a:rPr>
                  <a:t>cosine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 similarity </a:t>
                </a:r>
                <a:r>
                  <a:rPr lang="en-US" altLang="zh-CN" dirty="0"/>
                  <a:t/>
                </a:r>
                <a:br>
                  <a:rPr lang="en-US" altLang="zh-CN" dirty="0"/>
                </a:br>
                <a:endParaRPr lang="en-US" altLang="zh-CN" b="1" dirty="0" smtClean="0"/>
              </a:p>
              <a:p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endParaRPr lang="en-US" altLang="zh-CN" b="1" dirty="0">
                  <a:solidFill>
                    <a:schemeClr val="accent1"/>
                  </a:solidFill>
                </a:endParaRP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706" y="1948475"/>
                <a:ext cx="5887894" cy="6217087"/>
              </a:xfrm>
              <a:prstGeom prst="rect">
                <a:avLst/>
              </a:prstGeom>
              <a:blipFill rotWithShape="1">
                <a:blip r:embed="rId4"/>
                <a:stretch>
                  <a:fillRect l="-1139" t="-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92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Approach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33153" y="3804989"/>
            <a:ext cx="1235034" cy="501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inputs</a:t>
            </a:r>
            <a:endParaRPr lang="zh-CN" altLang="en-US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268187" y="2446318"/>
            <a:ext cx="605640" cy="3219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73827" y="2084427"/>
            <a:ext cx="3158837" cy="509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Document </a:t>
            </a:r>
            <a:r>
              <a:rPr lang="en-US" altLang="zh-CN" b="1" dirty="0" smtClean="0">
                <a:solidFill>
                  <a:schemeClr val="tx1"/>
                </a:solidFill>
              </a:rPr>
              <a:t>Embedding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4550" y="2154463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Extract document feature using </a:t>
            </a:r>
            <a:r>
              <a:rPr lang="en-US" altLang="zh-CN" dirty="0" err="1" smtClean="0"/>
              <a:t>tfidf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885702" y="3151227"/>
            <a:ext cx="3158837" cy="509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Topic </a:t>
            </a:r>
            <a:r>
              <a:rPr lang="en-US" altLang="zh-CN" b="1" dirty="0" smtClean="0">
                <a:solidFill>
                  <a:schemeClr val="tx1"/>
                </a:solidFill>
              </a:rPr>
              <a:t>Embedding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550" y="3221263"/>
            <a:ext cx="581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word distribution is used to represent the topic(</a:t>
            </a:r>
            <a:r>
              <a:rPr lang="en-US" altLang="zh-CN" b="1" dirty="0" smtClean="0"/>
              <a:t>LDA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919351" y="4306718"/>
            <a:ext cx="3158837" cy="509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entity Embedding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9127" y="4201393"/>
            <a:ext cx="562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{</a:t>
            </a:r>
            <a:r>
              <a:rPr lang="en-US" altLang="zh-CN" dirty="0" smtClean="0"/>
              <a:t>Based on the Wikipedia corpus get </a:t>
            </a:r>
            <a:r>
              <a:rPr lang="en-US" altLang="zh-CN" dirty="0" smtClean="0"/>
              <a:t>entity </a:t>
            </a:r>
            <a:r>
              <a:rPr lang="en-US" altLang="zh-CN" dirty="0" smtClean="0"/>
              <a:t>embedding</a:t>
            </a:r>
            <a:r>
              <a:rPr lang="en-US" altLang="zh-CN" b="1" dirty="0" smtClean="0"/>
              <a:t>,</a:t>
            </a:r>
          </a:p>
          <a:p>
            <a:r>
              <a:rPr lang="en-US" altLang="zh-CN" dirty="0" err="1" smtClean="0"/>
              <a:t>Tfidf</a:t>
            </a:r>
            <a:r>
              <a:rPr lang="en-US" altLang="zh-CN" dirty="0" smtClean="0"/>
              <a:t> vector of its </a:t>
            </a:r>
            <a:r>
              <a:rPr lang="en-US" altLang="zh-CN" dirty="0" err="1" smtClean="0"/>
              <a:t>wikipedia</a:t>
            </a:r>
            <a:r>
              <a:rPr lang="en-US" altLang="zh-CN" dirty="0" smtClean="0"/>
              <a:t> description text</a:t>
            </a:r>
            <a:r>
              <a:rPr lang="en-US" altLang="zh-CN" b="1" dirty="0" smtClean="0"/>
              <a:t>}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2873826" y="5410687"/>
            <a:ext cx="3158837" cy="509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adjacency matrix A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Approach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(HGAT)Heterogeneous Graph Attention networks</a:t>
            </a:r>
            <a:endParaRPr lang="zh-CN" alt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6" y="1614487"/>
            <a:ext cx="91440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1330" y="5243512"/>
            <a:ext cx="4459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Figure 3: Illustration of our model HGAT </a:t>
            </a:r>
            <a:br>
              <a:rPr lang="en-US" altLang="zh-CN" b="1" dirty="0"/>
            </a:b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622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14853</TotalTime>
  <Words>508</Words>
  <Application>Microsoft Office PowerPoint</Application>
  <PresentationFormat>自定义</PresentationFormat>
  <Paragraphs>135</Paragraphs>
  <Slides>17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Outline</vt:lpstr>
      <vt:lpstr>Introduction</vt:lpstr>
      <vt:lpstr>Motivation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Approach</vt:lpstr>
      <vt:lpstr>Experiments</vt:lpstr>
      <vt:lpstr>Experiments</vt:lpstr>
      <vt:lpstr>Experiments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804</cp:revision>
  <dcterms:created xsi:type="dcterms:W3CDTF">2017-04-22T07:59:29Z</dcterms:created>
  <dcterms:modified xsi:type="dcterms:W3CDTF">2019-12-02T13:33:20Z</dcterms:modified>
</cp:coreProperties>
</file>