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12" r:id="rId3"/>
    <p:sldId id="304" r:id="rId5"/>
    <p:sldId id="386" r:id="rId6"/>
    <p:sldId id="291" r:id="rId7"/>
    <p:sldId id="387" r:id="rId8"/>
    <p:sldId id="351" r:id="rId9"/>
    <p:sldId id="377" r:id="rId10"/>
    <p:sldId id="378" r:id="rId11"/>
    <p:sldId id="379" r:id="rId12"/>
    <p:sldId id="303" r:id="rId13"/>
    <p:sldId id="380" r:id="rId14"/>
    <p:sldId id="381" r:id="rId15"/>
    <p:sldId id="382" r:id="rId16"/>
    <p:sldId id="383" r:id="rId17"/>
    <p:sldId id="400" r:id="rId18"/>
    <p:sldId id="280"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showPr>
  <p:clrMru>
    <a:srgbClr val="413B39"/>
    <a:srgbClr val="D9D9D9"/>
    <a:srgbClr val="DCDEE0"/>
    <a:srgbClr val="616161"/>
    <a:srgbClr val="201A17"/>
    <a:srgbClr val="070707"/>
    <a:srgbClr val="DBDBDB"/>
    <a:srgbClr val="3E3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50" d="100"/>
          <a:sy n="50" d="100"/>
        </p:scale>
        <p:origin x="-402" y="-1608"/>
      </p:cViewPr>
      <p:guideLst>
        <p:guide orient="horz" pos="2109"/>
        <p:guide pos="3951"/>
      </p:guideLst>
    </p:cSldViewPr>
  </p:slideViewPr>
  <p:notesTextViewPr>
    <p:cViewPr>
      <p:scale>
        <a:sx n="1" d="1"/>
        <a:sy n="1" d="1"/>
      </p:scale>
      <p:origin x="0" y="0"/>
    </p:cViewPr>
  </p:notesTextViewPr>
  <p:sorterViewPr>
    <p:cViewPr>
      <p:scale>
        <a:sx n="139" d="100"/>
        <a:sy n="139" d="100"/>
      </p:scale>
      <p:origin x="0" y="0"/>
    </p:cViewPr>
  </p:sorter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ea typeface="微软雅黑 Light" panose="020B0502040204020203" pitchFamily="34"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ea typeface="微软雅黑 Light" panose="020B0502040204020203" pitchFamily="34" charset="-122"/>
              </a:defRPr>
            </a:lvl1pPr>
          </a:lstStyle>
          <a:p>
            <a:fld id="{915CA9C5-7EA0-4D9C-B9C0-3ECAE44BE918}" type="datetimeFigureOut">
              <a:rPr lang="zh-CN" altLang="en-US" smtClean="0"/>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ea typeface="微软雅黑 Light" panose="020B0502040204020203"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ea typeface="微软雅黑 Light" panose="020B0502040204020203" pitchFamily="34" charset="-122"/>
              </a:defRPr>
            </a:lvl1pPr>
          </a:lstStyle>
          <a:p>
            <a:fld id="{72BB0AE3-27A2-456D-827B-E61280247223}" type="slidenum">
              <a:rPr lang="zh-CN" altLang="en-US" smtClean="0"/>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Light" panose="020B0502040204020203" pitchFamily="34" charset="-122"/>
        <a:cs typeface="+mn-cs"/>
      </a:defRPr>
    </a:lvl1pPr>
    <a:lvl2pPr marL="457200" algn="l" defTabSz="914400" rtl="0" eaLnBrk="1" latinLnBrk="0" hangingPunct="1">
      <a:defRPr sz="1200" kern="1200">
        <a:solidFill>
          <a:schemeClr val="tx1"/>
        </a:solidFill>
        <a:latin typeface="+mn-lt"/>
        <a:ea typeface="微软雅黑 Light" panose="020B0502040204020203" pitchFamily="34" charset="-122"/>
        <a:cs typeface="+mn-cs"/>
      </a:defRPr>
    </a:lvl2pPr>
    <a:lvl3pPr marL="914400" algn="l" defTabSz="914400" rtl="0" eaLnBrk="1" latinLnBrk="0" hangingPunct="1">
      <a:defRPr sz="1200" kern="1200">
        <a:solidFill>
          <a:schemeClr val="tx1"/>
        </a:solidFill>
        <a:latin typeface="+mn-lt"/>
        <a:ea typeface="微软雅黑 Light" panose="020B0502040204020203" pitchFamily="34" charset="-122"/>
        <a:cs typeface="+mn-cs"/>
      </a:defRPr>
    </a:lvl3pPr>
    <a:lvl4pPr marL="1371600" algn="l" defTabSz="914400" rtl="0" eaLnBrk="1" latinLnBrk="0" hangingPunct="1">
      <a:defRPr sz="1200" kern="1200">
        <a:solidFill>
          <a:schemeClr val="tx1"/>
        </a:solidFill>
        <a:latin typeface="+mn-lt"/>
        <a:ea typeface="微软雅黑 Light" panose="020B0502040204020203" pitchFamily="34" charset="-122"/>
        <a:cs typeface="+mn-cs"/>
      </a:defRPr>
    </a:lvl4pPr>
    <a:lvl5pPr marL="1828800" algn="l" defTabSz="914400" rtl="0" eaLnBrk="1" latinLnBrk="0" hangingPunct="1">
      <a:defRPr sz="1200" kern="1200">
        <a:solidFill>
          <a:schemeClr val="tx1"/>
        </a:solidFill>
        <a:latin typeface="+mn-lt"/>
        <a:ea typeface="微软雅黑 Light" panose="020B0502040204020203"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2BB0AE3-27A2-456D-827B-E6128024722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2BB0AE3-27A2-456D-827B-E6128024722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2BB0AE3-27A2-456D-827B-E61280247223}"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2BB0AE3-27A2-456D-827B-E61280247223}"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2BB0AE3-27A2-456D-827B-E6128024722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2BB0AE3-27A2-456D-827B-E61280247223}"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4BCD24AF-367D-4F7B-BCBC-AB4AF3EE44F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0F063A-7B63-491C-A845-B41E9950C87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BCD24AF-367D-4F7B-BCBC-AB4AF3EE44F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0F063A-7B63-491C-A845-B41E9950C87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BCD24AF-367D-4F7B-BCBC-AB4AF3EE44F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0F063A-7B63-491C-A845-B41E9950C87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BCD24AF-367D-4F7B-BCBC-AB4AF3EE44F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0F063A-7B63-491C-A845-B41E9950C87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空白">
    <p:spTree>
      <p:nvGrpSpPr>
        <p:cNvPr id="1" name=""/>
        <p:cNvGrpSpPr/>
        <p:nvPr/>
      </p:nvGrpSpPr>
      <p:grpSpPr>
        <a:xfrm>
          <a:off x="0" y="0"/>
          <a:ext cx="0" cy="0"/>
          <a:chOff x="0" y="0"/>
          <a:chExt cx="0" cy="0"/>
        </a:xfrm>
      </p:grpSpPr>
      <p:sp>
        <p:nvSpPr>
          <p:cNvPr id="8" name="图片占位符 7"/>
          <p:cNvSpPr>
            <a:spLocks noGrp="1"/>
          </p:cNvSpPr>
          <p:nvPr>
            <p:ph type="pic" sz="quarter" idx="13"/>
          </p:nvPr>
        </p:nvSpPr>
        <p:spPr>
          <a:xfrm>
            <a:off x="1771650" y="1277272"/>
            <a:ext cx="2895600" cy="3243933"/>
          </a:xfrm>
          <a:custGeom>
            <a:avLst/>
            <a:gdLst>
              <a:gd name="connsiteX0" fmla="*/ 1447800 w 2895600"/>
              <a:gd name="connsiteY0" fmla="*/ 0 h 3243933"/>
              <a:gd name="connsiteX1" fmla="*/ 1595195 w 2895600"/>
              <a:gd name="connsiteY1" fmla="*/ 33860 h 3243933"/>
              <a:gd name="connsiteX2" fmla="*/ 2748205 w 2895600"/>
              <a:gd name="connsiteY2" fmla="*/ 699160 h 3243933"/>
              <a:gd name="connsiteX3" fmla="*/ 2895600 w 2895600"/>
              <a:gd name="connsiteY3" fmla="*/ 955776 h 3243933"/>
              <a:gd name="connsiteX4" fmla="*/ 2895600 w 2895600"/>
              <a:gd name="connsiteY4" fmla="*/ 2286376 h 3243933"/>
              <a:gd name="connsiteX5" fmla="*/ 2748205 w 2895600"/>
              <a:gd name="connsiteY5" fmla="*/ 2542992 h 3243933"/>
              <a:gd name="connsiteX6" fmla="*/ 1595195 w 2895600"/>
              <a:gd name="connsiteY6" fmla="*/ 3208293 h 3243933"/>
              <a:gd name="connsiteX7" fmla="*/ 1300405 w 2895600"/>
              <a:gd name="connsiteY7" fmla="*/ 3208293 h 3243933"/>
              <a:gd name="connsiteX8" fmla="*/ 147395 w 2895600"/>
              <a:gd name="connsiteY8" fmla="*/ 2542992 h 3243933"/>
              <a:gd name="connsiteX9" fmla="*/ 0 w 2895600"/>
              <a:gd name="connsiteY9" fmla="*/ 2286376 h 3243933"/>
              <a:gd name="connsiteX10" fmla="*/ 0 w 2895600"/>
              <a:gd name="connsiteY10" fmla="*/ 955776 h 3243933"/>
              <a:gd name="connsiteX11" fmla="*/ 147395 w 2895600"/>
              <a:gd name="connsiteY11" fmla="*/ 699160 h 3243933"/>
              <a:gd name="connsiteX12" fmla="*/ 1300405 w 2895600"/>
              <a:gd name="connsiteY12" fmla="*/ 33860 h 3243933"/>
              <a:gd name="connsiteX13" fmla="*/ 1447800 w 2895600"/>
              <a:gd name="connsiteY13" fmla="*/ 0 h 3243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95600" h="3243933">
                <a:moveTo>
                  <a:pt x="1447800" y="0"/>
                </a:moveTo>
                <a:cubicBezTo>
                  <a:pt x="1501290" y="0"/>
                  <a:pt x="1554780" y="11287"/>
                  <a:pt x="1595195" y="33860"/>
                </a:cubicBezTo>
                <a:cubicBezTo>
                  <a:pt x="2748205" y="699160"/>
                  <a:pt x="2748205" y="699160"/>
                  <a:pt x="2748205" y="699160"/>
                </a:cubicBezTo>
                <a:cubicBezTo>
                  <a:pt x="2829035" y="746681"/>
                  <a:pt x="2895600" y="863109"/>
                  <a:pt x="2895600" y="955776"/>
                </a:cubicBezTo>
                <a:cubicBezTo>
                  <a:pt x="2895600" y="2286376"/>
                  <a:pt x="2895600" y="2286376"/>
                  <a:pt x="2895600" y="2286376"/>
                </a:cubicBezTo>
                <a:cubicBezTo>
                  <a:pt x="2895600" y="2381419"/>
                  <a:pt x="2829035" y="2495471"/>
                  <a:pt x="2748205" y="2542992"/>
                </a:cubicBezTo>
                <a:cubicBezTo>
                  <a:pt x="1595195" y="3208293"/>
                  <a:pt x="1595195" y="3208293"/>
                  <a:pt x="1595195" y="3208293"/>
                </a:cubicBezTo>
                <a:cubicBezTo>
                  <a:pt x="1514366" y="3255814"/>
                  <a:pt x="1381235" y="3255814"/>
                  <a:pt x="1300405" y="3208293"/>
                </a:cubicBezTo>
                <a:cubicBezTo>
                  <a:pt x="147395" y="2542992"/>
                  <a:pt x="147395" y="2542992"/>
                  <a:pt x="147395" y="2542992"/>
                </a:cubicBezTo>
                <a:cubicBezTo>
                  <a:pt x="66566" y="2495471"/>
                  <a:pt x="0" y="2381419"/>
                  <a:pt x="0" y="2286376"/>
                </a:cubicBezTo>
                <a:lnTo>
                  <a:pt x="0" y="955776"/>
                </a:lnTo>
                <a:cubicBezTo>
                  <a:pt x="0" y="863109"/>
                  <a:pt x="66566" y="746681"/>
                  <a:pt x="147395" y="699160"/>
                </a:cubicBezTo>
                <a:cubicBezTo>
                  <a:pt x="1300405" y="33860"/>
                  <a:pt x="1300405" y="33860"/>
                  <a:pt x="1300405" y="33860"/>
                </a:cubicBezTo>
                <a:cubicBezTo>
                  <a:pt x="1340820" y="11287"/>
                  <a:pt x="1394310" y="0"/>
                  <a:pt x="1447800" y="0"/>
                </a:cubicBezTo>
                <a:close/>
              </a:path>
            </a:pathLst>
          </a:custGeom>
        </p:spPr>
        <p:txBody>
          <a:bodyPr wrap="square">
            <a:noAutofit/>
          </a:bodyPr>
          <a:lstStyle/>
          <a:p>
            <a:endParaRPr lang="zh-CN" altLang="en-US"/>
          </a:p>
        </p:txBody>
      </p:sp>
      <p:sp>
        <p:nvSpPr>
          <p:cNvPr id="2" name="日期占位符 1"/>
          <p:cNvSpPr>
            <a:spLocks noGrp="1"/>
          </p:cNvSpPr>
          <p:nvPr>
            <p:ph type="dt" sz="half" idx="10"/>
          </p:nvPr>
        </p:nvSpPr>
        <p:spPr/>
        <p:txBody>
          <a:bodyPr/>
          <a:lstStyle/>
          <a:p>
            <a:fld id="{9CAE4E7C-442E-4252-8F73-431B5154795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D674968-826C-4EDC-B75A-CA0618E1F6B1}" type="slidenum">
              <a:rPr lang="zh-CN" altLang="en-US" smtClean="0"/>
            </a:fld>
            <a:endParaRPr lang="zh-CN" alt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BCD24AF-367D-4F7B-BCBC-AB4AF3EE44F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0F063A-7B63-491C-A845-B41E9950C87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4BCD24AF-367D-4F7B-BCBC-AB4AF3EE44F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0F063A-7B63-491C-A845-B41E9950C87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BCD24AF-367D-4F7B-BCBC-AB4AF3EE44F1}" type="datetimeFigureOut">
              <a:rPr lang="zh-CN" altLang="en-US" smtClean="0"/>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600F063A-7B63-491C-A845-B41E9950C879}" type="slidenum">
              <a:rPr lang="zh-CN" altLang="en-US" smtClean="0"/>
            </a:fld>
            <a:endParaRPr lang="zh-CN" altLang="en-US" dirty="0"/>
          </a:p>
        </p:txBody>
      </p:sp>
      <p:sp>
        <p:nvSpPr>
          <p:cNvPr id="7" name="矩形 6"/>
          <p:cNvSpPr/>
          <p:nvPr userDrawn="1"/>
        </p:nvSpPr>
        <p:spPr>
          <a:xfrm>
            <a:off x="7163178" y="4564225"/>
            <a:ext cx="775136"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模板下载：</a:t>
            </a:r>
            <a:r>
              <a:rPr kumimoji="0" lang="en-US" altLang="zh-CN" sz="100" b="0" i="0" u="none" strike="noStrike" kern="0" cap="none" spc="0" normalizeH="0" baseline="0" noProof="0" dirty="0" smtClean="0">
                <a:ln>
                  <a:noFill/>
                </a:ln>
                <a:solidFill>
                  <a:schemeClr val="bg1">
                    <a:lumMod val="95000"/>
                  </a:schemeClr>
                </a:solidFill>
                <a:effectLst/>
                <a:uLnTx/>
                <a:uFillTx/>
              </a:rPr>
              <a:t>www.1ppt.com/moban/     </a:t>
            </a:r>
            <a:r>
              <a:rPr kumimoji="0" lang="zh-CN" altLang="en-US" sz="100" b="0" i="0" u="none" strike="noStrike" kern="0" cap="none" spc="0" normalizeH="0" baseline="0" noProof="0" dirty="0" smtClean="0">
                <a:ln>
                  <a:noFill/>
                </a:ln>
                <a:solidFill>
                  <a:schemeClr val="bg1">
                    <a:lumMod val="95000"/>
                  </a:schemeClr>
                </a:solidFill>
                <a:effectLst/>
                <a:uLnTx/>
                <a:uFillTx/>
              </a:rPr>
              <a:t>行业</a:t>
            </a: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模板：</a:t>
            </a:r>
            <a:r>
              <a:rPr kumimoji="0" lang="en-US" altLang="zh-CN" sz="100" b="0" i="0" u="none" strike="noStrike" kern="0" cap="none" spc="0" normalizeH="0" baseline="0" noProof="0" dirty="0" smtClean="0">
                <a:ln>
                  <a:noFill/>
                </a:ln>
                <a:solidFill>
                  <a:schemeClr val="bg1">
                    <a:lumMod val="95000"/>
                  </a:schemeClr>
                </a:solidFill>
                <a:effectLst/>
                <a:uLnTx/>
                <a:uFillTx/>
              </a:rPr>
              <a:t>www.1ppt.com/hangye/ </a:t>
            </a:r>
            <a:endParaRPr kumimoji="0" lang="en-US" altLang="zh-CN" sz="100" b="0" i="0" u="none" strike="noStrike" kern="0" cap="none" spc="0" normalizeH="0" baseline="0" noProof="0" dirty="0" smtClean="0">
              <a:ln>
                <a:noFill/>
              </a:ln>
              <a:solidFill>
                <a:schemeClr val="bg1">
                  <a:lumMod val="95000"/>
                </a:schemeClr>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schemeClr val="bg1">
                    <a:lumMod val="95000"/>
                  </a:schemeClr>
                </a:solidFill>
                <a:effectLst/>
                <a:uLnTx/>
                <a:uFillTx/>
              </a:rPr>
              <a:t>节日</a:t>
            </a: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模板：</a:t>
            </a:r>
            <a:r>
              <a:rPr kumimoji="0" lang="en-US" altLang="zh-CN" sz="100" b="0" i="0" u="none" strike="noStrike" kern="0" cap="none" spc="0" normalizeH="0" baseline="0" noProof="0" dirty="0" smtClean="0">
                <a:ln>
                  <a:noFill/>
                </a:ln>
                <a:solidFill>
                  <a:schemeClr val="bg1">
                    <a:lumMod val="95000"/>
                  </a:schemeClr>
                </a:solidFill>
                <a:effectLst/>
                <a:uLnTx/>
                <a:uFillTx/>
              </a:rPr>
              <a:t>www.1ppt.com/jieri/           PPT</a:t>
            </a:r>
            <a:r>
              <a:rPr kumimoji="0" lang="zh-CN" altLang="en-US" sz="100" b="0" i="0" u="none" strike="noStrike" kern="0" cap="none" spc="0" normalizeH="0" baseline="0" noProof="0" dirty="0" smtClean="0">
                <a:ln>
                  <a:noFill/>
                </a:ln>
                <a:solidFill>
                  <a:schemeClr val="bg1">
                    <a:lumMod val="95000"/>
                  </a:schemeClr>
                </a:solidFill>
                <a:effectLst/>
                <a:uLnTx/>
                <a:uFillTx/>
              </a:rPr>
              <a:t>素材下载：</a:t>
            </a:r>
            <a:r>
              <a:rPr kumimoji="0" lang="en-US" altLang="zh-CN" sz="100" b="0" i="0" u="none" strike="noStrike" kern="0" cap="none" spc="0" normalizeH="0" baseline="0" noProof="0" dirty="0" smtClean="0">
                <a:ln>
                  <a:noFill/>
                </a:ln>
                <a:solidFill>
                  <a:schemeClr val="bg1">
                    <a:lumMod val="95000"/>
                  </a:schemeClr>
                </a:solidFill>
                <a:effectLst/>
                <a:uLnTx/>
                <a:uFillTx/>
              </a:rPr>
              <a:t>www.1ppt.com/sucai/</a:t>
            </a:r>
            <a:endParaRPr kumimoji="0" lang="en-US" altLang="zh-CN" sz="100" b="0" i="0" u="none" strike="noStrike" kern="0" cap="none" spc="0" normalizeH="0" baseline="0" noProof="0" dirty="0" smtClean="0">
              <a:ln>
                <a:noFill/>
              </a:ln>
              <a:solidFill>
                <a:schemeClr val="bg1">
                  <a:lumMod val="95000"/>
                </a:schemeClr>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背景图片：</a:t>
            </a:r>
            <a:r>
              <a:rPr kumimoji="0" lang="en-US" altLang="zh-CN" sz="100" b="0" i="0" u="none" strike="noStrike" kern="0" cap="none" spc="0" normalizeH="0" baseline="0" noProof="0" dirty="0" smtClean="0">
                <a:ln>
                  <a:noFill/>
                </a:ln>
                <a:solidFill>
                  <a:schemeClr val="bg1">
                    <a:lumMod val="95000"/>
                  </a:schemeClr>
                </a:solidFill>
                <a:effectLst/>
                <a:uLnTx/>
                <a:uFillTx/>
              </a:rPr>
              <a:t>www.1ppt.com/beijing/      PPT</a:t>
            </a:r>
            <a:r>
              <a:rPr kumimoji="0" lang="zh-CN" altLang="en-US" sz="100" b="0" i="0" u="none" strike="noStrike" kern="0" cap="none" spc="0" normalizeH="0" baseline="0" noProof="0" dirty="0" smtClean="0">
                <a:ln>
                  <a:noFill/>
                </a:ln>
                <a:solidFill>
                  <a:schemeClr val="bg1">
                    <a:lumMod val="95000"/>
                  </a:schemeClr>
                </a:solidFill>
                <a:effectLst/>
                <a:uLnTx/>
                <a:uFillTx/>
              </a:rPr>
              <a:t>图表下载：</a:t>
            </a:r>
            <a:r>
              <a:rPr kumimoji="0" lang="en-US" altLang="zh-CN" sz="100" b="0" i="0" u="none" strike="noStrike" kern="0" cap="none" spc="0" normalizeH="0" baseline="0" noProof="0" dirty="0" smtClean="0">
                <a:ln>
                  <a:noFill/>
                </a:ln>
                <a:solidFill>
                  <a:schemeClr val="bg1">
                    <a:lumMod val="95000"/>
                  </a:schemeClr>
                </a:solidFill>
                <a:effectLst/>
                <a:uLnTx/>
                <a:uFillTx/>
              </a:rPr>
              <a:t>www.1ppt.com/tubiao/      </a:t>
            </a:r>
            <a:endParaRPr kumimoji="0" lang="en-US" altLang="zh-CN" sz="100" b="0" i="0" u="none" strike="noStrike" kern="0" cap="none" spc="0" normalizeH="0" baseline="0" noProof="0" dirty="0" smtClean="0">
              <a:ln>
                <a:noFill/>
              </a:ln>
              <a:solidFill>
                <a:schemeClr val="bg1">
                  <a:lumMod val="95000"/>
                </a:schemeClr>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schemeClr val="bg1">
                    <a:lumMod val="95000"/>
                  </a:schemeClr>
                </a:solidFill>
                <a:effectLst/>
                <a:uLnTx/>
                <a:uFillTx/>
              </a:rPr>
              <a:t>优秀</a:t>
            </a: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下载：</a:t>
            </a:r>
            <a:r>
              <a:rPr kumimoji="0" lang="en-US" altLang="zh-CN" sz="100" b="0" i="0" u="none" strike="noStrike" kern="0" cap="none" spc="0" normalizeH="0" baseline="0" noProof="0" dirty="0" smtClean="0">
                <a:ln>
                  <a:noFill/>
                </a:ln>
                <a:solidFill>
                  <a:schemeClr val="bg1">
                    <a:lumMod val="95000"/>
                  </a:schemeClr>
                </a:solidFill>
                <a:effectLst/>
                <a:uLnTx/>
                <a:uFillTx/>
              </a:rPr>
              <a:t>www.1ppt.com/xiazai/        PPT</a:t>
            </a:r>
            <a:r>
              <a:rPr kumimoji="0" lang="zh-CN" altLang="en-US" sz="100" b="0" i="0" u="none" strike="noStrike" kern="0" cap="none" spc="0" normalizeH="0" baseline="0" noProof="0" dirty="0" smtClean="0">
                <a:ln>
                  <a:noFill/>
                </a:ln>
                <a:solidFill>
                  <a:schemeClr val="bg1">
                    <a:lumMod val="95000"/>
                  </a:schemeClr>
                </a:solidFill>
                <a:effectLst/>
                <a:uLnTx/>
                <a:uFillTx/>
              </a:rPr>
              <a:t>教程： </a:t>
            </a:r>
            <a:r>
              <a:rPr kumimoji="0" lang="en-US" altLang="zh-CN" sz="100" b="0" i="0" u="none" strike="noStrike" kern="0" cap="none" spc="0" normalizeH="0" baseline="0" noProof="0" dirty="0" smtClean="0">
                <a:ln>
                  <a:noFill/>
                </a:ln>
                <a:solidFill>
                  <a:schemeClr val="bg1">
                    <a:lumMod val="95000"/>
                  </a:schemeClr>
                </a:solidFill>
                <a:effectLst/>
                <a:uLnTx/>
                <a:uFillTx/>
              </a:rPr>
              <a:t>www.1ppt.com/powerpoint/      </a:t>
            </a:r>
            <a:endParaRPr kumimoji="0" lang="en-US" altLang="zh-CN" sz="100" b="0" i="0" u="none" strike="noStrike" kern="0" cap="none" spc="0" normalizeH="0" baseline="0" noProof="0" dirty="0" smtClean="0">
              <a:ln>
                <a:noFill/>
              </a:ln>
              <a:solidFill>
                <a:schemeClr val="bg1">
                  <a:lumMod val="95000"/>
                </a:schemeClr>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lumMod val="95000"/>
                  </a:schemeClr>
                </a:solidFill>
                <a:effectLst/>
                <a:uLnTx/>
                <a:uFillTx/>
              </a:rPr>
              <a:t>Word</a:t>
            </a:r>
            <a:r>
              <a:rPr kumimoji="0" lang="zh-CN" altLang="en-US" sz="100" b="0" i="0" u="none" strike="noStrike" kern="0" cap="none" spc="0" normalizeH="0" baseline="0" noProof="0" dirty="0" smtClean="0">
                <a:ln>
                  <a:noFill/>
                </a:ln>
                <a:solidFill>
                  <a:schemeClr val="bg1">
                    <a:lumMod val="95000"/>
                  </a:schemeClr>
                </a:solidFill>
                <a:effectLst/>
                <a:uLnTx/>
                <a:uFillTx/>
              </a:rPr>
              <a:t>教程： </a:t>
            </a:r>
            <a:r>
              <a:rPr kumimoji="0" lang="en-US" altLang="zh-CN" sz="100" b="0" i="0" u="none" strike="noStrike" kern="0" cap="none" spc="0" normalizeH="0" baseline="0" noProof="0" dirty="0" smtClean="0">
                <a:ln>
                  <a:noFill/>
                </a:ln>
                <a:solidFill>
                  <a:schemeClr val="bg1">
                    <a:lumMod val="95000"/>
                  </a:schemeClr>
                </a:solidFill>
                <a:effectLst/>
                <a:uLnTx/>
                <a:uFillTx/>
              </a:rPr>
              <a:t>www.1ppt.com/word/              Excel</a:t>
            </a:r>
            <a:r>
              <a:rPr kumimoji="0" lang="zh-CN" altLang="en-US" sz="100" b="0" i="0" u="none" strike="noStrike" kern="0" cap="none" spc="0" normalizeH="0" baseline="0" noProof="0" dirty="0" smtClean="0">
                <a:ln>
                  <a:noFill/>
                </a:ln>
                <a:solidFill>
                  <a:schemeClr val="bg1">
                    <a:lumMod val="95000"/>
                  </a:schemeClr>
                </a:solidFill>
                <a:effectLst/>
                <a:uLnTx/>
                <a:uFillTx/>
              </a:rPr>
              <a:t>教程：</a:t>
            </a:r>
            <a:r>
              <a:rPr kumimoji="0" lang="en-US" altLang="zh-CN" sz="100" b="0" i="0" u="none" strike="noStrike" kern="0" cap="none" spc="0" normalizeH="0" baseline="0" noProof="0" dirty="0" smtClean="0">
                <a:ln>
                  <a:noFill/>
                </a:ln>
                <a:solidFill>
                  <a:schemeClr val="bg1">
                    <a:lumMod val="95000"/>
                  </a:schemeClr>
                </a:solidFill>
                <a:effectLst/>
                <a:uLnTx/>
                <a:uFillTx/>
              </a:rPr>
              <a:t>www.1ppt.com/excel/  </a:t>
            </a:r>
            <a:endParaRPr kumimoji="0" lang="en-US" altLang="zh-CN" sz="100" b="0" i="0" u="none" strike="noStrike" kern="0" cap="none" spc="0" normalizeH="0" baseline="0" noProof="0" dirty="0" smtClean="0">
              <a:ln>
                <a:noFill/>
              </a:ln>
              <a:solidFill>
                <a:schemeClr val="bg1">
                  <a:lumMod val="95000"/>
                </a:schemeClr>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schemeClr val="bg1">
                    <a:lumMod val="95000"/>
                  </a:schemeClr>
                </a:solidFill>
                <a:effectLst/>
                <a:uLnTx/>
                <a:uFillTx/>
              </a:rPr>
              <a:t>资料下载：</a:t>
            </a:r>
            <a:r>
              <a:rPr kumimoji="0" lang="en-US" altLang="zh-CN" sz="100" b="0" i="0" u="none" strike="noStrike" kern="0" cap="none" spc="0" normalizeH="0" baseline="0" noProof="0" dirty="0" smtClean="0">
                <a:ln>
                  <a:noFill/>
                </a:ln>
                <a:solidFill>
                  <a:schemeClr val="bg1">
                    <a:lumMod val="95000"/>
                  </a:schemeClr>
                </a:solidFill>
                <a:effectLst/>
                <a:uLnTx/>
                <a:uFillTx/>
              </a:rPr>
              <a:t>www.1ppt.com/ziliao/                PPT</a:t>
            </a:r>
            <a:r>
              <a:rPr kumimoji="0" lang="zh-CN" altLang="en-US" sz="100" b="0" i="0" u="none" strike="noStrike" kern="0" cap="none" spc="0" normalizeH="0" baseline="0" noProof="0" dirty="0" smtClean="0">
                <a:ln>
                  <a:noFill/>
                </a:ln>
                <a:solidFill>
                  <a:schemeClr val="bg1">
                    <a:lumMod val="95000"/>
                  </a:schemeClr>
                </a:solidFill>
                <a:effectLst/>
                <a:uLnTx/>
                <a:uFillTx/>
              </a:rPr>
              <a:t>课件下载：</a:t>
            </a:r>
            <a:r>
              <a:rPr kumimoji="0" lang="en-US" altLang="zh-CN" sz="100" b="0" i="0" u="none" strike="noStrike" kern="0" cap="none" spc="0" normalizeH="0" baseline="0" noProof="0" dirty="0" smtClean="0">
                <a:ln>
                  <a:noFill/>
                </a:ln>
                <a:solidFill>
                  <a:schemeClr val="bg1">
                    <a:lumMod val="95000"/>
                  </a:schemeClr>
                </a:solidFill>
                <a:effectLst/>
                <a:uLnTx/>
                <a:uFillTx/>
              </a:rPr>
              <a:t>www.1ppt.com/kejian/ </a:t>
            </a:r>
            <a:endParaRPr kumimoji="0" lang="en-US" altLang="zh-CN" sz="100" b="0" i="0" u="none" strike="noStrike" kern="0" cap="none" spc="0" normalizeH="0" baseline="0" noProof="0" dirty="0" smtClean="0">
              <a:ln>
                <a:noFill/>
              </a:ln>
              <a:solidFill>
                <a:schemeClr val="bg1">
                  <a:lumMod val="95000"/>
                </a:schemeClr>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schemeClr val="bg1">
                    <a:lumMod val="95000"/>
                  </a:schemeClr>
                </a:solidFill>
                <a:effectLst/>
                <a:uLnTx/>
                <a:uFillTx/>
              </a:rPr>
              <a:t>范文下载：</a:t>
            </a:r>
            <a:r>
              <a:rPr kumimoji="0" lang="en-US" altLang="zh-CN" sz="100" b="0" i="0" u="none" strike="noStrike" kern="0" cap="none" spc="0" normalizeH="0" baseline="0" noProof="0" dirty="0" smtClean="0">
                <a:ln>
                  <a:noFill/>
                </a:ln>
                <a:solidFill>
                  <a:schemeClr val="bg1">
                    <a:lumMod val="95000"/>
                  </a:schemeClr>
                </a:solidFill>
                <a:effectLst/>
                <a:uLnTx/>
                <a:uFillTx/>
              </a:rPr>
              <a:t>www.1ppt.com/fanwen/             </a:t>
            </a:r>
            <a:r>
              <a:rPr kumimoji="0" lang="zh-CN" altLang="en-US" sz="100" b="0" i="0" u="none" strike="noStrike" kern="0" cap="none" spc="0" normalizeH="0" baseline="0" noProof="0" dirty="0" smtClean="0">
                <a:ln>
                  <a:noFill/>
                </a:ln>
                <a:solidFill>
                  <a:schemeClr val="bg1">
                    <a:lumMod val="95000"/>
                  </a:schemeClr>
                </a:solidFill>
                <a:effectLst/>
                <a:uLnTx/>
                <a:uFillTx/>
              </a:rPr>
              <a:t>试卷下载：</a:t>
            </a:r>
            <a:r>
              <a:rPr kumimoji="0" lang="en-US" altLang="zh-CN" sz="100" b="0" i="0" u="none" strike="noStrike" kern="0" cap="none" spc="0" normalizeH="0" baseline="0" noProof="0" dirty="0" smtClean="0">
                <a:ln>
                  <a:noFill/>
                </a:ln>
                <a:solidFill>
                  <a:schemeClr val="bg1">
                    <a:lumMod val="95000"/>
                  </a:schemeClr>
                </a:solidFill>
                <a:effectLst/>
                <a:uLnTx/>
                <a:uFillTx/>
              </a:rPr>
              <a:t>www.1ppt.com/shiti/  </a:t>
            </a:r>
            <a:endParaRPr kumimoji="0" lang="en-US" altLang="zh-CN" sz="100" b="0" i="0" u="none" strike="noStrike" kern="0" cap="none" spc="0" normalizeH="0" baseline="0" noProof="0" dirty="0" smtClean="0">
              <a:ln>
                <a:noFill/>
              </a:ln>
              <a:solidFill>
                <a:schemeClr val="bg1">
                  <a:lumMod val="95000"/>
                </a:schemeClr>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schemeClr val="bg1">
                    <a:lumMod val="95000"/>
                  </a:schemeClr>
                </a:solidFill>
                <a:effectLst/>
                <a:uLnTx/>
                <a:uFillTx/>
              </a:rPr>
              <a:t>教案下载：</a:t>
            </a:r>
            <a:r>
              <a:rPr kumimoji="0" lang="en-US" altLang="zh-CN" sz="100" b="0" i="0" u="none" strike="noStrike" kern="0" cap="none" spc="0" normalizeH="0" baseline="0" noProof="0" dirty="0" smtClean="0">
                <a:ln>
                  <a:noFill/>
                </a:ln>
                <a:solidFill>
                  <a:schemeClr val="bg1">
                    <a:lumMod val="95000"/>
                  </a:schemeClr>
                </a:solidFill>
                <a:effectLst/>
                <a:uLnTx/>
                <a:uFillTx/>
              </a:rPr>
              <a:t>www.1ppt.com/jiaoan/        </a:t>
            </a:r>
            <a:endParaRPr kumimoji="0" lang="en-US" altLang="zh-CN" sz="100" b="0" i="0" u="none" strike="noStrike" kern="0" cap="none" spc="0" normalizeH="0" baseline="0" noProof="0" dirty="0" smtClean="0">
              <a:ln>
                <a:noFill/>
              </a:ln>
              <a:solidFill>
                <a:schemeClr val="bg1">
                  <a:lumMod val="95000"/>
                </a:schemeClr>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schemeClr val="bg1">
                    <a:lumMod val="95000"/>
                  </a:schemeClr>
                </a:solidFill>
                <a:effectLst/>
                <a:uLnTx/>
                <a:uFillTx/>
              </a:rPr>
              <a:t>字体下载：</a:t>
            </a:r>
            <a:r>
              <a:rPr kumimoji="0" lang="en-US" altLang="zh-CN" sz="100" b="0" i="0" u="none" strike="noStrike" kern="0" cap="none" spc="0" normalizeH="0" baseline="0" noProof="0" dirty="0" smtClean="0">
                <a:ln>
                  <a:noFill/>
                </a:ln>
                <a:solidFill>
                  <a:schemeClr val="bg1">
                    <a:lumMod val="95000"/>
                  </a:schemeClr>
                </a:solidFill>
                <a:effectLst/>
                <a:uLnTx/>
                <a:uFillTx/>
              </a:rPr>
              <a:t>www.1ppt.com/ziti/</a:t>
            </a:r>
            <a:endParaRPr kumimoji="0" lang="en-US" altLang="zh-CN" sz="100" b="0" i="0" u="none" strike="noStrike" kern="0" cap="none" spc="0" normalizeH="0" baseline="0" noProof="0" dirty="0" smtClean="0">
              <a:ln>
                <a:noFill/>
              </a:ln>
              <a:solidFill>
                <a:schemeClr val="bg1">
                  <a:lumMod val="95000"/>
                </a:schemeClr>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lumMod val="95000"/>
                  </a:schemeClr>
                </a:solidFill>
                <a:effectLst/>
                <a:uLnTx/>
                <a:uFillTx/>
              </a:rPr>
              <a:t> </a:t>
            </a:r>
            <a:endParaRPr kumimoji="0" lang="zh-CN" altLang="en-US" sz="100" b="0" i="0" u="none" strike="noStrike" kern="0" cap="none" spc="0" normalizeH="0" baseline="0" noProof="0" dirty="0" smtClean="0">
              <a:ln>
                <a:noFill/>
              </a:ln>
              <a:solidFill>
                <a:schemeClr val="bg1">
                  <a:lumMod val="95000"/>
                </a:schemeClr>
              </a:solidFill>
              <a:effectLst/>
              <a:uLnTx/>
              <a:uFillTx/>
            </a:endParaRPr>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4BCD24AF-367D-4F7B-BCBC-AB4AF3EE44F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0F063A-7B63-491C-A845-B41E9950C87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4BCD24AF-367D-4F7B-BCBC-AB4AF3EE44F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00F063A-7B63-491C-A845-B41E9950C87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4BCD24AF-367D-4F7B-BCBC-AB4AF3EE44F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00F063A-7B63-491C-A845-B41E9950C87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BCD24AF-367D-4F7B-BCBC-AB4AF3EE44F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00F063A-7B63-491C-A845-B41E9950C87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BCD24AF-367D-4F7B-BCBC-AB4AF3EE44F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0F063A-7B63-491C-A845-B41E9950C87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ea typeface="微软雅黑 Light" panose="020B0502040204020203" pitchFamily="34" charset="-122"/>
              </a:defRPr>
            </a:lvl1pPr>
          </a:lstStyle>
          <a:p>
            <a:fld id="{4BCD24AF-367D-4F7B-BCBC-AB4AF3EE44F1}"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ea typeface="微软雅黑 Light" panose="020B0502040204020203" pitchFamily="34" charset="-122"/>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ea typeface="微软雅黑 Light" panose="020B0502040204020203" pitchFamily="34" charset="-122"/>
              </a:defRPr>
            </a:lvl1pPr>
          </a:lstStyle>
          <a:p>
            <a:fld id="{600F063A-7B63-491C-A845-B41E9950C879}" type="slidenum">
              <a:rPr lang="zh-CN" altLang="en-US" smtClean="0"/>
            </a:fld>
            <a:endParaRPr lang="zh-CN" altLang="en-US" dirty="0"/>
          </a:p>
        </p:txBody>
      </p:sp>
      <p:sp>
        <p:nvSpPr>
          <p:cNvPr id="7" name="矩形 6"/>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Light" panose="020B0502040204020203"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mc:Choice xmlns:p14="http://schemas.microsoft.com/office/powerpoint/2010/main" Requires="p14">
      <p:transition p14:dur="2000"/>
    </mc:Choice>
    <mc:Fallback>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微软雅黑 Light" panose="020B0502040204020203"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微软雅黑 Light" panose="020B0502040204020203"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微软雅黑 Light" panose="020B0502040204020203"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微软雅黑 Light" panose="020B0502040204020203"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微软雅黑 Light" panose="020B0502040204020203"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微软雅黑 Light" panose="020B0502040204020203"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6.png"/><Relationship Id="rId1"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0.png"/><Relationship Id="rId1"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2.png"/><Relationship Id="rId1"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hemeOverride" Target="../theme/themeOverride3.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hemeOverride" Target="../theme/themeOverride4.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nvSpPr>
        <p:spPr>
          <a:xfrm>
            <a:off x="1237317" y="1906170"/>
            <a:ext cx="9716135" cy="2061210"/>
          </a:xfrm>
          <a:prstGeom prst="rect">
            <a:avLst/>
          </a:prstGeom>
          <a:noFill/>
          <a:ln>
            <a:noFill/>
          </a:ln>
        </p:spPr>
        <p:txBody>
          <a:bodyPr wrap="none" rtlCol="0">
            <a:spAutoFit/>
          </a:bodyPr>
          <a:lstStyle/>
          <a:p>
            <a:pPr algn="l" fontAlgn="auto">
              <a:lnSpc>
                <a:spcPct val="200000"/>
              </a:lnSpc>
            </a:pPr>
            <a:r>
              <a:rPr lang="en-US" altLang="zh-CN" sz="3200" b="1" dirty="0" smtClean="0">
                <a:solidFill>
                  <a:schemeClr val="tx2"/>
                </a:solidFill>
                <a:latin typeface="微软雅黑 Light" panose="020B0502040204020203" pitchFamily="34" charset="-122"/>
                <a:ea typeface="微软雅黑 Light" panose="020B0502040204020203" pitchFamily="34" charset="-122"/>
              </a:rPr>
              <a:t>Neural Demographic Prediction using Search Query</a:t>
            </a:r>
            <a:endParaRPr lang="en-US" altLang="zh-CN" sz="3200" b="1" dirty="0" smtClean="0">
              <a:solidFill>
                <a:schemeClr val="tx2"/>
              </a:solidFill>
              <a:latin typeface="微软雅黑 Light" panose="020B0502040204020203" pitchFamily="34" charset="-122"/>
              <a:ea typeface="微软雅黑 Light" panose="020B0502040204020203" pitchFamily="34" charset="-122"/>
            </a:endParaRPr>
          </a:p>
          <a:p>
            <a:pPr algn="l" fontAlgn="auto">
              <a:lnSpc>
                <a:spcPct val="200000"/>
              </a:lnSpc>
            </a:pPr>
            <a:r>
              <a:rPr lang="en-US" altLang="zh-CN" sz="3200" b="1" dirty="0" smtClean="0">
                <a:solidFill>
                  <a:schemeClr val="tx2"/>
                </a:solidFill>
                <a:latin typeface="微软雅黑 Light" panose="020B0502040204020203" pitchFamily="34" charset="-122"/>
                <a:ea typeface="微软雅黑 Light" panose="020B0502040204020203" pitchFamily="34" charset="-122"/>
              </a:rPr>
              <a:t>                                                      —— </a:t>
            </a:r>
            <a:r>
              <a:rPr lang="en-US" altLang="zh-CN" sz="2400" b="1" dirty="0" smtClean="0">
                <a:solidFill>
                  <a:schemeClr val="tx2"/>
                </a:solidFill>
                <a:latin typeface="微软雅黑 Light" panose="020B0502040204020203" pitchFamily="34" charset="-122"/>
                <a:ea typeface="微软雅黑 Light" panose="020B0502040204020203" pitchFamily="34" charset="-122"/>
              </a:rPr>
              <a:t>WSDM，2019</a:t>
            </a:r>
            <a:endParaRPr lang="en-US" altLang="zh-CN" sz="2400" b="1" dirty="0" smtClean="0">
              <a:solidFill>
                <a:schemeClr val="tx2"/>
              </a:solidFill>
              <a:latin typeface="微软雅黑 Light" panose="020B0502040204020203" pitchFamily="34" charset="-122"/>
              <a:ea typeface="微软雅黑 Light" panose="020B0502040204020203" pitchFamily="34" charset="-122"/>
            </a:endParaRPr>
          </a:p>
        </p:txBody>
      </p:sp>
      <p:sp>
        <p:nvSpPr>
          <p:cNvPr id="35" name="矩形: 圆角 26"/>
          <p:cNvSpPr/>
          <p:nvPr/>
        </p:nvSpPr>
        <p:spPr>
          <a:xfrm rot="17624697">
            <a:off x="1386338" y="4257902"/>
            <a:ext cx="83268" cy="83268"/>
          </a:xfrm>
          <a:prstGeom prst="roundRect">
            <a:avLst>
              <a:gd name="adj" fmla="val 17644"/>
            </a:avLst>
          </a:prstGeom>
          <a:solidFill>
            <a:schemeClr val="bg1">
              <a:lumMod val="6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
        <p:nvSpPr>
          <p:cNvPr id="2" name="文本框 1"/>
          <p:cNvSpPr txBox="1"/>
          <p:nvPr/>
        </p:nvSpPr>
        <p:spPr>
          <a:xfrm>
            <a:off x="7738110" y="5588000"/>
            <a:ext cx="3215640" cy="460375"/>
          </a:xfrm>
          <a:prstGeom prst="rect">
            <a:avLst/>
          </a:prstGeom>
          <a:noFill/>
        </p:spPr>
        <p:txBody>
          <a:bodyPr wrap="square" rtlCol="0">
            <a:spAutoFit/>
          </a:bodyPr>
          <a:p>
            <a:r>
              <a:rPr lang="en-US" altLang="zh-CN" sz="2400" b="1" dirty="0">
                <a:solidFill>
                  <a:schemeClr val="accent2">
                    <a:lumMod val="50000"/>
                  </a:schemeClr>
                </a:solidFill>
                <a:latin typeface="Times New Roman" panose="02020603050405020304" pitchFamily="18" charset="0"/>
                <a:ea typeface="黑体" panose="02010609060101010101" charset="-122"/>
                <a:cs typeface="Times New Roman" panose="02020603050405020304" pitchFamily="18" charset="0"/>
                <a:sym typeface="+mn-ea"/>
              </a:rPr>
              <a:t> </a:t>
            </a:r>
            <a:r>
              <a:rPr lang="en-US" altLang="zh-CN" sz="2400" b="1" dirty="0" smtClean="0">
                <a:solidFill>
                  <a:schemeClr val="tx2"/>
                </a:solidFill>
                <a:latin typeface="微软雅黑 Light" panose="020B0502040204020203" pitchFamily="34" charset="-122"/>
                <a:ea typeface="微软雅黑 Light" panose="020B0502040204020203" pitchFamily="34" charset="-122"/>
                <a:sym typeface="+mn-ea"/>
              </a:rPr>
              <a:t>Explainer: Qing Zeng</a:t>
            </a:r>
            <a:endParaRPr lang="en-US" altLang="zh-CN" sz="2400" b="1" dirty="0" smtClean="0">
              <a:solidFill>
                <a:schemeClr val="tx2"/>
              </a:solidFill>
              <a:latin typeface="微软雅黑 Light" panose="020B0502040204020203" pitchFamily="34" charset="-122"/>
              <a:ea typeface="微软雅黑 Light" panose="020B0502040204020203" pitchFamily="34" charset="-122"/>
              <a:cs typeface="Times New Roman" panose="02020603050405020304" pitchFamily="18" charset="0"/>
              <a:sym typeface="+mn-ea"/>
            </a:endParaRPr>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bldLst>
      <p:bldP spid="22" grpId="0"/>
      <p:bldP spid="3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11430" y="470535"/>
            <a:ext cx="3710305" cy="583565"/>
          </a:xfrm>
          <a:prstGeom prst="rect">
            <a:avLst/>
          </a:prstGeom>
          <a:noFill/>
        </p:spPr>
        <p:txBody>
          <a:bodyPr wrap="square" rtlCol="0">
            <a:spAutoFit/>
          </a:bodyPr>
          <a:lstStyle/>
          <a:p>
            <a:pPr algn="ctr"/>
            <a:r>
              <a:rPr lang="en-US" altLang="zh-CN" sz="2800" b="1" dirty="0">
                <a:solidFill>
                  <a:schemeClr val="tx2"/>
                </a:solidFill>
                <a:latin typeface="微软雅黑 Light" panose="020B0502040204020203" pitchFamily="34" charset="-122"/>
                <a:ea typeface="微软雅黑 Light" panose="020B0502040204020203" pitchFamily="34" charset="-122"/>
                <a:sym typeface="+mn-ea"/>
              </a:rPr>
              <a:t>Experiment</a:t>
            </a:r>
            <a:r>
              <a:rPr lang="en-US" altLang="zh-CN" sz="3200" b="1" dirty="0">
                <a:solidFill>
                  <a:schemeClr val="tx2"/>
                </a:solidFill>
                <a:latin typeface="微软雅黑 Light" panose="020B0502040204020203" pitchFamily="34" charset="-122"/>
                <a:ea typeface="微软雅黑 Light" panose="020B0502040204020203" pitchFamily="34" charset="-122"/>
                <a:sym typeface="+mn-ea"/>
              </a:rPr>
              <a:t>-</a:t>
            </a:r>
            <a:r>
              <a:rPr lang="en-US" altLang="zh-CN" sz="2800" b="1" dirty="0">
                <a:solidFill>
                  <a:schemeClr val="tx2"/>
                </a:solidFill>
                <a:latin typeface="微软雅黑 Light" panose="020B0502040204020203" pitchFamily="34" charset="-122"/>
                <a:ea typeface="微软雅黑 Light" panose="020B0502040204020203" pitchFamily="34" charset="-122"/>
              </a:rPr>
              <a:t>Dataset</a:t>
            </a:r>
            <a:endParaRPr lang="en-US" altLang="zh-CN" sz="3200" b="1" dirty="0">
              <a:solidFill>
                <a:srgbClr val="413B39"/>
              </a:solidFill>
              <a:latin typeface="微软雅黑 Light" panose="020B0502040204020203" pitchFamily="34" charset="-122"/>
              <a:ea typeface="微软雅黑 Light" panose="020B0502040204020203" pitchFamily="34" charset="-122"/>
            </a:endParaRPr>
          </a:p>
        </p:txBody>
      </p:sp>
      <p:sp>
        <p:nvSpPr>
          <p:cNvPr id="11" name="任意多边形 10"/>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ea typeface="微软雅黑 Light" panose="020B0502040204020203" pitchFamily="34" charset="-122"/>
            </a:endParaRPr>
          </a:p>
        </p:txBody>
      </p:sp>
      <p:sp>
        <p:nvSpPr>
          <p:cNvPr id="2" name="文本框 1"/>
          <p:cNvSpPr txBox="1"/>
          <p:nvPr/>
        </p:nvSpPr>
        <p:spPr>
          <a:xfrm>
            <a:off x="727075" y="1904365"/>
            <a:ext cx="10737850" cy="3743960"/>
          </a:xfrm>
          <a:prstGeom prst="rect">
            <a:avLst/>
          </a:prstGeom>
          <a:noFill/>
        </p:spPr>
        <p:txBody>
          <a:bodyPr wrap="square" rtlCol="0">
            <a:spAutoFit/>
          </a:bodyPr>
          <a:p>
            <a:pPr algn="just" fontAlgn="auto">
              <a:lnSpc>
                <a:spcPct val="120000"/>
              </a:lnSpc>
            </a:pPr>
            <a:r>
              <a:rPr sz="2200" dirty="0">
                <a:solidFill>
                  <a:schemeClr val="tx2"/>
                </a:solidFill>
                <a:latin typeface="微软雅黑 Light" panose="020B0502040204020203" pitchFamily="34" charset="-122"/>
                <a:ea typeface="微软雅黑 Light" panose="020B0502040204020203" pitchFamily="34" charset="-122"/>
              </a:rPr>
              <a:t>1. We randomly sa</a:t>
            </a:r>
            <a:r>
              <a:rPr lang="en-US" sz="2200" dirty="0">
                <a:solidFill>
                  <a:schemeClr val="tx2"/>
                </a:solidFill>
                <a:latin typeface="微软雅黑 Light" panose="020B0502040204020203" pitchFamily="34" charset="-122"/>
                <a:ea typeface="微软雅黑 Light" panose="020B0502040204020203" pitchFamily="34" charset="-122"/>
              </a:rPr>
              <a:t>m</a:t>
            </a:r>
            <a:r>
              <a:rPr sz="2200" dirty="0">
                <a:solidFill>
                  <a:schemeClr val="tx2"/>
                </a:solidFill>
                <a:latin typeface="微软雅黑 Light" panose="020B0502040204020203" pitchFamily="34" charset="-122"/>
                <a:ea typeface="微软雅黑 Light" panose="020B0502040204020203" pitchFamily="34" charset="-122"/>
              </a:rPr>
              <a:t>pled 25,000 users from a commercial search engine and the age categories of these users are included in their profiles. We also downloaded the search queries of these users in 6 months, ranging from October 1, 2017 to March 31, 2018.</a:t>
            </a:r>
            <a:endParaRPr sz="2200" dirty="0">
              <a:solidFill>
                <a:schemeClr val="tx2"/>
              </a:solidFill>
              <a:latin typeface="微软雅黑 Light" panose="020B0502040204020203" pitchFamily="34" charset="-122"/>
              <a:ea typeface="微软雅黑 Light" panose="020B0502040204020203" pitchFamily="34" charset="-122"/>
            </a:endParaRPr>
          </a:p>
          <a:p>
            <a:pPr fontAlgn="auto">
              <a:lnSpc>
                <a:spcPct val="120000"/>
              </a:lnSpc>
            </a:pPr>
            <a:endParaRPr sz="2200" dirty="0">
              <a:solidFill>
                <a:schemeClr val="tx2"/>
              </a:solidFill>
              <a:latin typeface="微软雅黑 Light" panose="020B0502040204020203" pitchFamily="34" charset="-122"/>
              <a:ea typeface="微软雅黑 Light" panose="020B0502040204020203" pitchFamily="34" charset="-122"/>
            </a:endParaRPr>
          </a:p>
          <a:p>
            <a:pPr algn="just" fontAlgn="auto">
              <a:lnSpc>
                <a:spcPct val="120000"/>
              </a:lnSpc>
              <a:buClrTx/>
              <a:buSzTx/>
              <a:buFontTx/>
            </a:pPr>
            <a:r>
              <a:rPr sz="2200" dirty="0">
                <a:solidFill>
                  <a:schemeClr val="tx2"/>
                </a:solidFill>
                <a:latin typeface="微软雅黑 Light" panose="020B0502040204020203" pitchFamily="34" charset="-122"/>
                <a:ea typeface="微软雅黑 Light" panose="020B0502040204020203" pitchFamily="34" charset="-122"/>
              </a:rPr>
              <a:t>2. We also randomly sampled 25,000 users from a commercial search engine whose gender information is available and downloaded their search queries in the same way as the Age dataset. There are 13,349 male users and 11,651 female users in this dataset.</a:t>
            </a:r>
            <a:endParaRPr sz="2200" dirty="0">
              <a:solidFill>
                <a:schemeClr val="tx2"/>
              </a:solidFill>
              <a:latin typeface="微软雅黑 Light" panose="020B0502040204020203" pitchFamily="34" charset="-122"/>
              <a:ea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文本框 8"/>
          <p:cNvSpPr txBox="1"/>
          <p:nvPr/>
        </p:nvSpPr>
        <p:spPr>
          <a:xfrm>
            <a:off x="11430" y="470535"/>
            <a:ext cx="3809365" cy="583565"/>
          </a:xfrm>
          <a:prstGeom prst="rect">
            <a:avLst/>
          </a:prstGeom>
          <a:noFill/>
        </p:spPr>
        <p:txBody>
          <a:bodyPr wrap="square" rtlCol="0">
            <a:spAutoFit/>
          </a:bodyPr>
          <a:p>
            <a:pPr algn="ctr"/>
            <a:r>
              <a:rPr lang="en-US" altLang="zh-CN" sz="2800" b="1" dirty="0">
                <a:solidFill>
                  <a:schemeClr val="tx2"/>
                </a:solidFill>
                <a:latin typeface="微软雅黑 Light" panose="020B0502040204020203" pitchFamily="34" charset="-122"/>
                <a:ea typeface="微软雅黑 Light" panose="020B0502040204020203" pitchFamily="34" charset="-122"/>
                <a:sym typeface="+mn-ea"/>
              </a:rPr>
              <a:t>Experiment</a:t>
            </a:r>
            <a:r>
              <a:rPr lang="en-US" altLang="zh-CN" sz="3200" b="1" dirty="0">
                <a:solidFill>
                  <a:schemeClr val="tx2"/>
                </a:solidFill>
                <a:latin typeface="微软雅黑 Light" panose="020B0502040204020203" pitchFamily="34" charset="-122"/>
                <a:ea typeface="微软雅黑 Light" panose="020B0502040204020203" pitchFamily="34" charset="-122"/>
                <a:sym typeface="+mn-ea"/>
              </a:rPr>
              <a:t>-</a:t>
            </a:r>
            <a:r>
              <a:rPr lang="en-US" altLang="zh-CN" sz="2800" b="1" dirty="0">
                <a:solidFill>
                  <a:schemeClr val="tx2"/>
                </a:solidFill>
                <a:latin typeface="微软雅黑 Light" panose="020B0502040204020203" pitchFamily="34" charset="-122"/>
                <a:ea typeface="微软雅黑 Light" panose="020B0502040204020203" pitchFamily="34" charset="-122"/>
              </a:rPr>
              <a:t>Dataset</a:t>
            </a:r>
            <a:endParaRPr lang="en-US" altLang="zh-CN" sz="3200" b="1" dirty="0">
              <a:solidFill>
                <a:srgbClr val="413B39"/>
              </a:solidFill>
              <a:latin typeface="微软雅黑 Light" panose="020B0502040204020203" pitchFamily="34" charset="-122"/>
              <a:ea typeface="微软雅黑 Light" panose="020B0502040204020203" pitchFamily="34" charset="-122"/>
            </a:endParaRPr>
          </a:p>
        </p:txBody>
      </p:sp>
      <p:sp>
        <p:nvSpPr>
          <p:cNvPr id="11" name="任意多边形 10"/>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rgbClr val="413B39"/>
              </a:solidFill>
              <a:ea typeface="微软雅黑 Light" panose="020B0502040204020203" pitchFamily="34" charset="-122"/>
            </a:endParaRPr>
          </a:p>
        </p:txBody>
      </p:sp>
      <p:pic>
        <p:nvPicPr>
          <p:cNvPr id="5" name="图片 4"/>
          <p:cNvPicPr>
            <a:picLocks noChangeAspect="1"/>
          </p:cNvPicPr>
          <p:nvPr/>
        </p:nvPicPr>
        <p:blipFill>
          <a:blip r:embed="rId1"/>
          <a:stretch>
            <a:fillRect/>
          </a:stretch>
        </p:blipFill>
        <p:spPr>
          <a:xfrm>
            <a:off x="411480" y="1782445"/>
            <a:ext cx="4789805" cy="3293110"/>
          </a:xfrm>
          <a:prstGeom prst="rect">
            <a:avLst/>
          </a:prstGeom>
        </p:spPr>
      </p:pic>
      <p:pic>
        <p:nvPicPr>
          <p:cNvPr id="6" name="图片 5"/>
          <p:cNvPicPr>
            <a:picLocks noChangeAspect="1"/>
          </p:cNvPicPr>
          <p:nvPr/>
        </p:nvPicPr>
        <p:blipFill>
          <a:blip r:embed="rId2"/>
          <a:stretch>
            <a:fillRect/>
          </a:stretch>
        </p:blipFill>
        <p:spPr>
          <a:xfrm>
            <a:off x="5648960" y="3430905"/>
            <a:ext cx="6184265" cy="164465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文本框 8"/>
          <p:cNvSpPr txBox="1"/>
          <p:nvPr/>
        </p:nvSpPr>
        <p:spPr>
          <a:xfrm>
            <a:off x="11430" y="470535"/>
            <a:ext cx="2384425" cy="583565"/>
          </a:xfrm>
          <a:prstGeom prst="rect">
            <a:avLst/>
          </a:prstGeom>
          <a:noFill/>
        </p:spPr>
        <p:txBody>
          <a:bodyPr wrap="square" rtlCol="0">
            <a:spAutoFit/>
          </a:bodyPr>
          <a:lstStyle/>
          <a:p>
            <a:pPr algn="ctr"/>
            <a:r>
              <a:rPr lang="en-US" altLang="zh-CN" sz="2800" b="1" dirty="0">
                <a:solidFill>
                  <a:schemeClr val="tx2"/>
                </a:solidFill>
                <a:latin typeface="微软雅黑 Light" panose="020B0502040204020203" pitchFamily="34" charset="-122"/>
                <a:ea typeface="微软雅黑 Light" panose="020B0502040204020203" pitchFamily="34" charset="-122"/>
              </a:rPr>
              <a:t>Result</a:t>
            </a:r>
            <a:endParaRPr lang="en-US" altLang="zh-CN" sz="3200" b="1" dirty="0">
              <a:solidFill>
                <a:srgbClr val="413B39"/>
              </a:solidFill>
              <a:latin typeface="微软雅黑 Light" panose="020B0502040204020203" pitchFamily="34" charset="-122"/>
              <a:ea typeface="微软雅黑 Light" panose="020B0502040204020203" pitchFamily="34" charset="-122"/>
            </a:endParaRPr>
          </a:p>
        </p:txBody>
      </p:sp>
      <p:sp>
        <p:nvSpPr>
          <p:cNvPr id="11" name="任意多边形 10"/>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ea typeface="微软雅黑 Light" panose="020B0502040204020203" pitchFamily="34" charset="-122"/>
            </a:endParaRPr>
          </a:p>
        </p:txBody>
      </p:sp>
      <p:pic>
        <p:nvPicPr>
          <p:cNvPr id="5" name="图片 4"/>
          <p:cNvPicPr>
            <a:picLocks noChangeAspect="1"/>
          </p:cNvPicPr>
          <p:nvPr/>
        </p:nvPicPr>
        <p:blipFill>
          <a:blip r:embed="rId1"/>
          <a:stretch>
            <a:fillRect/>
          </a:stretch>
        </p:blipFill>
        <p:spPr>
          <a:xfrm>
            <a:off x="728980" y="1508760"/>
            <a:ext cx="10734675" cy="473392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文本框 8"/>
          <p:cNvSpPr txBox="1"/>
          <p:nvPr/>
        </p:nvSpPr>
        <p:spPr>
          <a:xfrm>
            <a:off x="11430" y="470535"/>
            <a:ext cx="2384425" cy="583565"/>
          </a:xfrm>
          <a:prstGeom prst="rect">
            <a:avLst/>
          </a:prstGeom>
          <a:noFill/>
        </p:spPr>
        <p:txBody>
          <a:bodyPr wrap="square" rtlCol="0">
            <a:spAutoFit/>
          </a:bodyPr>
          <a:p>
            <a:pPr algn="ctr"/>
            <a:r>
              <a:rPr lang="en-US" altLang="zh-CN" sz="2800" b="1" dirty="0">
                <a:solidFill>
                  <a:schemeClr val="tx2"/>
                </a:solidFill>
                <a:latin typeface="微软雅黑 Light" panose="020B0502040204020203" pitchFamily="34" charset="-122"/>
                <a:ea typeface="微软雅黑 Light" panose="020B0502040204020203" pitchFamily="34" charset="-122"/>
              </a:rPr>
              <a:t>Result</a:t>
            </a:r>
            <a:endParaRPr lang="en-US" altLang="zh-CN" sz="3200" b="1" dirty="0">
              <a:solidFill>
                <a:srgbClr val="413B39"/>
              </a:solidFill>
              <a:latin typeface="微软雅黑 Light" panose="020B0502040204020203" pitchFamily="34" charset="-122"/>
              <a:ea typeface="微软雅黑 Light" panose="020B0502040204020203" pitchFamily="34" charset="-122"/>
            </a:endParaRPr>
          </a:p>
        </p:txBody>
      </p:sp>
      <p:sp>
        <p:nvSpPr>
          <p:cNvPr id="11" name="任意多边形 10"/>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rgbClr val="413B39"/>
              </a:solidFill>
              <a:ea typeface="微软雅黑 Light" panose="020B0502040204020203" pitchFamily="34" charset="-122"/>
            </a:endParaRPr>
          </a:p>
        </p:txBody>
      </p:sp>
      <p:pic>
        <p:nvPicPr>
          <p:cNvPr id="5" name="图片 4"/>
          <p:cNvPicPr>
            <a:picLocks noChangeAspect="1"/>
          </p:cNvPicPr>
          <p:nvPr/>
        </p:nvPicPr>
        <p:blipFill>
          <a:blip r:embed="rId1"/>
          <a:stretch>
            <a:fillRect/>
          </a:stretch>
        </p:blipFill>
        <p:spPr>
          <a:xfrm>
            <a:off x="642620" y="1616710"/>
            <a:ext cx="10906125" cy="478155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文本框 8"/>
          <p:cNvSpPr txBox="1"/>
          <p:nvPr/>
        </p:nvSpPr>
        <p:spPr>
          <a:xfrm>
            <a:off x="532765" y="470535"/>
            <a:ext cx="1242695" cy="521970"/>
          </a:xfrm>
          <a:prstGeom prst="rect">
            <a:avLst/>
          </a:prstGeom>
          <a:noFill/>
        </p:spPr>
        <p:txBody>
          <a:bodyPr wrap="square" rtlCol="0">
            <a:spAutoFit/>
          </a:bodyPr>
          <a:p>
            <a:pPr algn="ctr"/>
            <a:r>
              <a:rPr lang="en-US" altLang="zh-CN" sz="2800" b="1" dirty="0">
                <a:solidFill>
                  <a:schemeClr val="tx2"/>
                </a:solidFill>
                <a:latin typeface="微软雅黑 Light" panose="020B0502040204020203" pitchFamily="34" charset="-122"/>
                <a:ea typeface="微软雅黑 Light" panose="020B0502040204020203" pitchFamily="34" charset="-122"/>
              </a:rPr>
              <a:t>Result</a:t>
            </a:r>
            <a:endParaRPr lang="en-US" altLang="zh-CN" sz="3200" b="1" dirty="0">
              <a:solidFill>
                <a:srgbClr val="413B39"/>
              </a:solidFill>
              <a:latin typeface="微软雅黑 Light" panose="020B0502040204020203" pitchFamily="34" charset="-122"/>
              <a:ea typeface="微软雅黑 Light" panose="020B0502040204020203" pitchFamily="34" charset="-122"/>
            </a:endParaRPr>
          </a:p>
        </p:txBody>
      </p:sp>
      <p:sp>
        <p:nvSpPr>
          <p:cNvPr id="11" name="任意多边形 10"/>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rgbClr val="413B39"/>
              </a:solidFill>
              <a:ea typeface="微软雅黑 Light" panose="020B0502040204020203" pitchFamily="34" charset="-122"/>
            </a:endParaRPr>
          </a:p>
        </p:txBody>
      </p:sp>
      <p:pic>
        <p:nvPicPr>
          <p:cNvPr id="4" name="图片 3"/>
          <p:cNvPicPr>
            <a:picLocks noChangeAspect="1"/>
          </p:cNvPicPr>
          <p:nvPr/>
        </p:nvPicPr>
        <p:blipFill>
          <a:blip r:embed="rId1"/>
          <a:stretch>
            <a:fillRect/>
          </a:stretch>
        </p:blipFill>
        <p:spPr>
          <a:xfrm>
            <a:off x="1074420" y="1860550"/>
            <a:ext cx="4562475" cy="3533775"/>
          </a:xfrm>
          <a:prstGeom prst="rect">
            <a:avLst/>
          </a:prstGeom>
        </p:spPr>
      </p:pic>
      <p:pic>
        <p:nvPicPr>
          <p:cNvPr id="5" name="图片 4"/>
          <p:cNvPicPr>
            <a:picLocks noChangeAspect="1"/>
          </p:cNvPicPr>
          <p:nvPr/>
        </p:nvPicPr>
        <p:blipFill>
          <a:blip r:embed="rId2"/>
          <a:stretch>
            <a:fillRect/>
          </a:stretch>
        </p:blipFill>
        <p:spPr>
          <a:xfrm>
            <a:off x="6600825" y="1847850"/>
            <a:ext cx="4412615" cy="3546475"/>
          </a:xfrm>
          <a:prstGeom prst="rect">
            <a:avLst/>
          </a:prstGeom>
        </p:spPr>
      </p:pic>
      <p:sp>
        <p:nvSpPr>
          <p:cNvPr id="2" name="文本框 1"/>
          <p:cNvSpPr txBox="1"/>
          <p:nvPr/>
        </p:nvSpPr>
        <p:spPr>
          <a:xfrm>
            <a:off x="810260" y="5683250"/>
            <a:ext cx="10471785" cy="902970"/>
          </a:xfrm>
          <a:prstGeom prst="rect">
            <a:avLst/>
          </a:prstGeom>
          <a:noFill/>
        </p:spPr>
        <p:txBody>
          <a:bodyPr wrap="square" rtlCol="0" anchor="t">
            <a:spAutoFit/>
          </a:bodyPr>
          <a:p>
            <a:pPr algn="just">
              <a:lnSpc>
                <a:spcPct val="120000"/>
              </a:lnSpc>
              <a:buClrTx/>
              <a:buSzTx/>
              <a:buFontTx/>
            </a:pPr>
            <a:r>
              <a:rPr sz="2200" dirty="0">
                <a:solidFill>
                  <a:schemeClr val="tx2"/>
                </a:solidFill>
                <a:latin typeface="微软雅黑 Light" panose="020B0502040204020203" pitchFamily="34" charset="-122"/>
                <a:ea typeface="微软雅黑 Light" panose="020B0502040204020203" pitchFamily="34" charset="-122"/>
              </a:rPr>
              <a:t>The effectiveness of word-level and query-level attention networks for our HURA approach</a:t>
            </a:r>
            <a:r>
              <a:rPr lang="en-US" sz="2200" dirty="0">
                <a:solidFill>
                  <a:schemeClr val="tx2"/>
                </a:solidFill>
                <a:latin typeface="微软雅黑 Light" panose="020B0502040204020203" pitchFamily="34" charset="-122"/>
                <a:ea typeface="微软雅黑 Light" panose="020B0502040204020203" pitchFamily="34" charset="-122"/>
              </a:rPr>
              <a:t>.</a:t>
            </a:r>
            <a:endParaRPr lang="en-US" sz="2200" dirty="0">
              <a:solidFill>
                <a:schemeClr val="tx2"/>
              </a:solidFill>
              <a:latin typeface="微软雅黑 Light" panose="020B0502040204020203" pitchFamily="34" charset="-122"/>
              <a:ea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文本框 8"/>
          <p:cNvSpPr txBox="1"/>
          <p:nvPr/>
        </p:nvSpPr>
        <p:spPr>
          <a:xfrm>
            <a:off x="532765" y="470535"/>
            <a:ext cx="1242695" cy="521970"/>
          </a:xfrm>
          <a:prstGeom prst="rect">
            <a:avLst/>
          </a:prstGeom>
          <a:noFill/>
        </p:spPr>
        <p:txBody>
          <a:bodyPr wrap="square" rtlCol="0">
            <a:spAutoFit/>
          </a:bodyPr>
          <a:p>
            <a:pPr algn="ctr"/>
            <a:r>
              <a:rPr lang="en-US" altLang="zh-CN" sz="2800" b="1" dirty="0">
                <a:solidFill>
                  <a:schemeClr val="tx2"/>
                </a:solidFill>
                <a:latin typeface="微软雅黑 Light" panose="020B0502040204020203" pitchFamily="34" charset="-122"/>
                <a:ea typeface="微软雅黑 Light" panose="020B0502040204020203" pitchFamily="34" charset="-122"/>
              </a:rPr>
              <a:t>Result</a:t>
            </a:r>
            <a:endParaRPr lang="en-US" altLang="zh-CN" sz="3200" b="1" dirty="0">
              <a:solidFill>
                <a:srgbClr val="413B39"/>
              </a:solidFill>
              <a:latin typeface="微软雅黑 Light" panose="020B0502040204020203" pitchFamily="34" charset="-122"/>
              <a:ea typeface="微软雅黑 Light" panose="020B0502040204020203" pitchFamily="34" charset="-122"/>
            </a:endParaRPr>
          </a:p>
        </p:txBody>
      </p:sp>
      <p:sp>
        <p:nvSpPr>
          <p:cNvPr id="11" name="任意多边形 10"/>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rgbClr val="413B39"/>
              </a:solidFill>
              <a:ea typeface="微软雅黑 Light" panose="020B0502040204020203" pitchFamily="34" charset="-122"/>
            </a:endParaRPr>
          </a:p>
        </p:txBody>
      </p:sp>
      <p:sp>
        <p:nvSpPr>
          <p:cNvPr id="6" name="文本框 5"/>
          <p:cNvSpPr txBox="1"/>
          <p:nvPr/>
        </p:nvSpPr>
        <p:spPr>
          <a:xfrm>
            <a:off x="906780" y="5682615"/>
            <a:ext cx="10401935" cy="902970"/>
          </a:xfrm>
          <a:prstGeom prst="rect">
            <a:avLst/>
          </a:prstGeom>
          <a:noFill/>
        </p:spPr>
        <p:txBody>
          <a:bodyPr wrap="square" rtlCol="0" anchor="t">
            <a:spAutoFit/>
          </a:bodyPr>
          <a:p>
            <a:pPr algn="just">
              <a:lnSpc>
                <a:spcPct val="120000"/>
              </a:lnSpc>
              <a:buClrTx/>
              <a:buSzTx/>
              <a:buFontTx/>
            </a:pPr>
            <a:r>
              <a:rPr sz="2200" dirty="0">
                <a:solidFill>
                  <a:schemeClr val="tx2"/>
                </a:solidFill>
                <a:latin typeface="微软雅黑 Light" panose="020B0502040204020203" pitchFamily="34" charset="-122"/>
                <a:ea typeface="微软雅黑 Light" panose="020B0502040204020203" pitchFamily="34" charset="-122"/>
              </a:rPr>
              <a:t>The effectiveness of word-level and query-level CNN networks for our HURA approach.</a:t>
            </a:r>
            <a:endParaRPr sz="2200" dirty="0">
              <a:solidFill>
                <a:schemeClr val="tx2"/>
              </a:solidFill>
              <a:latin typeface="微软雅黑 Light" panose="020B0502040204020203" pitchFamily="34" charset="-122"/>
              <a:ea typeface="微软雅黑 Light" panose="020B0502040204020203" pitchFamily="34" charset="-122"/>
            </a:endParaRPr>
          </a:p>
        </p:txBody>
      </p:sp>
      <p:pic>
        <p:nvPicPr>
          <p:cNvPr id="7" name="图片 6"/>
          <p:cNvPicPr>
            <a:picLocks noChangeAspect="1"/>
          </p:cNvPicPr>
          <p:nvPr/>
        </p:nvPicPr>
        <p:blipFill>
          <a:blip r:embed="rId1"/>
          <a:stretch>
            <a:fillRect/>
          </a:stretch>
        </p:blipFill>
        <p:spPr>
          <a:xfrm>
            <a:off x="1130300" y="1797685"/>
            <a:ext cx="4748530" cy="3653155"/>
          </a:xfrm>
          <a:prstGeom prst="rect">
            <a:avLst/>
          </a:prstGeom>
        </p:spPr>
      </p:pic>
      <p:pic>
        <p:nvPicPr>
          <p:cNvPr id="8" name="图片 7"/>
          <p:cNvPicPr>
            <a:picLocks noChangeAspect="1"/>
          </p:cNvPicPr>
          <p:nvPr/>
        </p:nvPicPr>
        <p:blipFill>
          <a:blip r:embed="rId2"/>
          <a:stretch>
            <a:fillRect/>
          </a:stretch>
        </p:blipFill>
        <p:spPr>
          <a:xfrm>
            <a:off x="6583680" y="1797685"/>
            <a:ext cx="4500245" cy="366204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菱形 7"/>
          <p:cNvSpPr/>
          <p:nvPr/>
        </p:nvSpPr>
        <p:spPr>
          <a:xfrm>
            <a:off x="4485036" y="1713952"/>
            <a:ext cx="3242523" cy="3242523"/>
          </a:xfrm>
          <a:prstGeom prst="diamond">
            <a:avLst/>
          </a:prstGeom>
          <a:solidFill>
            <a:schemeClr val="bg1">
              <a:lumMod val="6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
        <p:nvSpPr>
          <p:cNvPr id="9" name="等腰三角形 8"/>
          <p:cNvSpPr/>
          <p:nvPr/>
        </p:nvSpPr>
        <p:spPr>
          <a:xfrm flipV="1">
            <a:off x="3945758" y="3199094"/>
            <a:ext cx="4271743" cy="2255667"/>
          </a:xfrm>
          <a:prstGeom prst="triangle">
            <a:avLst>
              <a:gd name="adj" fmla="val 49673"/>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lumMod val="50000"/>
                </a:schemeClr>
              </a:solidFill>
              <a:ea typeface="微软雅黑 Light" panose="020B0502040204020203" pitchFamily="34" charset="-122"/>
            </a:endParaRPr>
          </a:p>
        </p:txBody>
      </p:sp>
      <p:sp>
        <p:nvSpPr>
          <p:cNvPr id="10" name="等腰三角形 9"/>
          <p:cNvSpPr/>
          <p:nvPr/>
        </p:nvSpPr>
        <p:spPr>
          <a:xfrm>
            <a:off x="3945757" y="1183067"/>
            <a:ext cx="4271743" cy="2255667"/>
          </a:xfrm>
          <a:prstGeom prst="triangle">
            <a:avLst>
              <a:gd name="adj" fmla="val 49673"/>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lumMod val="50000"/>
                </a:schemeClr>
              </a:solidFill>
              <a:ea typeface="微软雅黑 Light" panose="020B0502040204020203" pitchFamily="34" charset="-122"/>
            </a:endParaRPr>
          </a:p>
        </p:txBody>
      </p:sp>
      <p:sp>
        <p:nvSpPr>
          <p:cNvPr id="14" name="文本框 13"/>
          <p:cNvSpPr txBox="1"/>
          <p:nvPr/>
        </p:nvSpPr>
        <p:spPr>
          <a:xfrm>
            <a:off x="4447054" y="2811883"/>
            <a:ext cx="3268980" cy="922020"/>
          </a:xfrm>
          <a:prstGeom prst="rect">
            <a:avLst/>
          </a:prstGeom>
          <a:noFill/>
          <a:ln>
            <a:noFill/>
          </a:ln>
        </p:spPr>
        <p:txBody>
          <a:bodyPr wrap="none" rtlCol="0">
            <a:spAutoFit/>
          </a:bodyPr>
          <a:lstStyle/>
          <a:p>
            <a:r>
              <a:rPr lang="en-US" altLang="zh-CN" sz="5400" dirty="0">
                <a:solidFill>
                  <a:schemeClr val="tx1">
                    <a:lumMod val="85000"/>
                    <a:lumOff val="15000"/>
                  </a:schemeClr>
                </a:solidFill>
                <a:latin typeface="微软雅黑 Light" panose="020B0502040204020203" pitchFamily="34" charset="-122"/>
                <a:ea typeface="微软雅黑 Light" panose="020B0502040204020203" pitchFamily="34" charset="-122"/>
              </a:rPr>
              <a:t>THANK YOU</a:t>
            </a:r>
            <a:endParaRPr lang="en-US" altLang="zh-CN" sz="5400" dirty="0">
              <a:solidFill>
                <a:schemeClr val="tx1">
                  <a:lumMod val="85000"/>
                  <a:lumOff val="15000"/>
                </a:schemeClr>
              </a:solidFill>
              <a:latin typeface="微软雅黑 Light" panose="020B0502040204020203" pitchFamily="34" charset="-122"/>
              <a:ea typeface="微软雅黑 Light" panose="020B0502040204020203" pitchFamily="34" charset="-122"/>
            </a:endParaRPr>
          </a:p>
        </p:txBody>
      </p:sp>
      <p:sp>
        <p:nvSpPr>
          <p:cNvPr id="16" name="任意多边形: 形状 15"/>
          <p:cNvSpPr/>
          <p:nvPr/>
        </p:nvSpPr>
        <p:spPr>
          <a:xfrm>
            <a:off x="-233169" y="3198280"/>
            <a:ext cx="4862319" cy="730782"/>
          </a:xfrm>
          <a:custGeom>
            <a:avLst/>
            <a:gdLst>
              <a:gd name="connsiteX0" fmla="*/ 0 w 4454013"/>
              <a:gd name="connsiteY0" fmla="*/ 531514 h 767488"/>
              <a:gd name="connsiteX1" fmla="*/ 1828800 w 4454013"/>
              <a:gd name="connsiteY1" fmla="*/ 572 h 767488"/>
              <a:gd name="connsiteX2" fmla="*/ 3628103 w 4454013"/>
              <a:gd name="connsiteY2" fmla="*/ 620004 h 767488"/>
              <a:gd name="connsiteX3" fmla="*/ 4454013 w 4454013"/>
              <a:gd name="connsiteY3" fmla="*/ 767488 h 767488"/>
              <a:gd name="connsiteX0-1" fmla="*/ 0 w 4454013"/>
              <a:gd name="connsiteY0-2" fmla="*/ 531514 h 767488"/>
              <a:gd name="connsiteX1-3" fmla="*/ 1828800 w 4454013"/>
              <a:gd name="connsiteY1-4" fmla="*/ 572 h 767488"/>
              <a:gd name="connsiteX2-5" fmla="*/ 3628103 w 4454013"/>
              <a:gd name="connsiteY2-6" fmla="*/ 620004 h 767488"/>
              <a:gd name="connsiteX3-7" fmla="*/ 4195569 w 4454013"/>
              <a:gd name="connsiteY3-8" fmla="*/ 735545 h 767488"/>
              <a:gd name="connsiteX4" fmla="*/ 4454013 w 4454013"/>
              <a:gd name="connsiteY4" fmla="*/ 767488 h 767488"/>
              <a:gd name="connsiteX0-9" fmla="*/ 0 w 4454013"/>
              <a:gd name="connsiteY0-10" fmla="*/ 531514 h 767488"/>
              <a:gd name="connsiteX1-11" fmla="*/ 1828800 w 4454013"/>
              <a:gd name="connsiteY1-12" fmla="*/ 572 h 767488"/>
              <a:gd name="connsiteX2-13" fmla="*/ 3628103 w 4454013"/>
              <a:gd name="connsiteY2-14" fmla="*/ 620004 h 767488"/>
              <a:gd name="connsiteX3-15" fmla="*/ 4081269 w 4454013"/>
              <a:gd name="connsiteY3-16" fmla="*/ 730782 h 767488"/>
              <a:gd name="connsiteX4-17" fmla="*/ 4454013 w 4454013"/>
              <a:gd name="connsiteY4-18" fmla="*/ 767488 h 767488"/>
              <a:gd name="connsiteX0-19" fmla="*/ 0 w 4081269"/>
              <a:gd name="connsiteY0-20" fmla="*/ 531514 h 730782"/>
              <a:gd name="connsiteX1-21" fmla="*/ 1828800 w 4081269"/>
              <a:gd name="connsiteY1-22" fmla="*/ 572 h 730782"/>
              <a:gd name="connsiteX2-23" fmla="*/ 3628103 w 4081269"/>
              <a:gd name="connsiteY2-24" fmla="*/ 620004 h 730782"/>
              <a:gd name="connsiteX3-25" fmla="*/ 4081269 w 4081269"/>
              <a:gd name="connsiteY3-26" fmla="*/ 730782 h 730782"/>
            </a:gdLst>
            <a:ahLst/>
            <a:cxnLst>
              <a:cxn ang="0">
                <a:pos x="connsiteX0-1" y="connsiteY0-2"/>
              </a:cxn>
              <a:cxn ang="0">
                <a:pos x="connsiteX1-3" y="connsiteY1-4"/>
              </a:cxn>
              <a:cxn ang="0">
                <a:pos x="connsiteX2-5" y="connsiteY2-6"/>
              </a:cxn>
              <a:cxn ang="0">
                <a:pos x="connsiteX3-7" y="connsiteY3-8"/>
              </a:cxn>
            </a:cxnLst>
            <a:rect l="l" t="t" r="r" b="b"/>
            <a:pathLst>
              <a:path w="4081269" h="730782">
                <a:moveTo>
                  <a:pt x="0" y="531514"/>
                </a:moveTo>
                <a:cubicBezTo>
                  <a:pt x="612058" y="258669"/>
                  <a:pt x="1224116" y="-14176"/>
                  <a:pt x="1828800" y="572"/>
                </a:cubicBezTo>
                <a:cubicBezTo>
                  <a:pt x="2433484" y="15320"/>
                  <a:pt x="3252692" y="498302"/>
                  <a:pt x="3628103" y="620004"/>
                </a:cubicBezTo>
                <a:cubicBezTo>
                  <a:pt x="4003514" y="741706"/>
                  <a:pt x="3943617" y="706201"/>
                  <a:pt x="4081269" y="730782"/>
                </a:cubicBez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Light" panose="020B0502040204020203" pitchFamily="34" charset="-122"/>
            </a:endParaRPr>
          </a:p>
        </p:txBody>
      </p:sp>
      <p:sp>
        <p:nvSpPr>
          <p:cNvPr id="17" name="任意多边形: 形状 18"/>
          <p:cNvSpPr/>
          <p:nvPr/>
        </p:nvSpPr>
        <p:spPr>
          <a:xfrm>
            <a:off x="7350734" y="3733664"/>
            <a:ext cx="5549139" cy="700144"/>
          </a:xfrm>
          <a:custGeom>
            <a:avLst/>
            <a:gdLst>
              <a:gd name="connsiteX0" fmla="*/ 0 w 4719484"/>
              <a:gd name="connsiteY0" fmla="*/ 364821 h 700144"/>
              <a:gd name="connsiteX1" fmla="*/ 1091381 w 4719484"/>
              <a:gd name="connsiteY1" fmla="*/ 689285 h 700144"/>
              <a:gd name="connsiteX2" fmla="*/ 2890684 w 4719484"/>
              <a:gd name="connsiteY2" fmla="*/ 10859 h 700144"/>
              <a:gd name="connsiteX3" fmla="*/ 4719484 w 4719484"/>
              <a:gd name="connsiteY3" fmla="*/ 335324 h 700144"/>
              <a:gd name="connsiteX0-1" fmla="*/ 0 w 4733772"/>
              <a:gd name="connsiteY0-2" fmla="*/ 364821 h 700144"/>
              <a:gd name="connsiteX1-3" fmla="*/ 1105669 w 4733772"/>
              <a:gd name="connsiteY1-4" fmla="*/ 689285 h 700144"/>
              <a:gd name="connsiteX2-5" fmla="*/ 2904972 w 4733772"/>
              <a:gd name="connsiteY2-6" fmla="*/ 10859 h 700144"/>
              <a:gd name="connsiteX3-7" fmla="*/ 4733772 w 4733772"/>
              <a:gd name="connsiteY3-8" fmla="*/ 335324 h 700144"/>
            </a:gdLst>
            <a:ahLst/>
            <a:cxnLst>
              <a:cxn ang="0">
                <a:pos x="connsiteX0-1" y="connsiteY0-2"/>
              </a:cxn>
              <a:cxn ang="0">
                <a:pos x="connsiteX1-3" y="connsiteY1-4"/>
              </a:cxn>
              <a:cxn ang="0">
                <a:pos x="connsiteX2-5" y="connsiteY2-6"/>
              </a:cxn>
              <a:cxn ang="0">
                <a:pos x="connsiteX3-7" y="connsiteY3-8"/>
              </a:cxn>
            </a:cxnLst>
            <a:rect l="l" t="t" r="r" b="b"/>
            <a:pathLst>
              <a:path w="4733772" h="700144">
                <a:moveTo>
                  <a:pt x="0" y="364821"/>
                </a:moveTo>
                <a:cubicBezTo>
                  <a:pt x="304800" y="556550"/>
                  <a:pt x="621507" y="748279"/>
                  <a:pt x="1105669" y="689285"/>
                </a:cubicBezTo>
                <a:cubicBezTo>
                  <a:pt x="1589831" y="630291"/>
                  <a:pt x="2300288" y="69852"/>
                  <a:pt x="2904972" y="10859"/>
                </a:cubicBezTo>
                <a:cubicBezTo>
                  <a:pt x="3509656" y="-48135"/>
                  <a:pt x="4121714" y="143594"/>
                  <a:pt x="4733772" y="335324"/>
                </a:cubicBez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Light" panose="020B0502040204020203" pitchFamily="34" charset="-122"/>
            </a:endParaRPr>
          </a:p>
        </p:txBody>
      </p:sp>
      <p:sp>
        <p:nvSpPr>
          <p:cNvPr id="18" name="任意多边形: 形状 19"/>
          <p:cNvSpPr/>
          <p:nvPr/>
        </p:nvSpPr>
        <p:spPr>
          <a:xfrm>
            <a:off x="7570106" y="3684186"/>
            <a:ext cx="5105157" cy="560475"/>
          </a:xfrm>
          <a:custGeom>
            <a:avLst/>
            <a:gdLst>
              <a:gd name="connsiteX0" fmla="*/ 0 w 4395020"/>
              <a:gd name="connsiteY0" fmla="*/ 176980 h 560476"/>
              <a:gd name="connsiteX1" fmla="*/ 973394 w 4395020"/>
              <a:gd name="connsiteY1" fmla="*/ 29497 h 560476"/>
              <a:gd name="connsiteX2" fmla="*/ 2831691 w 4395020"/>
              <a:gd name="connsiteY2" fmla="*/ 560438 h 560476"/>
              <a:gd name="connsiteX3" fmla="*/ 4395020 w 4395020"/>
              <a:gd name="connsiteY3" fmla="*/ 0 h 560476"/>
              <a:gd name="connsiteX0-1" fmla="*/ 0 w 4414070"/>
              <a:gd name="connsiteY0-2" fmla="*/ 196030 h 560475"/>
              <a:gd name="connsiteX1-3" fmla="*/ 992444 w 4414070"/>
              <a:gd name="connsiteY1-4" fmla="*/ 29497 h 560475"/>
              <a:gd name="connsiteX2-5" fmla="*/ 2850741 w 4414070"/>
              <a:gd name="connsiteY2-6" fmla="*/ 560438 h 560475"/>
              <a:gd name="connsiteX3-7" fmla="*/ 4414070 w 4414070"/>
              <a:gd name="connsiteY3-8" fmla="*/ 0 h 560475"/>
            </a:gdLst>
            <a:ahLst/>
            <a:cxnLst>
              <a:cxn ang="0">
                <a:pos x="connsiteX0-1" y="connsiteY0-2"/>
              </a:cxn>
              <a:cxn ang="0">
                <a:pos x="connsiteX1-3" y="connsiteY1-4"/>
              </a:cxn>
              <a:cxn ang="0">
                <a:pos x="connsiteX2-5" y="connsiteY2-6"/>
              </a:cxn>
              <a:cxn ang="0">
                <a:pos x="connsiteX3-7" y="connsiteY3-8"/>
              </a:cxn>
            </a:cxnLst>
            <a:rect l="l" t="t" r="r" b="b"/>
            <a:pathLst>
              <a:path w="4414070" h="560475">
                <a:moveTo>
                  <a:pt x="0" y="196030"/>
                </a:moveTo>
                <a:cubicBezTo>
                  <a:pt x="250723" y="90333"/>
                  <a:pt x="517321" y="-31238"/>
                  <a:pt x="992444" y="29497"/>
                </a:cubicBezTo>
                <a:cubicBezTo>
                  <a:pt x="1467568" y="90232"/>
                  <a:pt x="2280470" y="565354"/>
                  <a:pt x="2850741" y="560438"/>
                </a:cubicBezTo>
                <a:cubicBezTo>
                  <a:pt x="3421012" y="555522"/>
                  <a:pt x="3917541" y="277761"/>
                  <a:pt x="4414070" y="0"/>
                </a:cubicBez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Light" panose="020B0502040204020203" pitchFamily="34" charset="-122"/>
            </a:endParaRPr>
          </a:p>
        </p:txBody>
      </p:sp>
      <p:sp>
        <p:nvSpPr>
          <p:cNvPr id="19" name="任意多边形: 形状 20"/>
          <p:cNvSpPr/>
          <p:nvPr/>
        </p:nvSpPr>
        <p:spPr>
          <a:xfrm>
            <a:off x="-215759" y="3425261"/>
            <a:ext cx="4435333" cy="523672"/>
          </a:xfrm>
          <a:custGeom>
            <a:avLst/>
            <a:gdLst>
              <a:gd name="connsiteX0" fmla="*/ 0 w 4222750"/>
              <a:gd name="connsiteY0" fmla="*/ 184907 h 523672"/>
              <a:gd name="connsiteX1" fmla="*/ 1352550 w 4222750"/>
              <a:gd name="connsiteY1" fmla="*/ 521457 h 523672"/>
              <a:gd name="connsiteX2" fmla="*/ 3384550 w 4222750"/>
              <a:gd name="connsiteY2" fmla="*/ 38857 h 523672"/>
              <a:gd name="connsiteX3" fmla="*/ 4222750 w 4222750"/>
              <a:gd name="connsiteY3" fmla="*/ 64257 h 523672"/>
            </a:gdLst>
            <a:ahLst/>
            <a:cxnLst>
              <a:cxn ang="0">
                <a:pos x="connsiteX0" y="connsiteY0"/>
              </a:cxn>
              <a:cxn ang="0">
                <a:pos x="connsiteX1" y="connsiteY1"/>
              </a:cxn>
              <a:cxn ang="0">
                <a:pos x="connsiteX2" y="connsiteY2"/>
              </a:cxn>
              <a:cxn ang="0">
                <a:pos x="connsiteX3" y="connsiteY3"/>
              </a:cxn>
            </a:cxnLst>
            <a:rect l="l" t="t" r="r" b="b"/>
            <a:pathLst>
              <a:path w="4222750" h="523672">
                <a:moveTo>
                  <a:pt x="0" y="184907"/>
                </a:moveTo>
                <a:cubicBezTo>
                  <a:pt x="394229" y="365353"/>
                  <a:pt x="788458" y="545799"/>
                  <a:pt x="1352550" y="521457"/>
                </a:cubicBezTo>
                <a:cubicBezTo>
                  <a:pt x="1916642" y="497115"/>
                  <a:pt x="2906183" y="115057"/>
                  <a:pt x="3384550" y="38857"/>
                </a:cubicBezTo>
                <a:cubicBezTo>
                  <a:pt x="3862917" y="-37343"/>
                  <a:pt x="4042833" y="13457"/>
                  <a:pt x="4222750" y="64257"/>
                </a:cubicBez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Light" panose="020B0502040204020203" pitchFamily="34" charset="-122"/>
            </a:endParaRPr>
          </a:p>
        </p:txBody>
      </p:sp>
      <p:sp>
        <p:nvSpPr>
          <p:cNvPr id="20" name="矩形: 圆角 22"/>
          <p:cNvSpPr/>
          <p:nvPr/>
        </p:nvSpPr>
        <p:spPr>
          <a:xfrm rot="18746479">
            <a:off x="10079180" y="3293450"/>
            <a:ext cx="192454" cy="192454"/>
          </a:xfrm>
          <a:prstGeom prst="roundRect">
            <a:avLst>
              <a:gd name="adj" fmla="val 17644"/>
            </a:avLst>
          </a:prstGeom>
          <a:solidFill>
            <a:schemeClr val="tx1">
              <a:lumMod val="95000"/>
              <a:lumOff val="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
        <p:nvSpPr>
          <p:cNvPr id="21" name="矩形: 圆角 23"/>
          <p:cNvSpPr/>
          <p:nvPr/>
        </p:nvSpPr>
        <p:spPr>
          <a:xfrm rot="15661163">
            <a:off x="11624670" y="3414859"/>
            <a:ext cx="272513" cy="272513"/>
          </a:xfrm>
          <a:prstGeom prst="roundRect">
            <a:avLst>
              <a:gd name="adj" fmla="val 17644"/>
            </a:avLst>
          </a:prstGeom>
          <a:solidFill>
            <a:schemeClr val="tx1">
              <a:lumMod val="95000"/>
              <a:lumOff val="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
        <p:nvSpPr>
          <p:cNvPr id="22" name="矩形: 圆角 24"/>
          <p:cNvSpPr/>
          <p:nvPr/>
        </p:nvSpPr>
        <p:spPr>
          <a:xfrm rot="15661163">
            <a:off x="2456504" y="2789497"/>
            <a:ext cx="272513" cy="272513"/>
          </a:xfrm>
          <a:prstGeom prst="roundRect">
            <a:avLst>
              <a:gd name="adj" fmla="val 17644"/>
            </a:avLst>
          </a:prstGeom>
          <a:solidFill>
            <a:schemeClr val="tx1">
              <a:lumMod val="95000"/>
              <a:lumOff val="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
        <p:nvSpPr>
          <p:cNvPr id="23" name="矩形: 圆角 25"/>
          <p:cNvSpPr/>
          <p:nvPr/>
        </p:nvSpPr>
        <p:spPr>
          <a:xfrm rot="19434123">
            <a:off x="445531" y="2495668"/>
            <a:ext cx="442097" cy="442097"/>
          </a:xfrm>
          <a:prstGeom prst="roundRect">
            <a:avLst>
              <a:gd name="adj" fmla="val 17644"/>
            </a:avLst>
          </a:prstGeom>
          <a:solidFill>
            <a:schemeClr val="tx1">
              <a:lumMod val="95000"/>
              <a:lumOff val="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
        <p:nvSpPr>
          <p:cNvPr id="24" name="矩形: 圆角 26"/>
          <p:cNvSpPr/>
          <p:nvPr/>
        </p:nvSpPr>
        <p:spPr>
          <a:xfrm rot="17624697">
            <a:off x="1386338" y="4257902"/>
            <a:ext cx="83268" cy="83268"/>
          </a:xfrm>
          <a:prstGeom prst="roundRect">
            <a:avLst>
              <a:gd name="adj" fmla="val 17644"/>
            </a:avLst>
          </a:prstGeom>
          <a:solidFill>
            <a:schemeClr val="bg1">
              <a:lumMod val="6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
        <p:nvSpPr>
          <p:cNvPr id="25" name="矩形: 圆角 27"/>
          <p:cNvSpPr/>
          <p:nvPr/>
        </p:nvSpPr>
        <p:spPr>
          <a:xfrm rot="17624697">
            <a:off x="10115172" y="1924620"/>
            <a:ext cx="423239" cy="423239"/>
          </a:xfrm>
          <a:prstGeom prst="roundRect">
            <a:avLst>
              <a:gd name="adj" fmla="val 17644"/>
            </a:avLst>
          </a:prstGeom>
          <a:solidFill>
            <a:schemeClr val="tx1">
              <a:lumMod val="95000"/>
              <a:lumOff val="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
        <p:nvSpPr>
          <p:cNvPr id="26" name="矩形: 圆角 51"/>
          <p:cNvSpPr/>
          <p:nvPr/>
        </p:nvSpPr>
        <p:spPr>
          <a:xfrm rot="15661163">
            <a:off x="2527738" y="4771060"/>
            <a:ext cx="272513" cy="272513"/>
          </a:xfrm>
          <a:prstGeom prst="roundRect">
            <a:avLst>
              <a:gd name="adj" fmla="val 17644"/>
            </a:avLst>
          </a:prstGeom>
          <a:solidFill>
            <a:schemeClr val="tx1">
              <a:lumMod val="95000"/>
              <a:lumOff val="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
        <p:nvSpPr>
          <p:cNvPr id="27" name="矩形: 圆角 53"/>
          <p:cNvSpPr/>
          <p:nvPr/>
        </p:nvSpPr>
        <p:spPr>
          <a:xfrm rot="19132149">
            <a:off x="10230629" y="4771059"/>
            <a:ext cx="272513" cy="272513"/>
          </a:xfrm>
          <a:prstGeom prst="roundRect">
            <a:avLst>
              <a:gd name="adj" fmla="val 17644"/>
            </a:avLst>
          </a:prstGeom>
          <a:solidFill>
            <a:schemeClr val="tx1">
              <a:lumMod val="95000"/>
              <a:lumOff val="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
        <p:nvSpPr>
          <p:cNvPr id="28" name="矩形: 圆角 56"/>
          <p:cNvSpPr/>
          <p:nvPr/>
        </p:nvSpPr>
        <p:spPr>
          <a:xfrm rot="15661163">
            <a:off x="1478553" y="1573731"/>
            <a:ext cx="226904" cy="226904"/>
          </a:xfrm>
          <a:prstGeom prst="roundRect">
            <a:avLst>
              <a:gd name="adj" fmla="val 17644"/>
            </a:avLst>
          </a:prstGeom>
          <a:solidFill>
            <a:schemeClr val="tx1">
              <a:lumMod val="95000"/>
              <a:lumOff val="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bldLst>
      <p:bldP spid="8" grpId="0" animBg="1"/>
      <p:bldP spid="9" grpId="0" animBg="1"/>
      <p:bldP spid="10" grpId="0" animBg="1"/>
      <p:bldP spid="14" grpId="0"/>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菱形 16"/>
          <p:cNvSpPr/>
          <p:nvPr/>
        </p:nvSpPr>
        <p:spPr>
          <a:xfrm>
            <a:off x="-271345" y="-377525"/>
            <a:ext cx="3373899" cy="3373899"/>
          </a:xfrm>
          <a:prstGeom prst="diamond">
            <a:avLst/>
          </a:prstGeom>
          <a:solidFill>
            <a:schemeClr val="bg1">
              <a:lumMod val="65000"/>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a typeface="微软雅黑 Light" panose="020B0502040204020203" pitchFamily="34" charset="-122"/>
            </a:endParaRPr>
          </a:p>
        </p:txBody>
      </p:sp>
      <p:sp>
        <p:nvSpPr>
          <p:cNvPr id="18" name="任意多边形 17"/>
          <p:cNvSpPr/>
          <p:nvPr/>
        </p:nvSpPr>
        <p:spPr>
          <a:xfrm>
            <a:off x="-19878" y="-863758"/>
            <a:ext cx="1287979" cy="2575958"/>
          </a:xfrm>
          <a:custGeom>
            <a:avLst/>
            <a:gdLst>
              <a:gd name="connsiteX0" fmla="*/ 0 w 1287979"/>
              <a:gd name="connsiteY0" fmla="*/ 0 h 2575958"/>
              <a:gd name="connsiteX1" fmla="*/ 1287979 w 1287979"/>
              <a:gd name="connsiteY1" fmla="*/ 1287979 h 2575958"/>
              <a:gd name="connsiteX2" fmla="*/ 0 w 1287979"/>
              <a:gd name="connsiteY2" fmla="*/ 2575958 h 2575958"/>
            </a:gdLst>
            <a:ahLst/>
            <a:cxnLst>
              <a:cxn ang="0">
                <a:pos x="connsiteX0" y="connsiteY0"/>
              </a:cxn>
              <a:cxn ang="0">
                <a:pos x="connsiteX1" y="connsiteY1"/>
              </a:cxn>
              <a:cxn ang="0">
                <a:pos x="connsiteX2" y="connsiteY2"/>
              </a:cxn>
            </a:cxnLst>
            <a:rect l="l" t="t" r="r" b="b"/>
            <a:pathLst>
              <a:path w="1287979" h="2575958">
                <a:moveTo>
                  <a:pt x="0" y="0"/>
                </a:moveTo>
                <a:lnTo>
                  <a:pt x="1287979" y="1287979"/>
                </a:lnTo>
                <a:lnTo>
                  <a:pt x="0" y="2575958"/>
                </a:lnTo>
                <a:close/>
              </a:path>
            </a:pathLst>
          </a:custGeom>
          <a:noFill/>
          <a:ln w="3175">
            <a:solidFill>
              <a:schemeClr val="bg1">
                <a:lumMod val="50000"/>
                <a:alpha val="48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rgbClr val="413B39"/>
              </a:solidFill>
              <a:ea typeface="微软雅黑 Light" panose="020B0502040204020203" pitchFamily="34" charset="-122"/>
            </a:endParaRPr>
          </a:p>
        </p:txBody>
      </p:sp>
      <p:sp>
        <p:nvSpPr>
          <p:cNvPr id="19" name="菱形 18"/>
          <p:cNvSpPr/>
          <p:nvPr/>
        </p:nvSpPr>
        <p:spPr>
          <a:xfrm>
            <a:off x="-256201" y="-68674"/>
            <a:ext cx="3342485" cy="3342485"/>
          </a:xfrm>
          <a:prstGeom prst="diamond">
            <a:avLst/>
          </a:prstGeom>
          <a:noFill/>
          <a:ln w="3175">
            <a:solidFill>
              <a:schemeClr val="bg1">
                <a:lumMod val="50000"/>
                <a:alpha val="4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ea typeface="微软雅黑 Light" panose="020B0502040204020203" pitchFamily="34" charset="-122"/>
            </a:endParaRPr>
          </a:p>
        </p:txBody>
      </p:sp>
      <p:sp>
        <p:nvSpPr>
          <p:cNvPr id="20" name="文本框 19"/>
          <p:cNvSpPr txBox="1"/>
          <p:nvPr/>
        </p:nvSpPr>
        <p:spPr>
          <a:xfrm>
            <a:off x="5027215" y="1326275"/>
            <a:ext cx="3449346" cy="645160"/>
          </a:xfrm>
          <a:prstGeom prst="rect">
            <a:avLst/>
          </a:prstGeom>
          <a:noFill/>
        </p:spPr>
        <p:txBody>
          <a:bodyPr wrap="square" rtlCol="0">
            <a:spAutoFit/>
          </a:bodyPr>
          <a:lstStyle/>
          <a:p>
            <a:pPr algn="l"/>
            <a:r>
              <a:rPr lang="en-US" altLang="zh-CN" sz="3600" dirty="0">
                <a:solidFill>
                  <a:schemeClr val="tx2"/>
                </a:solidFill>
                <a:latin typeface="微软雅黑 Light" panose="020B0502040204020203" pitchFamily="34" charset="-122"/>
                <a:ea typeface="微软雅黑 Light" panose="020B0502040204020203" pitchFamily="34" charset="-122"/>
              </a:rPr>
              <a:t>   </a:t>
            </a:r>
            <a:r>
              <a:rPr lang="en-US" altLang="zh-CN" sz="3200" b="1" dirty="0">
                <a:solidFill>
                  <a:schemeClr val="tx2"/>
                </a:solidFill>
                <a:latin typeface="微软雅黑 Light" panose="020B0502040204020203" pitchFamily="34" charset="-122"/>
                <a:ea typeface="微软雅黑 Light" panose="020B0502040204020203" pitchFamily="34" charset="-122"/>
              </a:rPr>
              <a:t>Background</a:t>
            </a:r>
            <a:endParaRPr lang="en-US" altLang="zh-CN" sz="3600" b="1" dirty="0">
              <a:solidFill>
                <a:schemeClr val="tx2"/>
              </a:solidFill>
              <a:latin typeface="微软雅黑 Light" panose="020B0502040204020203" pitchFamily="34" charset="-122"/>
              <a:ea typeface="微软雅黑 Light" panose="020B0502040204020203" pitchFamily="34" charset="-122"/>
            </a:endParaRPr>
          </a:p>
        </p:txBody>
      </p:sp>
      <p:grpSp>
        <p:nvGrpSpPr>
          <p:cNvPr id="21" name="组合 20"/>
          <p:cNvGrpSpPr/>
          <p:nvPr/>
        </p:nvGrpSpPr>
        <p:grpSpPr>
          <a:xfrm>
            <a:off x="4151313" y="1199503"/>
            <a:ext cx="888418" cy="883238"/>
            <a:chOff x="4151313" y="2020084"/>
            <a:chExt cx="888418" cy="883238"/>
          </a:xfrm>
        </p:grpSpPr>
        <p:grpSp>
          <p:nvGrpSpPr>
            <p:cNvPr id="22" name="组合 21"/>
            <p:cNvGrpSpPr/>
            <p:nvPr/>
          </p:nvGrpSpPr>
          <p:grpSpPr>
            <a:xfrm>
              <a:off x="4151313" y="2020084"/>
              <a:ext cx="888418" cy="883238"/>
              <a:chOff x="5641059" y="3248083"/>
              <a:chExt cx="918415" cy="913060"/>
            </a:xfrm>
          </p:grpSpPr>
          <p:sp>
            <p:nvSpPr>
              <p:cNvPr id="31" name="任意多边形 30"/>
              <p:cNvSpPr/>
              <p:nvPr/>
            </p:nvSpPr>
            <p:spPr>
              <a:xfrm>
                <a:off x="5912746" y="3248083"/>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32" name="任意多边形 31"/>
              <p:cNvSpPr/>
              <p:nvPr/>
            </p:nvSpPr>
            <p:spPr>
              <a:xfrm rot="16200000">
                <a:off x="5549900" y="3604562"/>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33" name="任意多边形 32"/>
              <p:cNvSpPr/>
              <p:nvPr/>
            </p:nvSpPr>
            <p:spPr>
              <a:xfrm rot="16200000" flipH="1" flipV="1">
                <a:off x="6280386" y="3612238"/>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34" name="任意多边形 33"/>
              <p:cNvSpPr/>
              <p:nvPr/>
            </p:nvSpPr>
            <p:spPr>
              <a:xfrm flipV="1">
                <a:off x="5910876" y="3973214"/>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grpSp>
        <p:grpSp>
          <p:nvGrpSpPr>
            <p:cNvPr id="23" name="组合 22"/>
            <p:cNvGrpSpPr/>
            <p:nvPr/>
          </p:nvGrpSpPr>
          <p:grpSpPr>
            <a:xfrm>
              <a:off x="4353060" y="2213787"/>
              <a:ext cx="483672" cy="489216"/>
              <a:chOff x="4359930" y="2498290"/>
              <a:chExt cx="1019358" cy="1031042"/>
            </a:xfrm>
          </p:grpSpPr>
          <p:grpSp>
            <p:nvGrpSpPr>
              <p:cNvPr id="25" name="组合 24"/>
              <p:cNvGrpSpPr/>
              <p:nvPr/>
            </p:nvGrpSpPr>
            <p:grpSpPr>
              <a:xfrm>
                <a:off x="4361859" y="2498290"/>
                <a:ext cx="1014596" cy="415536"/>
                <a:chOff x="4361859" y="2498290"/>
                <a:chExt cx="1014596" cy="415536"/>
              </a:xfrm>
            </p:grpSpPr>
            <p:sp>
              <p:nvSpPr>
                <p:cNvPr id="29" name="任意多边形 28"/>
                <p:cNvSpPr/>
                <p:nvPr/>
              </p:nvSpPr>
              <p:spPr>
                <a:xfrm rot="10800000">
                  <a:off x="4361859" y="2498290"/>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30" name="任意多边形 29"/>
                <p:cNvSpPr/>
                <p:nvPr/>
              </p:nvSpPr>
              <p:spPr>
                <a:xfrm rot="5400000">
                  <a:off x="4963258" y="2500628"/>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grpSp>
          <p:grpSp>
            <p:nvGrpSpPr>
              <p:cNvPr id="26" name="组合 25"/>
              <p:cNvGrpSpPr/>
              <p:nvPr/>
            </p:nvGrpSpPr>
            <p:grpSpPr>
              <a:xfrm flipV="1">
                <a:off x="4359930" y="3116091"/>
                <a:ext cx="1019358" cy="413241"/>
                <a:chOff x="4359478" y="2503052"/>
                <a:chExt cx="1019358" cy="413241"/>
              </a:xfrm>
            </p:grpSpPr>
            <p:sp>
              <p:nvSpPr>
                <p:cNvPr id="27" name="任意多边形 26"/>
                <p:cNvSpPr/>
                <p:nvPr/>
              </p:nvSpPr>
              <p:spPr>
                <a:xfrm rot="10800000">
                  <a:off x="4359478" y="2503052"/>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latin typeface="方正兰亭超细黑简体" panose="02000000000000000000" pitchFamily="2" charset="-122"/>
                    <a:ea typeface="方正兰亭超细黑简体" panose="02000000000000000000" pitchFamily="2" charset="-122"/>
                  </a:endParaRPr>
                </a:p>
              </p:txBody>
            </p:sp>
            <p:sp>
              <p:nvSpPr>
                <p:cNvPr id="28" name="任意多边形 27"/>
                <p:cNvSpPr/>
                <p:nvPr/>
              </p:nvSpPr>
              <p:spPr>
                <a:xfrm rot="5400000">
                  <a:off x="4965639" y="2503009"/>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latin typeface="方正兰亭超细黑简体" panose="02000000000000000000" pitchFamily="2" charset="-122"/>
                    <a:ea typeface="方正兰亭超细黑简体" panose="02000000000000000000" pitchFamily="2" charset="-122"/>
                  </a:endParaRPr>
                </a:p>
              </p:txBody>
            </p:sp>
          </p:grpSp>
        </p:grpSp>
        <p:sp>
          <p:nvSpPr>
            <p:cNvPr id="24" name="文本框 23"/>
            <p:cNvSpPr txBox="1"/>
            <p:nvPr/>
          </p:nvSpPr>
          <p:spPr>
            <a:xfrm>
              <a:off x="4244113" y="2241046"/>
              <a:ext cx="687185" cy="429895"/>
            </a:xfrm>
            <a:prstGeom prst="rect">
              <a:avLst/>
            </a:prstGeom>
            <a:noFill/>
            <a:ln>
              <a:noFill/>
            </a:ln>
          </p:spPr>
          <p:txBody>
            <a:bodyPr wrap="square" rtlCol="0">
              <a:spAutoFit/>
            </a:bodyPr>
            <a:lstStyle/>
            <a:p>
              <a:pPr algn="ctr"/>
              <a:r>
                <a:rPr lang="en-US" altLang="zh-CN" sz="2200" b="1" dirty="0">
                  <a:solidFill>
                    <a:srgbClr val="413B39"/>
                  </a:solidFill>
                  <a:latin typeface="微软雅黑 Light" panose="020B0502040204020203" pitchFamily="34" charset="-122"/>
                  <a:ea typeface="微软雅黑 Light" panose="020B0502040204020203" pitchFamily="34" charset="-122"/>
                </a:rPr>
                <a:t>01</a:t>
              </a:r>
              <a:endParaRPr lang="zh-CN" altLang="en-US" sz="2200" b="1" dirty="0">
                <a:solidFill>
                  <a:srgbClr val="413B39"/>
                </a:solidFill>
                <a:latin typeface="微软雅黑 Light" panose="020B0502040204020203" pitchFamily="34" charset="-122"/>
                <a:ea typeface="微软雅黑 Light" panose="020B0502040204020203" pitchFamily="34" charset="-122"/>
              </a:endParaRPr>
            </a:p>
          </p:txBody>
        </p:sp>
      </p:grpSp>
      <p:grpSp>
        <p:nvGrpSpPr>
          <p:cNvPr id="35" name="组合 34"/>
          <p:cNvGrpSpPr/>
          <p:nvPr/>
        </p:nvGrpSpPr>
        <p:grpSpPr>
          <a:xfrm>
            <a:off x="4151006" y="2269286"/>
            <a:ext cx="888418" cy="883238"/>
            <a:chOff x="4161396" y="3518961"/>
            <a:chExt cx="888418" cy="883238"/>
          </a:xfrm>
        </p:grpSpPr>
        <p:sp>
          <p:nvSpPr>
            <p:cNvPr id="36" name="文本框 35"/>
            <p:cNvSpPr txBox="1"/>
            <p:nvPr/>
          </p:nvSpPr>
          <p:spPr>
            <a:xfrm>
              <a:off x="4253447" y="3741759"/>
              <a:ext cx="687185" cy="429895"/>
            </a:xfrm>
            <a:prstGeom prst="rect">
              <a:avLst/>
            </a:prstGeom>
            <a:noFill/>
            <a:ln>
              <a:noFill/>
            </a:ln>
          </p:spPr>
          <p:txBody>
            <a:bodyPr wrap="square" rtlCol="0">
              <a:spAutoFit/>
            </a:bodyPr>
            <a:lstStyle/>
            <a:p>
              <a:pPr algn="ctr"/>
              <a:r>
                <a:rPr lang="en-US" altLang="zh-CN" sz="2200" b="1" dirty="0">
                  <a:solidFill>
                    <a:srgbClr val="413B39"/>
                  </a:solidFill>
                  <a:latin typeface="微软雅黑 Light" panose="020B0502040204020203" pitchFamily="34" charset="-122"/>
                  <a:ea typeface="微软雅黑 Light" panose="020B0502040204020203" pitchFamily="34" charset="-122"/>
                </a:rPr>
                <a:t>02</a:t>
              </a:r>
              <a:endParaRPr lang="zh-CN" altLang="en-US" sz="2200" dirty="0">
                <a:solidFill>
                  <a:srgbClr val="413B39"/>
                </a:solidFill>
                <a:latin typeface="微软雅黑 Light" panose="020B0502040204020203" pitchFamily="34" charset="-122"/>
                <a:ea typeface="微软雅黑 Light" panose="020B0502040204020203" pitchFamily="34" charset="-122"/>
              </a:endParaRPr>
            </a:p>
          </p:txBody>
        </p:sp>
        <p:grpSp>
          <p:nvGrpSpPr>
            <p:cNvPr id="37" name="组合 36"/>
            <p:cNvGrpSpPr/>
            <p:nvPr/>
          </p:nvGrpSpPr>
          <p:grpSpPr>
            <a:xfrm>
              <a:off x="4161396" y="3518961"/>
              <a:ext cx="888418" cy="883238"/>
              <a:chOff x="5641059" y="3248083"/>
              <a:chExt cx="918415" cy="913060"/>
            </a:xfrm>
          </p:grpSpPr>
          <p:sp>
            <p:nvSpPr>
              <p:cNvPr id="45" name="任意多边形 44"/>
              <p:cNvSpPr/>
              <p:nvPr/>
            </p:nvSpPr>
            <p:spPr>
              <a:xfrm>
                <a:off x="5912746" y="3248083"/>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46" name="任意多边形 45"/>
              <p:cNvSpPr/>
              <p:nvPr/>
            </p:nvSpPr>
            <p:spPr>
              <a:xfrm rot="16200000">
                <a:off x="5549900" y="3604562"/>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47" name="任意多边形 46"/>
              <p:cNvSpPr/>
              <p:nvPr/>
            </p:nvSpPr>
            <p:spPr>
              <a:xfrm rot="16200000" flipH="1" flipV="1">
                <a:off x="6280386" y="3612238"/>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48" name="任意多边形 47"/>
              <p:cNvSpPr/>
              <p:nvPr/>
            </p:nvSpPr>
            <p:spPr>
              <a:xfrm flipV="1">
                <a:off x="5910876" y="3973214"/>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grpSp>
        <p:grpSp>
          <p:nvGrpSpPr>
            <p:cNvPr id="38" name="组合 37"/>
            <p:cNvGrpSpPr/>
            <p:nvPr/>
          </p:nvGrpSpPr>
          <p:grpSpPr>
            <a:xfrm>
              <a:off x="4363143" y="3712664"/>
              <a:ext cx="483672" cy="489216"/>
              <a:chOff x="4359930" y="2498290"/>
              <a:chExt cx="1019358" cy="1031042"/>
            </a:xfrm>
          </p:grpSpPr>
          <p:grpSp>
            <p:nvGrpSpPr>
              <p:cNvPr id="39" name="组合 38"/>
              <p:cNvGrpSpPr/>
              <p:nvPr/>
            </p:nvGrpSpPr>
            <p:grpSpPr>
              <a:xfrm>
                <a:off x="4361859" y="2498290"/>
                <a:ext cx="1014596" cy="415536"/>
                <a:chOff x="4361859" y="2498290"/>
                <a:chExt cx="1014596" cy="415536"/>
              </a:xfrm>
            </p:grpSpPr>
            <p:sp>
              <p:nvSpPr>
                <p:cNvPr id="43" name="任意多边形 42"/>
                <p:cNvSpPr/>
                <p:nvPr/>
              </p:nvSpPr>
              <p:spPr>
                <a:xfrm rot="10800000">
                  <a:off x="4361859" y="2498290"/>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44" name="任意多边形 43"/>
                <p:cNvSpPr/>
                <p:nvPr/>
              </p:nvSpPr>
              <p:spPr>
                <a:xfrm rot="5400000">
                  <a:off x="4963258" y="2500628"/>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grpSp>
          <p:grpSp>
            <p:nvGrpSpPr>
              <p:cNvPr id="40" name="组合 39"/>
              <p:cNvGrpSpPr/>
              <p:nvPr/>
            </p:nvGrpSpPr>
            <p:grpSpPr>
              <a:xfrm flipV="1">
                <a:off x="4359930" y="3116091"/>
                <a:ext cx="1019358" cy="413241"/>
                <a:chOff x="4359478" y="2503052"/>
                <a:chExt cx="1019358" cy="413241"/>
              </a:xfrm>
            </p:grpSpPr>
            <p:sp>
              <p:nvSpPr>
                <p:cNvPr id="41" name="任意多边形 40"/>
                <p:cNvSpPr/>
                <p:nvPr/>
              </p:nvSpPr>
              <p:spPr>
                <a:xfrm rot="10800000">
                  <a:off x="4359478" y="2503052"/>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latin typeface="方正兰亭超细黑简体" panose="02000000000000000000" pitchFamily="2" charset="-122"/>
                    <a:ea typeface="方正兰亭超细黑简体" panose="02000000000000000000" pitchFamily="2" charset="-122"/>
                  </a:endParaRPr>
                </a:p>
              </p:txBody>
            </p:sp>
            <p:sp>
              <p:nvSpPr>
                <p:cNvPr id="42" name="任意多边形 41"/>
                <p:cNvSpPr/>
                <p:nvPr/>
              </p:nvSpPr>
              <p:spPr>
                <a:xfrm rot="5400000">
                  <a:off x="4965639" y="2503009"/>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latin typeface="方正兰亭超细黑简体" panose="02000000000000000000" pitchFamily="2" charset="-122"/>
                    <a:ea typeface="方正兰亭超细黑简体" panose="02000000000000000000" pitchFamily="2" charset="-122"/>
                  </a:endParaRPr>
                </a:p>
              </p:txBody>
            </p:sp>
          </p:grpSp>
        </p:grpSp>
      </p:grpSp>
      <p:sp>
        <p:nvSpPr>
          <p:cNvPr id="49" name="文本框 48"/>
          <p:cNvSpPr txBox="1"/>
          <p:nvPr/>
        </p:nvSpPr>
        <p:spPr>
          <a:xfrm>
            <a:off x="5037284" y="2350973"/>
            <a:ext cx="3449346" cy="645160"/>
          </a:xfrm>
          <a:prstGeom prst="rect">
            <a:avLst/>
          </a:prstGeom>
          <a:noFill/>
        </p:spPr>
        <p:txBody>
          <a:bodyPr wrap="square" rtlCol="0">
            <a:spAutoFit/>
          </a:bodyPr>
          <a:lstStyle/>
          <a:p>
            <a:pPr algn="l"/>
            <a:r>
              <a:rPr lang="en-US" altLang="zh-CN" sz="3600" b="1" dirty="0">
                <a:solidFill>
                  <a:schemeClr val="tx2"/>
                </a:solidFill>
                <a:latin typeface="微软雅黑 Light" panose="020B0502040204020203" pitchFamily="34" charset="-122"/>
                <a:ea typeface="微软雅黑 Light" panose="020B0502040204020203" pitchFamily="34" charset="-122"/>
              </a:rPr>
              <a:t>   </a:t>
            </a:r>
            <a:r>
              <a:rPr lang="en-US" altLang="zh-CN" sz="3200" b="1" dirty="0">
                <a:solidFill>
                  <a:schemeClr val="tx2"/>
                </a:solidFill>
                <a:latin typeface="微软雅黑 Light" panose="020B0502040204020203" pitchFamily="34" charset="-122"/>
                <a:ea typeface="微软雅黑 Light" panose="020B0502040204020203" pitchFamily="34" charset="-122"/>
              </a:rPr>
              <a:t>M</a:t>
            </a:r>
            <a:r>
              <a:rPr lang="zh-CN" altLang="en-US" sz="3200" b="1" dirty="0">
                <a:solidFill>
                  <a:schemeClr val="tx2"/>
                </a:solidFill>
                <a:latin typeface="微软雅黑 Light" panose="020B0502040204020203" pitchFamily="34" charset="-122"/>
                <a:ea typeface="微软雅黑 Light" panose="020B0502040204020203" pitchFamily="34" charset="-122"/>
              </a:rPr>
              <a:t>otivation</a:t>
            </a:r>
            <a:endParaRPr lang="zh-CN" altLang="en-US" sz="3600" b="1" dirty="0">
              <a:solidFill>
                <a:schemeClr val="tx2"/>
              </a:solidFill>
              <a:latin typeface="微软雅黑 Light" panose="020B0502040204020203" pitchFamily="34" charset="-122"/>
              <a:ea typeface="微软雅黑 Light" panose="020B0502040204020203" pitchFamily="34" charset="-122"/>
            </a:endParaRPr>
          </a:p>
        </p:txBody>
      </p:sp>
      <p:sp>
        <p:nvSpPr>
          <p:cNvPr id="50" name="文本框 49"/>
          <p:cNvSpPr txBox="1"/>
          <p:nvPr/>
        </p:nvSpPr>
        <p:spPr>
          <a:xfrm>
            <a:off x="5039123" y="3452063"/>
            <a:ext cx="3449346" cy="645160"/>
          </a:xfrm>
          <a:prstGeom prst="rect">
            <a:avLst/>
          </a:prstGeom>
          <a:noFill/>
        </p:spPr>
        <p:txBody>
          <a:bodyPr wrap="square" rtlCol="0">
            <a:spAutoFit/>
          </a:bodyPr>
          <a:lstStyle/>
          <a:p>
            <a:pPr algn="l"/>
            <a:r>
              <a:rPr lang="en-US" altLang="zh-CN" sz="3600" dirty="0">
                <a:solidFill>
                  <a:schemeClr val="tx2"/>
                </a:solidFill>
                <a:latin typeface="微软雅黑 Light" panose="020B0502040204020203" pitchFamily="34" charset="-122"/>
                <a:ea typeface="微软雅黑 Light" panose="020B0502040204020203" pitchFamily="34" charset="-122"/>
              </a:rPr>
              <a:t>   </a:t>
            </a:r>
            <a:r>
              <a:rPr lang="en-US" altLang="zh-CN" sz="3200" b="1" dirty="0">
                <a:solidFill>
                  <a:schemeClr val="tx2"/>
                </a:solidFill>
                <a:latin typeface="微软雅黑 Light" panose="020B0502040204020203" pitchFamily="34" charset="-122"/>
                <a:ea typeface="微软雅黑 Light" panose="020B0502040204020203" pitchFamily="34" charset="-122"/>
              </a:rPr>
              <a:t>Approach</a:t>
            </a:r>
            <a:endParaRPr lang="en-US" altLang="zh-CN" sz="3600" b="1" dirty="0">
              <a:solidFill>
                <a:schemeClr val="tx2"/>
              </a:solidFill>
              <a:latin typeface="微软雅黑 Light" panose="020B0502040204020203" pitchFamily="34" charset="-122"/>
              <a:ea typeface="微软雅黑 Light" panose="020B0502040204020203" pitchFamily="34" charset="-122"/>
            </a:endParaRPr>
          </a:p>
        </p:txBody>
      </p:sp>
      <p:grpSp>
        <p:nvGrpSpPr>
          <p:cNvPr id="51" name="组合 50"/>
          <p:cNvGrpSpPr/>
          <p:nvPr/>
        </p:nvGrpSpPr>
        <p:grpSpPr>
          <a:xfrm>
            <a:off x="4149454" y="3354501"/>
            <a:ext cx="888418" cy="883238"/>
            <a:chOff x="4165039" y="5019300"/>
            <a:chExt cx="888418" cy="883238"/>
          </a:xfrm>
        </p:grpSpPr>
        <p:grpSp>
          <p:nvGrpSpPr>
            <p:cNvPr id="52" name="组合 51"/>
            <p:cNvGrpSpPr/>
            <p:nvPr/>
          </p:nvGrpSpPr>
          <p:grpSpPr>
            <a:xfrm>
              <a:off x="4165039" y="5019300"/>
              <a:ext cx="888418" cy="883238"/>
              <a:chOff x="5641059" y="3248083"/>
              <a:chExt cx="918415" cy="913060"/>
            </a:xfrm>
          </p:grpSpPr>
          <p:sp>
            <p:nvSpPr>
              <p:cNvPr id="61" name="任意多边形 60"/>
              <p:cNvSpPr/>
              <p:nvPr/>
            </p:nvSpPr>
            <p:spPr>
              <a:xfrm>
                <a:off x="5912746" y="3248083"/>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62" name="任意多边形 61"/>
              <p:cNvSpPr/>
              <p:nvPr/>
            </p:nvSpPr>
            <p:spPr>
              <a:xfrm rot="16200000">
                <a:off x="5549900" y="3604562"/>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63" name="任意多边形 62"/>
              <p:cNvSpPr/>
              <p:nvPr/>
            </p:nvSpPr>
            <p:spPr>
              <a:xfrm rot="16200000" flipH="1" flipV="1">
                <a:off x="6280386" y="3612238"/>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64" name="任意多边形 63"/>
              <p:cNvSpPr/>
              <p:nvPr/>
            </p:nvSpPr>
            <p:spPr>
              <a:xfrm flipV="1">
                <a:off x="5910876" y="3973214"/>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grpSp>
        <p:grpSp>
          <p:nvGrpSpPr>
            <p:cNvPr id="53" name="组合 52"/>
            <p:cNvGrpSpPr/>
            <p:nvPr/>
          </p:nvGrpSpPr>
          <p:grpSpPr>
            <a:xfrm>
              <a:off x="4366786" y="5213003"/>
              <a:ext cx="483672" cy="489216"/>
              <a:chOff x="4359930" y="2498290"/>
              <a:chExt cx="1019358" cy="1031042"/>
            </a:xfrm>
          </p:grpSpPr>
          <p:grpSp>
            <p:nvGrpSpPr>
              <p:cNvPr id="55" name="组合 54"/>
              <p:cNvGrpSpPr/>
              <p:nvPr/>
            </p:nvGrpSpPr>
            <p:grpSpPr>
              <a:xfrm>
                <a:off x="4361859" y="2498290"/>
                <a:ext cx="1014596" cy="415536"/>
                <a:chOff x="4361859" y="2498290"/>
                <a:chExt cx="1014596" cy="415536"/>
              </a:xfrm>
            </p:grpSpPr>
            <p:sp>
              <p:nvSpPr>
                <p:cNvPr id="59" name="任意多边形 58"/>
                <p:cNvSpPr/>
                <p:nvPr/>
              </p:nvSpPr>
              <p:spPr>
                <a:xfrm rot="10800000">
                  <a:off x="4361859" y="2498290"/>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60" name="任意多边形 59"/>
                <p:cNvSpPr/>
                <p:nvPr/>
              </p:nvSpPr>
              <p:spPr>
                <a:xfrm rot="5400000">
                  <a:off x="4963258" y="2500628"/>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grpSp>
          <p:grpSp>
            <p:nvGrpSpPr>
              <p:cNvPr id="56" name="组合 55"/>
              <p:cNvGrpSpPr/>
              <p:nvPr/>
            </p:nvGrpSpPr>
            <p:grpSpPr>
              <a:xfrm flipV="1">
                <a:off x="4359930" y="3116091"/>
                <a:ext cx="1019358" cy="413241"/>
                <a:chOff x="4359478" y="2503052"/>
                <a:chExt cx="1019358" cy="413241"/>
              </a:xfrm>
            </p:grpSpPr>
            <p:sp>
              <p:nvSpPr>
                <p:cNvPr id="57" name="任意多边形 56"/>
                <p:cNvSpPr/>
                <p:nvPr/>
              </p:nvSpPr>
              <p:spPr>
                <a:xfrm rot="10800000">
                  <a:off x="4359478" y="2503052"/>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latin typeface="方正兰亭超细黑简体" panose="02000000000000000000" pitchFamily="2" charset="-122"/>
                    <a:ea typeface="方正兰亭超细黑简体" panose="02000000000000000000" pitchFamily="2" charset="-122"/>
                  </a:endParaRPr>
                </a:p>
              </p:txBody>
            </p:sp>
            <p:sp>
              <p:nvSpPr>
                <p:cNvPr id="58" name="任意多边形 57"/>
                <p:cNvSpPr/>
                <p:nvPr/>
              </p:nvSpPr>
              <p:spPr>
                <a:xfrm rot="5400000">
                  <a:off x="4965639" y="2503009"/>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latin typeface="方正兰亭超细黑简体" panose="02000000000000000000" pitchFamily="2" charset="-122"/>
                    <a:ea typeface="方正兰亭超细黑简体" panose="02000000000000000000" pitchFamily="2" charset="-122"/>
                  </a:endParaRPr>
                </a:p>
              </p:txBody>
            </p:sp>
          </p:grpSp>
        </p:grpSp>
        <p:sp>
          <p:nvSpPr>
            <p:cNvPr id="54" name="文本框 53"/>
            <p:cNvSpPr txBox="1"/>
            <p:nvPr/>
          </p:nvSpPr>
          <p:spPr>
            <a:xfrm>
              <a:off x="4260965" y="5247421"/>
              <a:ext cx="687185" cy="429895"/>
            </a:xfrm>
            <a:prstGeom prst="rect">
              <a:avLst/>
            </a:prstGeom>
            <a:noFill/>
            <a:ln>
              <a:noFill/>
            </a:ln>
          </p:spPr>
          <p:txBody>
            <a:bodyPr wrap="square" rtlCol="0">
              <a:spAutoFit/>
            </a:bodyPr>
            <a:lstStyle/>
            <a:p>
              <a:pPr algn="ctr"/>
              <a:r>
                <a:rPr lang="en-US" altLang="zh-CN" sz="2200" b="1" dirty="0">
                  <a:solidFill>
                    <a:srgbClr val="413B39"/>
                  </a:solidFill>
                  <a:latin typeface="微软雅黑 Light" panose="020B0502040204020203" pitchFamily="34" charset="-122"/>
                  <a:ea typeface="微软雅黑 Light" panose="020B0502040204020203" pitchFamily="34" charset="-122"/>
                </a:rPr>
                <a:t>03</a:t>
              </a:r>
              <a:endParaRPr lang="zh-CN" altLang="en-US" sz="2200" dirty="0">
                <a:solidFill>
                  <a:srgbClr val="413B39"/>
                </a:solidFill>
                <a:latin typeface="微软雅黑 Light" panose="020B0502040204020203" pitchFamily="34" charset="-122"/>
                <a:ea typeface="微软雅黑 Light" panose="020B0502040204020203" pitchFamily="34" charset="-122"/>
              </a:endParaRPr>
            </a:p>
          </p:txBody>
        </p:sp>
      </p:grpSp>
      <p:sp>
        <p:nvSpPr>
          <p:cNvPr id="65" name="文本框 64"/>
          <p:cNvSpPr txBox="1"/>
          <p:nvPr/>
        </p:nvSpPr>
        <p:spPr>
          <a:xfrm>
            <a:off x="-19685" y="1181735"/>
            <a:ext cx="2914015" cy="645160"/>
          </a:xfrm>
          <a:prstGeom prst="rect">
            <a:avLst/>
          </a:prstGeom>
          <a:noFill/>
        </p:spPr>
        <p:txBody>
          <a:bodyPr wrap="square" rtlCol="0">
            <a:spAutoFit/>
          </a:bodyPr>
          <a:lstStyle/>
          <a:p>
            <a:pPr algn="ctr"/>
            <a:r>
              <a:rPr lang="en-US" altLang="zh-CN" sz="3600" b="1" dirty="0">
                <a:solidFill>
                  <a:schemeClr val="tx2"/>
                </a:solidFill>
                <a:latin typeface="微软雅黑 Light" panose="020B0502040204020203" pitchFamily="34" charset="-122"/>
                <a:ea typeface="微软雅黑 Light" panose="020B0502040204020203" pitchFamily="34" charset="-122"/>
              </a:rPr>
              <a:t>OUTLINE</a:t>
            </a:r>
            <a:endParaRPr lang="en-US" altLang="zh-CN" sz="3600" b="1" dirty="0">
              <a:solidFill>
                <a:schemeClr val="tx2"/>
              </a:solidFill>
              <a:latin typeface="微软雅黑 Light" panose="020B0502040204020203" pitchFamily="34" charset="-122"/>
              <a:ea typeface="微软雅黑 Light" panose="020B0502040204020203" pitchFamily="34" charset="-122"/>
            </a:endParaRPr>
          </a:p>
        </p:txBody>
      </p:sp>
      <p:sp>
        <p:nvSpPr>
          <p:cNvPr id="66" name="文本框 65"/>
          <p:cNvSpPr txBox="1"/>
          <p:nvPr/>
        </p:nvSpPr>
        <p:spPr>
          <a:xfrm>
            <a:off x="4858622" y="4468944"/>
            <a:ext cx="3449346" cy="583565"/>
          </a:xfrm>
          <a:prstGeom prst="rect">
            <a:avLst/>
          </a:prstGeom>
          <a:noFill/>
        </p:spPr>
        <p:txBody>
          <a:bodyPr wrap="square" rtlCol="0">
            <a:spAutoFit/>
          </a:bodyPr>
          <a:lstStyle/>
          <a:p>
            <a:pPr algn="l"/>
            <a:r>
              <a:rPr lang="en-US" altLang="zh-CN" sz="3200" dirty="0">
                <a:solidFill>
                  <a:schemeClr val="tx2"/>
                </a:solidFill>
                <a:latin typeface="微软雅黑 Light" panose="020B0502040204020203" pitchFamily="34" charset="-122"/>
                <a:ea typeface="微软雅黑 Light" panose="020B0502040204020203" pitchFamily="34" charset="-122"/>
              </a:rPr>
              <a:t>     </a:t>
            </a:r>
            <a:r>
              <a:rPr lang="en-US" altLang="zh-CN" sz="3200" b="1" dirty="0">
                <a:solidFill>
                  <a:schemeClr val="tx2"/>
                </a:solidFill>
                <a:latin typeface="微软雅黑 Light" panose="020B0502040204020203" pitchFamily="34" charset="-122"/>
                <a:ea typeface="微软雅黑 Light" panose="020B0502040204020203" pitchFamily="34" charset="-122"/>
              </a:rPr>
              <a:t>Experiment</a:t>
            </a:r>
            <a:endParaRPr lang="en-US" altLang="zh-CN" sz="3200" b="1" dirty="0">
              <a:solidFill>
                <a:schemeClr val="tx2"/>
              </a:solidFill>
              <a:latin typeface="微软雅黑 Light" panose="020B0502040204020203" pitchFamily="34" charset="-122"/>
              <a:ea typeface="微软雅黑 Light" panose="020B0502040204020203" pitchFamily="34" charset="-122"/>
            </a:endParaRPr>
          </a:p>
        </p:txBody>
      </p:sp>
      <p:sp>
        <p:nvSpPr>
          <p:cNvPr id="2" name="文本框 1"/>
          <p:cNvSpPr txBox="1"/>
          <p:nvPr/>
        </p:nvSpPr>
        <p:spPr>
          <a:xfrm>
            <a:off x="5040232" y="5444304"/>
            <a:ext cx="3449346" cy="645160"/>
          </a:xfrm>
          <a:prstGeom prst="rect">
            <a:avLst/>
          </a:prstGeom>
          <a:noFill/>
        </p:spPr>
        <p:txBody>
          <a:bodyPr wrap="square" rtlCol="0">
            <a:spAutoFit/>
          </a:bodyPr>
          <a:p>
            <a:pPr algn="l"/>
            <a:r>
              <a:rPr lang="en-US" altLang="zh-CN" sz="3600" dirty="0">
                <a:solidFill>
                  <a:schemeClr val="tx2"/>
                </a:solidFill>
                <a:latin typeface="微软雅黑 Light" panose="020B0502040204020203" pitchFamily="34" charset="-122"/>
                <a:ea typeface="微软雅黑 Light" panose="020B0502040204020203" pitchFamily="34" charset="-122"/>
              </a:rPr>
              <a:t>   </a:t>
            </a:r>
            <a:r>
              <a:rPr lang="en-US" altLang="zh-CN" sz="3200" b="1" dirty="0">
                <a:solidFill>
                  <a:schemeClr val="tx2"/>
                </a:solidFill>
                <a:latin typeface="微软雅黑 Light" panose="020B0502040204020203" pitchFamily="34" charset="-122"/>
                <a:ea typeface="微软雅黑 Light" panose="020B0502040204020203" pitchFamily="34" charset="-122"/>
              </a:rPr>
              <a:t>Result</a:t>
            </a:r>
            <a:endParaRPr lang="en-US" altLang="zh-CN" sz="3600" b="1" dirty="0">
              <a:solidFill>
                <a:schemeClr val="tx2"/>
              </a:solidFill>
              <a:latin typeface="微软雅黑 Light" panose="020B0502040204020203" pitchFamily="34" charset="-122"/>
              <a:ea typeface="微软雅黑 Light" panose="020B0502040204020203" pitchFamily="34" charset="-122"/>
            </a:endParaRPr>
          </a:p>
        </p:txBody>
      </p:sp>
      <p:grpSp>
        <p:nvGrpSpPr>
          <p:cNvPr id="3" name="组合 2"/>
          <p:cNvGrpSpPr/>
          <p:nvPr/>
        </p:nvGrpSpPr>
        <p:grpSpPr>
          <a:xfrm>
            <a:off x="4160088" y="5443262"/>
            <a:ext cx="888418" cy="883238"/>
            <a:chOff x="4165039" y="5019300"/>
            <a:chExt cx="888418" cy="883238"/>
          </a:xfrm>
        </p:grpSpPr>
        <p:grpSp>
          <p:nvGrpSpPr>
            <p:cNvPr id="4" name="组合 3"/>
            <p:cNvGrpSpPr/>
            <p:nvPr/>
          </p:nvGrpSpPr>
          <p:grpSpPr>
            <a:xfrm>
              <a:off x="4165039" y="5019300"/>
              <a:ext cx="888418" cy="883238"/>
              <a:chOff x="5641059" y="3248083"/>
              <a:chExt cx="918415" cy="913060"/>
            </a:xfrm>
          </p:grpSpPr>
          <p:sp>
            <p:nvSpPr>
              <p:cNvPr id="5" name="任意多边形 4"/>
              <p:cNvSpPr/>
              <p:nvPr/>
            </p:nvSpPr>
            <p:spPr>
              <a:xfrm>
                <a:off x="5912746" y="3248083"/>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6" name="任意多边形 5"/>
              <p:cNvSpPr/>
              <p:nvPr/>
            </p:nvSpPr>
            <p:spPr>
              <a:xfrm rot="16200000">
                <a:off x="5549900" y="3604562"/>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7" name="任意多边形 6"/>
              <p:cNvSpPr/>
              <p:nvPr/>
            </p:nvSpPr>
            <p:spPr>
              <a:xfrm rot="16200000" flipH="1" flipV="1">
                <a:off x="6280386" y="3612238"/>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8" name="任意多边形 7"/>
              <p:cNvSpPr/>
              <p:nvPr/>
            </p:nvSpPr>
            <p:spPr>
              <a:xfrm flipV="1">
                <a:off x="5910876" y="3973214"/>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grpSp>
        <p:grpSp>
          <p:nvGrpSpPr>
            <p:cNvPr id="9" name="组合 8"/>
            <p:cNvGrpSpPr/>
            <p:nvPr/>
          </p:nvGrpSpPr>
          <p:grpSpPr>
            <a:xfrm>
              <a:off x="4366786" y="5213003"/>
              <a:ext cx="483672" cy="489216"/>
              <a:chOff x="4359930" y="2498290"/>
              <a:chExt cx="1019358" cy="1031042"/>
            </a:xfrm>
          </p:grpSpPr>
          <p:grpSp>
            <p:nvGrpSpPr>
              <p:cNvPr id="10" name="组合 9"/>
              <p:cNvGrpSpPr/>
              <p:nvPr/>
            </p:nvGrpSpPr>
            <p:grpSpPr>
              <a:xfrm>
                <a:off x="4361859" y="2498290"/>
                <a:ext cx="1014596" cy="415536"/>
                <a:chOff x="4361859" y="2498290"/>
                <a:chExt cx="1014596" cy="415536"/>
              </a:xfrm>
            </p:grpSpPr>
            <p:sp>
              <p:nvSpPr>
                <p:cNvPr id="11" name="任意多边形 10"/>
                <p:cNvSpPr/>
                <p:nvPr/>
              </p:nvSpPr>
              <p:spPr>
                <a:xfrm rot="10800000">
                  <a:off x="4361859" y="2498290"/>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12" name="任意多边形 11"/>
                <p:cNvSpPr/>
                <p:nvPr/>
              </p:nvSpPr>
              <p:spPr>
                <a:xfrm rot="5400000">
                  <a:off x="4963258" y="2500628"/>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grpSp>
          <p:grpSp>
            <p:nvGrpSpPr>
              <p:cNvPr id="13" name="组合 12"/>
              <p:cNvGrpSpPr/>
              <p:nvPr/>
            </p:nvGrpSpPr>
            <p:grpSpPr>
              <a:xfrm flipV="1">
                <a:off x="4359930" y="3116091"/>
                <a:ext cx="1019358" cy="413241"/>
                <a:chOff x="4359478" y="2503052"/>
                <a:chExt cx="1019358" cy="413241"/>
              </a:xfrm>
            </p:grpSpPr>
            <p:sp>
              <p:nvSpPr>
                <p:cNvPr id="14" name="任意多边形 13"/>
                <p:cNvSpPr/>
                <p:nvPr/>
              </p:nvSpPr>
              <p:spPr>
                <a:xfrm rot="10800000">
                  <a:off x="4359478" y="2503052"/>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rgbClr val="413B39"/>
                    </a:solidFill>
                    <a:latin typeface="方正兰亭超细黑简体" panose="02000000000000000000" pitchFamily="2" charset="-122"/>
                    <a:ea typeface="方正兰亭超细黑简体" panose="02000000000000000000" pitchFamily="2" charset="-122"/>
                  </a:endParaRPr>
                </a:p>
              </p:txBody>
            </p:sp>
            <p:sp>
              <p:nvSpPr>
                <p:cNvPr id="15" name="任意多边形 14"/>
                <p:cNvSpPr/>
                <p:nvPr/>
              </p:nvSpPr>
              <p:spPr>
                <a:xfrm rot="5400000">
                  <a:off x="4965639" y="2503009"/>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rgbClr val="413B39"/>
                    </a:solidFill>
                    <a:latin typeface="方正兰亭超细黑简体" panose="02000000000000000000" pitchFamily="2" charset="-122"/>
                    <a:ea typeface="方正兰亭超细黑简体" panose="02000000000000000000" pitchFamily="2" charset="-122"/>
                  </a:endParaRPr>
                </a:p>
              </p:txBody>
            </p:sp>
          </p:grpSp>
        </p:grpSp>
        <p:sp>
          <p:nvSpPr>
            <p:cNvPr id="16" name="文本框 15"/>
            <p:cNvSpPr txBox="1"/>
            <p:nvPr/>
          </p:nvSpPr>
          <p:spPr>
            <a:xfrm>
              <a:off x="4260965" y="5247421"/>
              <a:ext cx="687185" cy="429895"/>
            </a:xfrm>
            <a:prstGeom prst="rect">
              <a:avLst/>
            </a:prstGeom>
            <a:noFill/>
            <a:ln>
              <a:noFill/>
            </a:ln>
          </p:spPr>
          <p:txBody>
            <a:bodyPr wrap="square" rtlCol="0">
              <a:spAutoFit/>
            </a:bodyPr>
            <a:p>
              <a:pPr algn="ctr"/>
              <a:r>
                <a:rPr lang="en-US" altLang="zh-CN" sz="2200" b="1" dirty="0">
                  <a:solidFill>
                    <a:srgbClr val="413B39"/>
                  </a:solidFill>
                  <a:latin typeface="微软雅黑 Light" panose="020B0502040204020203" pitchFamily="34" charset="-122"/>
                  <a:ea typeface="微软雅黑 Light" panose="020B0502040204020203" pitchFamily="34" charset="-122"/>
                </a:rPr>
                <a:t>05</a:t>
              </a:r>
              <a:endParaRPr lang="zh-CN" altLang="en-US" sz="2200" dirty="0">
                <a:solidFill>
                  <a:srgbClr val="413B39"/>
                </a:solidFill>
                <a:latin typeface="微软雅黑 Light" panose="020B0502040204020203" pitchFamily="34" charset="-122"/>
                <a:ea typeface="微软雅黑 Light" panose="020B0502040204020203" pitchFamily="34" charset="-122"/>
              </a:endParaRPr>
            </a:p>
          </p:txBody>
        </p:sp>
      </p:grpSp>
      <p:grpSp>
        <p:nvGrpSpPr>
          <p:cNvPr id="82" name="组合 81"/>
          <p:cNvGrpSpPr/>
          <p:nvPr/>
        </p:nvGrpSpPr>
        <p:grpSpPr>
          <a:xfrm>
            <a:off x="4133418" y="4427262"/>
            <a:ext cx="888418" cy="883238"/>
            <a:chOff x="4165039" y="5019300"/>
            <a:chExt cx="888418" cy="883238"/>
          </a:xfrm>
        </p:grpSpPr>
        <p:grpSp>
          <p:nvGrpSpPr>
            <p:cNvPr id="83" name="组合 82"/>
            <p:cNvGrpSpPr/>
            <p:nvPr/>
          </p:nvGrpSpPr>
          <p:grpSpPr>
            <a:xfrm>
              <a:off x="4165039" y="5019300"/>
              <a:ext cx="888418" cy="883238"/>
              <a:chOff x="5641059" y="3248083"/>
              <a:chExt cx="918415" cy="913060"/>
            </a:xfrm>
          </p:grpSpPr>
          <p:sp>
            <p:nvSpPr>
              <p:cNvPr id="84" name="任意多边形 83"/>
              <p:cNvSpPr/>
              <p:nvPr/>
            </p:nvSpPr>
            <p:spPr>
              <a:xfrm>
                <a:off x="5912746" y="3248083"/>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85" name="任意多边形 84"/>
              <p:cNvSpPr/>
              <p:nvPr/>
            </p:nvSpPr>
            <p:spPr>
              <a:xfrm rot="16200000">
                <a:off x="5549900" y="3604562"/>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86" name="任意多边形 85"/>
              <p:cNvSpPr/>
              <p:nvPr/>
            </p:nvSpPr>
            <p:spPr>
              <a:xfrm rot="16200000" flipH="1" flipV="1">
                <a:off x="6280386" y="3612238"/>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87" name="任意多边形 86"/>
              <p:cNvSpPr/>
              <p:nvPr/>
            </p:nvSpPr>
            <p:spPr>
              <a:xfrm flipV="1">
                <a:off x="5910876" y="3973214"/>
                <a:ext cx="370248" cy="187929"/>
              </a:xfrm>
              <a:custGeom>
                <a:avLst/>
                <a:gdLst>
                  <a:gd name="connsiteX0" fmla="*/ 0 w 370248"/>
                  <a:gd name="connsiteY0" fmla="*/ 182319 h 187929"/>
                  <a:gd name="connsiteX1" fmla="*/ 179514 w 370248"/>
                  <a:gd name="connsiteY1" fmla="*/ 0 h 187929"/>
                  <a:gd name="connsiteX2" fmla="*/ 370248 w 370248"/>
                  <a:gd name="connsiteY2" fmla="*/ 187929 h 187929"/>
                </a:gdLst>
                <a:ahLst/>
                <a:cxnLst>
                  <a:cxn ang="0">
                    <a:pos x="connsiteX0" y="connsiteY0"/>
                  </a:cxn>
                  <a:cxn ang="0">
                    <a:pos x="connsiteX1" y="connsiteY1"/>
                  </a:cxn>
                  <a:cxn ang="0">
                    <a:pos x="connsiteX2" y="connsiteY2"/>
                  </a:cxn>
                </a:cxnLst>
                <a:rect l="l" t="t" r="r" b="b"/>
                <a:pathLst>
                  <a:path w="370248" h="187929">
                    <a:moveTo>
                      <a:pt x="0" y="182319"/>
                    </a:moveTo>
                    <a:lnTo>
                      <a:pt x="179514" y="0"/>
                    </a:lnTo>
                    <a:lnTo>
                      <a:pt x="370248" y="187929"/>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grpSp>
        <p:grpSp>
          <p:nvGrpSpPr>
            <p:cNvPr id="88" name="组合 87"/>
            <p:cNvGrpSpPr/>
            <p:nvPr/>
          </p:nvGrpSpPr>
          <p:grpSpPr>
            <a:xfrm>
              <a:off x="4366786" y="5213003"/>
              <a:ext cx="483672" cy="489216"/>
              <a:chOff x="4359930" y="2498290"/>
              <a:chExt cx="1019358" cy="1031042"/>
            </a:xfrm>
          </p:grpSpPr>
          <p:grpSp>
            <p:nvGrpSpPr>
              <p:cNvPr id="89" name="组合 88"/>
              <p:cNvGrpSpPr/>
              <p:nvPr/>
            </p:nvGrpSpPr>
            <p:grpSpPr>
              <a:xfrm>
                <a:off x="4361859" y="2498290"/>
                <a:ext cx="1014596" cy="415536"/>
                <a:chOff x="4361859" y="2498290"/>
                <a:chExt cx="1014596" cy="415536"/>
              </a:xfrm>
            </p:grpSpPr>
            <p:sp>
              <p:nvSpPr>
                <p:cNvPr id="90" name="任意多边形 89"/>
                <p:cNvSpPr/>
                <p:nvPr/>
              </p:nvSpPr>
              <p:spPr>
                <a:xfrm rot="10800000">
                  <a:off x="4361859" y="2498290"/>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sp>
              <p:nvSpPr>
                <p:cNvPr id="91" name="任意多边形 90"/>
                <p:cNvSpPr/>
                <p:nvPr/>
              </p:nvSpPr>
              <p:spPr>
                <a:xfrm rot="5400000">
                  <a:off x="4963258" y="2500628"/>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13B39"/>
                    </a:solidFill>
                    <a:latin typeface="方正兰亭超细黑简体" panose="02000000000000000000" pitchFamily="2" charset="-122"/>
                    <a:ea typeface="方正兰亭超细黑简体" panose="02000000000000000000" pitchFamily="2" charset="-122"/>
                  </a:endParaRPr>
                </a:p>
              </p:txBody>
            </p:sp>
          </p:grpSp>
          <p:grpSp>
            <p:nvGrpSpPr>
              <p:cNvPr id="92" name="组合 91"/>
              <p:cNvGrpSpPr/>
              <p:nvPr/>
            </p:nvGrpSpPr>
            <p:grpSpPr>
              <a:xfrm flipV="1">
                <a:off x="4359930" y="3116091"/>
                <a:ext cx="1019358" cy="413241"/>
                <a:chOff x="4359478" y="2503052"/>
                <a:chExt cx="1019358" cy="413241"/>
              </a:xfrm>
            </p:grpSpPr>
            <p:sp>
              <p:nvSpPr>
                <p:cNvPr id="93" name="任意多边形 92"/>
                <p:cNvSpPr/>
                <p:nvPr/>
              </p:nvSpPr>
              <p:spPr>
                <a:xfrm rot="10800000">
                  <a:off x="4359478" y="2503052"/>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latin typeface="方正兰亭超细黑简体" panose="02000000000000000000" pitchFamily="2" charset="-122"/>
                    <a:ea typeface="方正兰亭超细黑简体" panose="02000000000000000000" pitchFamily="2" charset="-122"/>
                  </a:endParaRPr>
                </a:p>
              </p:txBody>
            </p:sp>
            <p:sp>
              <p:nvSpPr>
                <p:cNvPr id="94" name="任意多边形 93"/>
                <p:cNvSpPr/>
                <p:nvPr/>
              </p:nvSpPr>
              <p:spPr>
                <a:xfrm rot="5400000">
                  <a:off x="4965639" y="2503009"/>
                  <a:ext cx="413154" cy="413241"/>
                </a:xfrm>
                <a:custGeom>
                  <a:avLst/>
                  <a:gdLst>
                    <a:gd name="connsiteX0" fmla="*/ 0 w 263309"/>
                    <a:gd name="connsiteY0" fmla="*/ 263309 h 263309"/>
                    <a:gd name="connsiteX1" fmla="*/ 263309 w 263309"/>
                    <a:gd name="connsiteY1" fmla="*/ 0 h 263309"/>
                  </a:gdLst>
                  <a:ahLst/>
                  <a:cxnLst>
                    <a:cxn ang="0">
                      <a:pos x="connsiteX0" y="connsiteY0"/>
                    </a:cxn>
                    <a:cxn ang="0">
                      <a:pos x="connsiteX1" y="connsiteY1"/>
                    </a:cxn>
                  </a:cxnLst>
                  <a:rect l="l" t="t" r="r" b="b"/>
                  <a:pathLst>
                    <a:path w="263309" h="263309">
                      <a:moveTo>
                        <a:pt x="0" y="263309"/>
                      </a:moveTo>
                      <a:lnTo>
                        <a:pt x="263309" y="0"/>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latin typeface="方正兰亭超细黑简体" panose="02000000000000000000" pitchFamily="2" charset="-122"/>
                    <a:ea typeface="方正兰亭超细黑简体" panose="02000000000000000000" pitchFamily="2" charset="-122"/>
                  </a:endParaRPr>
                </a:p>
              </p:txBody>
            </p:sp>
          </p:grpSp>
        </p:grpSp>
        <p:sp>
          <p:nvSpPr>
            <p:cNvPr id="95" name="文本框 94"/>
            <p:cNvSpPr txBox="1"/>
            <p:nvPr/>
          </p:nvSpPr>
          <p:spPr>
            <a:xfrm>
              <a:off x="4260965" y="5247421"/>
              <a:ext cx="687185" cy="429895"/>
            </a:xfrm>
            <a:prstGeom prst="rect">
              <a:avLst/>
            </a:prstGeom>
            <a:noFill/>
            <a:ln>
              <a:noFill/>
            </a:ln>
          </p:spPr>
          <p:txBody>
            <a:bodyPr wrap="square" rtlCol="0">
              <a:spAutoFit/>
            </a:bodyPr>
            <a:lstStyle/>
            <a:p>
              <a:pPr algn="ctr"/>
              <a:r>
                <a:rPr lang="en-US" altLang="zh-CN" sz="2200" b="1" dirty="0">
                  <a:solidFill>
                    <a:srgbClr val="413B39"/>
                  </a:solidFill>
                  <a:latin typeface="微软雅黑 Light" panose="020B0502040204020203" pitchFamily="34" charset="-122"/>
                  <a:ea typeface="微软雅黑 Light" panose="020B0502040204020203" pitchFamily="34" charset="-122"/>
                </a:rPr>
                <a:t>04</a:t>
              </a:r>
              <a:endParaRPr lang="zh-CN" altLang="en-US" sz="2200" dirty="0">
                <a:solidFill>
                  <a:srgbClr val="413B39"/>
                </a:solidFill>
                <a:latin typeface="微软雅黑 Light" panose="020B0502040204020203" pitchFamily="34" charset="-122"/>
                <a:ea typeface="微软雅黑 Light" panose="020B0502040204020203"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bldLst>
      <p:bldP spid="17" grpId="0" bldLvl="0" animBg="1"/>
      <p:bldP spid="18" grpId="0" animBg="1"/>
      <p:bldP spid="19" grpId="0" animBg="1"/>
      <p:bldP spid="20" grpId="0"/>
      <p:bldP spid="49" grpId="0"/>
      <p:bldP spid="50" grpId="0"/>
      <p:bldP spid="65" grpId="0"/>
      <p:bldP spid="66"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 name="文本框 54"/>
          <p:cNvSpPr txBox="1"/>
          <p:nvPr/>
        </p:nvSpPr>
        <p:spPr>
          <a:xfrm>
            <a:off x="208280" y="491490"/>
            <a:ext cx="2113280" cy="521970"/>
          </a:xfrm>
          <a:prstGeom prst="rect">
            <a:avLst/>
          </a:prstGeom>
          <a:noFill/>
        </p:spPr>
        <p:txBody>
          <a:bodyPr wrap="square" rtlCol="0">
            <a:spAutoFit/>
          </a:bodyPr>
          <a:p>
            <a:pPr algn="ctr"/>
            <a:r>
              <a:rPr lang="en-US" altLang="zh-CN" sz="2800" b="1" dirty="0">
                <a:solidFill>
                  <a:schemeClr val="tx2"/>
                </a:solidFill>
                <a:latin typeface="微软雅黑 Light" panose="020B0502040204020203" pitchFamily="34" charset="-122"/>
                <a:ea typeface="微软雅黑 Light" panose="020B0502040204020203" pitchFamily="34" charset="-122"/>
                <a:sym typeface="+mn-ea"/>
              </a:rPr>
              <a:t>Background</a:t>
            </a:r>
            <a:endParaRPr lang="en-US" altLang="zh-CN" sz="2800" b="1" dirty="0">
              <a:solidFill>
                <a:schemeClr val="tx2"/>
              </a:solidFill>
              <a:latin typeface="微软雅黑 Light" panose="020B0502040204020203" pitchFamily="34" charset="-122"/>
              <a:ea typeface="微软雅黑 Light" panose="020B0502040204020203" pitchFamily="34" charset="-122"/>
              <a:sym typeface="+mn-ea"/>
            </a:endParaRPr>
          </a:p>
        </p:txBody>
      </p:sp>
      <p:sp>
        <p:nvSpPr>
          <p:cNvPr id="17" name="任意多边形 16"/>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rgbClr val="413B39"/>
              </a:solidFill>
              <a:ea typeface="微软雅黑 Light" panose="020B0502040204020203" pitchFamily="34" charset="-122"/>
            </a:endParaRPr>
          </a:p>
        </p:txBody>
      </p:sp>
      <p:sp>
        <p:nvSpPr>
          <p:cNvPr id="5" name="文本框 4"/>
          <p:cNvSpPr txBox="1"/>
          <p:nvPr/>
        </p:nvSpPr>
        <p:spPr>
          <a:xfrm>
            <a:off x="514985" y="5629910"/>
            <a:ext cx="11162030" cy="953135"/>
          </a:xfrm>
          <a:prstGeom prst="rect">
            <a:avLst/>
          </a:prstGeom>
          <a:noFill/>
        </p:spPr>
        <p:txBody>
          <a:bodyPr wrap="square" rtlCol="0">
            <a:spAutoFit/>
          </a:bodyPr>
          <a:p>
            <a:pPr lvl="1" indent="0">
              <a:buFont typeface="Wingdings" panose="05000000000000000000" charset="0"/>
              <a:buNone/>
            </a:pPr>
            <a:r>
              <a:rPr lang="en-US" altLang="zh-CN" sz="2800">
                <a:solidFill>
                  <a:schemeClr val="tx2"/>
                </a:solidFill>
                <a:latin typeface="Calibri" panose="020F0502020204030204" pitchFamily="34" charset="0"/>
                <a:ea typeface="宋体" panose="02010600030101010101" pitchFamily="2" charset="-122"/>
              </a:rPr>
              <a:t>Demographics of online users such as age and gender play an important role in personalized web applications.</a:t>
            </a:r>
            <a:endParaRPr lang="en-US" altLang="zh-CN" sz="2800">
              <a:solidFill>
                <a:schemeClr val="tx2"/>
              </a:solidFill>
              <a:latin typeface="Calibri" panose="020F0502020204030204" pitchFamily="34" charset="0"/>
              <a:ea typeface="宋体" panose="02010600030101010101" pitchFamily="2" charset="-122"/>
            </a:endParaRPr>
          </a:p>
        </p:txBody>
      </p:sp>
      <p:pic>
        <p:nvPicPr>
          <p:cNvPr id="7" name="图片 6"/>
          <p:cNvPicPr>
            <a:picLocks noChangeAspect="1"/>
          </p:cNvPicPr>
          <p:nvPr/>
        </p:nvPicPr>
        <p:blipFill>
          <a:blip r:embed="rId1"/>
          <a:stretch>
            <a:fillRect/>
          </a:stretch>
        </p:blipFill>
        <p:spPr>
          <a:xfrm>
            <a:off x="1796415" y="1142365"/>
            <a:ext cx="8598535" cy="441071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340995" y="470535"/>
            <a:ext cx="2402205" cy="521970"/>
          </a:xfrm>
          <a:prstGeom prst="rect">
            <a:avLst/>
          </a:prstGeom>
          <a:noFill/>
        </p:spPr>
        <p:txBody>
          <a:bodyPr wrap="square" rtlCol="0">
            <a:spAutoFit/>
          </a:bodyPr>
          <a:lstStyle/>
          <a:p>
            <a:pPr algn="ctr"/>
            <a:r>
              <a:rPr lang="en-US" altLang="zh-CN" sz="2800" b="1" dirty="0">
                <a:solidFill>
                  <a:schemeClr val="tx2"/>
                </a:solidFill>
                <a:latin typeface="微软雅黑 Light" panose="020B0502040204020203" pitchFamily="34" charset="-122"/>
                <a:ea typeface="微软雅黑 Light" panose="020B0502040204020203" pitchFamily="34" charset="-122"/>
                <a:sym typeface="+mn-ea"/>
              </a:rPr>
              <a:t>Motivation</a:t>
            </a:r>
            <a:endParaRPr lang="zh-CN" altLang="en-US" sz="3200" dirty="0">
              <a:solidFill>
                <a:schemeClr val="tx2"/>
              </a:solidFill>
              <a:latin typeface="微软雅黑 Light" panose="020B0502040204020203" pitchFamily="34" charset="-122"/>
              <a:ea typeface="微软雅黑 Light" panose="020B0502040204020203" pitchFamily="34" charset="-122"/>
            </a:endParaRPr>
          </a:p>
        </p:txBody>
      </p:sp>
      <p:sp>
        <p:nvSpPr>
          <p:cNvPr id="17" name="任意多边形 16"/>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ea typeface="微软雅黑 Light" panose="020B0502040204020203" pitchFamily="34" charset="-122"/>
            </a:endParaRPr>
          </a:p>
        </p:txBody>
      </p:sp>
      <p:sp>
        <p:nvSpPr>
          <p:cNvPr id="100" name="文本框 99"/>
          <p:cNvSpPr txBox="1"/>
          <p:nvPr/>
        </p:nvSpPr>
        <p:spPr>
          <a:xfrm>
            <a:off x="4878705" y="1740535"/>
            <a:ext cx="7117080" cy="4399915"/>
          </a:xfrm>
          <a:prstGeom prst="rect">
            <a:avLst/>
          </a:prstGeom>
          <a:noFill/>
          <a:ln w="9525">
            <a:noFill/>
          </a:ln>
        </p:spPr>
        <p:txBody>
          <a:bodyPr wrap="square">
            <a:spAutoFit/>
          </a:bodyPr>
          <a:p>
            <a:pPr indent="0" algn="just" fontAlgn="auto">
              <a:lnSpc>
                <a:spcPct val="100000"/>
              </a:lnSpc>
            </a:pPr>
            <a:r>
              <a:rPr lang="en-US" altLang="zh-CN" sz="2800" b="0">
                <a:solidFill>
                  <a:schemeClr val="tx2"/>
                </a:solidFill>
                <a:latin typeface="Calibri" panose="020F0502020204030204" pitchFamily="34" charset="0"/>
                <a:ea typeface="宋体" panose="02010600030101010101" pitchFamily="2" charset="-122"/>
              </a:rPr>
              <a:t>1. N</a:t>
            </a:r>
            <a:r>
              <a:rPr lang="zh-CN" altLang="en-US" sz="2800" b="0">
                <a:solidFill>
                  <a:schemeClr val="tx2"/>
                </a:solidFill>
                <a:latin typeface="Calibri" panose="020F0502020204030204" pitchFamily="34" charset="0"/>
                <a:ea typeface="宋体" panose="02010600030101010101" pitchFamily="2" charset="-122"/>
              </a:rPr>
              <a:t>ot </a:t>
            </a:r>
            <a:r>
              <a:rPr lang="zh-CN" sz="2800" b="0">
                <a:solidFill>
                  <a:schemeClr val="tx2"/>
                </a:solidFill>
                <a:latin typeface="Calibri" panose="020F0502020204030204" pitchFamily="34" charset="0"/>
                <a:ea typeface="宋体" panose="02010600030101010101" pitchFamily="2" charset="-122"/>
              </a:rPr>
              <a:t>all search queries are useful for demographic prediction, and many queries are irrelevant and even noisy</a:t>
            </a:r>
            <a:r>
              <a:rPr lang="en-US" altLang="zh-CN" sz="2800" b="0">
                <a:solidFill>
                  <a:schemeClr val="tx2"/>
                </a:solidFill>
                <a:latin typeface="Calibri" panose="020F0502020204030204" pitchFamily="34" charset="0"/>
                <a:ea typeface="宋体" panose="02010600030101010101" pitchFamily="2" charset="-122"/>
              </a:rPr>
              <a:t>.</a:t>
            </a:r>
            <a:endParaRPr lang="en-US" altLang="zh-CN" sz="2800" b="0">
              <a:solidFill>
                <a:schemeClr val="tx2"/>
              </a:solidFill>
              <a:latin typeface="Calibri" panose="020F0502020204030204" pitchFamily="34" charset="0"/>
              <a:ea typeface="宋体" panose="02010600030101010101" pitchFamily="2" charset="-122"/>
            </a:endParaRPr>
          </a:p>
          <a:p>
            <a:pPr indent="0" algn="just" fontAlgn="auto">
              <a:lnSpc>
                <a:spcPct val="100000"/>
              </a:lnSpc>
            </a:pPr>
            <a:endParaRPr lang="zh-CN" sz="2800" b="0">
              <a:solidFill>
                <a:schemeClr val="tx2"/>
              </a:solidFill>
              <a:latin typeface="Calibri" panose="020F0502020204030204" pitchFamily="34" charset="0"/>
              <a:ea typeface="宋体" panose="02010600030101010101" pitchFamily="2" charset="-122"/>
            </a:endParaRPr>
          </a:p>
          <a:p>
            <a:pPr indent="0" algn="just" fontAlgn="auto">
              <a:lnSpc>
                <a:spcPct val="100000"/>
              </a:lnSpc>
            </a:pPr>
            <a:r>
              <a:rPr lang="en-US" altLang="zh-CN" sz="2800" b="0">
                <a:solidFill>
                  <a:schemeClr val="tx2"/>
                </a:solidFill>
                <a:latin typeface="Calibri" panose="020F0502020204030204" pitchFamily="34" charset="0"/>
                <a:ea typeface="宋体" panose="02010600030101010101" pitchFamily="2" charset="-122"/>
              </a:rPr>
              <a:t>2. N</a:t>
            </a:r>
            <a:r>
              <a:rPr lang="zh-CN" altLang="en-US" sz="2800" b="0">
                <a:solidFill>
                  <a:schemeClr val="tx2"/>
                </a:solidFill>
                <a:latin typeface="Calibri" panose="020F0502020204030204" pitchFamily="34" charset="0"/>
                <a:ea typeface="宋体" panose="02010600030101010101" pitchFamily="2" charset="-122"/>
              </a:rPr>
              <a:t>eighbouring search </a:t>
            </a:r>
            <a:r>
              <a:rPr lang="en-US" altLang="zh-CN" sz="2800" b="0">
                <a:solidFill>
                  <a:schemeClr val="tx2"/>
                </a:solidFill>
                <a:latin typeface="Calibri" panose="020F0502020204030204" pitchFamily="34" charset="0"/>
                <a:ea typeface="宋体" panose="02010600030101010101" pitchFamily="2" charset="-122"/>
              </a:rPr>
              <a:t>queries may have relatedness with each other.</a:t>
            </a:r>
            <a:endParaRPr lang="en-US" altLang="zh-CN" sz="2800" b="0">
              <a:solidFill>
                <a:schemeClr val="tx2"/>
              </a:solidFill>
              <a:latin typeface="Calibri" panose="020F0502020204030204" pitchFamily="34" charset="0"/>
              <a:ea typeface="宋体" panose="02010600030101010101" pitchFamily="2" charset="-122"/>
            </a:endParaRPr>
          </a:p>
          <a:p>
            <a:pPr indent="0" algn="just" fontAlgn="auto">
              <a:lnSpc>
                <a:spcPct val="100000"/>
              </a:lnSpc>
            </a:pPr>
            <a:endParaRPr lang="en-US" altLang="zh-CN" sz="2800" b="0">
              <a:solidFill>
                <a:schemeClr val="tx2"/>
              </a:solidFill>
              <a:latin typeface="Calibri" panose="020F0502020204030204" pitchFamily="34" charset="0"/>
              <a:ea typeface="宋体" panose="02010600030101010101" pitchFamily="2" charset="-122"/>
            </a:endParaRPr>
          </a:p>
          <a:p>
            <a:pPr indent="0" algn="just" fontAlgn="auto">
              <a:lnSpc>
                <a:spcPct val="100000"/>
              </a:lnSpc>
            </a:pPr>
            <a:r>
              <a:rPr lang="en-US" altLang="zh-CN" sz="2800" b="0">
                <a:solidFill>
                  <a:schemeClr val="tx2"/>
                </a:solidFill>
                <a:latin typeface="Calibri" panose="020F0502020204030204" pitchFamily="34" charset="0"/>
                <a:ea typeface="宋体" panose="02010600030101010101" pitchFamily="2" charset="-122"/>
              </a:rPr>
              <a:t>3. Different words in the same query may have different importance for demographic prediction.</a:t>
            </a:r>
            <a:endParaRPr lang="en-US" altLang="zh-CN" sz="2800" b="0">
              <a:solidFill>
                <a:schemeClr val="tx2"/>
              </a:solidFill>
              <a:latin typeface="Calibri" panose="020F0502020204030204" pitchFamily="34" charset="0"/>
              <a:ea typeface="宋体" panose="02010600030101010101" pitchFamily="2" charset="-122"/>
            </a:endParaRPr>
          </a:p>
        </p:txBody>
      </p:sp>
      <p:pic>
        <p:nvPicPr>
          <p:cNvPr id="7" name="图片 6"/>
          <p:cNvPicPr>
            <a:picLocks noChangeAspect="1"/>
          </p:cNvPicPr>
          <p:nvPr/>
        </p:nvPicPr>
        <p:blipFill>
          <a:blip r:embed="rId1"/>
          <a:stretch>
            <a:fillRect/>
          </a:stretch>
        </p:blipFill>
        <p:spPr>
          <a:xfrm>
            <a:off x="550545" y="1697355"/>
            <a:ext cx="3933825" cy="448627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 name="文本框 15"/>
          <p:cNvSpPr txBox="1"/>
          <p:nvPr/>
        </p:nvSpPr>
        <p:spPr>
          <a:xfrm>
            <a:off x="270510" y="461010"/>
            <a:ext cx="3024505" cy="583565"/>
          </a:xfrm>
          <a:prstGeom prst="rect">
            <a:avLst/>
          </a:prstGeom>
          <a:noFill/>
        </p:spPr>
        <p:txBody>
          <a:bodyPr wrap="square" rtlCol="0">
            <a:spAutoFit/>
          </a:bodyPr>
          <a:p>
            <a:pPr algn="ctr"/>
            <a:r>
              <a:rPr lang="en-US" altLang="zh-CN" sz="2800" b="1" dirty="0">
                <a:solidFill>
                  <a:schemeClr val="tx2"/>
                </a:solidFill>
                <a:latin typeface="微软雅黑 Light" panose="020B0502040204020203" pitchFamily="34" charset="-122"/>
                <a:ea typeface="微软雅黑 Light" panose="020B0502040204020203" pitchFamily="34" charset="-122"/>
                <a:sym typeface="+mn-ea"/>
              </a:rPr>
              <a:t>Pre</a:t>
            </a:r>
            <a:r>
              <a:rPr lang="en-US" altLang="zh-CN" sz="3200" b="1" dirty="0">
                <a:solidFill>
                  <a:schemeClr val="tx2"/>
                </a:solidFill>
                <a:latin typeface="微软雅黑 Light" panose="020B0502040204020203" pitchFamily="34" charset="-122"/>
                <a:ea typeface="微软雅黑 Light" panose="020B0502040204020203" pitchFamily="34" charset="-122"/>
                <a:sym typeface="+mn-ea"/>
              </a:rPr>
              <a:t>-</a:t>
            </a:r>
            <a:r>
              <a:rPr lang="en-US" altLang="zh-CN" sz="2800" b="1" dirty="0">
                <a:solidFill>
                  <a:schemeClr val="tx2"/>
                </a:solidFill>
                <a:latin typeface="微软雅黑 Light" panose="020B0502040204020203" pitchFamily="34" charset="-122"/>
                <a:ea typeface="微软雅黑 Light" panose="020B0502040204020203" pitchFamily="34" charset="-122"/>
                <a:sym typeface="+mn-ea"/>
              </a:rPr>
              <a:t>Approach</a:t>
            </a:r>
            <a:endParaRPr lang="zh-CN" altLang="en-US" sz="3200" dirty="0">
              <a:solidFill>
                <a:schemeClr val="tx2"/>
              </a:solidFill>
              <a:latin typeface="微软雅黑 Light" panose="020B0502040204020203" pitchFamily="34" charset="-122"/>
              <a:ea typeface="微软雅黑 Light" panose="020B0502040204020203" pitchFamily="34" charset="-122"/>
            </a:endParaRPr>
          </a:p>
        </p:txBody>
      </p:sp>
      <p:sp>
        <p:nvSpPr>
          <p:cNvPr id="17" name="任意多边形 16"/>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rgbClr val="413B39"/>
              </a:solidFill>
              <a:ea typeface="微软雅黑 Light" panose="020B0502040204020203" pitchFamily="34" charset="-122"/>
            </a:endParaRPr>
          </a:p>
        </p:txBody>
      </p:sp>
      <p:sp>
        <p:nvSpPr>
          <p:cNvPr id="4" name="文本框 3"/>
          <p:cNvSpPr txBox="1"/>
          <p:nvPr/>
        </p:nvSpPr>
        <p:spPr>
          <a:xfrm>
            <a:off x="403225" y="1508760"/>
            <a:ext cx="11738610" cy="2553335"/>
          </a:xfrm>
          <a:prstGeom prst="rect">
            <a:avLst/>
          </a:prstGeom>
          <a:noFill/>
        </p:spPr>
        <p:txBody>
          <a:bodyPr wrap="square" rtlCol="0">
            <a:spAutoFit/>
          </a:bodyPr>
          <a:p>
            <a:pPr marL="457200" indent="-457200">
              <a:buFont typeface="Wingdings" panose="05000000000000000000" charset="0"/>
              <a:buChar char="n"/>
            </a:pPr>
            <a:r>
              <a:rPr lang="en-US" altLang="zh-CN" sz="2800" b="1" dirty="0">
                <a:solidFill>
                  <a:schemeClr val="tx2"/>
                </a:solidFill>
                <a:latin typeface="微软雅黑 Light" panose="020B0502040204020203" pitchFamily="34" charset="-122"/>
                <a:ea typeface="微软雅黑 Light" panose="020B0502040204020203" pitchFamily="34" charset="-122"/>
              </a:rPr>
              <a:t>Several deep learning based methods have been proposed for demographic prediction</a:t>
            </a:r>
            <a:r>
              <a:rPr lang="zh-CN" altLang="en-US" sz="2800" b="1" dirty="0">
                <a:solidFill>
                  <a:schemeClr val="tx2"/>
                </a:solidFill>
                <a:latin typeface="微软雅黑 Light" panose="020B0502040204020203" pitchFamily="34" charset="-122"/>
                <a:ea typeface="微软雅黑 Light" panose="020B0502040204020203" pitchFamily="34" charset="-122"/>
              </a:rPr>
              <a:t>：</a:t>
            </a:r>
            <a:endParaRPr lang="zh-CN" altLang="en-US" sz="2800" b="1" dirty="0">
              <a:solidFill>
                <a:schemeClr val="tx2"/>
              </a:solidFill>
              <a:latin typeface="微软雅黑 Light" panose="020B0502040204020203" pitchFamily="34" charset="-122"/>
              <a:ea typeface="微软雅黑 Light" panose="020B0502040204020203" pitchFamily="34" charset="-122"/>
            </a:endParaRPr>
          </a:p>
          <a:p>
            <a:pPr indent="0">
              <a:buFont typeface="Wingdings" panose="05000000000000000000" charset="0"/>
              <a:buNone/>
            </a:pPr>
            <a:endParaRPr lang="en-US" altLang="zh-CN" sz="2800" b="1" dirty="0">
              <a:solidFill>
                <a:schemeClr val="tx2"/>
              </a:solidFill>
              <a:latin typeface="微软雅黑 Light" panose="020B0502040204020203" pitchFamily="34" charset="-122"/>
              <a:ea typeface="微软雅黑 Light" panose="020B0502040204020203" pitchFamily="34" charset="-122"/>
            </a:endParaRPr>
          </a:p>
          <a:p>
            <a:pPr indent="0">
              <a:buFont typeface="Wingdings" panose="05000000000000000000" charset="0"/>
              <a:buNone/>
            </a:pPr>
            <a:endParaRPr lang="en-US" altLang="zh-CN" sz="2800" b="1" dirty="0">
              <a:solidFill>
                <a:schemeClr val="tx2"/>
              </a:solidFill>
              <a:latin typeface="微软雅黑 Light" panose="020B0502040204020203" pitchFamily="34" charset="-122"/>
              <a:ea typeface="微软雅黑 Light" panose="020B0502040204020203" pitchFamily="34" charset="-122"/>
            </a:endParaRPr>
          </a:p>
          <a:p>
            <a:endParaRPr lang="zh-CN" altLang="en-US" sz="2400" dirty="0">
              <a:solidFill>
                <a:schemeClr val="tx2"/>
              </a:solidFill>
              <a:latin typeface="微软雅黑 Light" panose="020B0502040204020203" pitchFamily="34" charset="-122"/>
              <a:ea typeface="微软雅黑 Light" panose="020B0502040204020203" pitchFamily="34" charset="-122"/>
            </a:endParaRPr>
          </a:p>
          <a:p>
            <a:endParaRPr lang="zh-CN" altLang="en-US" sz="2400" dirty="0">
              <a:solidFill>
                <a:schemeClr val="tx2"/>
              </a:solidFill>
              <a:latin typeface="微软雅黑 Light" panose="020B0502040204020203" pitchFamily="34" charset="-122"/>
              <a:ea typeface="微软雅黑 Light" panose="020B0502040204020203" pitchFamily="34" charset="-122"/>
            </a:endParaRPr>
          </a:p>
        </p:txBody>
      </p:sp>
      <p:sp>
        <p:nvSpPr>
          <p:cNvPr id="5" name="文本框 4"/>
          <p:cNvSpPr txBox="1"/>
          <p:nvPr/>
        </p:nvSpPr>
        <p:spPr>
          <a:xfrm>
            <a:off x="847090" y="2468245"/>
            <a:ext cx="10497820" cy="4461510"/>
          </a:xfrm>
          <a:prstGeom prst="rect">
            <a:avLst/>
          </a:prstGeom>
          <a:noFill/>
        </p:spPr>
        <p:txBody>
          <a:bodyPr wrap="square" rtlCol="0">
            <a:spAutoFit/>
          </a:bodyPr>
          <a:p>
            <a:pPr algn="just" fontAlgn="auto"/>
            <a:r>
              <a:rPr lang="en-US" altLang="zh-CN" sz="2200" dirty="0">
                <a:solidFill>
                  <a:schemeClr val="tx2"/>
                </a:solidFill>
                <a:latin typeface="微软雅黑 Light" panose="020B0502040204020203" pitchFamily="34" charset="-122"/>
                <a:ea typeface="微软雅黑 Light" panose="020B0502040204020203" pitchFamily="34" charset="-122"/>
                <a:sym typeface="+mn-ea"/>
              </a:rPr>
              <a:t>1. </a:t>
            </a:r>
            <a:r>
              <a:rPr sz="2200" dirty="0">
                <a:solidFill>
                  <a:schemeClr val="tx2"/>
                </a:solidFill>
                <a:latin typeface="微软雅黑 Light" panose="020B0502040204020203" pitchFamily="34" charset="-122"/>
                <a:ea typeface="微软雅黑 Light" panose="020B0502040204020203" pitchFamily="34" charset="-122"/>
                <a:sym typeface="+mn-ea"/>
              </a:rPr>
              <a:t>Zhang et al. used </a:t>
            </a:r>
            <a:r>
              <a:rPr sz="2400" b="1" dirty="0">
                <a:latin typeface="微软雅黑 Light" panose="020B0502040204020203" pitchFamily="34" charset="-122"/>
                <a:ea typeface="微软雅黑 Light" panose="020B0502040204020203" pitchFamily="34" charset="-122"/>
                <a:sym typeface="+mn-ea"/>
              </a:rPr>
              <a:t>LSTM </a:t>
            </a:r>
            <a:r>
              <a:rPr sz="2200" dirty="0">
                <a:solidFill>
                  <a:schemeClr val="tx2"/>
                </a:solidFill>
                <a:latin typeface="微软雅黑 Light" panose="020B0502040204020203" pitchFamily="34" charset="-122"/>
                <a:ea typeface="微软雅黑 Light" panose="020B0502040204020203" pitchFamily="34" charset="-122"/>
                <a:sym typeface="+mn-ea"/>
              </a:rPr>
              <a:t>to predict the genders and ages of social media users based </a:t>
            </a:r>
            <a:r>
              <a:rPr sz="2400" b="1" dirty="0">
                <a:solidFill>
                  <a:schemeClr val="tx1"/>
                </a:solidFill>
                <a:latin typeface="微软雅黑 Light" panose="020B0502040204020203" pitchFamily="34" charset="-122"/>
                <a:ea typeface="微软雅黑 Light" panose="020B0502040204020203" pitchFamily="34" charset="-122"/>
                <a:sym typeface="+mn-ea"/>
              </a:rPr>
              <a:t>on their microblogging messages</a:t>
            </a:r>
            <a:r>
              <a:rPr sz="2200" dirty="0">
                <a:solidFill>
                  <a:schemeClr val="tx1"/>
                </a:solidFill>
                <a:latin typeface="微软雅黑 Light" panose="020B0502040204020203" pitchFamily="34" charset="-122"/>
                <a:ea typeface="微软雅黑 Light" panose="020B0502040204020203" pitchFamily="34" charset="-122"/>
                <a:sym typeface="+mn-ea"/>
              </a:rPr>
              <a:t>.</a:t>
            </a:r>
            <a:r>
              <a:rPr sz="2200" dirty="0">
                <a:solidFill>
                  <a:schemeClr val="tx2"/>
                </a:solidFill>
                <a:latin typeface="微软雅黑 Light" panose="020B0502040204020203" pitchFamily="34" charset="-122"/>
                <a:ea typeface="微软雅黑 Light" panose="020B0502040204020203" pitchFamily="34" charset="-122"/>
                <a:sym typeface="+mn-ea"/>
              </a:rPr>
              <a:t>Besides the original messages, they also incorporated the </a:t>
            </a:r>
            <a:r>
              <a:rPr sz="2400" b="1" dirty="0">
                <a:latin typeface="微软雅黑 Light" panose="020B0502040204020203" pitchFamily="34" charset="-122"/>
                <a:ea typeface="微软雅黑 Light" panose="020B0502040204020203" pitchFamily="34" charset="-122"/>
                <a:sym typeface="+mn-ea"/>
              </a:rPr>
              <a:t>retweeted messages</a:t>
            </a:r>
            <a:r>
              <a:rPr lang="zh-CN" sz="2200" dirty="0">
                <a:solidFill>
                  <a:schemeClr val="tx2"/>
                </a:solidFill>
                <a:latin typeface="微软雅黑 Light" panose="020B0502040204020203" pitchFamily="34" charset="-122"/>
                <a:ea typeface="微软雅黑 Light" panose="020B0502040204020203" pitchFamily="34" charset="-122"/>
                <a:sym typeface="+mn-ea"/>
              </a:rPr>
              <a:t>（转发）</a:t>
            </a:r>
            <a:r>
              <a:rPr sz="2200" dirty="0">
                <a:solidFill>
                  <a:schemeClr val="tx2"/>
                </a:solidFill>
                <a:latin typeface="微软雅黑 Light" panose="020B0502040204020203" pitchFamily="34" charset="-122"/>
                <a:ea typeface="微软雅黑 Light" panose="020B0502040204020203" pitchFamily="34" charset="-122"/>
                <a:sym typeface="+mn-ea"/>
              </a:rPr>
              <a:t>,</a:t>
            </a:r>
            <a:r>
              <a:rPr sz="2400" b="1" dirty="0">
                <a:solidFill>
                  <a:schemeClr val="tx2"/>
                </a:solidFill>
                <a:latin typeface="微软雅黑 Light" panose="020B0502040204020203" pitchFamily="34" charset="-122"/>
                <a:ea typeface="微软雅黑 Light" panose="020B0502040204020203" pitchFamily="34" charset="-122"/>
                <a:sym typeface="+mn-ea"/>
              </a:rPr>
              <a:t> </a:t>
            </a:r>
            <a:r>
              <a:rPr sz="2400" b="1" dirty="0">
                <a:latin typeface="微软雅黑 Light" panose="020B0502040204020203" pitchFamily="34" charset="-122"/>
                <a:ea typeface="微软雅黑 Light" panose="020B0502040204020203" pitchFamily="34" charset="-122"/>
                <a:sym typeface="+mn-ea"/>
              </a:rPr>
              <a:t>the comments from others and the comments to others</a:t>
            </a:r>
            <a:r>
              <a:rPr sz="2200" dirty="0">
                <a:solidFill>
                  <a:schemeClr val="tx2"/>
                </a:solidFill>
                <a:latin typeface="微软雅黑 Light" panose="020B0502040204020203" pitchFamily="34" charset="-122"/>
                <a:ea typeface="微软雅黑 Light" panose="020B0502040204020203" pitchFamily="34" charset="-122"/>
                <a:sym typeface="+mn-ea"/>
              </a:rPr>
              <a:t>,to learn unified user representations.</a:t>
            </a:r>
            <a:r>
              <a:rPr lang="zh-CN" sz="2200" dirty="0">
                <a:solidFill>
                  <a:schemeClr val="tx2"/>
                </a:solidFill>
                <a:latin typeface="微软雅黑 Light" panose="020B0502040204020203" pitchFamily="34" charset="-122"/>
                <a:ea typeface="微软雅黑 Light" panose="020B0502040204020203" pitchFamily="34" charset="-122"/>
                <a:sym typeface="+mn-ea"/>
              </a:rPr>
              <a:t>（</a:t>
            </a:r>
            <a:r>
              <a:rPr lang="en-US" altLang="zh-CN" sz="2200" dirty="0">
                <a:solidFill>
                  <a:schemeClr val="tx2"/>
                </a:solidFill>
                <a:latin typeface="微软雅黑 Light" panose="020B0502040204020203" pitchFamily="34" charset="-122"/>
                <a:ea typeface="微软雅黑 Light" panose="020B0502040204020203" pitchFamily="34" charset="-122"/>
                <a:sym typeface="+mn-ea"/>
              </a:rPr>
              <a:t>2016</a:t>
            </a:r>
            <a:r>
              <a:rPr lang="zh-CN" sz="2200" dirty="0">
                <a:solidFill>
                  <a:schemeClr val="tx2"/>
                </a:solidFill>
                <a:latin typeface="微软雅黑 Light" panose="020B0502040204020203" pitchFamily="34" charset="-122"/>
                <a:ea typeface="微软雅黑 Light" panose="020B0502040204020203" pitchFamily="34" charset="-122"/>
                <a:sym typeface="+mn-ea"/>
              </a:rPr>
              <a:t>）</a:t>
            </a:r>
            <a:endParaRPr sz="2200" dirty="0">
              <a:solidFill>
                <a:schemeClr val="tx2"/>
              </a:solidFill>
              <a:latin typeface="微软雅黑 Light" panose="020B0502040204020203" pitchFamily="34" charset="-122"/>
              <a:ea typeface="微软雅黑 Light" panose="020B0502040204020203" pitchFamily="34" charset="-122"/>
              <a:sym typeface="+mn-ea"/>
            </a:endParaRPr>
          </a:p>
          <a:p>
            <a:endParaRPr lang="zh-CN" altLang="en-US" sz="2400" dirty="0">
              <a:solidFill>
                <a:schemeClr val="tx2"/>
              </a:solidFill>
              <a:latin typeface="微软雅黑 Light" panose="020B0502040204020203" pitchFamily="34" charset="-122"/>
              <a:ea typeface="微软雅黑 Light" panose="020B0502040204020203" pitchFamily="34" charset="-122"/>
            </a:endParaRPr>
          </a:p>
          <a:p>
            <a:pPr algn="just">
              <a:buClrTx/>
              <a:buSzTx/>
              <a:buFontTx/>
            </a:pPr>
            <a:r>
              <a:rPr lang="en-US" altLang="zh-CN" sz="2200" dirty="0">
                <a:solidFill>
                  <a:schemeClr val="tx2"/>
                </a:solidFill>
                <a:latin typeface="微软雅黑 Light" panose="020B0502040204020203" pitchFamily="34" charset="-122"/>
                <a:ea typeface="微软雅黑 Light" panose="020B0502040204020203" pitchFamily="34" charset="-122"/>
                <a:sym typeface="+mn-ea"/>
              </a:rPr>
              <a:t>2. Wang et al.</a:t>
            </a:r>
            <a:r>
              <a:rPr sz="2200" dirty="0">
                <a:solidFill>
                  <a:schemeClr val="tx2"/>
                </a:solidFill>
                <a:latin typeface="微软雅黑 Light" panose="020B0502040204020203" pitchFamily="34" charset="-122"/>
                <a:ea typeface="微软雅黑 Light" panose="020B0502040204020203" pitchFamily="34" charset="-122"/>
                <a:sym typeface="+mn-ea"/>
              </a:rPr>
              <a:t>proposed </a:t>
            </a:r>
            <a:r>
              <a:rPr lang="en-US" altLang="zh-CN" sz="2200" dirty="0">
                <a:solidFill>
                  <a:schemeClr val="tx2"/>
                </a:solidFill>
                <a:latin typeface="微软雅黑 Light" panose="020B0502040204020203" pitchFamily="34" charset="-122"/>
                <a:ea typeface="微软雅黑 Light" panose="020B0502040204020203" pitchFamily="34" charset="-122"/>
                <a:sym typeface="+mn-ea"/>
              </a:rPr>
              <a:t>a </a:t>
            </a:r>
            <a:r>
              <a:rPr sz="2400" b="1" dirty="0">
                <a:latin typeface="微软雅黑 Light" panose="020B0502040204020203" pitchFamily="34" charset="-122"/>
                <a:ea typeface="微软雅黑 Light" panose="020B0502040204020203" pitchFamily="34" charset="-122"/>
                <a:sym typeface="+mn-ea"/>
              </a:rPr>
              <a:t>CNN </a:t>
            </a:r>
            <a:r>
              <a:rPr lang="en-US" altLang="zh-CN" sz="2200" dirty="0">
                <a:solidFill>
                  <a:schemeClr val="tx2"/>
                </a:solidFill>
                <a:latin typeface="微软雅黑 Light" panose="020B0502040204020203" pitchFamily="34" charset="-122"/>
                <a:ea typeface="微软雅黑 Light" panose="020B0502040204020203" pitchFamily="34" charset="-122"/>
                <a:sym typeface="+mn-ea"/>
              </a:rPr>
              <a:t>based method to simultaneously predict the ages and genders of social media users </a:t>
            </a:r>
            <a:r>
              <a:rPr sz="2400" b="1" dirty="0">
                <a:latin typeface="微软雅黑 Light" panose="020B0502040204020203" pitchFamily="34" charset="-122"/>
                <a:ea typeface="微软雅黑 Light" panose="020B0502040204020203" pitchFamily="34" charset="-122"/>
                <a:sym typeface="+mn-ea"/>
              </a:rPr>
              <a:t>using their messages</a:t>
            </a:r>
            <a:r>
              <a:rPr lang="en-US" altLang="zh-CN" sz="2200" dirty="0">
                <a:solidFill>
                  <a:schemeClr val="tx2"/>
                </a:solidFill>
                <a:latin typeface="微软雅黑 Light" panose="020B0502040204020203" pitchFamily="34" charset="-122"/>
                <a:ea typeface="微软雅黑 Light" panose="020B0502040204020203" pitchFamily="34" charset="-122"/>
                <a:sym typeface="+mn-ea"/>
              </a:rPr>
              <a:t>.</a:t>
            </a:r>
            <a:r>
              <a:rPr lang="zh-CN" altLang="en-US" sz="2200" dirty="0">
                <a:solidFill>
                  <a:schemeClr val="tx2"/>
                </a:solidFill>
                <a:latin typeface="微软雅黑 Light" panose="020B0502040204020203" pitchFamily="34" charset="-122"/>
                <a:ea typeface="微软雅黑 Light" panose="020B0502040204020203" pitchFamily="34" charset="-122"/>
                <a:sym typeface="+mn-ea"/>
              </a:rPr>
              <a:t>（</a:t>
            </a:r>
            <a:r>
              <a:rPr lang="en-US" altLang="zh-CN" sz="2200" dirty="0">
                <a:solidFill>
                  <a:schemeClr val="tx2"/>
                </a:solidFill>
                <a:latin typeface="微软雅黑 Light" panose="020B0502040204020203" pitchFamily="34" charset="-122"/>
                <a:ea typeface="微软雅黑 Light" panose="020B0502040204020203" pitchFamily="34" charset="-122"/>
                <a:sym typeface="+mn-ea"/>
              </a:rPr>
              <a:t>2016</a:t>
            </a:r>
            <a:r>
              <a:rPr lang="zh-CN" altLang="en-US" sz="2200" dirty="0">
                <a:solidFill>
                  <a:schemeClr val="tx2"/>
                </a:solidFill>
                <a:latin typeface="微软雅黑 Light" panose="020B0502040204020203" pitchFamily="34" charset="-122"/>
                <a:ea typeface="微软雅黑 Light" panose="020B0502040204020203" pitchFamily="34" charset="-122"/>
                <a:sym typeface="+mn-ea"/>
              </a:rPr>
              <a:t>）</a:t>
            </a:r>
            <a:endParaRPr lang="en-US" altLang="zh-CN" sz="2200" dirty="0">
              <a:solidFill>
                <a:schemeClr val="tx2"/>
              </a:solidFill>
              <a:latin typeface="微软雅黑 Light" panose="020B0502040204020203" pitchFamily="34" charset="-122"/>
              <a:ea typeface="微软雅黑 Light" panose="020B0502040204020203" pitchFamily="34" charset="-122"/>
              <a:sym typeface="+mn-ea"/>
            </a:endParaRPr>
          </a:p>
          <a:p>
            <a:endParaRPr sz="2400" b="1" dirty="0">
              <a:solidFill>
                <a:schemeClr val="tx2"/>
              </a:solidFill>
              <a:latin typeface="微软雅黑 Light" panose="020B0502040204020203" pitchFamily="34" charset="-122"/>
              <a:ea typeface="微软雅黑 Light" panose="020B0502040204020203" pitchFamily="34" charset="-122"/>
            </a:endParaRPr>
          </a:p>
          <a:p>
            <a:pPr algn="just">
              <a:buClrTx/>
              <a:buSzTx/>
              <a:buFontTx/>
            </a:pPr>
            <a:r>
              <a:rPr lang="en-US" altLang="zh-CN" sz="2200" dirty="0">
                <a:solidFill>
                  <a:schemeClr val="tx2"/>
                </a:solidFill>
                <a:latin typeface="微软雅黑 Light" panose="020B0502040204020203" pitchFamily="34" charset="-122"/>
                <a:ea typeface="微软雅黑 Light" panose="020B0502040204020203" pitchFamily="34" charset="-122"/>
                <a:sym typeface="+mn-ea"/>
              </a:rPr>
              <a:t>3. Farnadi et al.proposed a multimodal fusion model to </a:t>
            </a:r>
            <a:r>
              <a:rPr sz="2400" b="1" dirty="0">
                <a:latin typeface="微软雅黑 Light" panose="020B0502040204020203" pitchFamily="34" charset="-122"/>
                <a:ea typeface="微软雅黑 Light" panose="020B0502040204020203" pitchFamily="34" charset="-122"/>
                <a:sym typeface="+mn-ea"/>
              </a:rPr>
              <a:t>incorporate the texts, images and user relations</a:t>
            </a:r>
            <a:r>
              <a:rPr lang="en-US" altLang="zh-CN" sz="2200" dirty="0">
                <a:solidFill>
                  <a:schemeClr val="tx2"/>
                </a:solidFill>
                <a:latin typeface="微软雅黑 Light" panose="020B0502040204020203" pitchFamily="34" charset="-122"/>
                <a:ea typeface="微软雅黑 Light" panose="020B0502040204020203" pitchFamily="34" charset="-122"/>
                <a:sym typeface="+mn-ea"/>
              </a:rPr>
              <a:t> to predict the ages and genders of Facebook users.</a:t>
            </a:r>
            <a:r>
              <a:rPr lang="zh-CN" altLang="en-US" sz="2200" dirty="0">
                <a:solidFill>
                  <a:schemeClr val="tx2"/>
                </a:solidFill>
                <a:latin typeface="微软雅黑 Light" panose="020B0502040204020203" pitchFamily="34" charset="-122"/>
                <a:ea typeface="微软雅黑 Light" panose="020B0502040204020203" pitchFamily="34" charset="-122"/>
                <a:sym typeface="+mn-ea"/>
              </a:rPr>
              <a:t>（</a:t>
            </a:r>
            <a:r>
              <a:rPr lang="en-US" altLang="zh-CN" sz="2200" dirty="0">
                <a:solidFill>
                  <a:schemeClr val="tx2"/>
                </a:solidFill>
                <a:latin typeface="微软雅黑 Light" panose="020B0502040204020203" pitchFamily="34" charset="-122"/>
                <a:ea typeface="微软雅黑 Light" panose="020B0502040204020203" pitchFamily="34" charset="-122"/>
                <a:sym typeface="+mn-ea"/>
              </a:rPr>
              <a:t>2018</a:t>
            </a:r>
            <a:r>
              <a:rPr lang="zh-CN" altLang="en-US" sz="2200" dirty="0">
                <a:solidFill>
                  <a:schemeClr val="tx2"/>
                </a:solidFill>
                <a:latin typeface="微软雅黑 Light" panose="020B0502040204020203" pitchFamily="34" charset="-122"/>
                <a:ea typeface="微软雅黑 Light" panose="020B0502040204020203" pitchFamily="34" charset="-122"/>
                <a:sym typeface="+mn-ea"/>
              </a:rPr>
              <a:t>） </a:t>
            </a:r>
            <a:endParaRPr lang="zh-CN" altLang="en-US" sz="2200" dirty="0">
              <a:solidFill>
                <a:schemeClr val="tx2"/>
              </a:solidFill>
              <a:latin typeface="微软雅黑 Light" panose="020B0502040204020203" pitchFamily="34" charset="-122"/>
              <a:ea typeface="微软雅黑 Light" panose="020B0502040204020203"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340995" y="470535"/>
            <a:ext cx="2122170" cy="521970"/>
          </a:xfrm>
          <a:prstGeom prst="rect">
            <a:avLst/>
          </a:prstGeom>
          <a:noFill/>
        </p:spPr>
        <p:txBody>
          <a:bodyPr wrap="square" rtlCol="0">
            <a:spAutoFit/>
          </a:bodyPr>
          <a:lstStyle/>
          <a:p>
            <a:pPr algn="ctr"/>
            <a:r>
              <a:rPr lang="en-US" altLang="zh-CN" sz="2800" b="1" dirty="0">
                <a:solidFill>
                  <a:schemeClr val="tx2"/>
                </a:solidFill>
                <a:latin typeface="微软雅黑 Light" panose="020B0502040204020203" pitchFamily="34" charset="-122"/>
                <a:ea typeface="微软雅黑 Light" panose="020B0502040204020203" pitchFamily="34" charset="-122"/>
                <a:sym typeface="+mn-ea"/>
              </a:rPr>
              <a:t>Approach</a:t>
            </a:r>
            <a:endParaRPr lang="zh-CN" altLang="en-US" sz="3200" dirty="0">
              <a:solidFill>
                <a:schemeClr val="tx2"/>
              </a:solidFill>
              <a:latin typeface="微软雅黑 Light" panose="020B0502040204020203" pitchFamily="34" charset="-122"/>
              <a:ea typeface="微软雅黑 Light" panose="020B0502040204020203" pitchFamily="34" charset="-122"/>
            </a:endParaRPr>
          </a:p>
        </p:txBody>
      </p:sp>
      <p:sp>
        <p:nvSpPr>
          <p:cNvPr id="17" name="任意多边形 16"/>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ea typeface="微软雅黑 Light" panose="020B0502040204020203" pitchFamily="34" charset="-122"/>
            </a:endParaRPr>
          </a:p>
        </p:txBody>
      </p:sp>
      <p:pic>
        <p:nvPicPr>
          <p:cNvPr id="2" name="图片 1"/>
          <p:cNvPicPr>
            <a:picLocks noChangeAspect="1"/>
          </p:cNvPicPr>
          <p:nvPr/>
        </p:nvPicPr>
        <p:blipFill>
          <a:blip r:embed="rId1"/>
          <a:stretch>
            <a:fillRect/>
          </a:stretch>
        </p:blipFill>
        <p:spPr>
          <a:xfrm>
            <a:off x="2890520" y="814070"/>
            <a:ext cx="6720840" cy="5482590"/>
          </a:xfrm>
          <a:prstGeom prst="rect">
            <a:avLst/>
          </a:prstGeom>
        </p:spPr>
      </p:pic>
      <p:sp>
        <p:nvSpPr>
          <p:cNvPr id="3" name="右箭头 2"/>
          <p:cNvSpPr/>
          <p:nvPr/>
        </p:nvSpPr>
        <p:spPr>
          <a:xfrm>
            <a:off x="2074545" y="3935730"/>
            <a:ext cx="815975" cy="14859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127000" y="3687445"/>
            <a:ext cx="2145030" cy="706755"/>
          </a:xfrm>
          <a:prstGeom prst="rect">
            <a:avLst/>
          </a:prstGeom>
          <a:noFill/>
        </p:spPr>
        <p:txBody>
          <a:bodyPr wrap="square" rtlCol="0">
            <a:spAutoFit/>
          </a:bodyPr>
          <a:p>
            <a:pPr algn="ctr" fontAlgn="auto">
              <a:buClrTx/>
              <a:buSzTx/>
              <a:buFontTx/>
            </a:pPr>
            <a:r>
              <a:rPr lang="en-US" altLang="zh-CN" sz="2000" dirty="0">
                <a:solidFill>
                  <a:srgbClr val="FF0000"/>
                </a:solidFill>
                <a:latin typeface="微软雅黑 Light" panose="020B0502040204020203" pitchFamily="34" charset="-122"/>
                <a:ea typeface="微软雅黑 Light" panose="020B0502040204020203" pitchFamily="34" charset="-122"/>
              </a:rPr>
              <a:t>user </a:t>
            </a:r>
            <a:endParaRPr lang="en-US" altLang="zh-CN" sz="2000" dirty="0">
              <a:solidFill>
                <a:srgbClr val="FF0000"/>
              </a:solidFill>
              <a:latin typeface="微软雅黑 Light" panose="020B0502040204020203" pitchFamily="34" charset="-122"/>
              <a:ea typeface="微软雅黑 Light" panose="020B0502040204020203" pitchFamily="34" charset="-122"/>
            </a:endParaRPr>
          </a:p>
          <a:p>
            <a:pPr algn="ctr" fontAlgn="auto"/>
            <a:r>
              <a:rPr lang="en-US" altLang="zh-CN" sz="2000" dirty="0">
                <a:solidFill>
                  <a:srgbClr val="FF0000"/>
                </a:solidFill>
                <a:latin typeface="微软雅黑 Light" panose="020B0502040204020203" pitchFamily="34" charset="-122"/>
                <a:ea typeface="微软雅黑 Light" panose="020B0502040204020203" pitchFamily="34" charset="-122"/>
              </a:rPr>
              <a:t>representation</a:t>
            </a:r>
            <a:endParaRPr lang="en-US" altLang="zh-CN" sz="2000" dirty="0">
              <a:solidFill>
                <a:srgbClr val="FF0000"/>
              </a:solidFill>
              <a:latin typeface="微软雅黑 Light" panose="020B0502040204020203" pitchFamily="34" charset="-122"/>
              <a:ea typeface="微软雅黑 Light" panose="020B0502040204020203"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40995" y="470535"/>
            <a:ext cx="2940050" cy="521970"/>
          </a:xfrm>
          <a:prstGeom prst="rect">
            <a:avLst/>
          </a:prstGeom>
          <a:noFill/>
        </p:spPr>
        <p:txBody>
          <a:bodyPr wrap="square" rtlCol="0">
            <a:spAutoFit/>
          </a:bodyPr>
          <a:lstStyle/>
          <a:p>
            <a:pPr algn="ctr"/>
            <a:r>
              <a:rPr lang="en-US" altLang="zh-CN" sz="2800" b="1" dirty="0">
                <a:solidFill>
                  <a:schemeClr val="tx2"/>
                </a:solidFill>
                <a:latin typeface="微软雅黑 Light" panose="020B0502040204020203" pitchFamily="34" charset="-122"/>
                <a:ea typeface="微软雅黑 Light" panose="020B0502040204020203" pitchFamily="34" charset="-122"/>
              </a:rPr>
              <a:t>Word Encoder</a:t>
            </a:r>
            <a:endParaRPr lang="en-US" altLang="zh-CN" sz="3200" b="1" dirty="0">
              <a:solidFill>
                <a:schemeClr val="tx2"/>
              </a:solidFill>
              <a:latin typeface="微软雅黑 Light" panose="020B0502040204020203" pitchFamily="34" charset="-122"/>
              <a:ea typeface="微软雅黑 Light" panose="020B0502040204020203" pitchFamily="34" charset="-122"/>
            </a:endParaRPr>
          </a:p>
        </p:txBody>
      </p:sp>
      <p:sp>
        <p:nvSpPr>
          <p:cNvPr id="5" name="任意多边形 4"/>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ea typeface="微软雅黑 Light" panose="020B0502040204020203" pitchFamily="34" charset="-122"/>
            </a:endParaRPr>
          </a:p>
        </p:txBody>
      </p:sp>
      <p:pic>
        <p:nvPicPr>
          <p:cNvPr id="6" name="图片 5"/>
          <p:cNvPicPr>
            <a:picLocks noChangeAspect="1"/>
          </p:cNvPicPr>
          <p:nvPr/>
        </p:nvPicPr>
        <p:blipFill>
          <a:blip r:embed="rId1"/>
          <a:stretch>
            <a:fillRect/>
          </a:stretch>
        </p:blipFill>
        <p:spPr>
          <a:xfrm>
            <a:off x="721995" y="1726565"/>
            <a:ext cx="6617970" cy="4368165"/>
          </a:xfrm>
          <a:prstGeom prst="rect">
            <a:avLst/>
          </a:prstGeom>
        </p:spPr>
      </p:pic>
      <p:pic>
        <p:nvPicPr>
          <p:cNvPr id="9" name="图片 8"/>
          <p:cNvPicPr>
            <a:picLocks noChangeAspect="1"/>
          </p:cNvPicPr>
          <p:nvPr/>
        </p:nvPicPr>
        <p:blipFill>
          <a:blip r:embed="rId2"/>
          <a:srcRect r="21716" b="1782"/>
          <a:stretch>
            <a:fillRect/>
          </a:stretch>
        </p:blipFill>
        <p:spPr>
          <a:xfrm>
            <a:off x="7564120" y="1867535"/>
            <a:ext cx="3954145" cy="944880"/>
          </a:xfrm>
          <a:prstGeom prst="rect">
            <a:avLst/>
          </a:prstGeom>
        </p:spPr>
      </p:pic>
      <p:pic>
        <p:nvPicPr>
          <p:cNvPr id="11" name="图片 10"/>
          <p:cNvPicPr>
            <a:picLocks noChangeAspect="1"/>
          </p:cNvPicPr>
          <p:nvPr/>
        </p:nvPicPr>
        <p:blipFill>
          <a:blip r:embed="rId3"/>
          <a:srcRect l="4078" t="589"/>
          <a:stretch>
            <a:fillRect/>
          </a:stretch>
        </p:blipFill>
        <p:spPr>
          <a:xfrm>
            <a:off x="7564120" y="3117850"/>
            <a:ext cx="4047490" cy="1584960"/>
          </a:xfrm>
          <a:prstGeom prst="rect">
            <a:avLst/>
          </a:prstGeom>
        </p:spPr>
      </p:pic>
      <p:pic>
        <p:nvPicPr>
          <p:cNvPr id="12" name="图片 11"/>
          <p:cNvPicPr>
            <a:picLocks noChangeAspect="1"/>
          </p:cNvPicPr>
          <p:nvPr/>
        </p:nvPicPr>
        <p:blipFill>
          <a:blip r:embed="rId4"/>
          <a:stretch>
            <a:fillRect/>
          </a:stretch>
        </p:blipFill>
        <p:spPr>
          <a:xfrm>
            <a:off x="7564120" y="4865370"/>
            <a:ext cx="2495550" cy="91821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 name="文本框 15"/>
          <p:cNvSpPr txBox="1"/>
          <p:nvPr/>
        </p:nvSpPr>
        <p:spPr>
          <a:xfrm>
            <a:off x="340995" y="470535"/>
            <a:ext cx="2995930" cy="583565"/>
          </a:xfrm>
          <a:prstGeom prst="rect">
            <a:avLst/>
          </a:prstGeom>
          <a:noFill/>
        </p:spPr>
        <p:txBody>
          <a:bodyPr wrap="square" rtlCol="0">
            <a:spAutoFit/>
          </a:bodyPr>
          <a:p>
            <a:pPr algn="ctr"/>
            <a:r>
              <a:rPr lang="en-US" altLang="zh-CN" sz="2800" b="1" dirty="0">
                <a:solidFill>
                  <a:schemeClr val="tx2"/>
                </a:solidFill>
                <a:latin typeface="微软雅黑 Light" panose="020B0502040204020203" pitchFamily="34" charset="-122"/>
                <a:ea typeface="微软雅黑 Light" panose="020B0502040204020203" pitchFamily="34" charset="-122"/>
              </a:rPr>
              <a:t>Query Encoder</a:t>
            </a:r>
            <a:endParaRPr lang="en-US" altLang="zh-CN" sz="3200" b="1" dirty="0">
              <a:solidFill>
                <a:schemeClr val="tx2"/>
              </a:solidFill>
              <a:latin typeface="微软雅黑 Light" panose="020B0502040204020203" pitchFamily="34" charset="-122"/>
              <a:ea typeface="微软雅黑 Light" panose="020B0502040204020203" pitchFamily="34" charset="-122"/>
            </a:endParaRPr>
          </a:p>
        </p:txBody>
      </p:sp>
      <p:sp>
        <p:nvSpPr>
          <p:cNvPr id="17" name="任意多边形 16"/>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rgbClr val="413B39"/>
              </a:solidFill>
              <a:ea typeface="微软雅黑 Light" panose="020B0502040204020203" pitchFamily="34" charset="-122"/>
            </a:endParaRPr>
          </a:p>
        </p:txBody>
      </p:sp>
      <p:pic>
        <p:nvPicPr>
          <p:cNvPr id="4" name="图片 3"/>
          <p:cNvPicPr>
            <a:picLocks noChangeAspect="1"/>
          </p:cNvPicPr>
          <p:nvPr/>
        </p:nvPicPr>
        <p:blipFill>
          <a:blip r:embed="rId1"/>
          <a:stretch>
            <a:fillRect/>
          </a:stretch>
        </p:blipFill>
        <p:spPr>
          <a:xfrm>
            <a:off x="340995" y="1731010"/>
            <a:ext cx="7298055" cy="3686175"/>
          </a:xfrm>
          <a:prstGeom prst="rect">
            <a:avLst/>
          </a:prstGeom>
        </p:spPr>
      </p:pic>
      <p:pic>
        <p:nvPicPr>
          <p:cNvPr id="5" name="图片 4"/>
          <p:cNvPicPr>
            <a:picLocks noChangeAspect="1"/>
          </p:cNvPicPr>
          <p:nvPr/>
        </p:nvPicPr>
        <p:blipFill>
          <a:blip r:embed="rId2"/>
          <a:stretch>
            <a:fillRect/>
          </a:stretch>
        </p:blipFill>
        <p:spPr>
          <a:xfrm>
            <a:off x="7865745" y="1731010"/>
            <a:ext cx="4292600" cy="781050"/>
          </a:xfrm>
          <a:prstGeom prst="rect">
            <a:avLst/>
          </a:prstGeom>
        </p:spPr>
      </p:pic>
      <p:pic>
        <p:nvPicPr>
          <p:cNvPr id="6" name="图片 5"/>
          <p:cNvPicPr>
            <a:picLocks noChangeAspect="1"/>
          </p:cNvPicPr>
          <p:nvPr/>
        </p:nvPicPr>
        <p:blipFill>
          <a:blip r:embed="rId3"/>
          <a:srcRect l="1976" t="20000"/>
          <a:stretch>
            <a:fillRect/>
          </a:stretch>
        </p:blipFill>
        <p:spPr>
          <a:xfrm>
            <a:off x="7865745" y="3070860"/>
            <a:ext cx="3874770" cy="716280"/>
          </a:xfrm>
          <a:prstGeom prst="rect">
            <a:avLst/>
          </a:prstGeom>
        </p:spPr>
      </p:pic>
      <p:pic>
        <p:nvPicPr>
          <p:cNvPr id="7" name="图片 6"/>
          <p:cNvPicPr>
            <a:picLocks noChangeAspect="1"/>
          </p:cNvPicPr>
          <p:nvPr/>
        </p:nvPicPr>
        <p:blipFill>
          <a:blip r:embed="rId4"/>
          <a:stretch>
            <a:fillRect/>
          </a:stretch>
        </p:blipFill>
        <p:spPr>
          <a:xfrm>
            <a:off x="7865745" y="4255135"/>
            <a:ext cx="3962400" cy="116205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 name="文本框 15"/>
          <p:cNvSpPr txBox="1"/>
          <p:nvPr/>
        </p:nvSpPr>
        <p:spPr>
          <a:xfrm>
            <a:off x="340995" y="470535"/>
            <a:ext cx="3688715" cy="583565"/>
          </a:xfrm>
          <a:prstGeom prst="rect">
            <a:avLst/>
          </a:prstGeom>
          <a:noFill/>
        </p:spPr>
        <p:txBody>
          <a:bodyPr wrap="square" rtlCol="0">
            <a:spAutoFit/>
          </a:bodyPr>
          <a:lstStyle/>
          <a:p>
            <a:pPr algn="ctr"/>
            <a:r>
              <a:rPr lang="en-US" altLang="zh-CN" sz="2800" b="1" dirty="0">
                <a:solidFill>
                  <a:schemeClr val="tx2"/>
                </a:solidFill>
                <a:latin typeface="微软雅黑 Light" panose="020B0502040204020203" pitchFamily="34" charset="-122"/>
                <a:ea typeface="微软雅黑 Light" panose="020B0502040204020203" pitchFamily="34" charset="-122"/>
              </a:rPr>
              <a:t>User Classification</a:t>
            </a:r>
            <a:endParaRPr lang="en-US" altLang="zh-CN" sz="3200" b="1" dirty="0">
              <a:solidFill>
                <a:schemeClr val="tx2"/>
              </a:solidFill>
              <a:latin typeface="微软雅黑 Light" panose="020B0502040204020203" pitchFamily="34" charset="-122"/>
              <a:ea typeface="微软雅黑 Light" panose="020B0502040204020203" pitchFamily="34" charset="-122"/>
            </a:endParaRPr>
          </a:p>
        </p:txBody>
      </p:sp>
      <p:sp>
        <p:nvSpPr>
          <p:cNvPr id="17" name="任意多边形 16"/>
          <p:cNvSpPr/>
          <p:nvPr/>
        </p:nvSpPr>
        <p:spPr>
          <a:xfrm>
            <a:off x="11723" y="-3908"/>
            <a:ext cx="1230923" cy="1512277"/>
          </a:xfrm>
          <a:custGeom>
            <a:avLst/>
            <a:gdLst>
              <a:gd name="connsiteX0" fmla="*/ 1230923 w 1230923"/>
              <a:gd name="connsiteY0" fmla="*/ 484554 h 1512277"/>
              <a:gd name="connsiteX1" fmla="*/ 758092 w 1230923"/>
              <a:gd name="connsiteY1" fmla="*/ 0 h 1512277"/>
              <a:gd name="connsiteX2" fmla="*/ 0 w 1230923"/>
              <a:gd name="connsiteY2" fmla="*/ 754185 h 1512277"/>
              <a:gd name="connsiteX3" fmla="*/ 758092 w 1230923"/>
              <a:gd name="connsiteY3" fmla="*/ 1512277 h 1512277"/>
              <a:gd name="connsiteX4" fmla="*/ 1230923 w 1230923"/>
              <a:gd name="connsiteY4" fmla="*/ 1039446 h 151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0923" h="1512277">
                <a:moveTo>
                  <a:pt x="1230923" y="484554"/>
                </a:moveTo>
                <a:lnTo>
                  <a:pt x="758092" y="0"/>
                </a:lnTo>
                <a:lnTo>
                  <a:pt x="0" y="754185"/>
                </a:lnTo>
                <a:lnTo>
                  <a:pt x="758092" y="1512277"/>
                </a:lnTo>
                <a:lnTo>
                  <a:pt x="1230923" y="1039446"/>
                </a:lnTo>
              </a:path>
            </a:pathLst>
          </a:custGeom>
          <a:noFill/>
          <a:ln>
            <a:solidFill>
              <a:schemeClr val="bg1">
                <a:lumMod val="50000"/>
                <a:alpha val="4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13B39"/>
              </a:solidFill>
              <a:ea typeface="微软雅黑 Light" panose="020B0502040204020203" pitchFamily="34" charset="-122"/>
            </a:endParaRPr>
          </a:p>
        </p:txBody>
      </p:sp>
      <p:pic>
        <p:nvPicPr>
          <p:cNvPr id="4" name="图片 3"/>
          <p:cNvPicPr>
            <a:picLocks noChangeAspect="1"/>
          </p:cNvPicPr>
          <p:nvPr/>
        </p:nvPicPr>
        <p:blipFill>
          <a:blip r:embed="rId1"/>
          <a:stretch>
            <a:fillRect/>
          </a:stretch>
        </p:blipFill>
        <p:spPr>
          <a:xfrm>
            <a:off x="2171700" y="1357630"/>
            <a:ext cx="7848600" cy="2505075"/>
          </a:xfrm>
          <a:prstGeom prst="rect">
            <a:avLst/>
          </a:prstGeom>
        </p:spPr>
      </p:pic>
      <p:pic>
        <p:nvPicPr>
          <p:cNvPr id="5" name="图片 4"/>
          <p:cNvPicPr>
            <a:picLocks noChangeAspect="1"/>
          </p:cNvPicPr>
          <p:nvPr/>
        </p:nvPicPr>
        <p:blipFill>
          <a:blip r:embed="rId2"/>
          <a:stretch>
            <a:fillRect/>
          </a:stretch>
        </p:blipFill>
        <p:spPr>
          <a:xfrm>
            <a:off x="2171700" y="4148455"/>
            <a:ext cx="4391025" cy="704850"/>
          </a:xfrm>
          <a:prstGeom prst="rect">
            <a:avLst/>
          </a:prstGeom>
        </p:spPr>
      </p:pic>
      <p:pic>
        <p:nvPicPr>
          <p:cNvPr id="3" name="图片 2"/>
          <p:cNvPicPr>
            <a:picLocks noChangeAspect="1"/>
          </p:cNvPicPr>
          <p:nvPr/>
        </p:nvPicPr>
        <p:blipFill>
          <a:blip r:embed="rId3"/>
          <a:stretch>
            <a:fillRect/>
          </a:stretch>
        </p:blipFill>
        <p:spPr>
          <a:xfrm>
            <a:off x="2171700" y="5161280"/>
            <a:ext cx="3990975" cy="124777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mc:Choice>
    <mc:Fallback>
      <p:transition/>
    </mc:Fallback>
  </mc:AlternateContent>
</p:sld>
</file>

<file path=ppt/theme/theme1.xml><?xml version="1.0" encoding="utf-8"?>
<a:theme xmlns:a="http://schemas.openxmlformats.org/drawingml/2006/main" name="第一PPT，www.1ppt.com">
  <a:themeElements>
    <a:clrScheme name="Office">
      <a:dk1>
        <a:srgbClr val="000000"/>
      </a:dk1>
      <a:lt1>
        <a:srgbClr val="FFFFFF"/>
      </a:lt1>
      <a:dk2>
        <a:srgbClr val="44546A"/>
      </a:dk2>
      <a:lt2>
        <a:srgbClr val="E7E6E6"/>
      </a:lt2>
      <a:accent1>
        <a:srgbClr val="616161"/>
      </a:accent1>
      <a:accent2>
        <a:srgbClr val="A6A6A6"/>
      </a:accent2>
      <a:accent3>
        <a:srgbClr val="616161"/>
      </a:accent3>
      <a:accent4>
        <a:srgbClr val="A6A6A6"/>
      </a:accent4>
      <a:accent5>
        <a:srgbClr val="616161"/>
      </a:accent5>
      <a:accent6>
        <a:srgbClr val="A6A6A6"/>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616161"/>
    </a:accent1>
    <a:accent2>
      <a:srgbClr val="A6A6A6"/>
    </a:accent2>
    <a:accent3>
      <a:srgbClr val="616161"/>
    </a:accent3>
    <a:accent4>
      <a:srgbClr val="A6A6A6"/>
    </a:accent4>
    <a:accent5>
      <a:srgbClr val="616161"/>
    </a:accent5>
    <a:accent6>
      <a:srgbClr val="A6A6A6"/>
    </a:accent6>
    <a:hlink>
      <a:srgbClr val="0563C1"/>
    </a:hlink>
    <a:folHlink>
      <a:srgbClr val="954F72"/>
    </a:folHlink>
  </a:clrScheme>
</a:themeOverride>
</file>

<file path=ppt/theme/themeOverride2.xml><?xml version="1.0" encoding="utf-8"?>
<a:themeOverride xmlns:a="http://schemas.openxmlformats.org/drawingml/2006/main">
  <a:clrScheme name="Office">
    <a:dk1>
      <a:srgbClr val="000000"/>
    </a:dk1>
    <a:lt1>
      <a:srgbClr val="FFFFFF"/>
    </a:lt1>
    <a:dk2>
      <a:srgbClr val="44546A"/>
    </a:dk2>
    <a:lt2>
      <a:srgbClr val="E7E6E6"/>
    </a:lt2>
    <a:accent1>
      <a:srgbClr val="616161"/>
    </a:accent1>
    <a:accent2>
      <a:srgbClr val="A6A6A6"/>
    </a:accent2>
    <a:accent3>
      <a:srgbClr val="616161"/>
    </a:accent3>
    <a:accent4>
      <a:srgbClr val="A6A6A6"/>
    </a:accent4>
    <a:accent5>
      <a:srgbClr val="616161"/>
    </a:accent5>
    <a:accent6>
      <a:srgbClr val="A6A6A6"/>
    </a:accent6>
    <a:hlink>
      <a:srgbClr val="0563C1"/>
    </a:hlink>
    <a:folHlink>
      <a:srgbClr val="954F72"/>
    </a:folHlink>
  </a:clrScheme>
</a:themeOverride>
</file>

<file path=ppt/theme/themeOverride3.xml><?xml version="1.0" encoding="utf-8"?>
<a:themeOverride xmlns:a="http://schemas.openxmlformats.org/drawingml/2006/main">
  <a:clrScheme name="Office">
    <a:dk1>
      <a:srgbClr val="000000"/>
    </a:dk1>
    <a:lt1>
      <a:srgbClr val="FFFFFF"/>
    </a:lt1>
    <a:dk2>
      <a:srgbClr val="44546A"/>
    </a:dk2>
    <a:lt2>
      <a:srgbClr val="E7E6E6"/>
    </a:lt2>
    <a:accent1>
      <a:srgbClr val="616161"/>
    </a:accent1>
    <a:accent2>
      <a:srgbClr val="A6A6A6"/>
    </a:accent2>
    <a:accent3>
      <a:srgbClr val="616161"/>
    </a:accent3>
    <a:accent4>
      <a:srgbClr val="A6A6A6"/>
    </a:accent4>
    <a:accent5>
      <a:srgbClr val="616161"/>
    </a:accent5>
    <a:accent6>
      <a:srgbClr val="A6A6A6"/>
    </a:accent6>
    <a:hlink>
      <a:srgbClr val="0563C1"/>
    </a:hlink>
    <a:folHlink>
      <a:srgbClr val="954F72"/>
    </a:folHlink>
  </a:clrScheme>
</a:themeOverride>
</file>

<file path=ppt/theme/themeOverride4.xml><?xml version="1.0" encoding="utf-8"?>
<a:themeOverride xmlns:a="http://schemas.openxmlformats.org/drawingml/2006/main">
  <a:clrScheme name="Office">
    <a:dk1>
      <a:srgbClr val="000000"/>
    </a:dk1>
    <a:lt1>
      <a:srgbClr val="FFFFFF"/>
    </a:lt1>
    <a:dk2>
      <a:srgbClr val="44546A"/>
    </a:dk2>
    <a:lt2>
      <a:srgbClr val="E7E6E6"/>
    </a:lt2>
    <a:accent1>
      <a:srgbClr val="616161"/>
    </a:accent1>
    <a:accent2>
      <a:srgbClr val="A6A6A6"/>
    </a:accent2>
    <a:accent3>
      <a:srgbClr val="616161"/>
    </a:accent3>
    <a:accent4>
      <a:srgbClr val="A6A6A6"/>
    </a:accent4>
    <a:accent5>
      <a:srgbClr val="616161"/>
    </a:accent5>
    <a:accent6>
      <a:srgbClr val="A6A6A6"/>
    </a:accent6>
    <a:hlink>
      <a:srgbClr val="0563C1"/>
    </a:hlink>
    <a:folHlink>
      <a:srgbClr val="954F72"/>
    </a:folHlink>
  </a:clrScheme>
</a:themeOverride>
</file>

<file path=ppt/theme/themeOverride5.xml><?xml version="1.0" encoding="utf-8"?>
<a:themeOverride xmlns:a="http://schemas.openxmlformats.org/drawingml/2006/main">
  <a:clrScheme name="Office">
    <a:dk1>
      <a:srgbClr val="000000"/>
    </a:dk1>
    <a:lt1>
      <a:srgbClr val="FFFFFF"/>
    </a:lt1>
    <a:dk2>
      <a:srgbClr val="44546A"/>
    </a:dk2>
    <a:lt2>
      <a:srgbClr val="E7E6E6"/>
    </a:lt2>
    <a:accent1>
      <a:srgbClr val="616161"/>
    </a:accent1>
    <a:accent2>
      <a:srgbClr val="A6A6A6"/>
    </a:accent2>
    <a:accent3>
      <a:srgbClr val="616161"/>
    </a:accent3>
    <a:accent4>
      <a:srgbClr val="A6A6A6"/>
    </a:accent4>
    <a:accent5>
      <a:srgbClr val="616161"/>
    </a:accent5>
    <a:accent6>
      <a:srgbClr val="A6A6A6"/>
    </a:accent6>
    <a:hlink>
      <a:srgbClr val="0563C1"/>
    </a:hlink>
    <a:folHlink>
      <a:srgbClr val="954F72"/>
    </a:folHlink>
  </a:clrScheme>
</a:themeOverride>
</file>

<file path=ppt/theme/themeOverride6.xml><?xml version="1.0" encoding="utf-8"?>
<a:themeOverride xmlns:a="http://schemas.openxmlformats.org/drawingml/2006/main">
  <a:clrScheme name="Office">
    <a:dk1>
      <a:srgbClr val="000000"/>
    </a:dk1>
    <a:lt1>
      <a:srgbClr val="FFFFFF"/>
    </a:lt1>
    <a:dk2>
      <a:srgbClr val="44546A"/>
    </a:dk2>
    <a:lt2>
      <a:srgbClr val="E7E6E6"/>
    </a:lt2>
    <a:accent1>
      <a:srgbClr val="616161"/>
    </a:accent1>
    <a:accent2>
      <a:srgbClr val="A6A6A6"/>
    </a:accent2>
    <a:accent3>
      <a:srgbClr val="616161"/>
    </a:accent3>
    <a:accent4>
      <a:srgbClr val="A6A6A6"/>
    </a:accent4>
    <a:accent5>
      <a:srgbClr val="616161"/>
    </a:accent5>
    <a:accent6>
      <a:srgbClr val="A6A6A6"/>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2118</Words>
  <Application>WPS 演示</Application>
  <PresentationFormat>自定义</PresentationFormat>
  <Paragraphs>86</Paragraphs>
  <Slides>16</Slides>
  <Notes>30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16</vt:i4>
      </vt:variant>
    </vt:vector>
  </HeadingPairs>
  <TitlesOfParts>
    <vt:vector size="29" baseType="lpstr">
      <vt:lpstr>Arial</vt:lpstr>
      <vt:lpstr>宋体</vt:lpstr>
      <vt:lpstr>Wingdings</vt:lpstr>
      <vt:lpstr>微软雅黑 Light</vt:lpstr>
      <vt:lpstr>Times New Roman</vt:lpstr>
      <vt:lpstr>黑体</vt:lpstr>
      <vt:lpstr>方正兰亭超细黑简体</vt:lpstr>
      <vt:lpstr>Wingdings</vt:lpstr>
      <vt:lpstr>Calibri</vt:lpstr>
      <vt:lpstr>微软雅黑</vt:lpstr>
      <vt:lpstr>Arial Unicode MS</vt:lpstr>
      <vt:lpstr>Calibri Light</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简洁线条</dc:title>
  <dc:creator>第一PPT</dc:creator>
  <cp:keywords>www.1ppt.com</cp:keywords>
  <dc:description>www.1ppt.com</dc:description>
  <cp:lastModifiedBy>ZQ</cp:lastModifiedBy>
  <cp:revision>174</cp:revision>
  <dcterms:created xsi:type="dcterms:W3CDTF">2017-03-02T11:20:00Z</dcterms:created>
  <dcterms:modified xsi:type="dcterms:W3CDTF">2019-11-29T01:52:02Z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ies>
</file>