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2" r:id="rId5"/>
    <p:sldId id="276" r:id="rId6"/>
    <p:sldId id="263" r:id="rId7"/>
    <p:sldId id="275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82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275763" y="5759582"/>
            <a:ext cx="351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Explainer: Yu Yang</a:t>
            </a:r>
          </a:p>
          <a:p>
            <a:pPr algn="just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Tutor: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Guanglei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Gou</a:t>
            </a:r>
          </a:p>
        </p:txBody>
      </p:sp>
      <p:sp>
        <p:nvSpPr>
          <p:cNvPr id="21" name="矩形 20"/>
          <p:cNvSpPr/>
          <p:nvPr/>
        </p:nvSpPr>
        <p:spPr>
          <a:xfrm>
            <a:off x="3992624" y="2459504"/>
            <a:ext cx="8199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DAN: Deep Attention Neural Network for News Recommendation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368" y="1501141"/>
            <a:ext cx="3944527" cy="329625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577007" y="5168854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Thirty-Third AAAI Conference on Artificial Intelligence(AAAI-19)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符号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454" y="1449495"/>
            <a:ext cx="11415091" cy="4859989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新闻为</a:t>
            </a:r>
            <a:r>
              <a:rPr lang="en-US" altLang="zh-CN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X={T,    E,    G}</a:t>
            </a:r>
          </a:p>
          <a:p>
            <a:pPr marL="0" indent="0">
              <a:buNone/>
            </a:pPr>
            <a:endParaRPr lang="zh-CN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7AA685-4F5B-4E34-B166-89CC2976CCFF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9</a:t>
            </a:r>
            <a:endParaRPr lang="zh-CN" altLang="en-US" dirty="0"/>
          </a:p>
        </p:txBody>
      </p: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80367DA8-3AC8-4AA8-962C-8092197D02C9}"/>
              </a:ext>
            </a:extLst>
          </p:cNvPr>
          <p:cNvCxnSpPr>
            <a:cxnSpLocks/>
          </p:cNvCxnSpPr>
          <p:nvPr/>
        </p:nvCxnSpPr>
        <p:spPr>
          <a:xfrm rot="5400000">
            <a:off x="5572539" y="2007704"/>
            <a:ext cx="662610" cy="6493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FE9C4B8D-F993-4ED3-B8B8-272670F358AA}"/>
              </a:ext>
            </a:extLst>
          </p:cNvPr>
          <p:cNvSpPr txBox="1"/>
          <p:nvPr/>
        </p:nvSpPr>
        <p:spPr>
          <a:xfrm>
            <a:off x="5015947" y="2625790"/>
            <a:ext cx="112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标题</a:t>
            </a:r>
          </a:p>
        </p:txBody>
      </p: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6EA3B383-94B1-4622-B409-AE83C651DE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06408" y="2017643"/>
            <a:ext cx="662612" cy="6294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DD2A838-FC86-44FB-A7A5-47196A70DEE0}"/>
              </a:ext>
            </a:extLst>
          </p:cNvPr>
          <p:cNvSpPr txBox="1"/>
          <p:nvPr/>
        </p:nvSpPr>
        <p:spPr>
          <a:xfrm>
            <a:off x="6152598" y="2627132"/>
            <a:ext cx="200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文章实体集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8322DAB-413E-4DD3-9777-7BA44F106B5C}"/>
              </a:ext>
            </a:extLst>
          </p:cNvPr>
          <p:cNvSpPr txBox="1"/>
          <p:nvPr/>
        </p:nvSpPr>
        <p:spPr>
          <a:xfrm>
            <a:off x="8083826" y="2625790"/>
            <a:ext cx="209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实体类型集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F1B2D21-251F-4667-8CDC-7D5220FBEE82}"/>
              </a:ext>
            </a:extLst>
          </p:cNvPr>
          <p:cNvCxnSpPr/>
          <p:nvPr/>
        </p:nvCxnSpPr>
        <p:spPr>
          <a:xfrm>
            <a:off x="7156174" y="2001077"/>
            <a:ext cx="0" cy="662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A6748B60-70FB-4182-A120-C4E6D30792CC}"/>
              </a:ext>
            </a:extLst>
          </p:cNvPr>
          <p:cNvSpPr txBox="1"/>
          <p:nvPr/>
        </p:nvSpPr>
        <p:spPr>
          <a:xfrm>
            <a:off x="2014331" y="3367809"/>
            <a:ext cx="389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T= [w</a:t>
            </a:r>
            <a:r>
              <a: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2,…,</a:t>
            </a:r>
            <a:r>
              <a:rPr lang="en-US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2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dirty="0"/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E11964-58F9-4DF3-AA10-39D0D9D96069}"/>
              </a:ext>
            </a:extLst>
          </p:cNvPr>
          <p:cNvSpPr txBox="1"/>
          <p:nvPr/>
        </p:nvSpPr>
        <p:spPr>
          <a:xfrm>
            <a:off x="2007705" y="4253871"/>
            <a:ext cx="389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E= [e</a:t>
            </a:r>
            <a:r>
              <a: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</a:t>
            </a:r>
            <a:r>
              <a: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2,…,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32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dirty="0"/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97285F0-3D14-4BC1-90FA-B9EA4C67982D}"/>
              </a:ext>
            </a:extLst>
          </p:cNvPr>
          <p:cNvSpPr txBox="1"/>
          <p:nvPr/>
        </p:nvSpPr>
        <p:spPr>
          <a:xfrm>
            <a:off x="2014331" y="5047089"/>
            <a:ext cx="389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G= [g</a:t>
            </a:r>
            <a:r>
              <a: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</a:t>
            </a:r>
            <a:r>
              <a: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2,…,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32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dirty="0"/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A3853FE-77EE-4EB5-B03A-5E6324FEA98F}"/>
              </a:ext>
            </a:extLst>
          </p:cNvPr>
          <p:cNvSpPr txBox="1"/>
          <p:nvPr/>
        </p:nvSpPr>
        <p:spPr>
          <a:xfrm>
            <a:off x="5215766" y="3353519"/>
            <a:ext cx="138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D6CBDE8-87F4-415E-96A1-CED9CA93034B}"/>
              </a:ext>
            </a:extLst>
          </p:cNvPr>
          <p:cNvSpPr txBox="1"/>
          <p:nvPr/>
        </p:nvSpPr>
        <p:spPr>
          <a:xfrm>
            <a:off x="5395705" y="4325305"/>
            <a:ext cx="138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2C73D69-3940-4D3A-996C-06CCE6EB8B52}"/>
              </a:ext>
            </a:extLst>
          </p:cNvPr>
          <p:cNvSpPr txBox="1"/>
          <p:nvPr/>
        </p:nvSpPr>
        <p:spPr>
          <a:xfrm>
            <a:off x="5395705" y="5114789"/>
            <a:ext cx="138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endParaRPr lang="zh-CN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8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05715"/>
            <a:ext cx="3253409" cy="630622"/>
          </a:xfrm>
        </p:spPr>
        <p:txBody>
          <a:bodyPr/>
          <a:lstStyle/>
          <a:p>
            <a:r>
              <a:rPr lang="en-US" altLang="zh-CN" dirty="0"/>
              <a:t>PCNN——</a:t>
            </a:r>
            <a:r>
              <a:rPr lang="zh-CN" altLang="en-US" dirty="0"/>
              <a:t>创新点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B8AD4CA-7ED1-4EA3-B614-78CC0CF11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98662"/>
            <a:ext cx="8488574" cy="48593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4988C43-FF0F-4CB7-93FD-E8F49EEFA08E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9" name="图文框 8">
            <a:extLst>
              <a:ext uri="{FF2B5EF4-FFF2-40B4-BE49-F238E27FC236}">
                <a16:creationId xmlns:a16="http://schemas.microsoft.com/office/drawing/2014/main" id="{75B2832F-0361-4853-9626-719075D49BC7}"/>
              </a:ext>
            </a:extLst>
          </p:cNvPr>
          <p:cNvSpPr/>
          <p:nvPr/>
        </p:nvSpPr>
        <p:spPr>
          <a:xfrm>
            <a:off x="2537791" y="2062507"/>
            <a:ext cx="410817" cy="23890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内容占位符 4">
            <a:extLst>
              <a:ext uri="{FF2B5EF4-FFF2-40B4-BE49-F238E27FC236}">
                <a16:creationId xmlns:a16="http://schemas.microsoft.com/office/drawing/2014/main" id="{E9866229-E18B-43B7-894A-F0BAD7DC7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2759" r="5797" b="10537"/>
          <a:stretch/>
        </p:blipFill>
        <p:spPr>
          <a:xfrm>
            <a:off x="5473146" y="1387162"/>
            <a:ext cx="5037531" cy="293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图文框 7">
            <a:extLst>
              <a:ext uri="{FF2B5EF4-FFF2-40B4-BE49-F238E27FC236}">
                <a16:creationId xmlns:a16="http://schemas.microsoft.com/office/drawing/2014/main" id="{06857A7D-95C8-4E30-9AA8-0C3ABF120428}"/>
              </a:ext>
            </a:extLst>
          </p:cNvPr>
          <p:cNvSpPr/>
          <p:nvPr/>
        </p:nvSpPr>
        <p:spPr>
          <a:xfrm>
            <a:off x="8984975" y="1387162"/>
            <a:ext cx="410817" cy="238905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图文框 11">
            <a:extLst>
              <a:ext uri="{FF2B5EF4-FFF2-40B4-BE49-F238E27FC236}">
                <a16:creationId xmlns:a16="http://schemas.microsoft.com/office/drawing/2014/main" id="{176F89AB-E9F9-46EF-B2F8-8C564049E5BF}"/>
              </a:ext>
            </a:extLst>
          </p:cNvPr>
          <p:cNvSpPr/>
          <p:nvPr/>
        </p:nvSpPr>
        <p:spPr>
          <a:xfrm>
            <a:off x="301485" y="5594210"/>
            <a:ext cx="4883427" cy="3427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图文框 12">
            <a:extLst>
              <a:ext uri="{FF2B5EF4-FFF2-40B4-BE49-F238E27FC236}">
                <a16:creationId xmlns:a16="http://schemas.microsoft.com/office/drawing/2014/main" id="{A99F13D4-28C0-4067-A709-42CB6D63EC0C}"/>
              </a:ext>
            </a:extLst>
          </p:cNvPr>
          <p:cNvSpPr/>
          <p:nvPr/>
        </p:nvSpPr>
        <p:spPr>
          <a:xfrm>
            <a:off x="7991060" y="3312678"/>
            <a:ext cx="2478157" cy="238905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C976F1-F6E2-496C-9D78-CFF7EA3DD705}"/>
              </a:ext>
            </a:extLst>
          </p:cNvPr>
          <p:cNvSpPr txBox="1"/>
          <p:nvPr/>
        </p:nvSpPr>
        <p:spPr>
          <a:xfrm>
            <a:off x="9230138" y="5350093"/>
            <a:ext cx="202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添加了新闻内容特征的提取</a:t>
            </a:r>
          </a:p>
        </p:txBody>
      </p:sp>
      <p:sp>
        <p:nvSpPr>
          <p:cNvPr id="16" name="箭头: 下弧形 15">
            <a:extLst>
              <a:ext uri="{FF2B5EF4-FFF2-40B4-BE49-F238E27FC236}">
                <a16:creationId xmlns:a16="http://schemas.microsoft.com/office/drawing/2014/main" id="{F24EDDF6-176A-493D-96AB-EB19E12879BA}"/>
              </a:ext>
            </a:extLst>
          </p:cNvPr>
          <p:cNvSpPr/>
          <p:nvPr/>
        </p:nvSpPr>
        <p:spPr>
          <a:xfrm>
            <a:off x="8309113" y="6221498"/>
            <a:ext cx="1762539" cy="411956"/>
          </a:xfrm>
          <a:prstGeom prst="curvedUpArrow">
            <a:avLst>
              <a:gd name="adj1" fmla="val 25000"/>
              <a:gd name="adj2" fmla="val 5190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B5B6C6-189F-43DB-95D3-5DE78A63789C}"/>
              </a:ext>
            </a:extLst>
          </p:cNvPr>
          <p:cNvSpPr txBox="1"/>
          <p:nvPr/>
        </p:nvSpPr>
        <p:spPr>
          <a:xfrm>
            <a:off x="3253409" y="823667"/>
            <a:ext cx="771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DAN: Deep Attention Neural Network for News Recommendation. (AAAI 2019)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2BB2195-E716-4DC8-8EE7-A1FC1CC8B122}"/>
              </a:ext>
            </a:extLst>
          </p:cNvPr>
          <p:cNvSpPr txBox="1"/>
          <p:nvPr/>
        </p:nvSpPr>
        <p:spPr>
          <a:xfrm>
            <a:off x="9713842" y="3665270"/>
            <a:ext cx="2478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DKN: Deep Knowledge-Aware Network for News Recommendation. (www 2018)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7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PCNN——</a:t>
            </a:r>
            <a:r>
              <a:rPr lang="zh-CN" altLang="en-US" dirty="0"/>
              <a:t>新闻表示提取器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5D50FA-881D-4777-8B9F-DCC61C6416B6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11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B99771-2D49-4B14-A4E7-F22BE715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344507"/>
            <a:ext cx="4916557" cy="4677040"/>
          </a:xfrm>
          <a:prstGeom prst="rect">
            <a:avLst/>
          </a:prstGeom>
        </p:spPr>
      </p:pic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68DD8B77-613A-4145-86B9-11AABBCC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782" y="1344507"/>
            <a:ext cx="6960705" cy="5144162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标题嵌入矩阵：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endParaRPr lang="en-US" altLang="zh-CN" dirty="0"/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内容嵌入矩阵：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=[e</a:t>
            </a:r>
            <a:r>
              <a:rPr lang="en-US" altLang="zh-CN" sz="2400" baseline="-25000" dirty="0">
                <a:solidFill>
                  <a:srgbClr val="92D05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, f(g</a:t>
            </a:r>
            <a:r>
              <a:rPr lang="en-US" altLang="zh-CN" sz="2400" baseline="-25000" dirty="0">
                <a:solidFill>
                  <a:srgbClr val="92D05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), e</a:t>
            </a:r>
            <a:r>
              <a:rPr lang="en-US" altLang="zh-CN" sz="2400" baseline="-25000" dirty="0">
                <a:solidFill>
                  <a:srgbClr val="92D05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, f(g</a:t>
            </a:r>
            <a:r>
              <a:rPr lang="en-US" altLang="zh-CN" sz="2400" baseline="-25000" dirty="0">
                <a:solidFill>
                  <a:srgbClr val="92D05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aseline="-25000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,…, </a:t>
            </a:r>
            <a:r>
              <a:rPr lang="en-US" altLang="zh-CN" sz="2400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400" baseline="-25000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400" baseline="-25000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, f(</a:t>
            </a:r>
            <a:r>
              <a:rPr lang="en-US" altLang="zh-CN" sz="2400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400" baseline="-25000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) ]</a:t>
            </a:r>
            <a:r>
              <a:rPr lang="en-US" altLang="zh-CN" sz="2400" baseline="30000" dirty="0">
                <a:solidFill>
                  <a:srgbClr val="92D050"/>
                </a:solidFill>
                <a:latin typeface="Times New Roman" panose="02020603050405020304" pitchFamily="18" charset="0"/>
              </a:rPr>
              <a:t>T</a:t>
            </a:r>
          </a:p>
          <a:p>
            <a:pPr marL="0" indent="0">
              <a:buNone/>
            </a:pPr>
            <a:endParaRPr lang="en-US" altLang="zh-CN" sz="2400" baseline="30000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</a:t>
            </a:r>
          </a:p>
          <a:p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P=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maxpooling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(m)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C4A245-D86E-407F-B40F-98A76D04206F}"/>
              </a:ext>
            </a:extLst>
          </p:cNvPr>
          <p:cNvSpPr txBox="1"/>
          <p:nvPr/>
        </p:nvSpPr>
        <p:spPr>
          <a:xfrm>
            <a:off x="5587778" y="1672904"/>
            <a:ext cx="243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T= [w</a:t>
            </a:r>
            <a:r>
              <a:rPr lang="en-US" altLang="zh-CN" sz="2400" b="1" baseline="-25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 baseline="-25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2,…,</a:t>
            </a:r>
            <a:r>
              <a:rPr lang="en-US" altLang="zh-CN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 baseline="-250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]</a:t>
            </a:r>
            <a:r>
              <a:rPr lang="en-US" altLang="zh-CN" sz="2400" b="1" baseline="30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zh-CN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B4426B6-F61C-416D-AB84-6D714841C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778" y="4667505"/>
            <a:ext cx="5190605" cy="70504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549F890-4CB8-4B9B-A5E4-24F67779C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99" y="5435931"/>
            <a:ext cx="2606684" cy="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ANN——</a:t>
            </a:r>
            <a:r>
              <a:rPr lang="zh-CN" altLang="en-US" dirty="0"/>
              <a:t>用户兴趣提取器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10AD70-902D-48F0-A783-B26CE88BCF7F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12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B202C06-1D7F-401F-9FB8-5FF58C3A0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76" y="1413945"/>
            <a:ext cx="7242428" cy="46735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4436F7-C775-4B2F-8453-9B51E484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333" y="3628739"/>
            <a:ext cx="4064905" cy="27583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CD02CC1-2E31-4B6F-897B-AD5F8B579158}"/>
              </a:ext>
            </a:extLst>
          </p:cNvPr>
          <p:cNvSpPr txBox="1"/>
          <p:nvPr/>
        </p:nvSpPr>
        <p:spPr>
          <a:xfrm>
            <a:off x="3428942" y="3022453"/>
            <a:ext cx="583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4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0BE6B1-3049-4BF4-9DA0-ABC39E466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t="3079" r="61878" b="61913"/>
          <a:stretch/>
        </p:blipFill>
        <p:spPr>
          <a:xfrm>
            <a:off x="7802054" y="1374912"/>
            <a:ext cx="3859859" cy="23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ARNN——</a:t>
            </a:r>
            <a:r>
              <a:rPr lang="zh-CN" altLang="en-US" dirty="0"/>
              <a:t>顺序信息提取器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0C97B7-B766-4085-B521-6B81CEA5C466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13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2B987FE-4A38-4E21-BBEF-53BA92C8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3" y="1413945"/>
            <a:ext cx="7242428" cy="46735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CBF6A2-BC56-475D-9533-719263A1E7D7}"/>
              </a:ext>
            </a:extLst>
          </p:cNvPr>
          <p:cNvSpPr txBox="1"/>
          <p:nvPr/>
        </p:nvSpPr>
        <p:spPr>
          <a:xfrm>
            <a:off x="1291476" y="4339781"/>
            <a:ext cx="58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t-2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24D1D9-DF20-402B-ABE9-0ACA72C31823}"/>
              </a:ext>
            </a:extLst>
          </p:cNvPr>
          <p:cNvSpPr txBox="1"/>
          <p:nvPr/>
        </p:nvSpPr>
        <p:spPr>
          <a:xfrm>
            <a:off x="255104" y="4333638"/>
            <a:ext cx="58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t-3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D914C4-75E8-4294-BA06-4025216F1194}"/>
              </a:ext>
            </a:extLst>
          </p:cNvPr>
          <p:cNvSpPr txBox="1"/>
          <p:nvPr/>
        </p:nvSpPr>
        <p:spPr>
          <a:xfrm>
            <a:off x="2187742" y="4333638"/>
            <a:ext cx="58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t-1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85959F-F8C9-4717-BFB4-CF5FCB7B41B0}"/>
              </a:ext>
            </a:extLst>
          </p:cNvPr>
          <p:cNvSpPr txBox="1"/>
          <p:nvPr/>
        </p:nvSpPr>
        <p:spPr>
          <a:xfrm>
            <a:off x="3561464" y="3429000"/>
            <a:ext cx="58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CEC01AF2-8C8F-4508-AEC1-AA4D3E12E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11" y="3694284"/>
            <a:ext cx="5959652" cy="2393187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C7D673-7FE7-446F-B9D6-6E4A6255D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663" y="2493248"/>
            <a:ext cx="2542857" cy="39047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C91B98C-7346-45A1-8536-3EB45F10EFEB}"/>
              </a:ext>
            </a:extLst>
          </p:cNvPr>
          <p:cNvSpPr txBox="1"/>
          <p:nvPr/>
        </p:nvSpPr>
        <p:spPr>
          <a:xfrm>
            <a:off x="328881" y="3629055"/>
            <a:ext cx="58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t-3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4850EDA-B07F-4C00-A7E7-5816B33FF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663" y="2954192"/>
            <a:ext cx="2123810" cy="41904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5AAAC38-06C8-4AF5-BFC9-28F10B4E9BE3}"/>
              </a:ext>
            </a:extLst>
          </p:cNvPr>
          <p:cNvSpPr txBox="1"/>
          <p:nvPr/>
        </p:nvSpPr>
        <p:spPr>
          <a:xfrm>
            <a:off x="4179936" y="4333638"/>
            <a:ext cx="58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1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C3FDE8-EB53-4AFC-9D94-D0D42A7306D0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14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EB16BD4-3FFE-4300-A70E-FC5C0FA83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3474"/>
            <a:ext cx="5125067" cy="22058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BBC8EB-CE2E-4A96-9652-CB0A6741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93486"/>
            <a:ext cx="3316198" cy="26310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99BE3A6-AF35-4990-AFB2-010E85C3A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18" y="5828937"/>
            <a:ext cx="3021249" cy="9950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D8422A-0E57-4DFC-9486-EC217A8D7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18" y="3764579"/>
            <a:ext cx="5952381" cy="20095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6569A2-EE3D-496F-9096-9C635AA4E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266" y="5774104"/>
            <a:ext cx="7667706" cy="8992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1794C5-484E-46C2-A60E-976EDAD6C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9162" y="3459303"/>
            <a:ext cx="2962838" cy="21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880472"/>
          </a:xfrm>
        </p:spPr>
        <p:txBody>
          <a:bodyPr/>
          <a:lstStyle/>
          <a:p>
            <a:r>
              <a:rPr lang="en-US" altLang="zh-CN" dirty="0"/>
              <a:t>Different dimension of entity embedding and entity-type embedding.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4F46FA-9E69-44C8-9096-5122E7DE964A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15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65C484-1F42-4B8B-99A0-AAD48309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57" y="1809919"/>
            <a:ext cx="4285714" cy="42666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1C6975-02D8-4C62-A09A-EA12C74946AB}"/>
              </a:ext>
            </a:extLst>
          </p:cNvPr>
          <p:cNvSpPr txBox="1"/>
          <p:nvPr/>
        </p:nvSpPr>
        <p:spPr>
          <a:xfrm>
            <a:off x="5902057" y="3943252"/>
            <a:ext cx="466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最优参数设置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d=100, k=100, Batch=256,v=8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title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filter=[2,50]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stride=[2,2]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Profile: filter=[40,50], stride=[2,2]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7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Advantages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2B96A0-35C9-4A64-B389-9FA13E2872D1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17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C926103-30E5-481F-A042-9CBD808C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437"/>
            <a:ext cx="10515600" cy="2785126"/>
          </a:xfrm>
        </p:spPr>
        <p:txBody>
          <a:bodyPr>
            <a:norm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</a:rPr>
              <a:t>1.PCNN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更好的提取新闻局部信息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2.ARNN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更好地捕获用户历史阅读的顺序信息相关性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3.ANN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区别对待用户历史阅读的信息，更好的捕捉用户多样化的阅读兴趣</a:t>
            </a:r>
          </a:p>
        </p:txBody>
      </p:sp>
    </p:spTree>
    <p:extLst>
      <p:ext uri="{BB962C8B-B14F-4D97-AF65-F5344CB8AC3E}">
        <p14:creationId xmlns:p14="http://schemas.microsoft.com/office/powerpoint/2010/main" val="147424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930" y="2531165"/>
            <a:ext cx="10515600" cy="1380781"/>
          </a:xfrm>
        </p:spPr>
        <p:txBody>
          <a:bodyPr/>
          <a:lstStyle/>
          <a:p>
            <a:r>
              <a:rPr lang="en-US" altLang="zh-CN" sz="4000" dirty="0"/>
              <a:t>Thanks</a:t>
            </a:r>
            <a:endParaRPr lang="zh-CN" altLang="en-US" sz="4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2B96A0-35C9-4A64-B389-9FA13E2872D1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858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165" y="1396487"/>
            <a:ext cx="11035748" cy="4859989"/>
          </a:xfrm>
        </p:spPr>
        <p:txBody>
          <a:bodyPr/>
          <a:lstStyle/>
          <a:p>
            <a:endParaRPr lang="en-US" altLang="zh-CN" dirty="0">
              <a:effectLst/>
              <a:latin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为用户提供个性化的新闻推荐成为一个越来越具有挑战性的问题</a:t>
            </a: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个性化新闻推荐的典型方法（静态过程）有：</a:t>
            </a: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1.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混合的方法            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——2012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年</a:t>
            </a: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2.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基于内容的方法          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——2013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年</a:t>
            </a: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3.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协同过滤（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CF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）的方法  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——2017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年</a:t>
            </a: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缺陷：新闻具有很高的</a:t>
            </a:r>
            <a:r>
              <a:rPr lang="zh-CN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时效性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和</a:t>
            </a:r>
            <a:r>
              <a:rPr lang="zh-CN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动态多样性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，很难</a:t>
            </a:r>
            <a:r>
              <a:rPr lang="zh-CN" alt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实时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反映用户的兴趣。</a:t>
            </a: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E5D0A66-A2B7-4BC3-AA68-50D5A9247629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574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      2018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年，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DKN——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捕获新闻和用户的动态属性（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DL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1.KCNN——</a:t>
            </a:r>
            <a:r>
              <a:rPr lang="zh-CN" alt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组合来自异构源的信息（单词和实体）</a:t>
            </a:r>
            <a:endParaRPr lang="en-US" altLang="zh-CN" sz="24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2.ATTENTION——</a:t>
            </a:r>
            <a:r>
              <a:rPr lang="zh-CN" alt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用户点击的历史新闻与</a:t>
            </a:r>
            <a:r>
              <a:rPr lang="zh-CN" altLang="en-US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候选新闻</a:t>
            </a:r>
            <a:r>
              <a:rPr lang="zh-CN" alt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匹配，获得不同权重，</a:t>
            </a:r>
            <a:r>
              <a:rPr lang="en-US" altLang="zh-CN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	</a:t>
            </a:r>
            <a:r>
              <a:rPr lang="zh-CN" alt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实现</a:t>
            </a:r>
            <a:r>
              <a:rPr lang="zh-CN" altLang="en-US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更好</a:t>
            </a:r>
            <a:r>
              <a:rPr lang="zh-CN" alt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的推荐</a:t>
            </a:r>
            <a:endParaRPr lang="en-US" altLang="zh-CN" sz="24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38B966-DCBE-4F86-A7A7-BA535145B61F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254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DKN</a:t>
            </a:r>
            <a:r>
              <a:rPr lang="zh-CN" altLang="en-US" dirty="0"/>
              <a:t>（深度感知网络）框架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F4A4D9-E618-49B6-85AF-63B98DB0C67D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4ED647-9E37-4336-AC4F-2318F2A2F6B8}"/>
              </a:ext>
            </a:extLst>
          </p:cNvPr>
          <p:cNvSpPr txBox="1"/>
          <p:nvPr/>
        </p:nvSpPr>
        <p:spPr>
          <a:xfrm>
            <a:off x="-105044" y="1012001"/>
            <a:ext cx="2398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DKN: Deep Knowledge-Aware Network for News Recommendation. (www 2018)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486A09-3E15-412E-A72B-154221A0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6" y="6331525"/>
            <a:ext cx="5485714" cy="314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2A30A2-E69F-4BCC-B8E3-D7BE149C4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143" y="1387737"/>
            <a:ext cx="8209524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0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38B966-DCBE-4F86-A7A7-BA535145B61F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38B310-7676-4ED6-8A20-7F4E3132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2" y="943286"/>
            <a:ext cx="5695238" cy="248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8EBFF4-8C86-407F-9691-9065245EE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00" y="3800429"/>
            <a:ext cx="5800000" cy="25904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6B57B0-0FFD-42E3-8DB3-78534FC24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389" y="943286"/>
            <a:ext cx="52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46596"/>
            <a:ext cx="10515600" cy="670378"/>
          </a:xfrm>
        </p:spPr>
        <p:txBody>
          <a:bodyPr/>
          <a:lstStyle/>
          <a:p>
            <a:r>
              <a:rPr lang="en-US" altLang="zh-CN" dirty="0"/>
              <a:t>DKN</a:t>
            </a:r>
            <a:r>
              <a:rPr lang="zh-CN" altLang="en-US" dirty="0"/>
              <a:t>代码实现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4C2FF36-B497-44F4-B529-CBC43F22F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471"/>
            <a:ext cx="9431166" cy="5327529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7E27C88-CE64-4864-A800-6E855C6502F9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594402-A8A7-4188-B670-FF4730430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3024"/>
            <a:ext cx="7620000" cy="4879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2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46596"/>
            <a:ext cx="10515600" cy="670378"/>
          </a:xfrm>
        </p:spPr>
        <p:txBody>
          <a:bodyPr/>
          <a:lstStyle/>
          <a:p>
            <a:r>
              <a:rPr lang="zh-CN" altLang="en-US" dirty="0"/>
              <a:t>没有最好 只有更好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62748"/>
            <a:ext cx="12192000" cy="4859989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DKN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的缺陷：</a:t>
            </a: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新闻标题作为推荐特征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忽略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新闻侧面（内容）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比标题的影响更大</a:t>
            </a: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根据用户当前潜在兴趣进行推荐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忽略用户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历史阅读的顺序信息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的影响</a:t>
            </a:r>
            <a:endParaRPr lang="en-US" altLang="zh-CN" sz="28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E27C88-CE64-4864-A800-6E855C6502F9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192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DAN</a:t>
            </a:r>
            <a:r>
              <a:rPr lang="zh-CN" altLang="en-US" dirty="0"/>
              <a:t>：一种深度注意力的神经网络（</a:t>
            </a:r>
            <a:r>
              <a:rPr lang="en-US" altLang="zh-CN" dirty="0">
                <a:solidFill>
                  <a:srgbClr val="FF0000"/>
                </a:solidFill>
              </a:rPr>
              <a:t>2019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2101E4C-8A69-42AE-90B3-D4518447967A}"/>
              </a:ext>
            </a:extLst>
          </p:cNvPr>
          <p:cNvSpPr/>
          <p:nvPr/>
        </p:nvSpPr>
        <p:spPr>
          <a:xfrm>
            <a:off x="1076740" y="3422289"/>
            <a:ext cx="1404731" cy="64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DAN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0B335686-05BB-4C3C-86A7-F4FEA0F4A4F0}"/>
              </a:ext>
            </a:extLst>
          </p:cNvPr>
          <p:cNvSpPr/>
          <p:nvPr/>
        </p:nvSpPr>
        <p:spPr>
          <a:xfrm>
            <a:off x="2503006" y="3624321"/>
            <a:ext cx="1404731" cy="245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EF7CDB4-19B8-4E08-8A34-DB0D9F862E75}"/>
              </a:ext>
            </a:extLst>
          </p:cNvPr>
          <p:cNvSpPr/>
          <p:nvPr/>
        </p:nvSpPr>
        <p:spPr>
          <a:xfrm>
            <a:off x="3929272" y="1938701"/>
            <a:ext cx="3498574" cy="106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PCNN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EB69252-61A8-49EF-B044-5A763A59DD52}"/>
              </a:ext>
            </a:extLst>
          </p:cNvPr>
          <p:cNvSpPr/>
          <p:nvPr/>
        </p:nvSpPr>
        <p:spPr>
          <a:xfrm>
            <a:off x="3929272" y="3261944"/>
            <a:ext cx="3498574" cy="106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8F6A331-D01D-456C-8E28-AC35CD7AA8E4}"/>
              </a:ext>
            </a:extLst>
          </p:cNvPr>
          <p:cNvSpPr/>
          <p:nvPr/>
        </p:nvSpPr>
        <p:spPr>
          <a:xfrm>
            <a:off x="3929272" y="4585187"/>
            <a:ext cx="3498574" cy="106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ARNN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5601E4-C1F6-4A1E-A036-8C86DBAB9BF6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AC9528-9C10-410F-9BD4-C702AC90EBFD}"/>
              </a:ext>
            </a:extLst>
          </p:cNvPr>
          <p:cNvSpPr txBox="1"/>
          <p:nvPr/>
        </p:nvSpPr>
        <p:spPr>
          <a:xfrm>
            <a:off x="7580243" y="2178014"/>
            <a:ext cx="339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新闻表示提取器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A6FF7F-C923-4EA9-A48D-A5264380CF50}"/>
              </a:ext>
            </a:extLst>
          </p:cNvPr>
          <p:cNvSpPr txBox="1"/>
          <p:nvPr/>
        </p:nvSpPr>
        <p:spPr>
          <a:xfrm>
            <a:off x="7580243" y="3454578"/>
            <a:ext cx="339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用户兴趣提取器</a:t>
            </a:r>
          </a:p>
        </p:txBody>
      </p:sp>
      <p:sp>
        <p:nvSpPr>
          <p:cNvPr id="13" name="文本框 10">
            <a:extLst>
              <a:ext uri="{FF2B5EF4-FFF2-40B4-BE49-F238E27FC236}">
                <a16:creationId xmlns:a16="http://schemas.microsoft.com/office/drawing/2014/main" id="{9CAC9528-9C10-410F-9BD4-C702AC90EBFD}"/>
              </a:ext>
            </a:extLst>
          </p:cNvPr>
          <p:cNvSpPr txBox="1"/>
          <p:nvPr/>
        </p:nvSpPr>
        <p:spPr>
          <a:xfrm>
            <a:off x="7580243" y="4824500"/>
            <a:ext cx="339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序列信息提取器</a:t>
            </a:r>
          </a:p>
        </p:txBody>
      </p:sp>
    </p:spTree>
    <p:extLst>
      <p:ext uri="{BB962C8B-B14F-4D97-AF65-F5344CB8AC3E}">
        <p14:creationId xmlns:p14="http://schemas.microsoft.com/office/powerpoint/2010/main" val="201400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问题公式化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用户历史点击新闻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{</a:t>
            </a:r>
            <a:r>
              <a:rPr lang="en-US" altLang="zh-C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US" altLang="zh-C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,…,</a:t>
            </a:r>
            <a:r>
              <a:rPr lang="en-US" altLang="zh-CN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sz="32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t-1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}</a:t>
            </a:r>
          </a:p>
          <a:p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其中</a:t>
            </a:r>
            <a:r>
              <a:rPr lang="en-US" altLang="zh-CN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sz="2800" b="0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j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为用户点击的第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j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条新闻，候选新闻为</a:t>
            </a:r>
            <a:r>
              <a:rPr lang="en-US" altLang="zh-CN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sz="2400" b="0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</a:t>
            </a: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Input:{</a:t>
            </a:r>
            <a:r>
              <a:rPr lang="en-US" altLang="zh-C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US" altLang="zh-C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,…,</a:t>
            </a:r>
            <a:r>
              <a:rPr lang="en-US" altLang="zh-CN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sz="32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t-1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Output: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用户的点击候选新闻</a:t>
            </a:r>
            <a:r>
              <a:rPr lang="en-US" altLang="zh-CN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altLang="zh-CN" sz="2800" b="0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的概率（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DC9217-93F2-4C51-AF77-07E6022B6B87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43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6863</TotalTime>
  <Words>608</Words>
  <Application>Microsoft Office PowerPoint</Application>
  <PresentationFormat>宽屏</PresentationFormat>
  <Paragraphs>130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背景</vt:lpstr>
      <vt:lpstr>PowerPoint 演示文稿</vt:lpstr>
      <vt:lpstr>DKN（深度感知网络）框架</vt:lpstr>
      <vt:lpstr>PowerPoint 演示文稿</vt:lpstr>
      <vt:lpstr>DKN代码实现</vt:lpstr>
      <vt:lpstr>没有最好 只有更好</vt:lpstr>
      <vt:lpstr>DAN：一种深度注意力的神经网络（2019）</vt:lpstr>
      <vt:lpstr>问题公式化</vt:lpstr>
      <vt:lpstr>符号</vt:lpstr>
      <vt:lpstr>PCNN——创新点</vt:lpstr>
      <vt:lpstr>PCNN——新闻表示提取器</vt:lpstr>
      <vt:lpstr>ANN——用户兴趣提取器</vt:lpstr>
      <vt:lpstr>ARNN——顺序信息提取器</vt:lpstr>
      <vt:lpstr>Experiment</vt:lpstr>
      <vt:lpstr>Different dimension of entity embedding and entity-type embedding.</vt:lpstr>
      <vt:lpstr>Advantages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YY</cp:lastModifiedBy>
  <cp:revision>627</cp:revision>
  <dcterms:created xsi:type="dcterms:W3CDTF">2017-04-22T07:59:29Z</dcterms:created>
  <dcterms:modified xsi:type="dcterms:W3CDTF">2019-11-23T04:47:13Z</dcterms:modified>
</cp:coreProperties>
</file>