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77" r:id="rId5"/>
    <p:sldId id="260" r:id="rId6"/>
    <p:sldId id="273" r:id="rId7"/>
    <p:sldId id="278" r:id="rId8"/>
    <p:sldId id="287" r:id="rId9"/>
    <p:sldId id="288" r:id="rId10"/>
    <p:sldId id="289" r:id="rId11"/>
    <p:sldId id="290" r:id="rId12"/>
    <p:sldId id="291" r:id="rId13"/>
    <p:sldId id="292" r:id="rId14"/>
    <p:sldId id="293" r:id="rId15"/>
    <p:sldId id="279" r:id="rId16"/>
    <p:sldId id="280" r:id="rId17"/>
    <p:sldId id="281" r:id="rId18"/>
    <p:sldId id="28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74632" autoAdjust="0"/>
  </p:normalViewPr>
  <p:slideViewPr>
    <p:cSldViewPr snapToGrid="0">
      <p:cViewPr varScale="1">
        <p:scale>
          <a:sx n="54" d="100"/>
          <a:sy n="54" d="100"/>
        </p:scale>
        <p:origin x="15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4.png"/><Relationship Id="rId10" Type="http://schemas.openxmlformats.org/officeDocument/2006/relationships/image" Target="../media/image13.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34.wmf"/><Relationship Id="rId2" Type="http://schemas.openxmlformats.org/officeDocument/2006/relationships/oleObject" Target="../embeddings/oleObject1.bin"/><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118429"/>
              <a:ext cx="3038475" cy="849946"/>
            </a:xfrm>
            <a:prstGeom prst="roundRect">
              <a:avLst/>
            </a:prstGeom>
          </p:spPr>
        </p:pic>
        <p:sp>
          <p:nvSpPr>
            <p:cNvPr id="9" name="矩形 8"/>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5"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766290" y="5699326"/>
            <a:ext cx="6835701" cy="1322070"/>
          </a:xfrm>
          <a:prstGeom prst="rect">
            <a:avLst/>
          </a:prstGeom>
        </p:spPr>
        <p:txBody>
          <a:bodyPr wrap="square">
            <a:spAutoFit/>
          </a:bodyPr>
          <a:lstStyle/>
          <a:p>
            <a:pPr algn="ctr"/>
            <a:endParaRPr lang="en-US" altLang="zh-CN" sz="2800" b="1" dirty="0" smtClean="0">
              <a:solidFill>
                <a:schemeClr val="tx1"/>
              </a:solidFill>
              <a:latin typeface="黑体" panose="02010609060101010101" pitchFamily="49" charset="-122"/>
              <a:ea typeface="黑体" panose="02010609060101010101" pitchFamily="49" charset="-122"/>
            </a:endParaRPr>
          </a:p>
          <a:p>
            <a:pPr algn="ctr"/>
            <a:r>
              <a:rPr lang="en-US" altLang="zh-CN" sz="2800" b="1" dirty="0" smtClean="0">
                <a:solidFill>
                  <a:schemeClr val="tx1"/>
                </a:solidFill>
                <a:latin typeface="黑体" panose="02010609060101010101" pitchFamily="49" charset="-122"/>
                <a:ea typeface="黑体" panose="02010609060101010101" pitchFamily="49" charset="-122"/>
              </a:rPr>
              <a:t>Ziteng Wu</a:t>
            </a:r>
            <a:endParaRPr lang="en-US" altLang="zh-CN" sz="2800" b="1" dirty="0" smtClean="0">
              <a:solidFill>
                <a:schemeClr val="tx1"/>
              </a:solidFill>
              <a:latin typeface="黑体" panose="02010609060101010101" pitchFamily="49" charset="-122"/>
              <a:ea typeface="黑体" panose="02010609060101010101" pitchFamily="49" charset="-122"/>
            </a:endParaRPr>
          </a:p>
          <a:p>
            <a:pPr algn="ctr"/>
            <a:endParaRPr lang="en-US" altLang="zh-CN" sz="2800" b="1" dirty="0" smtClean="0">
              <a:solidFill>
                <a:schemeClr val="tx1"/>
              </a:solidFill>
              <a:latin typeface="黑体" panose="02010609060101010101" pitchFamily="49" charset="-122"/>
              <a:ea typeface="黑体" panose="02010609060101010101" pitchFamily="49" charset="-122"/>
            </a:endParaRPr>
          </a:p>
        </p:txBody>
      </p:sp>
      <p:sp>
        <p:nvSpPr>
          <p:cNvPr id="21" name="矩形 20"/>
          <p:cNvSpPr/>
          <p:nvPr/>
        </p:nvSpPr>
        <p:spPr>
          <a:xfrm>
            <a:off x="4373245" y="3106420"/>
            <a:ext cx="7939405" cy="460375"/>
          </a:xfrm>
          <a:prstGeom prst="rect">
            <a:avLst/>
          </a:prstGeom>
        </p:spPr>
        <p:txBody>
          <a:bodyPr wrap="square">
            <a:spAutoFit/>
          </a:bodyPr>
          <a:lstStyle/>
          <a:p>
            <a:pPr algn="ctr"/>
            <a:r>
              <a:rPr lang="en-US" altLang="zh-CN" sz="2400" b="1" dirty="0" smtClean="0">
                <a:solidFill>
                  <a:schemeClr val="tx1"/>
                </a:solidFill>
                <a:latin typeface="宋体" panose="02010600030101010101" pitchFamily="2" charset="-122"/>
                <a:ea typeface="宋体" panose="02010600030101010101" pitchFamily="2" charset="-122"/>
              </a:rPr>
              <a:t>User Attention-guided Multimodal Dialog Systems</a:t>
            </a:r>
            <a:endParaRPr lang="en-US" altLang="zh-CN" sz="2400" b="1" dirty="0" smtClean="0">
              <a:solidFill>
                <a:schemeClr val="tx1"/>
              </a:solidFill>
              <a:latin typeface="宋体" panose="02010600030101010101" pitchFamily="2" charset="-122"/>
              <a:ea typeface="宋体" panose="02010600030101010101" pitchFamily="2" charset="-122"/>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1"/>
          <a:stretch>
            <a:fillRect/>
          </a:stretch>
        </p:blipFill>
        <p:spPr>
          <a:xfrm>
            <a:off x="621847" y="1785880"/>
            <a:ext cx="3944527" cy="3296252"/>
          </a:xfrm>
          <a:prstGeom prst="rect">
            <a:avLst/>
          </a:prstGeom>
        </p:spPr>
      </p:pic>
      <p:sp>
        <p:nvSpPr>
          <p:cNvPr id="2" name="文本框 1"/>
          <p:cNvSpPr txBox="1"/>
          <p:nvPr/>
        </p:nvSpPr>
        <p:spPr>
          <a:xfrm>
            <a:off x="5123180" y="3705225"/>
            <a:ext cx="6722745" cy="275590"/>
          </a:xfrm>
          <a:prstGeom prst="rect">
            <a:avLst/>
          </a:prstGeom>
          <a:noFill/>
        </p:spPr>
        <p:txBody>
          <a:bodyPr wrap="square" rtlCol="0">
            <a:spAutoFit/>
          </a:bodyPr>
          <a:p>
            <a:r>
              <a:rPr lang="zh-CN" altLang="en-US" sz="1200">
                <a:solidFill>
                  <a:schemeClr val="tx1"/>
                </a:solidFill>
                <a:latin typeface="宋体" panose="02010600030101010101" pitchFamily="2" charset="-122"/>
                <a:ea typeface="宋体" panose="02010600030101010101" pitchFamily="2" charset="-122"/>
              </a:rPr>
              <a:t>SIGIR </a:t>
            </a:r>
            <a:r>
              <a:rPr lang="en-US" altLang="zh-CN" sz="1200">
                <a:solidFill>
                  <a:schemeClr val="tx1"/>
                </a:solidFill>
                <a:latin typeface="宋体" panose="02010600030101010101" pitchFamily="2" charset="-122"/>
                <a:ea typeface="宋体" panose="02010600030101010101" pitchFamily="2" charset="-122"/>
              </a:rPr>
              <a:t>'</a:t>
            </a:r>
            <a:r>
              <a:rPr lang="zh-CN" altLang="en-US" sz="1200">
                <a:solidFill>
                  <a:schemeClr val="tx1"/>
                </a:solidFill>
                <a:latin typeface="宋体" panose="02010600030101010101" pitchFamily="2" charset="-122"/>
                <a:ea typeface="宋体" panose="02010600030101010101" pitchFamily="2" charset="-122"/>
              </a:rPr>
              <a:t>19, July 21–25, 2019, Paris, France© 2019 Association for Computing Machinery</a:t>
            </a:r>
            <a:endParaRPr lang="zh-CN" altLang="en-US" sz="120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40865" y="65405"/>
            <a:ext cx="8702675" cy="521970"/>
          </a:xfrm>
          <a:prstGeom prst="rect">
            <a:avLst/>
          </a:prstGeom>
          <a:noFill/>
        </p:spPr>
        <p:txBody>
          <a:bodyPr wrap="square" rtlCol="0">
            <a:spAutoFit/>
          </a:bodyPr>
          <a:p>
            <a:r>
              <a:rPr sz="2800" b="1">
                <a:latin typeface="宋体" panose="02010600030101010101" pitchFamily="2" charset="-122"/>
                <a:ea typeface="宋体" panose="02010600030101010101" pitchFamily="2" charset="-122"/>
                <a:sym typeface="+mn-ea"/>
              </a:rPr>
              <a:t>Multimodal Decoder</a:t>
            </a:r>
            <a:r>
              <a:rPr lang="en-US" sz="2800" b="1">
                <a:latin typeface="宋体" panose="02010600030101010101" pitchFamily="2" charset="-122"/>
                <a:ea typeface="宋体" panose="02010600030101010101" pitchFamily="2" charset="-122"/>
                <a:sym typeface="+mn-ea"/>
              </a:rPr>
              <a:t>—RNNbased response decoder</a:t>
            </a:r>
            <a:endParaRPr lang="en-US" sz="2800" b="1">
              <a:latin typeface="宋体" panose="02010600030101010101" pitchFamily="2" charset="-122"/>
              <a:ea typeface="宋体" panose="02010600030101010101" pitchFamily="2" charset="-122"/>
              <a:sym typeface="+mn-ea"/>
            </a:endParaRPr>
          </a:p>
        </p:txBody>
      </p:sp>
      <p:pic>
        <p:nvPicPr>
          <p:cNvPr id="7" name="图片 6"/>
          <p:cNvPicPr>
            <a:picLocks noChangeAspect="1"/>
          </p:cNvPicPr>
          <p:nvPr/>
        </p:nvPicPr>
        <p:blipFill>
          <a:blip r:embed="rId1"/>
          <a:stretch>
            <a:fillRect/>
          </a:stretch>
        </p:blipFill>
        <p:spPr>
          <a:xfrm>
            <a:off x="582930" y="1813560"/>
            <a:ext cx="5440680" cy="3901440"/>
          </a:xfrm>
          <a:prstGeom prst="rect">
            <a:avLst/>
          </a:prstGeom>
        </p:spPr>
      </p:pic>
      <p:sp>
        <p:nvSpPr>
          <p:cNvPr id="8" name="文本框 7"/>
          <p:cNvSpPr txBox="1"/>
          <p:nvPr/>
        </p:nvSpPr>
        <p:spPr>
          <a:xfrm>
            <a:off x="709930" y="741680"/>
            <a:ext cx="5313680" cy="922020"/>
          </a:xfrm>
          <a:prstGeom prst="rect">
            <a:avLst/>
          </a:prstGeom>
          <a:noFill/>
        </p:spPr>
        <p:txBody>
          <a:bodyPr wrap="square" rtlCol="0">
            <a:spAutoFit/>
          </a:bodyPr>
          <a:p>
            <a:pPr fontAlgn="auto">
              <a:lnSpc>
                <a:spcPct val="150000"/>
              </a:lnSpc>
            </a:pPr>
            <a:r>
              <a:rPr>
                <a:latin typeface="宋体" panose="02010600030101010101" pitchFamily="2" charset="-122"/>
                <a:ea typeface="宋体" panose="02010600030101010101" pitchFamily="2" charset="-122"/>
                <a:cs typeface="宋体" panose="02010600030101010101" pitchFamily="2" charset="-122"/>
                <a:sym typeface="+mn-ea"/>
              </a:rPr>
              <a:t>Multimodal Decoder </a:t>
            </a:r>
            <a:r>
              <a:rPr lang="en-US">
                <a:latin typeface="宋体" panose="02010600030101010101" pitchFamily="2" charset="-122"/>
                <a:ea typeface="宋体" panose="02010600030101010101" pitchFamily="2" charset="-122"/>
                <a:cs typeface="宋体" panose="02010600030101010101" pitchFamily="2" charset="-122"/>
                <a:sym typeface="+mn-ea"/>
              </a:rPr>
              <a:t>: </a:t>
            </a:r>
            <a:r>
              <a:rPr lang="zh-CN" altLang="en-US">
                <a:latin typeface="宋体" panose="02010600030101010101" pitchFamily="2" charset="-122"/>
                <a:ea typeface="宋体" panose="02010600030101010101" pitchFamily="2" charset="-122"/>
                <a:cs typeface="宋体" panose="02010600030101010101" pitchFamily="2" charset="-122"/>
                <a:sym typeface="+mn-ea"/>
              </a:rPr>
              <a:t>基于上下文向量得到文本响应和图像响应</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20" name="组合 19"/>
          <p:cNvGrpSpPr/>
          <p:nvPr/>
        </p:nvGrpSpPr>
        <p:grpSpPr>
          <a:xfrm>
            <a:off x="6621780" y="1356995"/>
            <a:ext cx="5394960" cy="3848735"/>
            <a:chOff x="10508" y="1705"/>
            <a:chExt cx="8496" cy="6061"/>
          </a:xfrm>
        </p:grpSpPr>
        <p:pic>
          <p:nvPicPr>
            <p:cNvPr id="10" name="图片 9"/>
            <p:cNvPicPr>
              <a:picLocks noChangeAspect="1"/>
            </p:cNvPicPr>
            <p:nvPr/>
          </p:nvPicPr>
          <p:blipFill>
            <a:blip r:embed="rId2"/>
            <a:stretch>
              <a:fillRect/>
            </a:stretch>
          </p:blipFill>
          <p:spPr>
            <a:xfrm>
              <a:off x="10508" y="1705"/>
              <a:ext cx="3427" cy="1039"/>
            </a:xfrm>
            <a:prstGeom prst="rect">
              <a:avLst/>
            </a:prstGeom>
          </p:spPr>
        </p:pic>
        <p:pic>
          <p:nvPicPr>
            <p:cNvPr id="11" name="图片 10"/>
            <p:cNvPicPr>
              <a:picLocks noChangeAspect="1"/>
            </p:cNvPicPr>
            <p:nvPr/>
          </p:nvPicPr>
          <p:blipFill>
            <a:blip r:embed="rId3"/>
            <a:stretch>
              <a:fillRect/>
            </a:stretch>
          </p:blipFill>
          <p:spPr>
            <a:xfrm>
              <a:off x="10620" y="3293"/>
              <a:ext cx="7092" cy="811"/>
            </a:xfrm>
            <a:prstGeom prst="rect">
              <a:avLst/>
            </a:prstGeom>
          </p:spPr>
        </p:pic>
        <p:pic>
          <p:nvPicPr>
            <p:cNvPr id="12" name="图片 11"/>
            <p:cNvPicPr>
              <a:picLocks noChangeAspect="1"/>
            </p:cNvPicPr>
            <p:nvPr/>
          </p:nvPicPr>
          <p:blipFill>
            <a:blip r:embed="rId4"/>
            <a:stretch>
              <a:fillRect/>
            </a:stretch>
          </p:blipFill>
          <p:spPr>
            <a:xfrm>
              <a:off x="10620" y="4526"/>
              <a:ext cx="8384" cy="1490"/>
            </a:xfrm>
            <a:prstGeom prst="rect">
              <a:avLst/>
            </a:prstGeom>
          </p:spPr>
        </p:pic>
        <p:pic>
          <p:nvPicPr>
            <p:cNvPr id="13" name="图片 12"/>
            <p:cNvPicPr>
              <a:picLocks noChangeAspect="1"/>
            </p:cNvPicPr>
            <p:nvPr/>
          </p:nvPicPr>
          <p:blipFill>
            <a:blip r:embed="rId5"/>
            <a:stretch>
              <a:fillRect/>
            </a:stretch>
          </p:blipFill>
          <p:spPr>
            <a:xfrm>
              <a:off x="10706" y="6506"/>
              <a:ext cx="7708" cy="1260"/>
            </a:xfrm>
            <a:prstGeom prst="rect">
              <a:avLst/>
            </a:prstGeom>
          </p:spPr>
        </p:pic>
      </p:grpSp>
      <p:sp>
        <p:nvSpPr>
          <p:cNvPr id="14" name="圆角矩形 13"/>
          <p:cNvSpPr/>
          <p:nvPr/>
        </p:nvSpPr>
        <p:spPr>
          <a:xfrm>
            <a:off x="843280" y="1742440"/>
            <a:ext cx="5303520" cy="99568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箭头连接符 17"/>
          <p:cNvCxnSpPr>
            <a:stCxn id="14" idx="0"/>
          </p:cNvCxnSpPr>
          <p:nvPr/>
        </p:nvCxnSpPr>
        <p:spPr>
          <a:xfrm flipV="1">
            <a:off x="3495040" y="1488440"/>
            <a:ext cx="193040" cy="2540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495040" y="1243330"/>
            <a:ext cx="2550160" cy="337185"/>
          </a:xfrm>
          <a:prstGeom prst="rect">
            <a:avLst/>
          </a:prstGeom>
          <a:noFill/>
        </p:spPr>
        <p:txBody>
          <a:bodyPr wrap="square" rtlCol="0">
            <a:spAutoFit/>
          </a:bodyPr>
          <a:p>
            <a:r>
              <a:rPr lang="en-US" altLang="zh-CN" sz="1600">
                <a:latin typeface="宋体" panose="02010600030101010101" pitchFamily="2" charset="-122"/>
                <a:ea typeface="宋体" panose="02010600030101010101" pitchFamily="2" charset="-122"/>
                <a:cs typeface="宋体" panose="02010600030101010101" pitchFamily="2" charset="-122"/>
              </a:rPr>
              <a:t>LSTM</a:t>
            </a:r>
            <a:r>
              <a:rPr lang="zh-CN" altLang="en-US" sz="1600">
                <a:latin typeface="宋体" panose="02010600030101010101" pitchFamily="2" charset="-122"/>
                <a:ea typeface="宋体" panose="02010600030101010101" pitchFamily="2" charset="-122"/>
                <a:cs typeface="宋体" panose="02010600030101010101" pitchFamily="2" charset="-122"/>
              </a:rPr>
              <a:t>中有</a:t>
            </a:r>
            <a:r>
              <a:rPr lang="en-US" altLang="zh-CN" sz="1600">
                <a:latin typeface="宋体" panose="02010600030101010101" pitchFamily="2" charset="-122"/>
                <a:ea typeface="宋体" panose="02010600030101010101" pitchFamily="2" charset="-122"/>
                <a:cs typeface="宋体" panose="02010600030101010101" pitchFamily="2" charset="-122"/>
              </a:rPr>
              <a:t>1024</a:t>
            </a:r>
            <a:r>
              <a:rPr lang="zh-CN" altLang="en-US" sz="1600">
                <a:latin typeface="宋体" panose="02010600030101010101" pitchFamily="2" charset="-122"/>
                <a:ea typeface="宋体" panose="02010600030101010101" pitchFamily="2" charset="-122"/>
                <a:cs typeface="宋体" panose="02010600030101010101" pitchFamily="2" charset="-122"/>
              </a:rPr>
              <a:t>个单元</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020" y="45085"/>
            <a:ext cx="9130030" cy="583565"/>
          </a:xfrm>
          <a:prstGeom prst="rect">
            <a:avLst/>
          </a:prstGeom>
          <a:noFill/>
        </p:spPr>
        <p:txBody>
          <a:bodyPr wrap="square" rtlCol="0">
            <a:spAutoFit/>
          </a:bodyPr>
          <a:p>
            <a:r>
              <a:rPr sz="3200" b="1">
                <a:latin typeface="宋体" panose="02010600030101010101" pitchFamily="2" charset="-122"/>
                <a:ea typeface="宋体" panose="02010600030101010101" pitchFamily="2" charset="-122"/>
                <a:sym typeface="+mn-ea"/>
              </a:rPr>
              <a:t>Multimodal Decoder</a:t>
            </a:r>
            <a:r>
              <a:rPr lang="en-US" sz="3200" b="1">
                <a:latin typeface="宋体" panose="02010600030101010101" pitchFamily="2" charset="-122"/>
                <a:ea typeface="宋体" panose="02010600030101010101" pitchFamily="2" charset="-122"/>
                <a:sym typeface="+mn-ea"/>
              </a:rPr>
              <a:t>——Pairwise ranking</a:t>
            </a:r>
            <a:endParaRPr lang="en-US" sz="3200" b="1">
              <a:latin typeface="宋体" panose="02010600030101010101" pitchFamily="2" charset="-122"/>
              <a:ea typeface="宋体" panose="02010600030101010101" pitchFamily="2" charset="-122"/>
              <a:sym typeface="+mn-ea"/>
            </a:endParaRPr>
          </a:p>
        </p:txBody>
      </p:sp>
      <p:pic>
        <p:nvPicPr>
          <p:cNvPr id="7" name="图片 6"/>
          <p:cNvPicPr>
            <a:picLocks noChangeAspect="1"/>
          </p:cNvPicPr>
          <p:nvPr/>
        </p:nvPicPr>
        <p:blipFill>
          <a:blip r:embed="rId1"/>
          <a:stretch>
            <a:fillRect/>
          </a:stretch>
        </p:blipFill>
        <p:spPr>
          <a:xfrm>
            <a:off x="235585" y="878840"/>
            <a:ext cx="5990590" cy="4845685"/>
          </a:xfrm>
          <a:prstGeom prst="rect">
            <a:avLst/>
          </a:prstGeom>
        </p:spPr>
      </p:pic>
      <p:sp>
        <p:nvSpPr>
          <p:cNvPr id="8" name="文本框 7"/>
          <p:cNvSpPr txBox="1"/>
          <p:nvPr/>
        </p:nvSpPr>
        <p:spPr>
          <a:xfrm>
            <a:off x="6877050" y="1280160"/>
            <a:ext cx="4460875" cy="2584450"/>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给定一组正样本和负样本的视觉图像，将根据图像和上下文之间的cosine相关性对它们进行排序。</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训练模型时，将应用Max-Margin Loss以使正样本和负样本的相似性之间的边缘最大化</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9" name="圆角矩形 8"/>
          <p:cNvSpPr/>
          <p:nvPr/>
        </p:nvSpPr>
        <p:spPr>
          <a:xfrm>
            <a:off x="750570" y="2672080"/>
            <a:ext cx="4805680" cy="254000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3068320" y="3672840"/>
            <a:ext cx="3311525" cy="2555240"/>
            <a:chOff x="4976" y="6343"/>
            <a:chExt cx="5215" cy="4024"/>
          </a:xfrm>
        </p:grpSpPr>
        <p:sp>
          <p:nvSpPr>
            <p:cNvPr id="15" name="矩形 14"/>
            <p:cNvSpPr/>
            <p:nvPr/>
          </p:nvSpPr>
          <p:spPr>
            <a:xfrm>
              <a:off x="5680" y="6343"/>
              <a:ext cx="1600" cy="352"/>
            </a:xfrm>
            <a:prstGeom prst="rect">
              <a:avLst/>
            </a:prstGeom>
            <a:noFill/>
            <a:ln w="190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a:endCxn id="17" idx="0"/>
            </p:cNvCxnSpPr>
            <p:nvPr/>
          </p:nvCxnSpPr>
          <p:spPr>
            <a:xfrm>
              <a:off x="7280" y="6632"/>
              <a:ext cx="304" cy="2816"/>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976" y="9448"/>
              <a:ext cx="5215" cy="919"/>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使用</a:t>
              </a:r>
              <a:r>
                <a:rPr lang="en-US" altLang="zh-CN" sz="1600">
                  <a:latin typeface="宋体" panose="02010600030101010101" pitchFamily="2" charset="-122"/>
                  <a:ea typeface="宋体" panose="02010600030101010101" pitchFamily="2" charset="-122"/>
                  <a:cs typeface="宋体" panose="02010600030101010101" pitchFamily="2" charset="-122"/>
                </a:rPr>
                <a:t>Adam</a:t>
              </a:r>
              <a:r>
                <a:rPr lang="zh-CN" altLang="en-US" sz="1600">
                  <a:latin typeface="宋体" panose="02010600030101010101" pitchFamily="2" charset="-122"/>
                  <a:ea typeface="宋体" panose="02010600030101010101" pitchFamily="2" charset="-122"/>
                  <a:cs typeface="宋体" panose="02010600030101010101" pitchFamily="2" charset="-122"/>
                </a:rPr>
                <a:t>对损失函数优化，其中学习率为</a:t>
              </a:r>
              <a:r>
                <a:rPr lang="en-US" altLang="zh-CN" sz="1600">
                  <a:latin typeface="宋体" panose="02010600030101010101" pitchFamily="2" charset="-122"/>
                  <a:ea typeface="宋体" panose="02010600030101010101" pitchFamily="2" charset="-122"/>
                  <a:cs typeface="宋体" panose="02010600030101010101" pitchFamily="2" charset="-122"/>
                </a:rPr>
                <a:t>0.0004</a:t>
              </a:r>
              <a:endParaRPr lang="en-US" altLang="zh-CN" sz="1600">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19300" y="15875"/>
            <a:ext cx="6803390" cy="583565"/>
          </a:xfrm>
          <a:prstGeom prst="rect">
            <a:avLst/>
          </a:prstGeom>
          <a:noFill/>
        </p:spPr>
        <p:txBody>
          <a:bodyPr wrap="square" rtlCol="0">
            <a:spAutoFit/>
          </a:bodyPr>
          <a:p>
            <a:r>
              <a:rPr lang="en-US" sz="3200" b="1">
                <a:latin typeface="宋体" panose="02010600030101010101" pitchFamily="2" charset="-122"/>
                <a:ea typeface="宋体" panose="02010600030101010101" pitchFamily="2" charset="-122"/>
                <a:sym typeface="+mn-ea"/>
              </a:rPr>
              <a:t>Experiments——Dataset</a:t>
            </a:r>
            <a:endParaRPr lang="en-US" sz="3200" b="1">
              <a:latin typeface="宋体" panose="02010600030101010101" pitchFamily="2" charset="-122"/>
              <a:ea typeface="宋体" panose="02010600030101010101" pitchFamily="2" charset="-122"/>
              <a:sym typeface="+mn-ea"/>
            </a:endParaRPr>
          </a:p>
        </p:txBody>
      </p:sp>
      <p:sp>
        <p:nvSpPr>
          <p:cNvPr id="2" name="文本框 1"/>
          <p:cNvSpPr txBox="1"/>
          <p:nvPr/>
        </p:nvSpPr>
        <p:spPr>
          <a:xfrm>
            <a:off x="709930" y="680720"/>
            <a:ext cx="8625840" cy="1337945"/>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使用零售领域的</a:t>
            </a:r>
            <a:r>
              <a:rPr lang="en-US" altLang="zh-CN">
                <a:latin typeface="宋体" panose="02010600030101010101" pitchFamily="2" charset="-122"/>
                <a:ea typeface="宋体" panose="02010600030101010101" pitchFamily="2" charset="-122"/>
                <a:cs typeface="宋体" panose="02010600030101010101" pitchFamily="2" charset="-122"/>
              </a:rPr>
              <a:t>MMD</a:t>
            </a:r>
            <a:r>
              <a:rPr lang="zh-CN" altLang="en-US">
                <a:latin typeface="宋体" panose="02010600030101010101" pitchFamily="2" charset="-122"/>
                <a:ea typeface="宋体" panose="02010600030101010101" pitchFamily="2" charset="-122"/>
                <a:cs typeface="宋体" panose="02010600030101010101" pitchFamily="2" charset="-122"/>
              </a:rPr>
              <a:t>基准数据集，其中每个对话都是完整的在线对话过程，对话内容包括文字和图片。</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图像数据中加入了负样本，其中每个样本五张目标图像，只有一张图像是正确的</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1"/>
          <a:stretch>
            <a:fillRect/>
          </a:stretch>
        </p:blipFill>
        <p:spPr>
          <a:xfrm>
            <a:off x="1027430" y="2100580"/>
            <a:ext cx="4304030" cy="43503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58340" y="34925"/>
            <a:ext cx="9221470" cy="583565"/>
          </a:xfrm>
          <a:prstGeom prst="rect">
            <a:avLst/>
          </a:prstGeom>
          <a:noFill/>
        </p:spPr>
        <p:txBody>
          <a:bodyPr wrap="square" rtlCol="0">
            <a:spAutoFit/>
          </a:bodyPr>
          <a:p>
            <a:r>
              <a:rPr lang="en-US" sz="3200" b="1">
                <a:latin typeface="宋体" panose="02010600030101010101" pitchFamily="2" charset="-122"/>
                <a:ea typeface="宋体" panose="02010600030101010101" pitchFamily="2" charset="-122"/>
                <a:sym typeface="+mn-ea"/>
              </a:rPr>
              <a:t>Experiments——</a:t>
            </a:r>
            <a:r>
              <a:rPr lang="zh-CN" altLang="en-US" sz="3200" b="1">
                <a:latin typeface="宋体" panose="02010600030101010101" pitchFamily="2" charset="-122"/>
                <a:ea typeface="宋体" panose="02010600030101010101" pitchFamily="2" charset="-122"/>
                <a:sym typeface="+mn-ea"/>
              </a:rPr>
              <a:t>Evaluation Metrics</a:t>
            </a:r>
            <a:endParaRPr lang="en-US" sz="3200" b="1">
              <a:latin typeface="宋体" panose="02010600030101010101" pitchFamily="2" charset="-122"/>
              <a:ea typeface="宋体" panose="02010600030101010101" pitchFamily="2" charset="-122"/>
              <a:sym typeface="+mn-ea"/>
            </a:endParaRPr>
          </a:p>
        </p:txBody>
      </p:sp>
      <p:sp>
        <p:nvSpPr>
          <p:cNvPr id="2" name="文本框 1"/>
          <p:cNvSpPr txBox="1"/>
          <p:nvPr/>
        </p:nvSpPr>
        <p:spPr>
          <a:xfrm>
            <a:off x="913130" y="965200"/>
            <a:ext cx="10911205" cy="4246245"/>
          </a:xfrm>
          <a:prstGeom prst="rect">
            <a:avLst/>
          </a:prstGeom>
          <a:noFill/>
        </p:spPr>
        <p:txBody>
          <a:bodyPr wrap="square" rtlCol="0">
            <a:spAutoFit/>
          </a:bodyPr>
          <a:p>
            <a:pPr fontAlgn="auto">
              <a:lnSpc>
                <a:spcPct val="150000"/>
              </a:lnSpc>
            </a:pPr>
            <a:r>
              <a:rPr lang="zh-CN" altLang="en-US" b="1">
                <a:latin typeface="宋体" panose="02010600030101010101" pitchFamily="2" charset="-122"/>
                <a:ea typeface="宋体" panose="02010600030101010101" pitchFamily="2" charset="-122"/>
                <a:cs typeface="宋体" panose="02010600030101010101" pitchFamily="2" charset="-122"/>
              </a:rPr>
              <a:t>对文本响应的衡量：</a:t>
            </a:r>
            <a:r>
              <a:rPr lang="zh-CN" altLang="en-US">
                <a:latin typeface="宋体" panose="02010600030101010101" pitchFamily="2" charset="-122"/>
                <a:ea typeface="宋体" panose="02010600030101010101" pitchFamily="2" charset="-122"/>
                <a:cs typeface="宋体" panose="02010600030101010101" pitchFamily="2" charset="-122"/>
              </a:rPr>
              <a:t>BLEU -N</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   </a:t>
            </a:r>
            <a:r>
              <a:rPr lang="en-US" altLang="zh-CN">
                <a:latin typeface="宋体" panose="02010600030101010101" pitchFamily="2" charset="-122"/>
                <a:ea typeface="宋体" panose="02010600030101010101" pitchFamily="2" charset="-122"/>
                <a:cs typeface="宋体" panose="02010600030101010101" pitchFamily="2" charset="-122"/>
              </a:rPr>
              <a:t>(p</a:t>
            </a:r>
            <a:r>
              <a:rPr lang="en-US" altLang="zh-CN" baseline="-25000">
                <a:latin typeface="宋体" panose="02010600030101010101" pitchFamily="2" charset="-122"/>
                <a:ea typeface="宋体" panose="02010600030101010101" pitchFamily="2" charset="-122"/>
                <a:cs typeface="宋体" panose="02010600030101010101" pitchFamily="2" charset="-122"/>
              </a:rPr>
              <a:t>n</a:t>
            </a:r>
            <a:r>
              <a:rPr lang="zh-CN" altLang="en-US">
                <a:latin typeface="宋体" panose="02010600030101010101" pitchFamily="2" charset="-122"/>
                <a:ea typeface="宋体" panose="02010600030101010101" pitchFamily="2" charset="-122"/>
                <a:cs typeface="宋体" panose="02010600030101010101" pitchFamily="2" charset="-122"/>
              </a:rPr>
              <a:t>为改进的n-gram精度，</a:t>
            </a:r>
            <a:r>
              <a:rPr lang="en-US" altLang="zh-CN">
                <a:latin typeface="宋体" panose="02010600030101010101" pitchFamily="2" charset="-122"/>
                <a:ea typeface="宋体" panose="02010600030101010101" pitchFamily="2" charset="-122"/>
                <a:cs typeface="宋体" panose="02010600030101010101" pitchFamily="2" charset="-122"/>
              </a:rPr>
              <a:t>w</a:t>
            </a:r>
            <a:r>
              <a:rPr lang="en-US" altLang="zh-CN" baseline="-25000">
                <a:latin typeface="宋体" panose="02010600030101010101" pitchFamily="2" charset="-122"/>
                <a:ea typeface="宋体" panose="02010600030101010101" pitchFamily="2" charset="-122"/>
                <a:cs typeface="宋体" panose="02010600030101010101" pitchFamily="2" charset="-122"/>
              </a:rPr>
              <a:t>n </a:t>
            </a:r>
            <a:r>
              <a:rPr lang="zh-CN" altLang="en-US">
                <a:latin typeface="宋体" panose="02010600030101010101" pitchFamily="2" charset="-122"/>
                <a:ea typeface="宋体" panose="02010600030101010101" pitchFamily="2" charset="-122"/>
                <a:cs typeface="宋体" panose="02010600030101010101" pitchFamily="2" charset="-122"/>
              </a:rPr>
              <a:t>为</a:t>
            </a:r>
            <a:r>
              <a:rPr lang="en-US" altLang="zh-CN">
                <a:latin typeface="宋体" panose="02010600030101010101" pitchFamily="2" charset="-122"/>
                <a:ea typeface="宋体" panose="02010600030101010101" pitchFamily="2" charset="-122"/>
                <a:cs typeface="宋体" panose="02010600030101010101" pitchFamily="2" charset="-122"/>
              </a:rPr>
              <a:t> </a:t>
            </a:r>
            <a:r>
              <a:rPr lang="en-US" altLang="zh-CN" baseline="-25000">
                <a:latin typeface="宋体" panose="02010600030101010101" pitchFamily="2" charset="-122"/>
                <a:ea typeface="宋体" panose="02010600030101010101" pitchFamily="2" charset="-122"/>
                <a:cs typeface="宋体" panose="02010600030101010101" pitchFamily="2" charset="-122"/>
              </a:rPr>
              <a:t>   </a:t>
            </a:r>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r</a:t>
            </a:r>
            <a:r>
              <a:rPr lang="zh-CN" altLang="en-US">
                <a:latin typeface="宋体" panose="02010600030101010101" pitchFamily="2" charset="-122"/>
                <a:ea typeface="宋体" panose="02010600030101010101" pitchFamily="2" charset="-122"/>
                <a:cs typeface="宋体" panose="02010600030101010101" pitchFamily="2" charset="-122"/>
              </a:rPr>
              <a:t>是参考响应的长度，</a:t>
            </a:r>
            <a:r>
              <a:rPr lang="en-US" altLang="zh-CN">
                <a:latin typeface="宋体" panose="02010600030101010101" pitchFamily="2" charset="-122"/>
                <a:ea typeface="宋体" panose="02010600030101010101" pitchFamily="2" charset="-122"/>
                <a:cs typeface="宋体" panose="02010600030101010101" pitchFamily="2" charset="-122"/>
              </a:rPr>
              <a:t>c</a:t>
            </a:r>
            <a:r>
              <a:rPr lang="zh-CN" altLang="en-US">
                <a:latin typeface="宋体" panose="02010600030101010101" pitchFamily="2" charset="-122"/>
                <a:ea typeface="宋体" panose="02010600030101010101" pitchFamily="2" charset="-122"/>
                <a:cs typeface="宋体" panose="02010600030101010101" pitchFamily="2" charset="-122"/>
              </a:rPr>
              <a:t>是预测响应的长度，</a:t>
            </a:r>
            <a:r>
              <a:rPr lang="en-US" altLang="zh-CN">
                <a:latin typeface="宋体" panose="02010600030101010101" pitchFamily="2" charset="-122"/>
                <a:ea typeface="宋体" panose="02010600030101010101" pitchFamily="2" charset="-122"/>
                <a:cs typeface="宋体" panose="02010600030101010101" pitchFamily="2" charset="-122"/>
              </a:rPr>
              <a:t>BLEU</a:t>
            </a:r>
            <a:r>
              <a:rPr lang="zh-CN" altLang="en-US">
                <a:latin typeface="宋体" panose="02010600030101010101" pitchFamily="2" charset="-122"/>
                <a:ea typeface="宋体" panose="02010600030101010101" pitchFamily="2" charset="-122"/>
                <a:cs typeface="宋体" panose="02010600030101010101" pitchFamily="2" charset="-122"/>
              </a:rPr>
              <a:t>的分数越高则比较的响应之间有更多的</a:t>
            </a:r>
            <a:r>
              <a:rPr lang="zh-CN" altLang="en-US">
                <a:latin typeface="宋体" panose="02010600030101010101" pitchFamily="2" charset="-122"/>
                <a:ea typeface="宋体" panose="02010600030101010101" pitchFamily="2" charset="-122"/>
                <a:cs typeface="宋体" panose="02010600030101010101" pitchFamily="2" charset="-122"/>
                <a:sym typeface="+mn-ea"/>
              </a:rPr>
              <a:t>n-gram重叠，预测效果越好。</a:t>
            </a:r>
            <a:r>
              <a:rPr lang="en-US" altLang="zh-CN">
                <a:latin typeface="宋体" panose="02010600030101010101" pitchFamily="2" charset="-122"/>
                <a:ea typeface="宋体" panose="02010600030101010101" pitchFamily="2" charset="-122"/>
                <a:cs typeface="宋体" panose="02010600030101010101" pitchFamily="2" charset="-122"/>
              </a:rPr>
              <a:t>BLEU-4</a:t>
            </a:r>
            <a:r>
              <a:rPr lang="zh-CN" altLang="en-US">
                <a:latin typeface="宋体" panose="02010600030101010101" pitchFamily="2" charset="-122"/>
                <a:ea typeface="宋体" panose="02010600030101010101" pitchFamily="2" charset="-122"/>
                <a:cs typeface="宋体" panose="02010600030101010101" pitchFamily="2" charset="-122"/>
              </a:rPr>
              <a:t>是最常用的</a:t>
            </a:r>
            <a:r>
              <a:rPr lang="en-US" altLang="zh-CN">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b="1">
                <a:latin typeface="宋体" panose="02010600030101010101" pitchFamily="2" charset="-122"/>
                <a:ea typeface="宋体" panose="02010600030101010101" pitchFamily="2" charset="-122"/>
                <a:cs typeface="宋体" panose="02010600030101010101" pitchFamily="2" charset="-122"/>
              </a:rPr>
              <a:t>对图像响应的衡量：</a:t>
            </a:r>
            <a:r>
              <a:rPr lang="zh-CN" altLang="en-US">
                <a:latin typeface="宋体" panose="02010600030101010101" pitchFamily="2" charset="-122"/>
                <a:ea typeface="宋体" panose="02010600030101010101" pitchFamily="2" charset="-122"/>
                <a:cs typeface="宋体" panose="02010600030101010101" pitchFamily="2" charset="-122"/>
              </a:rPr>
              <a:t>Recall@top-m（</a:t>
            </a:r>
            <a:r>
              <a:rPr lang="en-US" altLang="zh-CN">
                <a:latin typeface="宋体" panose="02010600030101010101" pitchFamily="2" charset="-122"/>
                <a:ea typeface="宋体" panose="02010600030101010101" pitchFamily="2" charset="-122"/>
                <a:cs typeface="宋体" panose="02010600030101010101" pitchFamily="2" charset="-122"/>
              </a:rPr>
              <a:t>m</a:t>
            </a:r>
            <a:r>
              <a:rPr lang="zh-CN" altLang="en-US">
                <a:latin typeface="宋体" panose="02010600030101010101" pitchFamily="2" charset="-122"/>
                <a:ea typeface="宋体" panose="02010600030101010101" pitchFamily="2" charset="-122"/>
                <a:cs typeface="宋体" panose="02010600030101010101" pitchFamily="2" charset="-122"/>
              </a:rPr>
              <a:t>通常取</a:t>
            </a:r>
            <a:r>
              <a:rPr lang="en-US" altLang="zh-CN">
                <a:latin typeface="宋体" panose="02010600030101010101" pitchFamily="2" charset="-122"/>
                <a:ea typeface="宋体" panose="02010600030101010101" pitchFamily="2" charset="-122"/>
                <a:cs typeface="宋体" panose="02010600030101010101" pitchFamily="2" charset="-122"/>
              </a:rPr>
              <a:t>1-3</a:t>
            </a:r>
            <a:r>
              <a:rPr lang="zh-CN" alt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   如果正样本出现在前</a:t>
            </a:r>
            <a:r>
              <a:rPr lang="en-US" altLang="zh-CN">
                <a:latin typeface="宋体" panose="02010600030101010101" pitchFamily="2" charset="-122"/>
                <a:ea typeface="宋体" panose="02010600030101010101" pitchFamily="2" charset="-122"/>
                <a:cs typeface="宋体" panose="02010600030101010101" pitchFamily="2" charset="-122"/>
              </a:rPr>
              <a:t>m</a:t>
            </a:r>
            <a:r>
              <a:rPr lang="zh-CN" altLang="en-US">
                <a:latin typeface="宋体" panose="02010600030101010101" pitchFamily="2" charset="-122"/>
                <a:ea typeface="宋体" panose="02010600030101010101" pitchFamily="2" charset="-122"/>
                <a:cs typeface="宋体" panose="02010600030101010101" pitchFamily="2" charset="-122"/>
              </a:rPr>
              <a:t>个，则可说明响应正确</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1242060" y="1578610"/>
            <a:ext cx="2896870" cy="530860"/>
          </a:xfrm>
          <a:prstGeom prst="rect">
            <a:avLst/>
          </a:prstGeom>
        </p:spPr>
      </p:pic>
      <p:graphicFrame>
        <p:nvGraphicFramePr>
          <p:cNvPr id="6" name="对象 5"/>
          <p:cNvGraphicFramePr/>
          <p:nvPr/>
        </p:nvGraphicFramePr>
        <p:xfrm>
          <a:off x="4462780" y="2332990"/>
          <a:ext cx="218440" cy="365125"/>
        </p:xfrm>
        <a:graphic>
          <a:graphicData uri="http://schemas.openxmlformats.org/presentationml/2006/ole">
            <mc:AlternateContent xmlns:mc="http://schemas.openxmlformats.org/markup-compatibility/2006">
              <mc:Choice xmlns:v="urn:schemas-microsoft-com:vml" Requires="v">
                <p:oleObj spid="_x0000_s7" name="" r:id="rId2" imgW="203200" imgH="393700" progId="Equation.DSMT4">
                  <p:embed/>
                </p:oleObj>
              </mc:Choice>
              <mc:Fallback>
                <p:oleObj name="" r:id="rId2" imgW="203200" imgH="393700" progId="Equation.DSMT4">
                  <p:embed/>
                  <p:pic>
                    <p:nvPicPr>
                      <p:cNvPr id="0" name="图片 6"/>
                      <p:cNvPicPr/>
                      <p:nvPr/>
                    </p:nvPicPr>
                    <p:blipFill>
                      <a:blip r:embed="rId3"/>
                      <a:stretch>
                        <a:fillRect/>
                      </a:stretch>
                    </p:blipFill>
                    <p:spPr>
                      <a:xfrm>
                        <a:off x="4462780" y="2332990"/>
                        <a:ext cx="218440" cy="36512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48180" y="45085"/>
            <a:ext cx="8926195" cy="583565"/>
          </a:xfrm>
          <a:prstGeom prst="rect">
            <a:avLst/>
          </a:prstGeom>
          <a:noFill/>
        </p:spPr>
        <p:txBody>
          <a:bodyPr wrap="square" rtlCol="0">
            <a:spAutoFit/>
          </a:bodyPr>
          <a:p>
            <a:r>
              <a:rPr lang="en-US" sz="3200" b="1">
                <a:latin typeface="宋体" panose="02010600030101010101" pitchFamily="2" charset="-122"/>
                <a:ea typeface="宋体" panose="02010600030101010101" pitchFamily="2" charset="-122"/>
                <a:sym typeface="+mn-ea"/>
              </a:rPr>
              <a:t>Experiments——</a:t>
            </a:r>
            <a:r>
              <a:rPr sz="3200" b="1">
                <a:latin typeface="宋体" panose="02010600030101010101" pitchFamily="2" charset="-122"/>
                <a:ea typeface="宋体" panose="02010600030101010101" pitchFamily="2" charset="-122"/>
                <a:sym typeface="+mn-ea"/>
              </a:rPr>
              <a:t>Objective Performance</a:t>
            </a:r>
            <a:endParaRPr sz="3200" b="1">
              <a:latin typeface="宋体" panose="02010600030101010101" pitchFamily="2" charset="-122"/>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782320" y="1026795"/>
            <a:ext cx="9155430" cy="1564640"/>
          </a:xfrm>
          <a:prstGeom prst="rect">
            <a:avLst/>
          </a:prstGeom>
        </p:spPr>
      </p:pic>
      <p:sp>
        <p:nvSpPr>
          <p:cNvPr id="5" name="文本框 4"/>
          <p:cNvSpPr txBox="1"/>
          <p:nvPr/>
        </p:nvSpPr>
        <p:spPr>
          <a:xfrm>
            <a:off x="782320" y="3088640"/>
            <a:ext cx="4664075" cy="1753235"/>
          </a:xfrm>
          <a:prstGeom prst="rect">
            <a:avLst/>
          </a:prstGeom>
          <a:noFill/>
        </p:spPr>
        <p:txBody>
          <a:bodyPr wrap="square" rtlCol="0">
            <a:spAutoFit/>
          </a:bodyPr>
          <a:p>
            <a:pPr fontAlgn="auto">
              <a:lnSpc>
                <a:spcPct val="150000"/>
              </a:lnSpc>
            </a:pPr>
            <a:r>
              <a:rPr lang="en-US" altLang="zh-CN" b="1">
                <a:latin typeface="宋体" panose="02010600030101010101" pitchFamily="2" charset="-122"/>
                <a:ea typeface="宋体" panose="02010600030101010101" pitchFamily="2" charset="-122"/>
                <a:cs typeface="宋体" panose="02010600030101010101" pitchFamily="2" charset="-122"/>
              </a:rPr>
              <a:t>Text Task:</a:t>
            </a:r>
            <a:endParaRPr lang="en-US" altLang="zh-CN">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1</a:t>
            </a:r>
            <a:r>
              <a:rPr lang="zh-CN" altLang="en-US">
                <a:latin typeface="宋体" panose="02010600030101010101" pitchFamily="2" charset="-122"/>
                <a:ea typeface="宋体" panose="02010600030101010101" pitchFamily="2" charset="-122"/>
                <a:cs typeface="宋体" panose="02010600030101010101" pitchFamily="2" charset="-122"/>
              </a:rPr>
              <a:t>、预测的响应和参考之间存在更多的重叠</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2</a:t>
            </a:r>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BLEU</a:t>
            </a:r>
            <a:r>
              <a:rPr lang="zh-CN" altLang="en-US">
                <a:latin typeface="宋体" panose="02010600030101010101" pitchFamily="2" charset="-122"/>
                <a:ea typeface="宋体" panose="02010600030101010101" pitchFamily="2" charset="-122"/>
                <a:cs typeface="宋体" panose="02010600030101010101" pitchFamily="2" charset="-122"/>
              </a:rPr>
              <a:t>的分数最高，说明</a:t>
            </a:r>
            <a:r>
              <a:rPr lang="en-US" altLang="zh-CN">
                <a:latin typeface="宋体" panose="02010600030101010101" pitchFamily="2" charset="-122"/>
                <a:ea typeface="宋体" panose="02010600030101010101" pitchFamily="2" charset="-122"/>
                <a:cs typeface="宋体" panose="02010600030101010101" pitchFamily="2" charset="-122"/>
              </a:rPr>
              <a:t>............</a:t>
            </a:r>
            <a:endParaRPr lang="en-US" altLang="zh-CN">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en-US" altLang="zh-CN">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6277610" y="3007360"/>
            <a:ext cx="5394960" cy="3415030"/>
          </a:xfrm>
          <a:prstGeom prst="rect">
            <a:avLst/>
          </a:prstGeom>
          <a:noFill/>
        </p:spPr>
        <p:txBody>
          <a:bodyPr wrap="square" rtlCol="0">
            <a:spAutoFit/>
          </a:bodyPr>
          <a:p>
            <a:pPr fontAlgn="auto">
              <a:lnSpc>
                <a:spcPct val="150000"/>
              </a:lnSpc>
            </a:pPr>
            <a:r>
              <a:rPr lang="en-US" altLang="zh-CN" b="1">
                <a:latin typeface="宋体" panose="02010600030101010101" pitchFamily="2" charset="-122"/>
                <a:ea typeface="宋体" panose="02010600030101010101" pitchFamily="2" charset="-122"/>
                <a:cs typeface="宋体" panose="02010600030101010101" pitchFamily="2" charset="-122"/>
              </a:rPr>
              <a:t>Image Task:</a:t>
            </a:r>
            <a:endParaRPr lang="en-US" altLang="zh-CN">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1</a:t>
            </a:r>
            <a:r>
              <a:rPr lang="zh-CN" altLang="en-US">
                <a:latin typeface="宋体" panose="02010600030101010101" pitchFamily="2" charset="-122"/>
                <a:ea typeface="宋体" panose="02010600030101010101" pitchFamily="2" charset="-122"/>
                <a:cs typeface="宋体" panose="02010600030101010101" pitchFamily="2" charset="-122"/>
              </a:rPr>
              <a:t>、几乎所有的正样本都排在首位</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2</a:t>
            </a:r>
            <a:r>
              <a:rPr lang="zh-CN" altLang="en-US">
                <a:latin typeface="宋体" panose="02010600030101010101" pitchFamily="2" charset="-122"/>
                <a:ea typeface="宋体" panose="02010600030101010101" pitchFamily="2" charset="-122"/>
                <a:cs typeface="宋体" panose="02010600030101010101" pitchFamily="2" charset="-122"/>
              </a:rPr>
              <a:t>、使用</a:t>
            </a:r>
            <a:r>
              <a:rPr lang="en-US" altLang="zh-CN">
                <a:latin typeface="宋体" panose="02010600030101010101" pitchFamily="2" charset="-122"/>
                <a:ea typeface="宋体" panose="02010600030101010101" pitchFamily="2" charset="-122"/>
                <a:cs typeface="宋体" panose="02010600030101010101" pitchFamily="2" charset="-122"/>
                <a:sym typeface="+mn-ea"/>
              </a:rPr>
              <a:t>Taxonomy-attribute combined tree</a:t>
            </a:r>
            <a:r>
              <a:rPr lang="zh-CN" altLang="en-US">
                <a:latin typeface="宋体" panose="02010600030101010101" pitchFamily="2" charset="-122"/>
                <a:ea typeface="宋体" panose="02010600030101010101" pitchFamily="2" charset="-122"/>
                <a:cs typeface="宋体" panose="02010600030101010101" pitchFamily="2" charset="-122"/>
                <a:sym typeface="+mn-ea"/>
              </a:rPr>
              <a:t>来学习图像中更多可区分的视觉表示的效果很好。</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3</a:t>
            </a:r>
            <a:r>
              <a:rPr lang="zh-CN" altLang="en-US">
                <a:latin typeface="宋体" panose="02010600030101010101" pitchFamily="2" charset="-122"/>
                <a:ea typeface="宋体" panose="02010600030101010101" pitchFamily="2" charset="-122"/>
                <a:cs typeface="宋体" panose="02010600030101010101" pitchFamily="2" charset="-122"/>
                <a:sym typeface="+mn-ea"/>
              </a:rPr>
              <a:t>、从文本中提取的属性特征合并到图像选择中表现相好</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8340" y="24765"/>
            <a:ext cx="9058910" cy="583565"/>
          </a:xfrm>
          <a:prstGeom prst="rect">
            <a:avLst/>
          </a:prstGeom>
          <a:noFill/>
        </p:spPr>
        <p:txBody>
          <a:bodyPr wrap="square" rtlCol="0">
            <a:spAutoFit/>
          </a:bodyPr>
          <a:p>
            <a:r>
              <a:rPr lang="en-US" sz="3200" b="1">
                <a:latin typeface="宋体" panose="02010600030101010101" pitchFamily="2" charset="-122"/>
                <a:ea typeface="宋体" panose="02010600030101010101" pitchFamily="2" charset="-122"/>
                <a:sym typeface="+mn-ea"/>
              </a:rPr>
              <a:t>Experiments——</a:t>
            </a:r>
            <a:r>
              <a:rPr sz="3200" b="1">
                <a:latin typeface="宋体" panose="02010600030101010101" pitchFamily="2" charset="-122"/>
                <a:ea typeface="宋体" panose="02010600030101010101" pitchFamily="2" charset="-122"/>
                <a:sym typeface="+mn-ea"/>
              </a:rPr>
              <a:t>Subjective Evaluation</a:t>
            </a:r>
            <a:endParaRPr sz="3200" b="1">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1437640" y="939800"/>
            <a:ext cx="8006715" cy="2296160"/>
          </a:xfrm>
          <a:prstGeom prst="rect">
            <a:avLst/>
          </a:prstGeom>
        </p:spPr>
      </p:pic>
      <p:sp>
        <p:nvSpPr>
          <p:cNvPr id="5" name="文本框 4"/>
          <p:cNvSpPr txBox="1"/>
          <p:nvPr/>
        </p:nvSpPr>
        <p:spPr>
          <a:xfrm>
            <a:off x="975360" y="3362960"/>
            <a:ext cx="10566400" cy="2584450"/>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1) UMD在大多数比较中都优于基线</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2) SEQ2SEQ、HRED和UMD的回答大部分比较通顺</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3) HRED倾向于产生更有信息性的回答。然而，它们在保持关联性和逻辑一致性方面是有限的。</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4) MHRED在从属评价中表现最差。</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5)基于纯文本方法的比较性能再次证明了我们之前的结论:虽然视觉特征可能有助于生成详细的产品信息，但文本响应生成任务更多地依赖于文本特征。</a:t>
            </a:r>
            <a:endParaRPr lang="en-US" altLang="zh-CN">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48180" y="65405"/>
            <a:ext cx="6803390" cy="583565"/>
          </a:xfrm>
          <a:prstGeom prst="rect">
            <a:avLst/>
          </a:prstGeom>
          <a:noFill/>
        </p:spPr>
        <p:txBody>
          <a:bodyPr wrap="square" rtlCol="0">
            <a:spAutoFit/>
          </a:bodyPr>
          <a:p>
            <a:r>
              <a:rPr lang="en-US" sz="3200" b="1">
                <a:latin typeface="宋体" panose="02010600030101010101" pitchFamily="2" charset="-122"/>
                <a:ea typeface="宋体" panose="02010600030101010101" pitchFamily="2" charset="-122"/>
                <a:sym typeface="+mn-ea"/>
              </a:rPr>
              <a:t>Conclusion</a:t>
            </a:r>
            <a:endParaRPr lang="en-US" sz="3200" b="1">
              <a:latin typeface="宋体" panose="02010600030101010101" pitchFamily="2" charset="-122"/>
              <a:ea typeface="宋体" panose="02010600030101010101" pitchFamily="2" charset="-122"/>
              <a:sym typeface="+mn-ea"/>
            </a:endParaRPr>
          </a:p>
        </p:txBody>
      </p:sp>
      <p:sp>
        <p:nvSpPr>
          <p:cNvPr id="2" name="文本框 1"/>
          <p:cNvSpPr txBox="1"/>
          <p:nvPr/>
        </p:nvSpPr>
        <p:spPr>
          <a:xfrm>
            <a:off x="1299210" y="1229360"/>
            <a:ext cx="9448800" cy="2999740"/>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1) 使用多模态编码器学习可以得到更多可区分的视觉特征，其中将文本属性合并到多模态解码器中，对图像的选择非常有帮助。</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2) </a:t>
            </a:r>
            <a:r>
              <a:rPr lang="en-US" altLang="zh-CN">
                <a:latin typeface="宋体" panose="02010600030101010101" pitchFamily="2" charset="-122"/>
                <a:ea typeface="宋体" panose="02010600030101010101" pitchFamily="2" charset="-122"/>
                <a:cs typeface="宋体" panose="02010600030101010101" pitchFamily="2" charset="-122"/>
              </a:rPr>
              <a:t>UMD</a:t>
            </a:r>
            <a:r>
              <a:rPr lang="zh-CN" altLang="en-US">
                <a:latin typeface="宋体" panose="02010600030101010101" pitchFamily="2" charset="-122"/>
                <a:ea typeface="宋体" panose="02010600030101010101" pitchFamily="2" charset="-122"/>
                <a:cs typeface="宋体" panose="02010600030101010101" pitchFamily="2" charset="-122"/>
              </a:rPr>
              <a:t>模型得出了很多合理且有意义的产品信息。</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3) 文本响应生成任务对文本特征的依赖性大于对视觉特征的依赖性。</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虽然UMD在文本响应生成和图像响应生成这两项基本任务中表现良好，但在实际应用中还会有其他一些具有挑战性的问题，如建模用户的历史偏好和领域知识的应用</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79930" y="40640"/>
            <a:ext cx="4338320" cy="583565"/>
          </a:xfrm>
          <a:prstGeom prst="rect">
            <a:avLst/>
          </a:prstGeom>
          <a:noFill/>
        </p:spPr>
        <p:txBody>
          <a:bodyPr wrap="square" rtlCol="0">
            <a:spAutoFit/>
          </a:bodyPr>
          <a:p>
            <a:r>
              <a:rPr lang="en-US" altLang="zh-CN" sz="3200" b="1">
                <a:latin typeface="宋体" panose="02010600030101010101" pitchFamily="2" charset="-122"/>
                <a:ea typeface="宋体" panose="02010600030101010101" pitchFamily="2" charset="-122"/>
              </a:rPr>
              <a:t>CONTENTS</a:t>
            </a:r>
            <a:endParaRPr lang="en-US" altLang="zh-CN" sz="3200" b="1">
              <a:latin typeface="宋体" panose="02010600030101010101" pitchFamily="2" charset="-122"/>
              <a:ea typeface="宋体" panose="02010600030101010101" pitchFamily="2" charset="-122"/>
            </a:endParaRPr>
          </a:p>
        </p:txBody>
      </p:sp>
      <p:sp>
        <p:nvSpPr>
          <p:cNvPr id="3" name="文本框 2"/>
          <p:cNvSpPr txBox="1"/>
          <p:nvPr/>
        </p:nvSpPr>
        <p:spPr>
          <a:xfrm>
            <a:off x="1299210" y="1036955"/>
            <a:ext cx="5222875" cy="5169535"/>
          </a:xfrm>
          <a:prstGeom prst="rect">
            <a:avLst/>
          </a:prstGeom>
          <a:noFill/>
        </p:spPr>
        <p:txBody>
          <a:bodyPr wrap="square" rtlCol="0">
            <a:spAutoFit/>
          </a:bodyPr>
          <a:p>
            <a:pPr fontAlgn="auto">
              <a:lnSpc>
                <a:spcPct val="150000"/>
              </a:lnSpc>
            </a:pPr>
            <a:r>
              <a:rPr lang="en-US" altLang="zh-CN" sz="4400">
                <a:latin typeface="宋体" panose="02010600030101010101" pitchFamily="2" charset="-122"/>
                <a:ea typeface="宋体" panose="02010600030101010101" pitchFamily="2" charset="-122"/>
                <a:cs typeface="宋体" panose="02010600030101010101" pitchFamily="2" charset="-122"/>
              </a:rPr>
              <a:t>1</a:t>
            </a:r>
            <a:r>
              <a:rPr lang="zh-CN" altLang="en-US" sz="4400">
                <a:latin typeface="宋体" panose="02010600030101010101" pitchFamily="2" charset="-122"/>
                <a:ea typeface="宋体" panose="02010600030101010101" pitchFamily="2" charset="-122"/>
                <a:cs typeface="宋体" panose="02010600030101010101" pitchFamily="2" charset="-122"/>
              </a:rPr>
              <a:t>、创新点</a:t>
            </a:r>
            <a:endParaRPr lang="zh-CN" altLang="en-US" sz="4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sz="4400">
                <a:latin typeface="宋体" panose="02010600030101010101" pitchFamily="2" charset="-122"/>
                <a:ea typeface="宋体" panose="02010600030101010101" pitchFamily="2" charset="-122"/>
                <a:cs typeface="宋体" panose="02010600030101010101" pitchFamily="2" charset="-122"/>
              </a:rPr>
              <a:t>2</a:t>
            </a:r>
            <a:r>
              <a:rPr lang="zh-CN" altLang="en-US" sz="4400">
                <a:latin typeface="宋体" panose="02010600030101010101" pitchFamily="2" charset="-122"/>
                <a:ea typeface="宋体" panose="02010600030101010101" pitchFamily="2" charset="-122"/>
                <a:cs typeface="宋体" panose="02010600030101010101" pitchFamily="2" charset="-122"/>
              </a:rPr>
              <a:t>、模型</a:t>
            </a:r>
            <a:endParaRPr lang="zh-CN" altLang="en-US" sz="4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sz="4400">
                <a:latin typeface="宋体" panose="02010600030101010101" pitchFamily="2" charset="-122"/>
                <a:ea typeface="宋体" panose="02010600030101010101" pitchFamily="2" charset="-122"/>
                <a:cs typeface="宋体" panose="02010600030101010101" pitchFamily="2" charset="-122"/>
              </a:rPr>
              <a:t>3</a:t>
            </a:r>
            <a:r>
              <a:rPr lang="zh-CN" altLang="en-US" sz="4400">
                <a:latin typeface="宋体" panose="02010600030101010101" pitchFamily="2" charset="-122"/>
                <a:ea typeface="宋体" panose="02010600030101010101" pitchFamily="2" charset="-122"/>
                <a:cs typeface="宋体" panose="02010600030101010101" pitchFamily="2" charset="-122"/>
              </a:rPr>
              <a:t>、实验与结果</a:t>
            </a:r>
            <a:endParaRPr lang="zh-CN" altLang="en-US" sz="4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sz="4400">
                <a:latin typeface="宋体" panose="02010600030101010101" pitchFamily="2" charset="-122"/>
                <a:ea typeface="宋体" panose="02010600030101010101" pitchFamily="2" charset="-122"/>
                <a:cs typeface="宋体" panose="02010600030101010101" pitchFamily="2" charset="-122"/>
              </a:rPr>
              <a:t>4</a:t>
            </a:r>
            <a:r>
              <a:rPr lang="zh-CN" altLang="en-US" sz="4400">
                <a:latin typeface="宋体" panose="02010600030101010101" pitchFamily="2" charset="-122"/>
                <a:ea typeface="宋体" panose="02010600030101010101" pitchFamily="2" charset="-122"/>
                <a:cs typeface="宋体" panose="02010600030101010101" pitchFamily="2" charset="-122"/>
              </a:rPr>
              <a:t>、结论</a:t>
            </a:r>
            <a:endParaRPr lang="zh-CN" altLang="en-US" sz="4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sz="4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72235" y="1306830"/>
            <a:ext cx="9447530" cy="3415030"/>
          </a:xfrm>
          <a:prstGeom prst="rect">
            <a:avLst/>
          </a:prstGeom>
          <a:noFill/>
        </p:spPr>
        <p:txBody>
          <a:bodyPr wrap="square" rtlCol="0">
            <a:spAutoFit/>
          </a:bodyPr>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User Attention-guided Multimodal Dialog Systems</a:t>
            </a:r>
            <a:r>
              <a:rPr lang="zh-CN" altLang="en-US">
                <a:latin typeface="宋体" panose="02010600030101010101" pitchFamily="2" charset="-122"/>
                <a:ea typeface="宋体" panose="02010600030101010101" pitchFamily="2" charset="-122"/>
                <a:cs typeface="宋体" panose="02010600030101010101" pitchFamily="2" charset="-122"/>
                <a:sym typeface="+mn-ea"/>
              </a:rPr>
              <a:t>中的模型简称为</a:t>
            </a:r>
            <a:r>
              <a:rPr lang="en-US" altLang="zh-CN">
                <a:latin typeface="宋体" panose="02010600030101010101" pitchFamily="2" charset="-122"/>
                <a:ea typeface="宋体" panose="02010600030101010101" pitchFamily="2" charset="-122"/>
                <a:cs typeface="宋体" panose="02010600030101010101" pitchFamily="2" charset="-122"/>
                <a:sym typeface="+mn-ea"/>
              </a:rPr>
              <a:t>UMD</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sym typeface="+mn-ea"/>
              </a:rPr>
              <a:t>是一个分层的用户注意力机制的多模态对话系统，以学习分类感知属性级的可视化表示，并在属性级探索用户对产品的注意力。</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UMD</a:t>
            </a:r>
            <a:r>
              <a:rPr lang="zh-CN" altLang="en-US">
                <a:latin typeface="宋体" panose="02010600030101010101" pitchFamily="2" charset="-122"/>
                <a:ea typeface="宋体" panose="02010600030101010101" pitchFamily="2" charset="-122"/>
                <a:cs typeface="宋体" panose="02010600030101010101" pitchFamily="2" charset="-122"/>
                <a:sym typeface="+mn-ea"/>
              </a:rPr>
              <a:t>的创新点</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1</a:t>
            </a:r>
            <a:r>
              <a:rPr lang="zh-CN" altLang="en-US">
                <a:latin typeface="宋体" panose="02010600030101010101" pitchFamily="2" charset="-122"/>
                <a:ea typeface="宋体" panose="02010600030101010101" pitchFamily="2" charset="-122"/>
                <a:cs typeface="宋体" panose="02010600030101010101" pitchFamily="2" charset="-122"/>
                <a:sym typeface="+mn-ea"/>
              </a:rPr>
              <a:t>、提出一种新颖的分层编码器在多模式对话框系统中学习分类指导的产品图像属</a:t>
            </a:r>
            <a:r>
              <a:rPr lang="zh-CN" altLang="en-US">
                <a:latin typeface="宋体" panose="02010600030101010101" pitchFamily="2" charset="-122"/>
                <a:ea typeface="宋体" panose="02010600030101010101" pitchFamily="2" charset="-122"/>
                <a:cs typeface="宋体" panose="02010600030101010101" pitchFamily="2" charset="-122"/>
                <a:sym typeface="+mn-ea"/>
              </a:rPr>
              <a:t>性级表示。</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2</a:t>
            </a:r>
            <a:r>
              <a:rPr lang="zh-CN" altLang="en-US">
                <a:latin typeface="宋体" panose="02010600030101010101" pitchFamily="2" charset="-122"/>
                <a:ea typeface="宋体" panose="02010600030101010101" pitchFamily="2" charset="-122"/>
                <a:cs typeface="宋体" panose="02010600030101010101" pitchFamily="2" charset="-122"/>
                <a:sym typeface="+mn-ea"/>
              </a:rPr>
              <a:t>、这是专注于集成图像和文本以探索用户对对话框系统中产品属性级别关注的第一项工作</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3</a:t>
            </a:r>
            <a:r>
              <a:rPr lang="zh-CN" altLang="en-US">
                <a:latin typeface="宋体" panose="02010600030101010101" pitchFamily="2" charset="-122"/>
                <a:ea typeface="宋体" panose="02010600030101010101" pitchFamily="2" charset="-122"/>
                <a:cs typeface="宋体" panose="02010600030101010101" pitchFamily="2" charset="-122"/>
                <a:sym typeface="+mn-ea"/>
              </a:rPr>
              <a:t>、将</a:t>
            </a:r>
            <a:r>
              <a:rPr lang="en-US" altLang="zh-CN">
                <a:latin typeface="宋体" panose="02010600030101010101" pitchFamily="2" charset="-122"/>
                <a:ea typeface="宋体" panose="02010600030101010101" pitchFamily="2" charset="-122"/>
                <a:cs typeface="宋体" panose="02010600030101010101" pitchFamily="2" charset="-122"/>
                <a:sym typeface="+mn-ea"/>
              </a:rPr>
              <a:t>UMD</a:t>
            </a:r>
            <a:r>
              <a:rPr lang="zh-CN" altLang="en-US">
                <a:latin typeface="宋体" panose="02010600030101010101" pitchFamily="2" charset="-122"/>
                <a:ea typeface="宋体" panose="02010600030101010101" pitchFamily="2" charset="-122"/>
                <a:cs typeface="宋体" panose="02010600030101010101" pitchFamily="2" charset="-122"/>
                <a:sym typeface="+mn-ea"/>
              </a:rPr>
              <a:t>模型的结果与几个最新的基准进行比较来全面证明模型是正确的。</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1991360" y="55245"/>
            <a:ext cx="7071995" cy="583565"/>
          </a:xfrm>
          <a:prstGeom prst="rect">
            <a:avLst/>
          </a:prstGeom>
          <a:noFill/>
        </p:spPr>
        <p:txBody>
          <a:bodyPr wrap="square" rtlCol="0">
            <a:spAutoFit/>
          </a:bodyPr>
          <a:p>
            <a:r>
              <a:rPr lang="en-US" altLang="zh-CN" sz="3200" b="1">
                <a:latin typeface="宋体" panose="02010600030101010101" pitchFamily="2" charset="-122"/>
                <a:ea typeface="宋体" panose="02010600030101010101" pitchFamily="2" charset="-122"/>
              </a:rPr>
              <a:t>S</a:t>
            </a:r>
            <a:r>
              <a:rPr lang="zh-CN" altLang="en-US" sz="3200" b="1">
                <a:latin typeface="宋体" panose="02010600030101010101" pitchFamily="2" charset="-122"/>
                <a:ea typeface="宋体" panose="02010600030101010101" pitchFamily="2" charset="-122"/>
              </a:rPr>
              <a:t>uperiority</a:t>
            </a:r>
            <a:endParaRPr lang="zh-CN" altLang="en-US" sz="3200" b="1">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9145" y="749300"/>
            <a:ext cx="10931525" cy="1337945"/>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从高层角度，应用双向RNN模型对用户与聊天机器人之间的话语级交互进行编码；底层视角，利用分类属性组合树和基于注意的RNN学习多模态话语表达</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多模态译码器用于产生文本响应并对视觉图像进行排序。</a:t>
            </a:r>
            <a:endParaRPr lang="zh-CN" altLang="en-US">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1"/>
          <a:stretch>
            <a:fillRect/>
          </a:stretch>
        </p:blipFill>
        <p:spPr>
          <a:xfrm>
            <a:off x="931545" y="2412365"/>
            <a:ext cx="9254490" cy="3737610"/>
          </a:xfrm>
          <a:prstGeom prst="rect">
            <a:avLst/>
          </a:prstGeom>
        </p:spPr>
      </p:pic>
      <p:sp>
        <p:nvSpPr>
          <p:cNvPr id="3" name="文本框 2"/>
          <p:cNvSpPr txBox="1"/>
          <p:nvPr/>
        </p:nvSpPr>
        <p:spPr>
          <a:xfrm>
            <a:off x="2049145" y="36195"/>
            <a:ext cx="4432300" cy="583565"/>
          </a:xfrm>
          <a:prstGeom prst="rect">
            <a:avLst/>
          </a:prstGeom>
          <a:noFill/>
        </p:spPr>
        <p:txBody>
          <a:bodyPr wrap="square" rtlCol="0">
            <a:spAutoFit/>
          </a:bodyPr>
          <a:p>
            <a:r>
              <a:rPr lang="en-US" altLang="zh-CN" sz="3200" b="1">
                <a:latin typeface="宋体" panose="02010600030101010101" pitchFamily="2" charset="-122"/>
                <a:ea typeface="宋体" panose="02010600030101010101" pitchFamily="2" charset="-122"/>
              </a:rPr>
              <a:t>UMD model</a:t>
            </a:r>
            <a:endParaRPr lang="en-US" altLang="zh-CN" sz="3200" b="1">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94255" y="1685290"/>
            <a:ext cx="5532755" cy="3779520"/>
          </a:xfrm>
          <a:prstGeom prst="rect">
            <a:avLst/>
          </a:prstGeom>
        </p:spPr>
      </p:pic>
      <p:sp>
        <p:nvSpPr>
          <p:cNvPr id="4" name="文本框 3"/>
          <p:cNvSpPr txBox="1"/>
          <p:nvPr/>
        </p:nvSpPr>
        <p:spPr>
          <a:xfrm>
            <a:off x="1946910" y="-169545"/>
            <a:ext cx="5108575" cy="829945"/>
          </a:xfrm>
          <a:prstGeom prst="rect">
            <a:avLst/>
          </a:prstGeom>
          <a:noFill/>
        </p:spPr>
        <p:txBody>
          <a:bodyPr wrap="square" rtlCol="0">
            <a:spAutoFit/>
          </a:bodyPr>
          <a:p>
            <a:pPr fontAlgn="auto">
              <a:lnSpc>
                <a:spcPct val="150000"/>
              </a:lnSpc>
            </a:pPr>
            <a:r>
              <a:rPr lang="en-US" altLang="zh-CN" sz="3200" b="1">
                <a:latin typeface="宋体" panose="02010600030101010101" pitchFamily="2" charset="-122"/>
                <a:ea typeface="宋体" panose="02010600030101010101" pitchFamily="2" charset="-122"/>
              </a:rPr>
              <a:t>M</a:t>
            </a:r>
            <a:r>
              <a:rPr lang="zh-CN" altLang="en-US" sz="3200" b="1">
                <a:latin typeface="宋体" panose="02010600030101010101" pitchFamily="2" charset="-122"/>
                <a:ea typeface="宋体" panose="02010600030101010101" pitchFamily="2" charset="-122"/>
              </a:rPr>
              <a:t>ultimodal </a:t>
            </a:r>
            <a:r>
              <a:rPr lang="en-US" altLang="zh-CN" sz="3200" b="1">
                <a:latin typeface="宋体" panose="02010600030101010101" pitchFamily="2" charset="-122"/>
                <a:ea typeface="宋体" panose="02010600030101010101" pitchFamily="2" charset="-122"/>
              </a:rPr>
              <a:t>E</a:t>
            </a:r>
            <a:r>
              <a:rPr lang="zh-CN" altLang="en-US" sz="3200" b="1">
                <a:latin typeface="宋体" panose="02010600030101010101" pitchFamily="2" charset="-122"/>
                <a:ea typeface="宋体" panose="02010600030101010101" pitchFamily="2" charset="-122"/>
              </a:rPr>
              <a:t>ncoder</a:t>
            </a:r>
            <a:endParaRPr lang="zh-CN" altLang="en-US" sz="3200" b="1">
              <a:latin typeface="宋体" panose="02010600030101010101" pitchFamily="2" charset="-122"/>
              <a:ea typeface="宋体" panose="02010600030101010101" pitchFamily="2" charset="-122"/>
            </a:endParaRPr>
          </a:p>
        </p:txBody>
      </p:sp>
      <p:sp>
        <p:nvSpPr>
          <p:cNvPr id="19" name="圆角矩形 18"/>
          <p:cNvSpPr/>
          <p:nvPr/>
        </p:nvSpPr>
        <p:spPr>
          <a:xfrm>
            <a:off x="3656330" y="2164080"/>
            <a:ext cx="802640" cy="833120"/>
          </a:xfrm>
          <a:prstGeom prst="round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endParaRPr lang="zh-CN" altLang="en-US">
              <a:latin typeface="宋体" panose="02010600030101010101" pitchFamily="2" charset="-122"/>
              <a:ea typeface="宋体" panose="02010600030101010101" pitchFamily="2" charset="-122"/>
            </a:endParaRPr>
          </a:p>
        </p:txBody>
      </p:sp>
      <p:cxnSp>
        <p:nvCxnSpPr>
          <p:cNvPr id="20" name="直接箭头连接符 19"/>
          <p:cNvCxnSpPr/>
          <p:nvPr/>
        </p:nvCxnSpPr>
        <p:spPr>
          <a:xfrm flipH="1" flipV="1">
            <a:off x="3361690" y="1209040"/>
            <a:ext cx="655320" cy="955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393315" y="840740"/>
            <a:ext cx="1362075" cy="506730"/>
          </a:xfrm>
          <a:prstGeom prst="rect">
            <a:avLst/>
          </a:prstGeom>
          <a:noFill/>
        </p:spPr>
        <p:txBody>
          <a:bodyPr wrap="square" rtlCol="0">
            <a:spAutoFit/>
          </a:bodyPr>
          <a:p>
            <a:pPr fontAlgn="auto">
              <a:lnSpc>
                <a:spcPct val="150000"/>
              </a:lnSpc>
            </a:pPr>
            <a:r>
              <a:rPr lang="en-US" altLang="zh-CN">
                <a:latin typeface="宋体" panose="02010600030101010101" pitchFamily="2" charset="-122"/>
                <a:ea typeface="宋体" panose="02010600030101010101" pitchFamily="2" charset="-122"/>
              </a:rPr>
              <a:t>64*16*16</a:t>
            </a:r>
            <a:endParaRPr lang="en-US" altLang="zh-CN">
              <a:latin typeface="宋体" panose="02010600030101010101" pitchFamily="2" charset="-122"/>
              <a:ea typeface="宋体" panose="02010600030101010101" pitchFamily="2" charset="-122"/>
            </a:endParaRPr>
          </a:p>
        </p:txBody>
      </p:sp>
      <p:sp>
        <p:nvSpPr>
          <p:cNvPr id="24" name="圆角矩形 23"/>
          <p:cNvSpPr/>
          <p:nvPr/>
        </p:nvSpPr>
        <p:spPr>
          <a:xfrm>
            <a:off x="4458970" y="1666240"/>
            <a:ext cx="1645920" cy="1889760"/>
          </a:xfrm>
          <a:prstGeom prst="roundRect">
            <a:avLst/>
          </a:prstGeom>
          <a:noFill/>
          <a:ln w="190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endParaRPr lang="zh-CN" altLang="en-US">
              <a:latin typeface="宋体" panose="02010600030101010101" pitchFamily="2" charset="-122"/>
              <a:ea typeface="宋体" panose="02010600030101010101" pitchFamily="2" charset="-122"/>
            </a:endParaRPr>
          </a:p>
        </p:txBody>
      </p:sp>
      <p:cxnSp>
        <p:nvCxnSpPr>
          <p:cNvPr id="25" name="直接箭头连接符 24"/>
          <p:cNvCxnSpPr>
            <a:stCxn id="24" idx="0"/>
          </p:cNvCxnSpPr>
          <p:nvPr/>
        </p:nvCxnSpPr>
        <p:spPr>
          <a:xfrm flipV="1">
            <a:off x="5281930" y="1087120"/>
            <a:ext cx="894080" cy="5689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196330" y="822960"/>
            <a:ext cx="3281680" cy="506730"/>
          </a:xfrm>
          <a:prstGeom prst="rect">
            <a:avLst/>
          </a:prstGeom>
          <a:noFill/>
        </p:spPr>
        <p:txBody>
          <a:bodyPr wrap="square" rtlCol="0">
            <a:spAutoFit/>
          </a:bodyPr>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3</a:t>
            </a:r>
            <a:r>
              <a:rPr lang="zh-CN" altLang="en-US">
                <a:latin typeface="宋体" panose="02010600030101010101" pitchFamily="2" charset="-122"/>
                <a:ea typeface="宋体" panose="02010600030101010101" pitchFamily="2" charset="-122"/>
                <a:cs typeface="宋体" panose="02010600030101010101" pitchFamily="2" charset="-122"/>
              </a:rPr>
              <a:t>层，</a:t>
            </a:r>
            <a:r>
              <a:rPr lang="en-US" altLang="zh-CN">
                <a:latin typeface="宋体" panose="02010600030101010101" pitchFamily="2" charset="-122"/>
                <a:ea typeface="宋体" panose="02010600030101010101" pitchFamily="2" charset="-122"/>
                <a:cs typeface="宋体" panose="02010600030101010101" pitchFamily="2" charset="-122"/>
              </a:rPr>
              <a:t>87</a:t>
            </a:r>
            <a:r>
              <a:rPr lang="zh-CN" altLang="en-US">
                <a:latin typeface="宋体" panose="02010600030101010101" pitchFamily="2" charset="-122"/>
                <a:ea typeface="宋体" panose="02010600030101010101" pitchFamily="2" charset="-122"/>
                <a:cs typeface="宋体" panose="02010600030101010101" pitchFamily="2" charset="-122"/>
              </a:rPr>
              <a:t>个叶子，</a:t>
            </a:r>
            <a:r>
              <a:rPr lang="en-US" altLang="zh-CN">
                <a:latin typeface="宋体" panose="02010600030101010101" pitchFamily="2" charset="-122"/>
                <a:ea typeface="宋体" panose="02010600030101010101" pitchFamily="2" charset="-122"/>
                <a:cs typeface="宋体" panose="02010600030101010101" pitchFamily="2" charset="-122"/>
              </a:rPr>
              <a:t>6</a:t>
            </a:r>
            <a:r>
              <a:rPr lang="zh-CN" altLang="en-US">
                <a:latin typeface="宋体" panose="02010600030101010101" pitchFamily="2" charset="-122"/>
                <a:ea typeface="宋体" panose="02010600030101010101" pitchFamily="2" charset="-122"/>
                <a:cs typeface="宋体" panose="02010600030101010101" pitchFamily="2" charset="-122"/>
              </a:rPr>
              <a:t>个属性</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27" name="圆角矩形 26"/>
          <p:cNvSpPr/>
          <p:nvPr/>
        </p:nvSpPr>
        <p:spPr>
          <a:xfrm>
            <a:off x="6358890" y="3464560"/>
            <a:ext cx="487680" cy="660400"/>
          </a:xfrm>
          <a:prstGeom prst="roundRect">
            <a:avLst/>
          </a:prstGeom>
          <a:noFill/>
          <a:ln w="190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endParaRPr lang="zh-CN" altLang="en-US">
              <a:latin typeface="宋体" panose="02010600030101010101" pitchFamily="2" charset="-122"/>
              <a:ea typeface="宋体" panose="02010600030101010101" pitchFamily="2" charset="-122"/>
            </a:endParaRPr>
          </a:p>
        </p:txBody>
      </p:sp>
      <p:cxnSp>
        <p:nvCxnSpPr>
          <p:cNvPr id="28" name="直接箭头连接符 27"/>
          <p:cNvCxnSpPr/>
          <p:nvPr/>
        </p:nvCxnSpPr>
        <p:spPr>
          <a:xfrm flipV="1">
            <a:off x="6866890" y="2448560"/>
            <a:ext cx="1351280" cy="995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197850" y="2235200"/>
            <a:ext cx="2296160" cy="506730"/>
          </a:xfrm>
          <a:prstGeom prst="rect">
            <a:avLst/>
          </a:prstGeom>
          <a:noFill/>
        </p:spPr>
        <p:txBody>
          <a:bodyPr wrap="square" rtlCol="0">
            <a:spAutoFit/>
          </a:bodyPr>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K</a:t>
            </a:r>
            <a:r>
              <a:rPr lang="zh-CN" altLang="en-US">
                <a:latin typeface="宋体" panose="02010600030101010101" pitchFamily="2" charset="-122"/>
                <a:ea typeface="宋体" panose="02010600030101010101" pitchFamily="2" charset="-122"/>
                <a:cs typeface="宋体" panose="02010600030101010101" pitchFamily="2" charset="-122"/>
              </a:rPr>
              <a:t>为</a:t>
            </a:r>
            <a:r>
              <a:rPr lang="en-US" altLang="zh-CN">
                <a:latin typeface="宋体" panose="02010600030101010101" pitchFamily="2" charset="-122"/>
                <a:ea typeface="宋体" panose="02010600030101010101" pitchFamily="2" charset="-122"/>
                <a:cs typeface="宋体" panose="02010600030101010101" pitchFamily="2" charset="-122"/>
              </a:rPr>
              <a:t>2</a:t>
            </a:r>
            <a:r>
              <a:rPr lang="zh-CN" altLang="en-US">
                <a:latin typeface="宋体" panose="02010600030101010101" pitchFamily="2" charset="-122"/>
                <a:ea typeface="宋体" panose="02010600030101010101" pitchFamily="2" charset="-122"/>
                <a:cs typeface="宋体" panose="02010600030101010101" pitchFamily="2" charset="-122"/>
              </a:rPr>
              <a:t>的非重叠窗口</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1" name="矩形 30"/>
          <p:cNvSpPr/>
          <p:nvPr/>
        </p:nvSpPr>
        <p:spPr>
          <a:xfrm>
            <a:off x="2660650" y="3840480"/>
            <a:ext cx="772160" cy="558800"/>
          </a:xfrm>
          <a:prstGeom prst="rect">
            <a:avLst/>
          </a:prstGeom>
          <a:noFill/>
          <a:ln w="190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endParaRPr lang="zh-CN" altLang="en-US">
              <a:latin typeface="宋体" panose="02010600030101010101" pitchFamily="2" charset="-122"/>
              <a:ea typeface="宋体" panose="02010600030101010101" pitchFamily="2" charset="-122"/>
            </a:endParaRPr>
          </a:p>
        </p:txBody>
      </p:sp>
      <p:cxnSp>
        <p:nvCxnSpPr>
          <p:cNvPr id="32" name="直接箭头连接符 31"/>
          <p:cNvCxnSpPr>
            <a:stCxn id="31" idx="1"/>
          </p:cNvCxnSpPr>
          <p:nvPr/>
        </p:nvCxnSpPr>
        <p:spPr>
          <a:xfrm flipH="1" flipV="1">
            <a:off x="1543050" y="3444240"/>
            <a:ext cx="1117600" cy="6654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0970" y="3195320"/>
            <a:ext cx="1402080" cy="922020"/>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一层有</a:t>
            </a:r>
            <a:r>
              <a:rPr lang="en-US" altLang="zh-CN">
                <a:latin typeface="宋体" panose="02010600030101010101" pitchFamily="2" charset="-122"/>
                <a:ea typeface="宋体" panose="02010600030101010101" pitchFamily="2" charset="-122"/>
                <a:cs typeface="宋体" panose="02010600030101010101" pitchFamily="2" charset="-122"/>
              </a:rPr>
              <a:t>1024</a:t>
            </a:r>
            <a:r>
              <a:rPr lang="zh-CN" altLang="en-US">
                <a:latin typeface="宋体" panose="02010600030101010101" pitchFamily="2" charset="-122"/>
                <a:ea typeface="宋体" panose="02010600030101010101" pitchFamily="2" charset="-122"/>
                <a:cs typeface="宋体" panose="02010600030101010101" pitchFamily="2" charset="-122"/>
              </a:rPr>
              <a:t>个单元</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4" name="圆角矩形 33"/>
          <p:cNvSpPr/>
          <p:nvPr/>
        </p:nvSpPr>
        <p:spPr>
          <a:xfrm>
            <a:off x="3544570" y="3627120"/>
            <a:ext cx="1686560" cy="149352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endParaRPr lang="zh-CN" altLang="en-US">
              <a:latin typeface="宋体" panose="02010600030101010101" pitchFamily="2" charset="-122"/>
              <a:ea typeface="宋体" panose="02010600030101010101" pitchFamily="2" charset="-122"/>
            </a:endParaRPr>
          </a:p>
        </p:txBody>
      </p:sp>
      <p:cxnSp>
        <p:nvCxnSpPr>
          <p:cNvPr id="35" name="直接箭头连接符 34"/>
          <p:cNvCxnSpPr>
            <a:stCxn id="34" idx="2"/>
          </p:cNvCxnSpPr>
          <p:nvPr/>
        </p:nvCxnSpPr>
        <p:spPr>
          <a:xfrm>
            <a:off x="4387850" y="5110480"/>
            <a:ext cx="965200" cy="48768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353050" y="5628640"/>
            <a:ext cx="2265680" cy="506730"/>
          </a:xfrm>
          <a:prstGeom prst="rect">
            <a:avLst/>
          </a:prstGeom>
          <a:noFill/>
        </p:spPr>
        <p:txBody>
          <a:bodyPr wrap="square" rtlCol="0">
            <a:spAutoFit/>
          </a:bodyPr>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128*1*1 </a:t>
            </a:r>
            <a:r>
              <a:rPr lang="zh-CN" altLang="en-US">
                <a:latin typeface="宋体" panose="02010600030101010101" pitchFamily="2" charset="-122"/>
                <a:ea typeface="宋体" panose="02010600030101010101" pitchFamily="2" charset="-122"/>
                <a:cs typeface="宋体" panose="02010600030101010101" pitchFamily="2" charset="-122"/>
              </a:rPr>
              <a:t>和 </a:t>
            </a:r>
            <a:r>
              <a:rPr lang="en-US" altLang="zh-CN">
                <a:latin typeface="宋体" panose="02010600030101010101" pitchFamily="2" charset="-122"/>
                <a:ea typeface="宋体" panose="02010600030101010101" pitchFamily="2" charset="-122"/>
                <a:cs typeface="宋体" panose="02010600030101010101" pitchFamily="2" charset="-122"/>
              </a:rPr>
              <a:t>30*1*1</a:t>
            </a:r>
            <a:endParaRPr lang="en-US" altLang="zh-CN">
              <a:latin typeface="宋体" panose="02010600030101010101" pitchFamily="2" charset="-122"/>
              <a:ea typeface="宋体" panose="02010600030101010101" pitchFamily="2" charset="-122"/>
              <a:cs typeface="宋体" panose="02010600030101010101" pitchFamily="2" charset="-122"/>
            </a:endParaRPr>
          </a:p>
        </p:txBody>
      </p:sp>
      <p:sp>
        <p:nvSpPr>
          <p:cNvPr id="37" name="文本框 36"/>
          <p:cNvSpPr txBox="1"/>
          <p:nvPr/>
        </p:nvSpPr>
        <p:spPr>
          <a:xfrm>
            <a:off x="303530" y="6098540"/>
            <a:ext cx="7894320" cy="506730"/>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词库大小为</a:t>
            </a:r>
            <a:r>
              <a:rPr lang="en-US" altLang="zh-CN">
                <a:latin typeface="宋体" panose="02010600030101010101" pitchFamily="2" charset="-122"/>
                <a:ea typeface="宋体" panose="02010600030101010101" pitchFamily="2" charset="-122"/>
                <a:cs typeface="宋体" panose="02010600030101010101" pitchFamily="2" charset="-122"/>
                <a:sym typeface="+mn-ea"/>
              </a:rPr>
              <a:t>26422</a:t>
            </a:r>
            <a:r>
              <a:rPr lang="zh-CN" altLang="en-US">
                <a:latin typeface="宋体" panose="02010600030101010101" pitchFamily="2" charset="-122"/>
                <a:ea typeface="宋体" panose="02010600030101010101" pitchFamily="2" charset="-122"/>
                <a:cs typeface="宋体" panose="02010600030101010101" pitchFamily="2" charset="-122"/>
                <a:sym typeface="+mn-ea"/>
              </a:rPr>
              <a:t>，剔除了低频词之后再映射到</a:t>
            </a:r>
            <a:r>
              <a:rPr lang="en-US" altLang="zh-CN">
                <a:latin typeface="宋体" panose="02010600030101010101" pitchFamily="2" charset="-122"/>
                <a:ea typeface="宋体" panose="02010600030101010101" pitchFamily="2" charset="-122"/>
                <a:cs typeface="宋体" panose="02010600030101010101" pitchFamily="2" charset="-122"/>
                <a:sym typeface="+mn-ea"/>
              </a:rPr>
              <a:t>UNK</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05940" y="-5715"/>
            <a:ext cx="9683115" cy="583565"/>
          </a:xfrm>
          <a:prstGeom prst="rect">
            <a:avLst/>
          </a:prstGeom>
          <a:noFill/>
        </p:spPr>
        <p:txBody>
          <a:bodyPr wrap="square" rtlCol="0">
            <a:spAutoFit/>
          </a:bodyPr>
          <a:p>
            <a:r>
              <a:rPr lang="en-US" altLang="zh-CN" sz="3200" b="1">
                <a:latin typeface="宋体" panose="02010600030101010101" pitchFamily="2" charset="-122"/>
                <a:ea typeface="宋体" panose="02010600030101010101" pitchFamily="2" charset="-122"/>
                <a:sym typeface="+mn-ea"/>
              </a:rPr>
              <a:t>M</a:t>
            </a:r>
            <a:r>
              <a:rPr lang="zh-CN" altLang="en-US" sz="3200" b="1">
                <a:latin typeface="宋体" panose="02010600030101010101" pitchFamily="2" charset="-122"/>
                <a:ea typeface="宋体" panose="02010600030101010101" pitchFamily="2" charset="-122"/>
                <a:sym typeface="+mn-ea"/>
              </a:rPr>
              <a:t>ultimodal </a:t>
            </a:r>
            <a:r>
              <a:rPr lang="en-US" altLang="zh-CN" sz="3200" b="1">
                <a:latin typeface="宋体" panose="02010600030101010101" pitchFamily="2" charset="-122"/>
                <a:ea typeface="宋体" panose="02010600030101010101" pitchFamily="2" charset="-122"/>
                <a:sym typeface="+mn-ea"/>
              </a:rPr>
              <a:t>E</a:t>
            </a:r>
            <a:r>
              <a:rPr lang="zh-CN" altLang="en-US" sz="3200" b="1">
                <a:latin typeface="宋体" panose="02010600030101010101" pitchFamily="2" charset="-122"/>
                <a:ea typeface="宋体" panose="02010600030101010101" pitchFamily="2" charset="-122"/>
                <a:sym typeface="+mn-ea"/>
              </a:rPr>
              <a:t>ncoder</a:t>
            </a:r>
            <a:r>
              <a:rPr lang="en-US" altLang="zh-CN" sz="3200" b="1">
                <a:latin typeface="宋体" panose="02010600030101010101" pitchFamily="2" charset="-122"/>
                <a:ea typeface="宋体" panose="02010600030101010101" pitchFamily="2" charset="-122"/>
                <a:sym typeface="+mn-ea"/>
              </a:rPr>
              <a:t>—Attention-augmented RNN</a:t>
            </a:r>
            <a:endParaRPr lang="zh-CN" altLang="en-US" sz="3200" b="1">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43535" y="1179830"/>
            <a:ext cx="6111240" cy="4175125"/>
          </a:xfrm>
          <a:prstGeom prst="rect">
            <a:avLst/>
          </a:prstGeom>
        </p:spPr>
      </p:pic>
      <p:grpSp>
        <p:nvGrpSpPr>
          <p:cNvPr id="18" name="组合 17"/>
          <p:cNvGrpSpPr/>
          <p:nvPr/>
        </p:nvGrpSpPr>
        <p:grpSpPr>
          <a:xfrm>
            <a:off x="7472680" y="1179830"/>
            <a:ext cx="4016375" cy="4655185"/>
            <a:chOff x="9559" y="1680"/>
            <a:chExt cx="6781" cy="7854"/>
          </a:xfrm>
        </p:grpSpPr>
        <p:pic>
          <p:nvPicPr>
            <p:cNvPr id="14" name="图片 13"/>
            <p:cNvPicPr>
              <a:picLocks noChangeAspect="1"/>
            </p:cNvPicPr>
            <p:nvPr/>
          </p:nvPicPr>
          <p:blipFill>
            <a:blip r:embed="rId2"/>
            <a:stretch>
              <a:fillRect/>
            </a:stretch>
          </p:blipFill>
          <p:spPr>
            <a:xfrm>
              <a:off x="9788" y="4312"/>
              <a:ext cx="6552" cy="2976"/>
            </a:xfrm>
            <a:prstGeom prst="rect">
              <a:avLst/>
            </a:prstGeom>
          </p:spPr>
        </p:pic>
        <p:pic>
          <p:nvPicPr>
            <p:cNvPr id="16" name="图片 15"/>
            <p:cNvPicPr>
              <a:picLocks noChangeAspect="1"/>
            </p:cNvPicPr>
            <p:nvPr/>
          </p:nvPicPr>
          <p:blipFill>
            <a:blip r:embed="rId3"/>
            <a:stretch>
              <a:fillRect/>
            </a:stretch>
          </p:blipFill>
          <p:spPr>
            <a:xfrm>
              <a:off x="9559" y="1680"/>
              <a:ext cx="6336" cy="2172"/>
            </a:xfrm>
            <a:prstGeom prst="rect">
              <a:avLst/>
            </a:prstGeom>
          </p:spPr>
        </p:pic>
        <p:pic>
          <p:nvPicPr>
            <p:cNvPr id="17" name="图片 16"/>
            <p:cNvPicPr>
              <a:picLocks noChangeAspect="1"/>
            </p:cNvPicPr>
            <p:nvPr/>
          </p:nvPicPr>
          <p:blipFill>
            <a:blip r:embed="rId4"/>
            <a:stretch>
              <a:fillRect/>
            </a:stretch>
          </p:blipFill>
          <p:spPr>
            <a:xfrm>
              <a:off x="10425" y="7386"/>
              <a:ext cx="3420" cy="2148"/>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11655" y="74930"/>
            <a:ext cx="9779635" cy="521970"/>
          </a:xfrm>
          <a:prstGeom prst="rect">
            <a:avLst/>
          </a:prstGeom>
          <a:noFill/>
        </p:spPr>
        <p:txBody>
          <a:bodyPr wrap="square" rtlCol="0">
            <a:spAutoFit/>
          </a:bodyPr>
          <a:p>
            <a:r>
              <a:rPr lang="en-US" altLang="zh-CN" sz="2800" b="1">
                <a:latin typeface="宋体" panose="02010600030101010101" pitchFamily="2" charset="-122"/>
                <a:ea typeface="宋体" panose="02010600030101010101" pitchFamily="2" charset="-122"/>
                <a:sym typeface="+mn-ea"/>
              </a:rPr>
              <a:t>M</a:t>
            </a:r>
            <a:r>
              <a:rPr lang="zh-CN" altLang="en-US" sz="2800" b="1">
                <a:latin typeface="宋体" panose="02010600030101010101" pitchFamily="2" charset="-122"/>
                <a:ea typeface="宋体" panose="02010600030101010101" pitchFamily="2" charset="-122"/>
                <a:sym typeface="+mn-ea"/>
              </a:rPr>
              <a:t>ultimodal </a:t>
            </a:r>
            <a:r>
              <a:rPr lang="en-US" altLang="zh-CN" sz="2800" b="1">
                <a:latin typeface="宋体" panose="02010600030101010101" pitchFamily="2" charset="-122"/>
                <a:ea typeface="宋体" panose="02010600030101010101" pitchFamily="2" charset="-122"/>
                <a:sym typeface="+mn-ea"/>
              </a:rPr>
              <a:t>E</a:t>
            </a:r>
            <a:r>
              <a:rPr lang="zh-CN" altLang="en-US" sz="2800" b="1">
                <a:latin typeface="宋体" panose="02010600030101010101" pitchFamily="2" charset="-122"/>
                <a:ea typeface="宋体" panose="02010600030101010101" pitchFamily="2" charset="-122"/>
                <a:sym typeface="+mn-ea"/>
              </a:rPr>
              <a:t>ncoder</a:t>
            </a:r>
            <a:r>
              <a:rPr lang="en-US" altLang="zh-CN" sz="2800" b="1">
                <a:latin typeface="宋体" panose="02010600030101010101" pitchFamily="2" charset="-122"/>
                <a:ea typeface="宋体" panose="02010600030101010101" pitchFamily="2" charset="-122"/>
                <a:sym typeface="+mn-ea"/>
              </a:rPr>
              <a:t>—Taxonomy-attribute combined tree</a:t>
            </a:r>
            <a:endParaRPr lang="zh-CN" altLang="en-US" sz="2800" b="1">
              <a:latin typeface="宋体" panose="02010600030101010101" pitchFamily="2" charset="-122"/>
              <a:ea typeface="宋体" panose="02010600030101010101" pitchFamily="2" charset="-122"/>
            </a:endParaRPr>
          </a:p>
        </p:txBody>
      </p:sp>
      <p:sp>
        <p:nvSpPr>
          <p:cNvPr id="2" name="文本框 1"/>
          <p:cNvSpPr txBox="1"/>
          <p:nvPr/>
        </p:nvSpPr>
        <p:spPr>
          <a:xfrm>
            <a:off x="145415" y="739775"/>
            <a:ext cx="7280910" cy="1753235"/>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用户通过一些共同属性来区别某一类产品（男裤子），再通过一些细分属性级别来体现用户的偏好（颜色、款式）</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Taxonomy-attribute combined tree</a:t>
            </a:r>
            <a:r>
              <a:rPr lang="zh-CN" altLang="en-US">
                <a:latin typeface="宋体" panose="02010600030101010101" pitchFamily="2" charset="-122"/>
                <a:ea typeface="宋体" panose="02010600030101010101" pitchFamily="2" charset="-122"/>
                <a:cs typeface="宋体" panose="02010600030101010101" pitchFamily="2" charset="-122"/>
                <a:sym typeface="+mn-ea"/>
              </a:rPr>
              <a:t>：从共同属性中</a:t>
            </a:r>
            <a:r>
              <a:rPr lang="zh-CN" altLang="en-US">
                <a:latin typeface="宋体" panose="02010600030101010101" pitchFamily="2" charset="-122"/>
                <a:ea typeface="宋体" panose="02010600030101010101" pitchFamily="2" charset="-122"/>
                <a:cs typeface="宋体" panose="02010600030101010101" pitchFamily="2" charset="-122"/>
              </a:rPr>
              <a:t>提取用户更关注的更具代表性和独特性的视觉特征来满足不同的偏好</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1"/>
          <a:stretch>
            <a:fillRect/>
          </a:stretch>
        </p:blipFill>
        <p:spPr>
          <a:xfrm>
            <a:off x="714375" y="2493010"/>
            <a:ext cx="4653915" cy="3858895"/>
          </a:xfrm>
          <a:prstGeom prst="rect">
            <a:avLst/>
          </a:prstGeom>
        </p:spPr>
      </p:pic>
      <p:sp>
        <p:nvSpPr>
          <p:cNvPr id="9" name="矩形 8"/>
          <p:cNvSpPr/>
          <p:nvPr/>
        </p:nvSpPr>
        <p:spPr>
          <a:xfrm>
            <a:off x="868045" y="3536315"/>
            <a:ext cx="4346575" cy="1029970"/>
          </a:xfrm>
          <a:prstGeom prst="rect">
            <a:avLst/>
          </a:prstGeom>
          <a:noFill/>
          <a:ln w="28575">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1811655" y="4434840"/>
            <a:ext cx="870585" cy="1149350"/>
          </a:xfrm>
          <a:prstGeom prst="rect">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21"/>
          <p:cNvGrpSpPr/>
          <p:nvPr/>
        </p:nvGrpSpPr>
        <p:grpSpPr>
          <a:xfrm>
            <a:off x="2682240" y="885825"/>
            <a:ext cx="9078595" cy="5313045"/>
            <a:chOff x="1664" y="1267"/>
            <a:chExt cx="14297" cy="8367"/>
          </a:xfrm>
        </p:grpSpPr>
        <p:grpSp>
          <p:nvGrpSpPr>
            <p:cNvPr id="16" name="组合 15"/>
            <p:cNvGrpSpPr/>
            <p:nvPr/>
          </p:nvGrpSpPr>
          <p:grpSpPr>
            <a:xfrm>
              <a:off x="10445" y="1317"/>
              <a:ext cx="5516" cy="8317"/>
              <a:chOff x="9829" y="1607"/>
              <a:chExt cx="4504" cy="7743"/>
            </a:xfrm>
          </p:grpSpPr>
          <p:pic>
            <p:nvPicPr>
              <p:cNvPr id="13" name="图片 12"/>
              <p:cNvPicPr>
                <a:picLocks noChangeAspect="1"/>
              </p:cNvPicPr>
              <p:nvPr/>
            </p:nvPicPr>
            <p:blipFill>
              <a:blip r:embed="rId2"/>
              <a:stretch>
                <a:fillRect/>
              </a:stretch>
            </p:blipFill>
            <p:spPr>
              <a:xfrm>
                <a:off x="10064" y="7740"/>
                <a:ext cx="2845" cy="1610"/>
              </a:xfrm>
              <a:prstGeom prst="rect">
                <a:avLst/>
              </a:prstGeom>
            </p:spPr>
          </p:pic>
          <p:pic>
            <p:nvPicPr>
              <p:cNvPr id="14" name="图片 13"/>
              <p:cNvPicPr>
                <a:picLocks noChangeAspect="1"/>
              </p:cNvPicPr>
              <p:nvPr/>
            </p:nvPicPr>
            <p:blipFill>
              <a:blip r:embed="rId3"/>
              <a:stretch>
                <a:fillRect/>
              </a:stretch>
            </p:blipFill>
            <p:spPr>
              <a:xfrm>
                <a:off x="10101" y="1607"/>
                <a:ext cx="3065" cy="3824"/>
              </a:xfrm>
              <a:prstGeom prst="rect">
                <a:avLst/>
              </a:prstGeom>
            </p:spPr>
          </p:pic>
          <p:pic>
            <p:nvPicPr>
              <p:cNvPr id="15" name="图片 14"/>
              <p:cNvPicPr>
                <a:picLocks noChangeAspect="1"/>
              </p:cNvPicPr>
              <p:nvPr/>
            </p:nvPicPr>
            <p:blipFill>
              <a:blip r:embed="rId4"/>
              <a:stretch>
                <a:fillRect/>
              </a:stretch>
            </p:blipFill>
            <p:spPr>
              <a:xfrm>
                <a:off x="9829" y="5586"/>
                <a:ext cx="4505" cy="1844"/>
              </a:xfrm>
              <a:prstGeom prst="rect">
                <a:avLst/>
              </a:prstGeom>
            </p:spPr>
          </p:pic>
        </p:grpSp>
        <p:sp>
          <p:nvSpPr>
            <p:cNvPr id="17" name="矩形 16"/>
            <p:cNvSpPr/>
            <p:nvPr/>
          </p:nvSpPr>
          <p:spPr>
            <a:xfrm>
              <a:off x="10640" y="1267"/>
              <a:ext cx="3870" cy="2349"/>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箭头连接符 17"/>
            <p:cNvCxnSpPr>
              <a:endCxn id="9" idx="3"/>
            </p:cNvCxnSpPr>
            <p:nvPr/>
          </p:nvCxnSpPr>
          <p:spPr>
            <a:xfrm flipH="1">
              <a:off x="5652" y="2410"/>
              <a:ext cx="5081" cy="38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860" y="3717"/>
              <a:ext cx="3532" cy="1724"/>
            </a:xfrm>
            <a:prstGeom prst="rect">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箭头连接符 20"/>
            <p:cNvCxnSpPr>
              <a:stCxn id="20" idx="1"/>
              <a:endCxn id="19" idx="3"/>
            </p:cNvCxnSpPr>
            <p:nvPr/>
          </p:nvCxnSpPr>
          <p:spPr>
            <a:xfrm flipH="1">
              <a:off x="1664" y="4579"/>
              <a:ext cx="9196" cy="318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24660" y="55245"/>
            <a:ext cx="9220835" cy="521970"/>
          </a:xfrm>
          <a:prstGeom prst="rect">
            <a:avLst/>
          </a:prstGeom>
          <a:noFill/>
        </p:spPr>
        <p:txBody>
          <a:bodyPr wrap="square" rtlCol="0">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M</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ultimodal </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E</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ncoder</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——Multimodal fusion layer</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MFB</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5" name="组合 4"/>
          <p:cNvGrpSpPr/>
          <p:nvPr/>
        </p:nvGrpSpPr>
        <p:grpSpPr>
          <a:xfrm>
            <a:off x="1016077" y="719455"/>
            <a:ext cx="9905206" cy="4661535"/>
            <a:chOff x="1642" y="1085"/>
            <a:chExt cx="17583" cy="7341"/>
          </a:xfrm>
        </p:grpSpPr>
        <p:sp>
          <p:nvSpPr>
            <p:cNvPr id="2" name="文本框 1"/>
            <p:cNvSpPr txBox="1"/>
            <p:nvPr/>
          </p:nvSpPr>
          <p:spPr>
            <a:xfrm>
              <a:off x="1786" y="1085"/>
              <a:ext cx="17439" cy="7341"/>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上面提取到的文字特征t和视觉特征v</a:t>
              </a:r>
              <a:r>
                <a:rPr lang="zh-CN" altLang="en-US">
                  <a:latin typeface="宋体" panose="02010600030101010101" pitchFamily="2" charset="-122"/>
                  <a:ea typeface="宋体" panose="02010600030101010101" pitchFamily="2" charset="-122"/>
                  <a:cs typeface="宋体" panose="02010600030101010101" pitchFamily="2" charset="-122"/>
                  <a:sym typeface="+mn-ea"/>
                </a:rPr>
                <a:t>不是简单的串联</a:t>
              </a:r>
              <a:r>
                <a:rPr lang="zh-CN" altLang="en-US">
                  <a:latin typeface="宋体" panose="02010600030101010101" pitchFamily="2" charset="-122"/>
                  <a:ea typeface="宋体" panose="02010600030101010101" pitchFamily="2" charset="-122"/>
                  <a:cs typeface="宋体" panose="02010600030101010101" pitchFamily="2" charset="-122"/>
                </a:rPr>
                <a:t>，而是定义一种 </a:t>
              </a:r>
              <a:r>
                <a:rPr lang="en-US" altLang="zh-CN">
                  <a:latin typeface="宋体" panose="02010600030101010101" pitchFamily="2" charset="-122"/>
                  <a:ea typeface="宋体" panose="02010600030101010101" pitchFamily="2" charset="-122"/>
                  <a:cs typeface="宋体" panose="02010600030101010101" pitchFamily="2" charset="-122"/>
                  <a:sym typeface="+mn-ea"/>
                </a:rPr>
                <a:t>Multimodal fusion</a:t>
              </a:r>
              <a:r>
                <a:rPr lang="zh-CN" altLang="en-US">
                  <a:latin typeface="宋体" panose="02010600030101010101" pitchFamily="2" charset="-122"/>
                  <a:ea typeface="宋体" panose="02010600030101010101" pitchFamily="2" charset="-122"/>
                  <a:cs typeface="宋体" panose="02010600030101010101" pitchFamily="2" charset="-122"/>
                  <a:sym typeface="+mn-ea"/>
                </a:rPr>
                <a:t>得到多模式下的表达</a:t>
              </a:r>
              <a:r>
                <a:rPr lang="en-US" altLang="zh-CN">
                  <a:latin typeface="宋体" panose="02010600030101010101" pitchFamily="2" charset="-122"/>
                  <a:ea typeface="宋体" panose="02010600030101010101" pitchFamily="2" charset="-122"/>
                  <a:cs typeface="宋体" panose="02010600030101010101" pitchFamily="2" charset="-122"/>
                  <a:sym typeface="+mn-ea"/>
                </a:rPr>
                <a:t>u</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公式如下：</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其中U</a:t>
              </a:r>
              <a:r>
                <a:rPr lang="en-US" altLang="zh-CN" baseline="30000">
                  <a:latin typeface="宋体" panose="02010600030101010101" pitchFamily="2" charset="-122"/>
                  <a:ea typeface="宋体" panose="02010600030101010101" pitchFamily="2" charset="-122"/>
                  <a:cs typeface="宋体" panose="02010600030101010101" pitchFamily="2" charset="-122"/>
                </a:rPr>
                <a:t>T</a:t>
              </a:r>
              <a:r>
                <a:rPr lang="zh-CN" altLang="en-US">
                  <a:latin typeface="宋体" panose="02010600030101010101" pitchFamily="2" charset="-122"/>
                  <a:ea typeface="宋体" panose="02010600030101010101" pitchFamily="2" charset="-122"/>
                  <a:cs typeface="宋体" panose="02010600030101010101" pitchFamily="2" charset="-122"/>
                </a:rPr>
                <a:t>和V</a:t>
              </a:r>
              <a:r>
                <a:rPr lang="en-US" altLang="zh-CN" baseline="30000">
                  <a:latin typeface="宋体" panose="02010600030101010101" pitchFamily="2" charset="-122"/>
                  <a:ea typeface="宋体" panose="02010600030101010101" pitchFamily="2" charset="-122"/>
                  <a:cs typeface="宋体" panose="02010600030101010101" pitchFamily="2" charset="-122"/>
                </a:rPr>
                <a:t>T</a:t>
              </a:r>
              <a:r>
                <a:rPr lang="zh-CN" altLang="en-US">
                  <a:latin typeface="宋体" panose="02010600030101010101" pitchFamily="2" charset="-122"/>
                  <a:ea typeface="宋体" panose="02010600030101010101" pitchFamily="2" charset="-122"/>
                  <a:cs typeface="宋体" panose="02010600030101010101" pitchFamily="2" charset="-122"/>
                </a:rPr>
                <a:t>是将t和v投影到高维空间的变换矩阵</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o </a:t>
              </a:r>
              <a:r>
                <a:rPr lang="zh-CN" altLang="en-US">
                  <a:latin typeface="宋体" panose="02010600030101010101" pitchFamily="2" charset="-122"/>
                  <a:ea typeface="宋体" panose="02010600030101010101" pitchFamily="2" charset="-122"/>
                  <a:cs typeface="宋体" panose="02010600030101010101" pitchFamily="2" charset="-122"/>
                </a:rPr>
                <a:t>代表元素积</a:t>
              </a:r>
              <a:endParaRPr lang="zh-CN" altLang="en-US">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SumPooling() :  使用大小为k的一维非重叠窗口对向量U</a:t>
              </a:r>
              <a:r>
                <a:rPr lang="en-US" altLang="zh-CN" baseline="30000">
                  <a:latin typeface="宋体" panose="02010600030101010101" pitchFamily="2" charset="-122"/>
                  <a:ea typeface="宋体" panose="02010600030101010101" pitchFamily="2" charset="-122"/>
                  <a:cs typeface="宋体" panose="02010600030101010101" pitchFamily="2" charset="-122"/>
                </a:rPr>
                <a:t>T </a:t>
              </a:r>
              <a:r>
                <a:rPr lang="en-US" altLang="zh-CN">
                  <a:latin typeface="宋体" panose="02010600030101010101" pitchFamily="2" charset="-122"/>
                  <a:ea typeface="宋体" panose="02010600030101010101" pitchFamily="2" charset="-122"/>
                  <a:cs typeface="宋体" panose="02010600030101010101" pitchFamily="2" charset="-122"/>
                </a:rPr>
                <a:t>t</a:t>
              </a:r>
              <a:r>
                <a:rPr lang="en-US" altLang="zh-CN" baseline="30000">
                  <a:latin typeface="宋体" panose="02010600030101010101" pitchFamily="2" charset="-122"/>
                  <a:ea typeface="宋体" panose="02010600030101010101" pitchFamily="2" charset="-122"/>
                  <a:cs typeface="宋体" panose="02010600030101010101" pitchFamily="2" charset="-122"/>
                </a:rPr>
                <a:t>O</a:t>
              </a:r>
              <a:r>
                <a:rPr lang="en-US" altLang="zh-CN">
                  <a:latin typeface="宋体" panose="02010600030101010101" pitchFamily="2" charset="-122"/>
                  <a:ea typeface="宋体" panose="02010600030101010101" pitchFamily="2" charset="-122"/>
                  <a:cs typeface="宋体" panose="02010600030101010101" pitchFamily="2" charset="-122"/>
                </a:rPr>
                <a:t>V</a:t>
              </a:r>
              <a:r>
                <a:rPr lang="en-US" altLang="zh-CN" baseline="30000">
                  <a:latin typeface="宋体" panose="02010600030101010101" pitchFamily="2" charset="-122"/>
                  <a:ea typeface="宋体" panose="02010600030101010101" pitchFamily="2" charset="-122"/>
                  <a:cs typeface="宋体" panose="02010600030101010101" pitchFamily="2" charset="-122"/>
                </a:rPr>
                <a:t>T </a:t>
              </a:r>
              <a:r>
                <a:rPr lang="en-US" altLang="zh-CN">
                  <a:latin typeface="宋体" panose="02010600030101010101" pitchFamily="2" charset="-122"/>
                  <a:ea typeface="宋体" panose="02010600030101010101" pitchFamily="2" charset="-122"/>
                  <a:cs typeface="宋体" panose="02010600030101010101" pitchFamily="2" charset="-122"/>
                </a:rPr>
                <a:t>v</a:t>
              </a:r>
              <a:r>
                <a:rPr lang="zh-CN" altLang="en-US">
                  <a:latin typeface="宋体" panose="02010600030101010101" pitchFamily="2" charset="-122"/>
                  <a:ea typeface="宋体" panose="02010600030101010101" pitchFamily="2" charset="-122"/>
                  <a:cs typeface="宋体" panose="02010600030101010101" pitchFamily="2" charset="-122"/>
                </a:rPr>
                <a:t>进行</a:t>
              </a:r>
              <a:r>
                <a:rPr lang="en-US" altLang="zh-CN">
                  <a:latin typeface="宋体" panose="02010600030101010101" pitchFamily="2" charset="-122"/>
                  <a:ea typeface="宋体" panose="02010600030101010101" pitchFamily="2" charset="-122"/>
                  <a:cs typeface="宋体" panose="02010600030101010101" pitchFamily="2" charset="-122"/>
                </a:rPr>
                <a:t>sum</a:t>
              </a:r>
              <a:r>
                <a:rPr lang="en-US" altLang="zh-CN">
                  <a:latin typeface="宋体" panose="02010600030101010101" pitchFamily="2" charset="-122"/>
                  <a:ea typeface="宋体" panose="02010600030101010101" pitchFamily="2" charset="-122"/>
                  <a:cs typeface="宋体" panose="02010600030101010101" pitchFamily="2" charset="-122"/>
                </a:rPr>
                <a:t> </a:t>
              </a:r>
              <a:r>
                <a:rPr lang="en-US" altLang="zh-CN">
                  <a:latin typeface="宋体" panose="02010600030101010101" pitchFamily="2" charset="-122"/>
                  <a:ea typeface="宋体" panose="02010600030101010101" pitchFamily="2" charset="-122"/>
                  <a:cs typeface="宋体" panose="02010600030101010101" pitchFamily="2" charset="-122"/>
                </a:rPr>
                <a:t>pooling</a:t>
              </a:r>
              <a:r>
                <a:rPr lang="zh-CN" altLang="en-US">
                  <a:latin typeface="宋体" panose="02010600030101010101" pitchFamily="2" charset="-122"/>
                  <a:ea typeface="宋体" panose="02010600030101010101" pitchFamily="2" charset="-122"/>
                  <a:cs typeface="宋体" panose="02010600030101010101" pitchFamily="2" charset="-122"/>
                </a:rPr>
                <a:t>，可以将</a:t>
              </a:r>
              <a:endParaRPr lang="zh-CN" altLang="en-US">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sym typeface="+mn-ea"/>
                </a:rPr>
                <a:t>U</a:t>
              </a:r>
              <a:r>
                <a:rPr lang="en-US" altLang="zh-CN" baseline="30000">
                  <a:latin typeface="宋体" panose="02010600030101010101" pitchFamily="2" charset="-122"/>
                  <a:ea typeface="宋体" panose="02010600030101010101" pitchFamily="2" charset="-122"/>
                  <a:cs typeface="宋体" panose="02010600030101010101" pitchFamily="2" charset="-122"/>
                  <a:sym typeface="+mn-ea"/>
                </a:rPr>
                <a:t>T </a:t>
              </a:r>
              <a:r>
                <a:rPr lang="en-US" altLang="zh-CN">
                  <a:latin typeface="宋体" panose="02010600030101010101" pitchFamily="2" charset="-122"/>
                  <a:ea typeface="宋体" panose="02010600030101010101" pitchFamily="2" charset="-122"/>
                  <a:cs typeface="宋体" panose="02010600030101010101" pitchFamily="2" charset="-122"/>
                  <a:sym typeface="+mn-ea"/>
                </a:rPr>
                <a:t>t</a:t>
              </a:r>
              <a:r>
                <a:rPr lang="en-US" altLang="zh-CN" baseline="30000">
                  <a:latin typeface="宋体" panose="02010600030101010101" pitchFamily="2" charset="-122"/>
                  <a:ea typeface="宋体" panose="02010600030101010101" pitchFamily="2" charset="-122"/>
                  <a:cs typeface="宋体" panose="02010600030101010101" pitchFamily="2" charset="-122"/>
                  <a:sym typeface="+mn-ea"/>
                </a:rPr>
                <a:t>O</a:t>
              </a:r>
              <a:r>
                <a:rPr lang="en-US" altLang="zh-CN">
                  <a:latin typeface="宋体" panose="02010600030101010101" pitchFamily="2" charset="-122"/>
                  <a:ea typeface="宋体" panose="02010600030101010101" pitchFamily="2" charset="-122"/>
                  <a:cs typeface="宋体" panose="02010600030101010101" pitchFamily="2" charset="-122"/>
                  <a:sym typeface="+mn-ea"/>
                </a:rPr>
                <a:t>V</a:t>
              </a:r>
              <a:r>
                <a:rPr lang="en-US" altLang="zh-CN" baseline="30000">
                  <a:latin typeface="宋体" panose="02010600030101010101" pitchFamily="2" charset="-122"/>
                  <a:ea typeface="宋体" panose="02010600030101010101" pitchFamily="2" charset="-122"/>
                  <a:cs typeface="宋体" panose="02010600030101010101" pitchFamily="2" charset="-122"/>
                  <a:sym typeface="+mn-ea"/>
                </a:rPr>
                <a:t>T </a:t>
              </a:r>
              <a:r>
                <a:rPr lang="en-US" altLang="zh-CN">
                  <a:latin typeface="宋体" panose="02010600030101010101" pitchFamily="2" charset="-122"/>
                  <a:ea typeface="宋体" panose="02010600030101010101" pitchFamily="2" charset="-122"/>
                  <a:cs typeface="宋体" panose="02010600030101010101" pitchFamily="2" charset="-122"/>
                  <a:sym typeface="+mn-ea"/>
                </a:rPr>
                <a:t>v</a:t>
              </a:r>
              <a:r>
                <a:rPr lang="zh-CN" altLang="en-US">
                  <a:latin typeface="宋体" panose="02010600030101010101" pitchFamily="2" charset="-122"/>
                  <a:ea typeface="宋体" panose="02010600030101010101" pitchFamily="2" charset="-122"/>
                  <a:cs typeface="宋体" panose="02010600030101010101" pitchFamily="2" charset="-122"/>
                  <a:sym typeface="+mn-ea"/>
                </a:rPr>
                <a:t>由矩阵变为向量</a:t>
              </a:r>
              <a:r>
                <a:rPr lang="en-US" altLang="zh-CN">
                  <a:latin typeface="宋体" panose="02010600030101010101" pitchFamily="2" charset="-122"/>
                  <a:ea typeface="宋体" panose="02010600030101010101" pitchFamily="2" charset="-122"/>
                  <a:cs typeface="宋体" panose="02010600030101010101" pitchFamily="2" charset="-122"/>
                </a:rPr>
                <a:t>。</a:t>
              </a:r>
              <a:endParaRPr lang="en-US" altLang="zh-CN">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1642" y="3294"/>
              <a:ext cx="7764" cy="123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88820" y="45085"/>
            <a:ext cx="6803390" cy="583565"/>
          </a:xfrm>
          <a:prstGeom prst="rect">
            <a:avLst/>
          </a:prstGeom>
          <a:noFill/>
        </p:spPr>
        <p:txBody>
          <a:bodyPr wrap="square" rtlCol="0">
            <a:spAutoFit/>
          </a:bodyPr>
          <a:p>
            <a:r>
              <a:rPr sz="3200" b="1">
                <a:latin typeface="宋体" panose="02010600030101010101" pitchFamily="2" charset="-122"/>
                <a:ea typeface="宋体" panose="02010600030101010101" pitchFamily="2" charset="-122"/>
                <a:sym typeface="+mn-ea"/>
              </a:rPr>
              <a:t>Utterance-level RNN</a:t>
            </a:r>
            <a:endParaRPr sz="3200" b="1">
              <a:latin typeface="宋体" panose="02010600030101010101" pitchFamily="2" charset="-122"/>
              <a:ea typeface="宋体" panose="02010600030101010101" pitchFamily="2" charset="-122"/>
              <a:sym typeface="+mn-ea"/>
            </a:endParaRPr>
          </a:p>
        </p:txBody>
      </p:sp>
      <p:sp>
        <p:nvSpPr>
          <p:cNvPr id="2" name="文本框 1"/>
          <p:cNvSpPr txBox="1"/>
          <p:nvPr/>
        </p:nvSpPr>
        <p:spPr>
          <a:xfrm>
            <a:off x="496570" y="796290"/>
            <a:ext cx="8625840" cy="1337945"/>
          </a:xfrm>
          <a:prstGeom prst="rect">
            <a:avLst/>
          </a:prstGeom>
          <a:noFill/>
        </p:spPr>
        <p:txBody>
          <a:bodyPr wrap="square" rtlCol="0">
            <a:spAutoFit/>
          </a:bodyPr>
          <a:p>
            <a:pPr fontAlgn="auto">
              <a:lnSpc>
                <a:spcPct val="150000"/>
              </a:lnSpc>
            </a:pPr>
            <a:r>
              <a:rPr>
                <a:latin typeface="宋体" panose="02010600030101010101" pitchFamily="2" charset="-122"/>
                <a:ea typeface="宋体" panose="02010600030101010101" pitchFamily="2" charset="-122"/>
                <a:cs typeface="宋体" panose="02010600030101010101" pitchFamily="2" charset="-122"/>
                <a:sym typeface="+mn-ea"/>
              </a:rPr>
              <a:t>Utterance-level RNN </a:t>
            </a:r>
            <a:r>
              <a:rPr lang="zh-CN" altLang="en-US">
                <a:latin typeface="宋体" panose="02010600030101010101" pitchFamily="2" charset="-122"/>
                <a:ea typeface="宋体" panose="02010600030101010101" pitchFamily="2" charset="-122"/>
                <a:cs typeface="宋体" panose="02010600030101010101" pitchFamily="2" charset="-122"/>
              </a:rPr>
              <a:t>在用户和聊天机器人之间传输信息。</a:t>
            </a:r>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p>
          <a:p>
            <a:endParaRPr lang="zh-CN" altLang="en-US"/>
          </a:p>
          <a:p>
            <a:endParaRPr lang="zh-CN" altLang="en-US"/>
          </a:p>
        </p:txBody>
      </p:sp>
      <p:pic>
        <p:nvPicPr>
          <p:cNvPr id="3" name="图片 2"/>
          <p:cNvPicPr>
            <a:picLocks noChangeAspect="1"/>
          </p:cNvPicPr>
          <p:nvPr/>
        </p:nvPicPr>
        <p:blipFill>
          <a:blip r:embed="rId1"/>
          <a:stretch>
            <a:fillRect/>
          </a:stretch>
        </p:blipFill>
        <p:spPr>
          <a:xfrm>
            <a:off x="496570" y="2466340"/>
            <a:ext cx="7631430" cy="3113405"/>
          </a:xfrm>
          <a:prstGeom prst="rect">
            <a:avLst/>
          </a:prstGeom>
        </p:spPr>
      </p:pic>
      <p:pic>
        <p:nvPicPr>
          <p:cNvPr id="6" name="图片 5"/>
          <p:cNvPicPr>
            <a:picLocks noChangeAspect="1"/>
          </p:cNvPicPr>
          <p:nvPr/>
        </p:nvPicPr>
        <p:blipFill>
          <a:blip r:embed="rId2"/>
          <a:srcRect r="2383"/>
          <a:stretch>
            <a:fillRect/>
          </a:stretch>
        </p:blipFill>
        <p:spPr>
          <a:xfrm>
            <a:off x="885190" y="1318260"/>
            <a:ext cx="2496820" cy="70358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2382</Words>
  <Application>WPS 演示</Application>
  <PresentationFormat>宽屏</PresentationFormat>
  <Paragraphs>140</Paragraphs>
  <Slides>16</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31" baseType="lpstr">
      <vt:lpstr>Arial</vt:lpstr>
      <vt:lpstr>宋体</vt:lpstr>
      <vt:lpstr>Wingdings</vt:lpstr>
      <vt:lpstr>Bahnschrift Condensed</vt:lpstr>
      <vt:lpstr>Gill Sans Ultra Bold</vt:lpstr>
      <vt:lpstr>Segoe UI Black</vt:lpstr>
      <vt:lpstr>Times New Roman</vt:lpstr>
      <vt:lpstr>华康俪金黑W8(P)</vt:lpstr>
      <vt:lpstr>仿宋</vt:lpstr>
      <vt:lpstr>黑体</vt:lpstr>
      <vt:lpstr>等线</vt:lpstr>
      <vt:lpstr>微软雅黑</vt:lpstr>
      <vt:lpstr>Arial Unicode MS</vt:lpstr>
      <vt:lpstr>Office 主题​​</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高兴</cp:lastModifiedBy>
  <cp:revision>569</cp:revision>
  <dcterms:created xsi:type="dcterms:W3CDTF">2017-04-22T07:59:00Z</dcterms:created>
  <dcterms:modified xsi:type="dcterms:W3CDTF">2019-11-29T10:28:04Z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