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8" r:id="rId2"/>
    <p:sldId id="259" r:id="rId3"/>
    <p:sldId id="263" r:id="rId4"/>
    <p:sldId id="262" r:id="rId5"/>
    <p:sldId id="261" r:id="rId6"/>
    <p:sldId id="276" r:id="rId7"/>
    <p:sldId id="264" r:id="rId8"/>
    <p:sldId id="272" r:id="rId9"/>
    <p:sldId id="271" r:id="rId10"/>
    <p:sldId id="270" r:id="rId11"/>
    <p:sldId id="273" r:id="rId12"/>
    <p:sldId id="274" r:id="rId13"/>
    <p:sldId id="265" r:id="rId14"/>
    <p:sldId id="267" r:id="rId15"/>
    <p:sldId id="268" r:id="rId16"/>
    <p:sldId id="266" r:id="rId17"/>
    <p:sldId id="269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9" autoAdjust="0"/>
    <p:restoredTop sz="77369" autoAdjust="0"/>
  </p:normalViewPr>
  <p:slideViewPr>
    <p:cSldViewPr snapToGrid="0">
      <p:cViewPr varScale="1">
        <p:scale>
          <a:sx n="93" d="100"/>
          <a:sy n="93" d="100"/>
        </p:scale>
        <p:origin x="11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C02A9-C794-45AF-B05A-91EF0C06385E}" type="datetimeFigureOut">
              <a:rPr lang="zh-CN" altLang="en-US" smtClean="0"/>
              <a:t>2019/12/11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3DE98-7C43-48A8-A4B6-0FC6B7A20D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752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3DE98-7C43-48A8-A4B6-0FC6B7A20DB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1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通过线性混合层合并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个不同的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densely connected layer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3DE98-7C43-48A8-A4B6-0FC6B7A20DB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8905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经过上述的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AGGCN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模型，我们得到所有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tokens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的表征，之后关是预测实体之间关系。论文中将句子的表征和实体表征合并。</a:t>
            </a: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​首先，需要得到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sentence representation:</a:t>
            </a: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这里面的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mask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表示我们仅仅选择了除去了实体表征之后的段落表征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函数应该是一个池化函数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最后通过逻辑回归进行关系的预测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3DE98-7C43-48A8-A4B6-0FC6B7A20DB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3268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Graph convolution over pruned dependency trees improves relation extraction   In Proc. of EMNLP</a:t>
            </a:r>
          </a:p>
          <a:p>
            <a:r>
              <a:rPr lang="zh-CN" altLang="en-US" dirty="0" smtClean="0"/>
              <a:t>对跨句</a:t>
            </a:r>
            <a:r>
              <a:rPr lang="en-US" altLang="zh-CN" dirty="0" smtClean="0"/>
              <a:t>n</a:t>
            </a:r>
            <a:r>
              <a:rPr lang="zh-CN" altLang="en-US" dirty="0" smtClean="0"/>
              <a:t>元关系提取任务 分为三类 </a:t>
            </a:r>
            <a:r>
              <a:rPr lang="en-US" altLang="zh-CN" dirty="0" smtClean="0"/>
              <a:t>1)</a:t>
            </a:r>
            <a:r>
              <a:rPr lang="zh-CN" altLang="en-US" dirty="0" smtClean="0"/>
              <a:t>是基于特征的分类  根据最短依赖路径</a:t>
            </a:r>
            <a:endParaRPr lang="en-US" altLang="zh-CN" dirty="0" smtClean="0"/>
          </a:p>
          <a:p>
            <a:r>
              <a:rPr lang="en-US" altLang="zh-CN" dirty="0" smtClean="0"/>
              <a:t>2)</a:t>
            </a:r>
            <a:r>
              <a:rPr lang="zh-CN" altLang="en-US" dirty="0" smtClean="0"/>
              <a:t>图结构</a:t>
            </a:r>
            <a:r>
              <a:rPr lang="en-US" altLang="zh-CN" dirty="0" smtClean="0"/>
              <a:t>LSTM</a:t>
            </a:r>
            <a:r>
              <a:rPr lang="zh-CN" altLang="en-US" dirty="0" smtClean="0"/>
              <a:t>方法</a:t>
            </a:r>
            <a:endParaRPr lang="en-US" altLang="zh-CN" dirty="0" smtClean="0"/>
          </a:p>
          <a:p>
            <a:r>
              <a:rPr lang="en-US" altLang="zh-CN" dirty="0" smtClean="0"/>
              <a:t>3)</a:t>
            </a:r>
            <a:r>
              <a:rPr lang="zh-CN" altLang="en-US" dirty="0" smtClean="0"/>
              <a:t>带剪枝的图卷积网络</a:t>
            </a:r>
            <a:endParaRPr lang="en-US" altLang="zh-CN" dirty="0" smtClean="0"/>
          </a:p>
          <a:p>
            <a:r>
              <a:rPr lang="en-US" altLang="zh-CN" dirty="0" smtClean="0"/>
              <a:t>Binary-class</a:t>
            </a:r>
            <a:r>
              <a:rPr lang="zh-CN" altLang="en-US" dirty="0" smtClean="0"/>
              <a:t>指的是二类</a:t>
            </a:r>
            <a:endParaRPr lang="en-US" altLang="zh-CN" dirty="0" smtClean="0"/>
          </a:p>
          <a:p>
            <a:r>
              <a:rPr lang="en-US" altLang="zh-CN" dirty="0" smtClean="0"/>
              <a:t>Multi-class</a:t>
            </a:r>
            <a:r>
              <a:rPr lang="zh-CN" altLang="en-US" dirty="0" smtClean="0"/>
              <a:t>指多类</a:t>
            </a:r>
            <a:endParaRPr lang="en-US" altLang="zh-CN" dirty="0" smtClean="0"/>
          </a:p>
          <a:p>
            <a:r>
              <a:rPr lang="en-US" altLang="zh-CN" dirty="0" smtClean="0"/>
              <a:t>T</a:t>
            </a:r>
            <a:r>
              <a:rPr lang="zh-CN" altLang="en-US" dirty="0" smtClean="0"/>
              <a:t>指三元关系 </a:t>
            </a:r>
            <a:r>
              <a:rPr lang="en-US" altLang="zh-CN" dirty="0" smtClean="0"/>
              <a:t>B</a:t>
            </a:r>
            <a:r>
              <a:rPr lang="zh-CN" altLang="en-US" dirty="0" smtClean="0"/>
              <a:t>指二元关系</a:t>
            </a:r>
            <a:endParaRPr lang="en-US" altLang="zh-CN" dirty="0" smtClean="0"/>
          </a:p>
          <a:p>
            <a:r>
              <a:rPr lang="en-US" altLang="zh-CN" dirty="0" smtClean="0"/>
              <a:t>Single</a:t>
            </a:r>
            <a:r>
              <a:rPr lang="zh-CN" altLang="en-US" dirty="0" smtClean="0"/>
              <a:t>指的是单个句子</a:t>
            </a:r>
            <a:endParaRPr lang="en-US" altLang="zh-CN" dirty="0" smtClean="0"/>
          </a:p>
          <a:p>
            <a:r>
              <a:rPr lang="en-US" altLang="zh-CN" dirty="0" smtClean="0"/>
              <a:t>Cross</a:t>
            </a:r>
            <a:r>
              <a:rPr lang="zh-CN" altLang="en-US" dirty="0" smtClean="0"/>
              <a:t>指的是多个句子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3DE98-7C43-48A8-A4B6-0FC6B7A20DB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815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对语句级关系提取</a:t>
            </a:r>
            <a:r>
              <a:rPr lang="zh-CN" altLang="en-US" baseline="0" dirty="0" smtClean="0"/>
              <a:t>  有两类模型</a:t>
            </a:r>
            <a:endParaRPr lang="en-US" altLang="zh-CN" baseline="0" dirty="0" smtClean="0"/>
          </a:p>
          <a:p>
            <a:r>
              <a:rPr lang="en-US" altLang="zh-CN" baseline="0" dirty="0" smtClean="0"/>
              <a:t>1)</a:t>
            </a:r>
            <a:r>
              <a:rPr lang="zh-CN" altLang="en-US" baseline="0" dirty="0" smtClean="0"/>
              <a:t>基于依赖的模型</a:t>
            </a:r>
            <a:endParaRPr lang="en-US" altLang="zh-CN" baseline="0" dirty="0" smtClean="0"/>
          </a:p>
          <a:p>
            <a:r>
              <a:rPr lang="en-US" altLang="zh-CN" baseline="0" dirty="0" smtClean="0"/>
              <a:t>2)</a:t>
            </a:r>
            <a:r>
              <a:rPr lang="zh-CN" altLang="en-US" baseline="0" dirty="0" smtClean="0"/>
              <a:t>基于序列的模型</a:t>
            </a:r>
            <a:endParaRPr lang="en-US" altLang="zh-CN" baseline="0" dirty="0" smtClean="0"/>
          </a:p>
          <a:p>
            <a:r>
              <a:rPr lang="en-US" altLang="zh-CN" baseline="0" dirty="0" smtClean="0"/>
              <a:t>LR==</a:t>
            </a:r>
            <a:r>
              <a:rPr lang="zh-CN" altLang="en-US" baseline="0" dirty="0" smtClean="0"/>
              <a:t>逻辑回归分类</a:t>
            </a:r>
            <a:endParaRPr lang="en-US" altLang="zh-CN" baseline="0" dirty="0" smtClean="0"/>
          </a:p>
          <a:p>
            <a:r>
              <a:rPr lang="en-US" altLang="zh-CN" baseline="0" dirty="0" smtClean="0"/>
              <a:t>SDP-LSTM==</a:t>
            </a:r>
            <a:r>
              <a:rPr lang="zh-CN" altLang="en-US" baseline="0" dirty="0" smtClean="0"/>
              <a:t>最短路径</a:t>
            </a:r>
            <a:r>
              <a:rPr lang="en-US" altLang="zh-CN" baseline="0" dirty="0" smtClean="0"/>
              <a:t>LSTM  </a:t>
            </a:r>
            <a:r>
              <a:rPr lang="en-US" altLang="zh-CN" baseline="0" dirty="0" err="1" smtClean="0"/>
              <a:t>LSTM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长短期记忆</a:t>
            </a:r>
            <a:endParaRPr lang="en-US" altLang="zh-CN" baseline="0" dirty="0" smtClean="0"/>
          </a:p>
          <a:p>
            <a:r>
              <a:rPr lang="en-US" altLang="zh-CN" baseline="0" dirty="0" smtClean="0"/>
              <a:t>Tree-LSTM==</a:t>
            </a:r>
            <a:r>
              <a:rPr lang="zh-CN" altLang="en-US" baseline="0" dirty="0" smtClean="0"/>
              <a:t>树结构</a:t>
            </a:r>
            <a:r>
              <a:rPr lang="en-US" altLang="zh-CN" baseline="0" dirty="0" smtClean="0"/>
              <a:t>LSTM</a:t>
            </a:r>
            <a:r>
              <a:rPr lang="zh-CN" altLang="en-US" baseline="0" dirty="0" smtClean="0"/>
              <a:t>模型</a:t>
            </a:r>
            <a:endParaRPr lang="en-US" altLang="zh-CN" baseline="0" dirty="0" smtClean="0"/>
          </a:p>
          <a:p>
            <a:r>
              <a:rPr lang="en-US" altLang="zh-CN" dirty="0" smtClean="0"/>
              <a:t>C-GCN==</a:t>
            </a:r>
            <a:r>
              <a:rPr lang="zh-CN" altLang="en-US" dirty="0" smtClean="0"/>
              <a:t>上下文图卷积网络</a:t>
            </a:r>
            <a:r>
              <a:rPr lang="en-US" altLang="zh-CN" dirty="0" smtClean="0"/>
              <a:t>(</a:t>
            </a:r>
            <a:r>
              <a:rPr lang="zh-CN" altLang="en-US" dirty="0" smtClean="0"/>
              <a:t>和</a:t>
            </a:r>
            <a:r>
              <a:rPr lang="en-US" altLang="zh-CN" dirty="0" smtClean="0"/>
              <a:t>GCN</a:t>
            </a:r>
            <a:r>
              <a:rPr lang="zh-CN" altLang="en-US" dirty="0" smtClean="0"/>
              <a:t>都带有剪枝</a:t>
            </a:r>
            <a:r>
              <a:rPr lang="en-US" altLang="zh-CN" dirty="0" smtClean="0"/>
              <a:t>)</a:t>
            </a:r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3DE98-7C43-48A8-A4B6-0FC6B7A20DB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0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短语结构树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(constituent tree)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与依存树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(dependency tree)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NLP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中的两种典型的树结构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3DE98-7C43-48A8-A4B6-0FC6B7A20DB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332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3DE98-7C43-48A8-A4B6-0FC6B7A20DB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227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16</a:t>
            </a:r>
            <a:r>
              <a:rPr lang="zh-CN" altLang="en-US" dirty="0" smtClean="0"/>
              <a:t>个病人表现有</a:t>
            </a:r>
            <a:r>
              <a:rPr lang="en-US" altLang="zh-CN" dirty="0" smtClean="0"/>
              <a:t>exon-19</a:t>
            </a:r>
            <a:r>
              <a:rPr lang="zh-CN" altLang="en-US" dirty="0" smtClean="0"/>
              <a:t>受体的基因突变 同时</a:t>
            </a:r>
            <a:r>
              <a:rPr lang="en-US" altLang="zh-CN" dirty="0" smtClean="0"/>
              <a:t>L858E</a:t>
            </a:r>
            <a:r>
              <a:rPr lang="zh-CN" altLang="en-US" dirty="0" smtClean="0"/>
              <a:t>点的突变也被标记了 </a:t>
            </a:r>
            <a:endParaRPr lang="en-US" altLang="zh-CN" dirty="0" smtClean="0"/>
          </a:p>
          <a:p>
            <a:r>
              <a:rPr lang="zh-CN" altLang="en-US" dirty="0" smtClean="0"/>
              <a:t>所有病人都使用</a:t>
            </a:r>
            <a:r>
              <a:rPr lang="en-US" altLang="zh-CN" dirty="0" err="1" smtClean="0"/>
              <a:t>gefitinib</a:t>
            </a:r>
            <a:r>
              <a:rPr lang="zh-CN" altLang="en-US" dirty="0" smtClean="0"/>
              <a:t>治疗并表现了部分影响</a:t>
            </a:r>
            <a:endParaRPr lang="en-US" altLang="zh-CN" dirty="0" smtClean="0"/>
          </a:p>
          <a:p>
            <a:r>
              <a:rPr lang="zh-CN" altLang="en-US" dirty="0" smtClean="0"/>
              <a:t>图中是论文中举出的两个关于</a:t>
            </a:r>
            <a:r>
              <a:rPr lang="en-US" altLang="zh-CN" dirty="0" smtClean="0"/>
              <a:t>dependency tree</a:t>
            </a:r>
            <a:r>
              <a:rPr lang="zh-CN" altLang="en-US" dirty="0" smtClean="0"/>
              <a:t>关系提取的句子</a:t>
            </a:r>
            <a:r>
              <a:rPr lang="en-US" altLang="zh-CN" dirty="0" smtClean="0"/>
              <a:t>,</a:t>
            </a:r>
            <a:r>
              <a:rPr lang="zh-CN" altLang="en-US" dirty="0" smtClean="0"/>
              <a:t>一共有三个实体</a:t>
            </a:r>
            <a:r>
              <a:rPr lang="en-US" altLang="zh-CN" dirty="0" smtClean="0"/>
              <a:t>,</a:t>
            </a:r>
            <a:r>
              <a:rPr lang="zh-CN" altLang="en-US" dirty="0" smtClean="0"/>
              <a:t>就是高亮的这三个单词</a:t>
            </a:r>
            <a:r>
              <a:rPr lang="en-US" altLang="zh-CN" dirty="0" smtClean="0"/>
              <a:t>,</a:t>
            </a:r>
            <a:r>
              <a:rPr lang="zh-CN" altLang="en-US" dirty="0" smtClean="0"/>
              <a:t>最短的依赖路径是粗体线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dependency trees</a:t>
            </a:r>
            <a:r>
              <a:rPr lang="zh-CN" altLang="en-US" dirty="0" smtClean="0"/>
              <a:t>包含着对于关系抽取非常有用的结构信息，但是如何有效的利用相关信息而忽略掉</a:t>
            </a:r>
            <a:r>
              <a:rPr lang="en-US" altLang="zh-CN" dirty="0" smtClean="0"/>
              <a:t>dependency trees</a:t>
            </a:r>
            <a:r>
              <a:rPr lang="zh-CN" altLang="en-US" dirty="0" smtClean="0"/>
              <a:t>中的无关系你想仍然是一个具有挑战性的研究问题</a:t>
            </a:r>
            <a:endParaRPr lang="en-US" altLang="zh-CN" dirty="0" smtClean="0"/>
          </a:p>
          <a:p>
            <a:r>
              <a:rPr lang="zh-CN" altLang="en-US" dirty="0" smtClean="0"/>
              <a:t>现有的方法是试用基于规则的</a:t>
            </a:r>
            <a:r>
              <a:rPr lang="en-US" altLang="zh-CN" dirty="0" smtClean="0"/>
              <a:t>hard-pruning</a:t>
            </a:r>
            <a:r>
              <a:rPr lang="zh-CN" altLang="en-US" dirty="0" smtClean="0"/>
              <a:t>策略来选择相关的部分依赖结构</a:t>
            </a:r>
            <a:r>
              <a:rPr lang="en-US" altLang="zh-CN" dirty="0" smtClean="0"/>
              <a:t>,</a:t>
            </a:r>
            <a:r>
              <a:rPr lang="zh-CN" altLang="en-US" dirty="0" smtClean="0"/>
              <a:t>可并不是总是产生最佳结果。</a:t>
            </a:r>
            <a:endParaRPr lang="en-US" altLang="zh-CN" dirty="0" smtClean="0"/>
          </a:p>
          <a:p>
            <a:r>
              <a:rPr lang="zh-CN" altLang="en-US" dirty="0" smtClean="0"/>
              <a:t>本文提出了一种直接以全依赖树为输入的</a:t>
            </a:r>
            <a:r>
              <a:rPr lang="en-US" altLang="zh-CN" dirty="0" smtClean="0"/>
              <a:t>Attention Guided Convolutional</a:t>
            </a:r>
            <a:r>
              <a:rPr lang="en-US" altLang="zh-CN" baseline="0" dirty="0" smtClean="0"/>
              <a:t> Network(</a:t>
            </a:r>
            <a:r>
              <a:rPr lang="zh-CN" altLang="en-US" baseline="0" dirty="0" smtClean="0"/>
              <a:t>即</a:t>
            </a:r>
            <a:r>
              <a:rPr lang="en-US" altLang="zh-CN" baseline="0" dirty="0" smtClean="0"/>
              <a:t>AGGCNs)</a:t>
            </a:r>
            <a:r>
              <a:rPr lang="zh-CN" altLang="en-US" baseline="0" dirty="0" smtClean="0"/>
              <a:t>模型</a:t>
            </a:r>
            <a:endParaRPr lang="en-US" altLang="zh-CN" baseline="0" dirty="0" smtClean="0"/>
          </a:p>
          <a:p>
            <a:r>
              <a:rPr lang="zh-CN" altLang="en-US" dirty="0" smtClean="0"/>
              <a:t>这个模型可以理解成一个</a:t>
            </a:r>
            <a:r>
              <a:rPr lang="en-US" altLang="zh-CN" dirty="0" smtClean="0"/>
              <a:t>soft-pruning</a:t>
            </a:r>
            <a:r>
              <a:rPr lang="zh-CN" altLang="en-US" dirty="0" smtClean="0"/>
              <a:t>方法</a:t>
            </a:r>
            <a:r>
              <a:rPr lang="en-US" altLang="zh-CN" dirty="0" smtClean="0"/>
              <a:t>,</a:t>
            </a:r>
            <a:r>
              <a:rPr lang="zh-CN" altLang="en-US" dirty="0" smtClean="0"/>
              <a:t>自动学习如何有选择的关注对关系提取任务相关的子结构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3DE98-7C43-48A8-A4B6-0FC6B7A20DB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5614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3DE98-7C43-48A8-A4B6-0FC6B7A20DB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400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在将文本转化为全连接的带权重的图</a:t>
            </a:r>
            <a:r>
              <a:rPr lang="en-US" altLang="zh-CN" dirty="0" smtClean="0"/>
              <a:t>,</a:t>
            </a:r>
            <a:r>
              <a:rPr lang="zh-CN" altLang="en-US" dirty="0" smtClean="0"/>
              <a:t>这个权重可以看做是节点之间的强度</a:t>
            </a:r>
            <a:r>
              <a:rPr lang="en-US" altLang="zh-CN" dirty="0" smtClean="0"/>
              <a:t>,</a:t>
            </a:r>
            <a:r>
              <a:rPr lang="zh-CN" altLang="en-US" dirty="0" smtClean="0"/>
              <a:t>是通过自注意力机制得到的</a:t>
            </a:r>
            <a:endParaRPr lang="en-US" altLang="zh-CN" dirty="0" smtClean="0"/>
          </a:p>
          <a:p>
            <a:r>
              <a:rPr lang="en-US" altLang="zh-CN" dirty="0" smtClean="0"/>
              <a:t>AGGCN</a:t>
            </a:r>
            <a:r>
              <a:rPr lang="zh-CN" altLang="en-US" dirty="0" smtClean="0"/>
              <a:t>由</a:t>
            </a:r>
            <a:r>
              <a:rPr lang="en-US" altLang="zh-CN" dirty="0" smtClean="0"/>
              <a:t>M</a:t>
            </a:r>
            <a:r>
              <a:rPr lang="zh-CN" altLang="en-US" dirty="0" smtClean="0"/>
              <a:t>个相同的</a:t>
            </a:r>
            <a:r>
              <a:rPr lang="en-US" altLang="zh-CN" dirty="0" smtClean="0"/>
              <a:t>block</a:t>
            </a:r>
            <a:r>
              <a:rPr lang="zh-CN" altLang="en-US" dirty="0" smtClean="0"/>
              <a:t>组成，每个</a:t>
            </a:r>
            <a:r>
              <a:rPr lang="en-US" altLang="zh-CN" dirty="0" smtClean="0"/>
              <a:t>block</a:t>
            </a:r>
            <a:r>
              <a:rPr lang="zh-CN" altLang="en-US" dirty="0" smtClean="0"/>
              <a:t>包括</a:t>
            </a:r>
            <a:r>
              <a:rPr lang="en-US" altLang="zh-CN" dirty="0" smtClean="0"/>
              <a:t>Attention Guided Layer</a:t>
            </a:r>
            <a:r>
              <a:rPr lang="zh-CN" altLang="en-US" dirty="0" smtClean="0"/>
              <a:t>和</a:t>
            </a:r>
            <a:r>
              <a:rPr lang="en-US" altLang="zh-CN" dirty="0" smtClean="0"/>
              <a:t>N</a:t>
            </a:r>
            <a:r>
              <a:rPr lang="zh-CN" altLang="en-US" dirty="0" smtClean="0"/>
              <a:t>个</a:t>
            </a:r>
            <a:r>
              <a:rPr lang="en-US" altLang="zh-CN" dirty="0" smtClean="0"/>
              <a:t>Densely Connected Layer</a:t>
            </a:r>
            <a:r>
              <a:rPr lang="zh-CN" altLang="en-US" dirty="0" smtClean="0"/>
              <a:t>以及</a:t>
            </a:r>
            <a:r>
              <a:rPr lang="en-US" altLang="zh-CN" dirty="0" smtClean="0"/>
              <a:t>Linear Combination Layer</a:t>
            </a:r>
            <a:r>
              <a:rPr lang="zh-CN" altLang="en-US" dirty="0" smtClean="0"/>
              <a:t>（如图所示）。每个</a:t>
            </a:r>
            <a:r>
              <a:rPr lang="en-US" altLang="zh-CN" dirty="0" smtClean="0"/>
              <a:t>block</a:t>
            </a:r>
            <a:r>
              <a:rPr lang="zh-CN" altLang="en-US" dirty="0" smtClean="0"/>
              <a:t>将</a:t>
            </a:r>
            <a:r>
              <a:rPr lang="en-US" altLang="zh-CN" dirty="0" smtClean="0"/>
              <a:t>node embedding</a:t>
            </a:r>
            <a:r>
              <a:rPr lang="zh-CN" altLang="en-US" dirty="0" smtClean="0"/>
              <a:t>和表征图的邻接矩阵作为输入。</a:t>
            </a:r>
            <a:r>
              <a:rPr lang="en-US" altLang="zh-CN" dirty="0" smtClean="0"/>
              <a:t>N</a:t>
            </a:r>
            <a:r>
              <a:rPr lang="zh-CN" altLang="en-US" dirty="0" smtClean="0"/>
              <a:t>个 </a:t>
            </a:r>
            <a:r>
              <a:rPr lang="en-US" altLang="zh-CN" dirty="0" smtClean="0"/>
              <a:t>attention guided adjacency matrices</a:t>
            </a:r>
            <a:r>
              <a:rPr lang="zh-CN" altLang="en-US" dirty="0" smtClean="0"/>
              <a:t>，</a:t>
            </a:r>
            <a:r>
              <a:rPr lang="en-US" altLang="zh-CN" dirty="0" smtClean="0"/>
              <a:t>A˜(1)</a:t>
            </a:r>
            <a:r>
              <a:rPr lang="zh-CN" altLang="en-US" dirty="0" smtClean="0"/>
              <a:t>到</a:t>
            </a:r>
            <a:r>
              <a:rPr lang="en-US" altLang="zh-CN" dirty="0" smtClean="0"/>
              <a:t>A˜(n) </a:t>
            </a:r>
            <a:r>
              <a:rPr lang="zh-CN" altLang="en-US" dirty="0" smtClean="0"/>
              <a:t>由</a:t>
            </a:r>
            <a:r>
              <a:rPr lang="en-US" altLang="zh-CN" dirty="0" smtClean="0"/>
              <a:t>multi-head attention </a:t>
            </a:r>
            <a:r>
              <a:rPr lang="zh-CN" altLang="en-US" dirty="0" smtClean="0"/>
              <a:t>生成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3DE98-7C43-48A8-A4B6-0FC6B7A20DB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156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CNN</a:t>
            </a:r>
            <a:r>
              <a:rPr lang="zh-CN" altLang="en-US" dirty="0" smtClean="0"/>
              <a:t>研究的对象是具备欧几里得域的数据</a:t>
            </a:r>
            <a:r>
              <a:rPr lang="en-US" altLang="zh-CN" dirty="0" smtClean="0"/>
              <a:t>,</a:t>
            </a:r>
            <a:r>
              <a:rPr lang="zh-CN" altLang="en-US" dirty="0" smtClean="0"/>
              <a:t>明显的特征是他们具有规则的空间结构</a:t>
            </a:r>
            <a:endParaRPr lang="en-US" altLang="zh-CN" dirty="0" smtClean="0"/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但生活中很多数据不具备规则的空间结构</a:t>
            </a:r>
            <a:r>
              <a:rPr lang="en-US" altLang="zh-CN" dirty="0" smtClean="0"/>
              <a:t>,</a:t>
            </a:r>
            <a:r>
              <a:rPr lang="zh-CN" altLang="en-US" dirty="0" smtClean="0"/>
              <a:t>如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推荐系统、电子交易、分子结构等抽象出来的图谱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dirty="0" smtClean="0"/>
              <a:t>这些图谱中的每个节点连接不尽相同，有的节点有三个连接，有的节点只有一个连接，是不规则的结构</a:t>
            </a:r>
            <a:endParaRPr lang="en-US" altLang="zh-CN" dirty="0" smtClean="0"/>
          </a:p>
          <a:p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难以选取固定的卷积核来适应整个图的不规则性，如邻居节点数量的不确定和节点顺序的不确定。</a:t>
            </a:r>
            <a:endParaRPr lang="en-US" altLang="zh-CN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节点特征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：每个节点有自己的特征；（体现在点上）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结构特征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：图数据中的每个节点具有结构特征，即节点与节点存在一定的联系。（体现在边上）</a:t>
            </a:r>
            <a:endParaRPr lang="en-US" altLang="zh-CN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图数据既要考虑</a:t>
            </a:r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节点信息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，也要考虑</a:t>
            </a:r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结构信息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，图卷积神经网络就可以自动化地既</a:t>
            </a:r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学习节点特征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，又能</a:t>
            </a:r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学习节点与节点之间的关联信息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3DE98-7C43-48A8-A4B6-0FC6B7A20DB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928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这篇文章第一次引入了</a:t>
            </a:r>
            <a:r>
              <a:rPr lang="en-US" altLang="zh-CN" dirty="0" smtClean="0"/>
              <a:t>attention guided layer</a:t>
            </a:r>
            <a:r>
              <a:rPr lang="zh-CN" altLang="en-US" dirty="0" smtClean="0"/>
              <a:t>在</a:t>
            </a:r>
            <a:r>
              <a:rPr lang="en-US" altLang="zh-CN" dirty="0" smtClean="0"/>
              <a:t>AGGCN</a:t>
            </a:r>
            <a:r>
              <a:rPr lang="zh-CN" altLang="en-US" dirty="0" smtClean="0"/>
              <a:t>模型中。</a:t>
            </a:r>
            <a:endParaRPr lang="en-US" altLang="zh-CN" dirty="0" smtClean="0"/>
          </a:p>
          <a:p>
            <a:r>
              <a:rPr lang="zh-CN" altLang="en-US" dirty="0" smtClean="0"/>
              <a:t>之前存在了一些预定义的修剪策略，它们通过构造好的邻接矩阵去将</a:t>
            </a:r>
            <a:r>
              <a:rPr lang="en-US" altLang="zh-CN" dirty="0" smtClean="0"/>
              <a:t>full tree </a:t>
            </a:r>
            <a:r>
              <a:rPr lang="zh-CN" altLang="en-US" dirty="0" smtClean="0"/>
              <a:t>转化为 </a:t>
            </a:r>
            <a:r>
              <a:rPr lang="en-US" altLang="zh-CN" dirty="0" smtClean="0"/>
              <a:t>subtree</a:t>
            </a:r>
            <a:r>
              <a:rPr lang="zh-CN" altLang="en-US" dirty="0" smtClean="0"/>
              <a:t>，这可以看作 </a:t>
            </a:r>
            <a:r>
              <a:rPr lang="en-US" altLang="zh-CN" dirty="0" smtClean="0"/>
              <a:t>hard attention</a:t>
            </a:r>
            <a:r>
              <a:rPr lang="zh-CN" altLang="en-US" dirty="0" smtClean="0"/>
              <a:t>的一种形式，在 </a:t>
            </a:r>
            <a:r>
              <a:rPr lang="en-US" altLang="zh-CN" dirty="0" smtClean="0"/>
              <a:t>subtree</a:t>
            </a:r>
            <a:r>
              <a:rPr lang="zh-CN" altLang="en-US" dirty="0" smtClean="0"/>
              <a:t>中不存在的边在邻接矩阵对应的元素直接赋为</a:t>
            </a:r>
            <a:r>
              <a:rPr lang="en-US" altLang="zh-CN" dirty="0" smtClean="0"/>
              <a:t>0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在</a:t>
            </a:r>
            <a:r>
              <a:rPr lang="en-US" altLang="zh-CN" dirty="0" smtClean="0"/>
              <a:t>Abstract</a:t>
            </a:r>
            <a:r>
              <a:rPr lang="zh-CN" altLang="en-US" dirty="0" smtClean="0"/>
              <a:t>中提到，这种方式可能消除了原始的 </a:t>
            </a:r>
            <a:r>
              <a:rPr lang="en-US" altLang="zh-CN" dirty="0" smtClean="0"/>
              <a:t>full tree</a:t>
            </a:r>
            <a:r>
              <a:rPr lang="zh-CN" altLang="en-US" dirty="0" smtClean="0"/>
              <a:t>中的信息，而本文的</a:t>
            </a:r>
            <a:r>
              <a:rPr lang="en-US" altLang="zh-CN" dirty="0" smtClean="0"/>
              <a:t>attention guided layer </a:t>
            </a:r>
            <a:r>
              <a:rPr lang="zh-CN" altLang="en-US" dirty="0" smtClean="0"/>
              <a:t>实现的</a:t>
            </a:r>
            <a:r>
              <a:rPr lang="en-US" altLang="zh-CN" dirty="0" smtClean="0"/>
              <a:t>soft pruning </a:t>
            </a:r>
            <a:r>
              <a:rPr lang="zh-CN" altLang="en-US" dirty="0" smtClean="0"/>
              <a:t>则可以克服这一缺点。</a:t>
            </a:r>
            <a:endParaRPr lang="en-US" altLang="zh-CN" dirty="0" smtClean="0"/>
          </a:p>
          <a:p>
            <a:r>
              <a:rPr lang="zh-CN" altLang="en-US" dirty="0" smtClean="0"/>
              <a:t>在</a:t>
            </a:r>
            <a:r>
              <a:rPr lang="en-US" altLang="zh-CN" dirty="0" smtClean="0"/>
              <a:t>attention guided layer </a:t>
            </a:r>
            <a:r>
              <a:rPr lang="zh-CN" altLang="en-US" dirty="0" smtClean="0"/>
              <a:t>中，先将原始的图转化为邻接矩阵，然后通过 </a:t>
            </a:r>
            <a:r>
              <a:rPr lang="en-US" altLang="zh-CN" dirty="0" smtClean="0"/>
              <a:t>multi-head attention </a:t>
            </a:r>
            <a:r>
              <a:rPr lang="zh-CN" altLang="en-US" dirty="0" smtClean="0"/>
              <a:t>转化为 全连接的 </a:t>
            </a:r>
            <a:r>
              <a:rPr lang="en-US" altLang="zh-CN" dirty="0" smtClean="0"/>
              <a:t>attention guided adjacency </a:t>
            </a:r>
            <a:r>
              <a:rPr lang="en-US" altLang="zh-CN" dirty="0" err="1" smtClean="0"/>
              <a:t>matrice</a:t>
            </a:r>
            <a:r>
              <a:rPr lang="en-US" altLang="zh-CN" dirty="0" smtClean="0"/>
              <a:t>  A˜</a:t>
            </a:r>
            <a:r>
              <a:rPr lang="zh-CN" altLang="en-US" dirty="0" smtClean="0"/>
              <a:t>， </a:t>
            </a:r>
            <a:endParaRPr lang="en-US" altLang="zh-CN" dirty="0" smtClean="0"/>
          </a:p>
          <a:p>
            <a:r>
              <a:rPr lang="zh-CN" altLang="en-US" dirty="0" smtClean="0"/>
              <a:t>矩阵中的每个元素对应相应节点之间边的权重，从而捕捉到领域的信息</a:t>
            </a:r>
            <a:endParaRPr lang="en-US" altLang="zh-CN" dirty="0" smtClean="0"/>
          </a:p>
          <a:p>
            <a:r>
              <a:rPr lang="en-US" altLang="zh-CN" dirty="0" smtClean="0"/>
              <a:t>Q</a:t>
            </a:r>
            <a:r>
              <a:rPr lang="zh-CN" altLang="en-US" dirty="0" smtClean="0"/>
              <a:t>，</a:t>
            </a:r>
            <a:r>
              <a:rPr lang="en-US" altLang="zh-CN" dirty="0" smtClean="0"/>
              <a:t>K</a:t>
            </a:r>
            <a:r>
              <a:rPr lang="zh-CN" altLang="en-US" dirty="0" smtClean="0"/>
              <a:t>都等于模型在</a:t>
            </a:r>
            <a:r>
              <a:rPr lang="en-US" altLang="zh-CN" dirty="0" smtClean="0"/>
              <a:t>l-1</a:t>
            </a:r>
            <a:r>
              <a:rPr lang="zh-CN" altLang="en-US" dirty="0" smtClean="0"/>
              <a:t>层即上一层的集体表征</a:t>
            </a:r>
            <a:r>
              <a:rPr lang="en-US" altLang="zh-CN" dirty="0" smtClean="0"/>
              <a:t>h(l−1)h^{(l-1)}h (l−1) 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WQiW^Q_iW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iQ</a:t>
            </a:r>
            <a:r>
              <a:rPr lang="en-US" altLang="zh-CN" dirty="0" smtClean="0"/>
              <a:t>​	  </a:t>
            </a:r>
            <a:r>
              <a:rPr lang="zh-CN" altLang="en-US" dirty="0" smtClean="0"/>
              <a:t>和</a:t>
            </a:r>
            <a:r>
              <a:rPr lang="en-US" altLang="zh-CN" dirty="0" err="1" smtClean="0"/>
              <a:t>WKiW^K_iW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iK</a:t>
            </a:r>
            <a:r>
              <a:rPr lang="en-US" altLang="zh-CN" dirty="0" smtClean="0"/>
              <a:t>​</a:t>
            </a:r>
          </a:p>
          <a:p>
            <a:r>
              <a:rPr lang="zh-CN" altLang="en-US" dirty="0" smtClean="0"/>
              <a:t>是通过训练得到的参数矩阵。</a:t>
            </a:r>
            <a:r>
              <a:rPr lang="en-US" altLang="zh-CN" dirty="0" smtClean="0"/>
              <a:t>A˜(t)\tilde{A}^{(t)} A~  (t) </a:t>
            </a:r>
            <a:r>
              <a:rPr lang="zh-CN" altLang="en-US" dirty="0" smtClean="0"/>
              <a:t>是第</a:t>
            </a:r>
            <a:r>
              <a:rPr lang="en-US" altLang="zh-CN" dirty="0" smtClean="0"/>
              <a:t>t</a:t>
            </a:r>
            <a:r>
              <a:rPr lang="zh-CN" altLang="en-US" dirty="0" smtClean="0"/>
              <a:t>层的对应第</a:t>
            </a:r>
            <a:r>
              <a:rPr lang="en-US" altLang="zh-CN" dirty="0" smtClean="0"/>
              <a:t>t</a:t>
            </a:r>
            <a:r>
              <a:rPr lang="zh-CN" altLang="en-US" dirty="0" smtClean="0"/>
              <a:t>个</a:t>
            </a:r>
            <a:r>
              <a:rPr lang="en-US" altLang="zh-CN" dirty="0" smtClean="0"/>
              <a:t>head</a:t>
            </a:r>
            <a:r>
              <a:rPr lang="zh-CN" altLang="en-US" dirty="0" smtClean="0"/>
              <a:t>的</a:t>
            </a:r>
            <a:r>
              <a:rPr lang="en-US" altLang="zh-CN" dirty="0" smtClean="0"/>
              <a:t>attention guided adjacency</a:t>
            </a:r>
            <a:r>
              <a:rPr lang="zh-CN" altLang="en-US" dirty="0" smtClean="0"/>
              <a:t>矩阵。在实际的训练中，由原始图得到邻接矩阵即为</a:t>
            </a:r>
            <a:r>
              <a:rPr lang="en-US" altLang="zh-CN" dirty="0" smtClean="0"/>
              <a:t>attention guided adjacency</a:t>
            </a:r>
            <a:r>
              <a:rPr lang="zh-CN" altLang="en-US" dirty="0" smtClean="0"/>
              <a:t>的初始化。</a:t>
            </a:r>
            <a:r>
              <a:rPr lang="en-US" altLang="zh-CN" dirty="0" smtClean="0"/>
              <a:t>Attention Guided Layer</a:t>
            </a:r>
            <a:r>
              <a:rPr lang="zh-CN" altLang="en-US" dirty="0" smtClean="0"/>
              <a:t>层中的</a:t>
            </a:r>
            <a:r>
              <a:rPr lang="en-US" altLang="zh-CN" dirty="0" smtClean="0"/>
              <a:t>N</a:t>
            </a:r>
            <a:r>
              <a:rPr lang="zh-CN" altLang="en-US" dirty="0" smtClean="0"/>
              <a:t>是预设参数。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3DE98-7C43-48A8-A4B6-0FC6B7A20DB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4772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Densely Connected Layer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使得可以模型可以更加深层次，从而捕捉到丰富的局部和非局部信息，得到更佳的图表征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由于上一层的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attention guided layer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产生了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个不同的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A~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，所以一个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中包含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densely connected layer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实际上每个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densely connected layer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由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 layer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组成，这些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的大小由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和输入特征的大小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决定，即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d/L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这一点与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GCN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模型隐藏维数大于或者等于输入特征大小不同，它是可收缩的，有助于使参数更加有效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dirty="0" smtClean="0"/>
              <a:t>第</a:t>
            </a:r>
            <a:r>
              <a:rPr lang="en-US" altLang="zh-CN" dirty="0" smtClean="0"/>
              <a:t>t</a:t>
            </a:r>
            <a:r>
              <a:rPr lang="zh-CN" altLang="en-US" dirty="0" smtClean="0"/>
              <a:t>个</a:t>
            </a:r>
            <a:r>
              <a:rPr lang="en-US" altLang="zh-CN" dirty="0" smtClean="0"/>
              <a:t>densely </a:t>
            </a:r>
            <a:r>
              <a:rPr lang="en-US" altLang="zh-CN" dirty="0" err="1" smtClean="0"/>
              <a:t>connectly</a:t>
            </a:r>
            <a:r>
              <a:rPr lang="en-US" altLang="zh-CN" dirty="0" smtClean="0"/>
              <a:t> layer</a:t>
            </a:r>
            <a:r>
              <a:rPr lang="zh-CN" altLang="en-US" dirty="0" smtClean="0"/>
              <a:t>层中</a:t>
            </a:r>
            <a:r>
              <a:rPr lang="en-US" altLang="zh-CN" dirty="0" smtClean="0"/>
              <a:t>,</a:t>
            </a:r>
            <a:r>
              <a:rPr lang="zh-CN" altLang="en-US" dirty="0" smtClean="0"/>
              <a:t>对于图中的第</a:t>
            </a:r>
            <a:r>
              <a:rPr lang="en-US" altLang="zh-CN" dirty="0" err="1" smtClean="0"/>
              <a:t>i</a:t>
            </a:r>
            <a:r>
              <a:rPr lang="zh-CN" altLang="en-US" dirty="0" smtClean="0"/>
              <a:t>个结点，第</a:t>
            </a:r>
            <a:r>
              <a:rPr lang="en-US" altLang="zh-CN" dirty="0" smtClean="0"/>
              <a:t>l</a:t>
            </a:r>
            <a:r>
              <a:rPr lang="zh-CN" altLang="en-US" dirty="0" smtClean="0"/>
              <a:t>个</a:t>
            </a:r>
            <a:r>
              <a:rPr lang="en-US" altLang="zh-CN" dirty="0" smtClean="0"/>
              <a:t>sub-layer</a:t>
            </a:r>
            <a:r>
              <a:rPr lang="zh-CN" altLang="en-US" dirty="0" smtClean="0"/>
              <a:t>层中，节点的表征</a:t>
            </a:r>
            <a:r>
              <a:rPr lang="en-US" altLang="zh-CN" dirty="0" smtClean="0"/>
              <a:t>h(</a:t>
            </a:r>
            <a:r>
              <a:rPr lang="en-US" altLang="zh-CN" dirty="0" err="1" smtClean="0"/>
              <a:t>ti</a:t>
            </a:r>
            <a:r>
              <a:rPr lang="en-US" altLang="zh-CN" dirty="0" smtClean="0"/>
              <a:t>)(l)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3DE98-7C43-48A8-A4B6-0FC6B7A20DB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771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03120" y="2789756"/>
            <a:ext cx="9228543" cy="1468800"/>
          </a:xfrm>
        </p:spPr>
        <p:txBody>
          <a:bodyPr>
            <a:noAutofit/>
          </a:bodyPr>
          <a:lstStyle/>
          <a:p>
            <a:r>
              <a:rPr lang="en-US" altLang="zh-CN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Attention Guided Graph Convolution Network for Relation Extraction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7901124" y="5058310"/>
            <a:ext cx="999036" cy="4433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宋红阳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340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59865" y="778537"/>
            <a:ext cx="4175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4F4F4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Densely Connected Layer:</a:t>
            </a:r>
            <a:endParaRPr lang="en-US" altLang="zh-CN" sz="2400" b="1" i="0" dirty="0">
              <a:solidFill>
                <a:srgbClr val="4F4F4F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149" y="1675567"/>
            <a:ext cx="4368629" cy="6440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149" y="2754956"/>
            <a:ext cx="4407924" cy="80778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5912" y="4369565"/>
            <a:ext cx="6520237" cy="23149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0826" y="269617"/>
            <a:ext cx="3935323" cy="409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2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59865" y="778537"/>
            <a:ext cx="4248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4F4F4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Linear Combination Layer:</a:t>
            </a:r>
            <a:endParaRPr lang="en-US" altLang="zh-CN" sz="2400" b="1" i="0" dirty="0">
              <a:solidFill>
                <a:srgbClr val="4F4F4F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799" y="1972639"/>
            <a:ext cx="4456664" cy="48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9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59865" y="778537"/>
            <a:ext cx="5169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4F4F4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AGGCNs for Relation Extraction:</a:t>
            </a:r>
            <a:endParaRPr lang="en-US" altLang="zh-CN" sz="2400" b="1" i="0" dirty="0">
              <a:solidFill>
                <a:srgbClr val="4F4F4F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567" y="1968250"/>
            <a:ext cx="4257675" cy="4762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596" y="2797619"/>
            <a:ext cx="3295650" cy="6000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3292" y="3750813"/>
            <a:ext cx="417195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6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135" y="1786618"/>
            <a:ext cx="8081588" cy="507138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59865" y="778537"/>
            <a:ext cx="2045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4F4F4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Experiment:</a:t>
            </a:r>
            <a:endParaRPr lang="en-US" altLang="zh-CN" sz="2400" b="1" i="0" dirty="0">
              <a:solidFill>
                <a:srgbClr val="4F4F4F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59172" y="1417286"/>
            <a:ext cx="6274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404040"/>
                </a:solidFill>
                <a:latin typeface="-apple-system"/>
              </a:rPr>
              <a:t>Results on Cross-Sentence n-</a:t>
            </a:r>
            <a:r>
              <a:rPr lang="en-US" altLang="zh-CN" dirty="0" err="1" smtClean="0">
                <a:solidFill>
                  <a:srgbClr val="404040"/>
                </a:solidFill>
                <a:latin typeface="-apple-system"/>
              </a:rPr>
              <a:t>ary</a:t>
            </a:r>
            <a:r>
              <a:rPr lang="en-US" altLang="zh-CN" dirty="0" smtClean="0">
                <a:solidFill>
                  <a:srgbClr val="404040"/>
                </a:solidFill>
                <a:latin typeface="-apple-system"/>
              </a:rPr>
              <a:t> Relation Extraction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966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189" y="1786618"/>
            <a:ext cx="5067300" cy="4772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7489" y="2591480"/>
            <a:ext cx="4743450" cy="31623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59865" y="778537"/>
            <a:ext cx="2045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4F4F4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Experiment:</a:t>
            </a:r>
            <a:endParaRPr lang="en-US" altLang="zh-CN" sz="2400" b="1" i="0" dirty="0">
              <a:solidFill>
                <a:srgbClr val="4F4F4F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59172" y="1417286"/>
            <a:ext cx="6274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404040"/>
                </a:solidFill>
                <a:latin typeface="-apple-system"/>
              </a:rPr>
              <a:t>Results on Sentence-level Relation Extraction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480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195" y="1499920"/>
            <a:ext cx="4638675" cy="2905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272" y="3768047"/>
            <a:ext cx="4619625" cy="2476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59865" y="778537"/>
            <a:ext cx="2045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4F4F4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Experiment:</a:t>
            </a:r>
            <a:endParaRPr lang="en-US" altLang="zh-CN" sz="2400" b="1" i="0" dirty="0">
              <a:solidFill>
                <a:srgbClr val="4F4F4F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783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088" y="1742819"/>
            <a:ext cx="8818812" cy="41854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759865" y="778537"/>
            <a:ext cx="2045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4F4F4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Experiment:</a:t>
            </a:r>
            <a:endParaRPr lang="en-US" altLang="zh-CN" sz="2400" b="1" i="0" dirty="0">
              <a:solidFill>
                <a:srgbClr val="4F4F4F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784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455" y="1515920"/>
            <a:ext cx="504825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0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59865" y="778537"/>
            <a:ext cx="1973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4F4F4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Conclusion:</a:t>
            </a:r>
            <a:endParaRPr lang="en-US" altLang="zh-CN" sz="2400" b="1" i="0" dirty="0">
              <a:solidFill>
                <a:srgbClr val="4F4F4F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2096053" y="1455506"/>
            <a:ext cx="8915400" cy="37776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/>
              <a:t>提出了新颖的</a:t>
            </a:r>
            <a:r>
              <a:rPr lang="en-US" altLang="zh-CN" dirty="0" smtClean="0"/>
              <a:t>AGGCNs</a:t>
            </a:r>
            <a:r>
              <a:rPr lang="zh-CN" altLang="en-US" dirty="0" smtClean="0"/>
              <a:t>模型</a:t>
            </a:r>
            <a:r>
              <a:rPr lang="en-US" altLang="zh-CN" dirty="0" smtClean="0"/>
              <a:t>,</a:t>
            </a:r>
            <a:r>
              <a:rPr lang="zh-CN" altLang="en-US" dirty="0" smtClean="0"/>
              <a:t>更好的选择和放弃文本中的信息</a:t>
            </a:r>
            <a:endParaRPr lang="en-US" altLang="zh-CN" dirty="0"/>
          </a:p>
          <a:p>
            <a:r>
              <a:rPr lang="zh-CN" altLang="en-US" dirty="0" smtClean="0"/>
              <a:t>在没有附加运算的情况下</a:t>
            </a:r>
            <a:r>
              <a:rPr lang="en-US" altLang="zh-CN" dirty="0" smtClean="0"/>
              <a:t>,</a:t>
            </a:r>
            <a:r>
              <a:rPr lang="zh-CN" altLang="en-US" dirty="0" smtClean="0"/>
              <a:t>与以前的图卷积网络相比</a:t>
            </a:r>
            <a:r>
              <a:rPr lang="en-US" altLang="zh-CN" dirty="0" smtClean="0"/>
              <a:t>,</a:t>
            </a:r>
            <a:r>
              <a:rPr lang="zh-CN" altLang="en-US" dirty="0" smtClean="0"/>
              <a:t>达到了最先进的结果</a:t>
            </a:r>
            <a:r>
              <a:rPr lang="en-US" altLang="zh-CN" dirty="0" smtClean="0"/>
              <a:t>,</a:t>
            </a:r>
            <a:r>
              <a:rPr lang="zh-CN" altLang="en-US" dirty="0" smtClean="0"/>
              <a:t>且更加高效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29067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39891" y="1044539"/>
            <a:ext cx="8915400" cy="3777622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背景介绍</a:t>
            </a:r>
            <a:endParaRPr lang="en-US" altLang="zh-CN" sz="2400" dirty="0" smtClean="0"/>
          </a:p>
          <a:p>
            <a:r>
              <a:rPr lang="zh-CN" altLang="en-US" sz="2400" dirty="0" smtClean="0"/>
              <a:t>模型介绍</a:t>
            </a:r>
            <a:endParaRPr lang="en-US" altLang="zh-CN" sz="2400" dirty="0" smtClean="0"/>
          </a:p>
          <a:p>
            <a:r>
              <a:rPr lang="zh-CN" altLang="en-US" sz="2400" dirty="0" smtClean="0"/>
              <a:t>实验数据展示</a:t>
            </a:r>
            <a:endParaRPr lang="en-US" altLang="zh-CN" sz="2400" dirty="0" smtClean="0"/>
          </a:p>
          <a:p>
            <a:r>
              <a:rPr lang="zh-CN" altLang="en-US" sz="2400" dirty="0" smtClean="0"/>
              <a:t>结论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008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s://img-blog.csdn.net/20170826131354510?watermark/2/text/aHR0cDovL2Jsb2cuY3Nkbi5uZXQvUEtVX1paWQ==/font/5a6L5L2T/fontsize/400/fill/I0JBQkFCMA==/dissolve/70/gravity/SouthEa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554" y="778537"/>
            <a:ext cx="4505325" cy="562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759865" y="778537"/>
            <a:ext cx="3038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4F4F4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Constituency </a:t>
            </a:r>
            <a:r>
              <a:rPr lang="en-US" altLang="zh-CN" sz="2400" b="1" dirty="0" smtClean="0">
                <a:solidFill>
                  <a:srgbClr val="4F4F4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Tree:</a:t>
            </a:r>
            <a:endParaRPr lang="en-US" altLang="zh-CN" sz="2400" b="1" i="0" dirty="0">
              <a:solidFill>
                <a:srgbClr val="4F4F4F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59865" y="1898821"/>
            <a:ext cx="41749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404040"/>
                </a:solidFill>
                <a:latin typeface="-apple-system"/>
              </a:rPr>
              <a:t>	</a:t>
            </a:r>
            <a:r>
              <a:rPr lang="zh-CN" altLang="en-US" dirty="0" smtClean="0">
                <a:solidFill>
                  <a:srgbClr val="404040"/>
                </a:solidFill>
                <a:latin typeface="-apple-system"/>
              </a:rPr>
              <a:t>短语</a:t>
            </a:r>
            <a:r>
              <a:rPr lang="zh-CN" altLang="en-US" dirty="0">
                <a:solidFill>
                  <a:srgbClr val="404040"/>
                </a:solidFill>
                <a:latin typeface="-apple-system"/>
              </a:rPr>
              <a:t>结构树用来表达句子的句法结构，其只有叶子结点与输入句子中的词语相关联，其他中间结点都是标记短语成分。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992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93190" y="788810"/>
            <a:ext cx="2855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4F4F4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Dependency Tree</a:t>
            </a:r>
            <a:endParaRPr lang="en-US" altLang="zh-CN" sz="2400" b="1" i="0" dirty="0">
              <a:solidFill>
                <a:srgbClr val="4F4F4F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Picture 2" descr="https://img-blog.csdn.net/20161231104802278?watermark/2/text/aHR0cDovL2Jsb2cuY3Nkbi5uZXQvdTAxNDQyMjQwNg==/font/5a6L5L2T/fontsize/400/fill/I0JBQkFCMA==/dissolve/70/gravity/SouthEa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082" y="1774457"/>
            <a:ext cx="5372081" cy="360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578795" y="2001565"/>
            <a:ext cx="45959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404040"/>
                </a:solidFill>
                <a:latin typeface="-apple-system"/>
              </a:rPr>
              <a:t>	</a:t>
            </a:r>
            <a:r>
              <a:rPr lang="zh-CN" altLang="en-US" dirty="0" smtClean="0">
                <a:solidFill>
                  <a:srgbClr val="404040"/>
                </a:solidFill>
                <a:latin typeface="-apple-system"/>
              </a:rPr>
              <a:t>依存</a:t>
            </a:r>
            <a:r>
              <a:rPr lang="zh-CN" altLang="en-US" dirty="0">
                <a:solidFill>
                  <a:srgbClr val="404040"/>
                </a:solidFill>
                <a:latin typeface="-apple-system"/>
              </a:rPr>
              <a:t>树用来表达句子中词与词的依存关系，具体地，分析识别句子中的“主谓宾”、“定状补”等语法成分。其每个结点都是一个词语。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936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381" y="1676886"/>
            <a:ext cx="10345873" cy="436431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759865" y="778537"/>
            <a:ext cx="1585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4F4F4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</a:t>
            </a:r>
            <a:r>
              <a:rPr lang="en-US" altLang="zh-CN" sz="2400" b="1" dirty="0" smtClean="0">
                <a:solidFill>
                  <a:srgbClr val="4F4F4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xample:</a:t>
            </a:r>
            <a:endParaRPr lang="en-US" altLang="zh-CN" sz="2400" b="1" i="0" dirty="0">
              <a:solidFill>
                <a:srgbClr val="4F4F4F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006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59865" y="778537"/>
            <a:ext cx="1106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4F4F4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Input:</a:t>
            </a:r>
            <a:endParaRPr lang="en-US" altLang="zh-CN" sz="2400" b="1" i="0" dirty="0">
              <a:solidFill>
                <a:srgbClr val="4F4F4F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722" y="1240202"/>
            <a:ext cx="91821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5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542" y="1377244"/>
            <a:ext cx="10260458" cy="47872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59865" y="778537"/>
            <a:ext cx="1465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4F4F4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Module:</a:t>
            </a:r>
            <a:endParaRPr lang="en-US" altLang="zh-CN" sz="2400" b="1" i="0" dirty="0">
              <a:solidFill>
                <a:srgbClr val="4F4F4F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453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59865" y="778537"/>
            <a:ext cx="1128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4F4F4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GCNs:</a:t>
            </a:r>
            <a:endParaRPr lang="en-US" altLang="zh-CN" sz="2400" b="1" i="0" dirty="0">
              <a:solidFill>
                <a:srgbClr val="4F4F4F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700" y="1575531"/>
            <a:ext cx="43624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9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59865" y="778537"/>
            <a:ext cx="3891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4F4F4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Attention Guided Layer:</a:t>
            </a:r>
            <a:endParaRPr lang="en-US" altLang="zh-CN" sz="2400" b="1" i="0" dirty="0">
              <a:solidFill>
                <a:srgbClr val="4F4F4F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622" y="1667883"/>
            <a:ext cx="5356994" cy="80940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243" y="2989868"/>
            <a:ext cx="7645363" cy="365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3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丝状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11825</TotalTime>
  <Words>1153</Words>
  <Application>Microsoft Office PowerPoint</Application>
  <PresentationFormat>宽屏</PresentationFormat>
  <Paragraphs>94</Paragraphs>
  <Slides>18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-apple-system</vt:lpstr>
      <vt:lpstr>等线</vt:lpstr>
      <vt:lpstr>黑体</vt:lpstr>
      <vt:lpstr>Microsoft YaHei</vt:lpstr>
      <vt:lpstr>幼圆</vt:lpstr>
      <vt:lpstr>Arial</vt:lpstr>
      <vt:lpstr>Century Gothic</vt:lpstr>
      <vt:lpstr>Wingdings 3</vt:lpstr>
      <vt:lpstr>丝状</vt:lpstr>
      <vt:lpstr>Attention Guided Graph Convolution Network for Relation Extraction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机器学习</dc:title>
  <dc:creator>Windows 用户</dc:creator>
  <cp:lastModifiedBy>宋 红阳</cp:lastModifiedBy>
  <cp:revision>284</cp:revision>
  <dcterms:created xsi:type="dcterms:W3CDTF">2019-10-08T03:06:45Z</dcterms:created>
  <dcterms:modified xsi:type="dcterms:W3CDTF">2019-12-11T03:10:22Z</dcterms:modified>
</cp:coreProperties>
</file>