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76" r:id="rId9"/>
    <p:sldId id="278" r:id="rId10"/>
    <p:sldId id="281" r:id="rId11"/>
    <p:sldId id="283" r:id="rId12"/>
    <p:sldId id="286" r:id="rId13"/>
    <p:sldId id="279" r:id="rId14"/>
    <p:sldId id="284" r:id="rId15"/>
    <p:sldId id="262" r:id="rId16"/>
    <p:sldId id="263" r:id="rId17"/>
    <p:sldId id="264" r:id="rId18"/>
    <p:sldId id="265" r:id="rId19"/>
    <p:sldId id="266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E053AE3-1924-45BA-8C0F-273F77F1AD57}">
          <p14:sldIdLst>
            <p14:sldId id="256"/>
            <p14:sldId id="257"/>
            <p14:sldId id="258"/>
            <p14:sldId id="259"/>
            <p14:sldId id="271"/>
            <p14:sldId id="260"/>
            <p14:sldId id="261"/>
          </p14:sldIdLst>
        </p14:section>
        <p14:section name="初始模型训练" id="{90F1E2CA-A8BC-4A9B-85FB-103CBB2D6A91}">
          <p14:sldIdLst>
            <p14:sldId id="276"/>
          </p14:sldIdLst>
        </p14:section>
        <p14:section name="K次迭代" id="{3833D7DD-0A67-4F37-8346-D4869363ABD6}">
          <p14:sldIdLst/>
        </p14:section>
        <p14:section name="第一步 9-11" id="{D2192432-B817-449C-B5E8-F5BA403EA6E0}">
          <p14:sldIdLst>
            <p14:sldId id="278"/>
          </p14:sldIdLst>
        </p14:section>
        <p14:section name="step2  12" id="{CEBB719E-B332-49FA-BB41-B4ED201FD65E}">
          <p14:sldIdLst>
            <p14:sldId id="281"/>
          </p14:sldIdLst>
        </p14:section>
        <p14:section name="step3 13-19" id="{06720B90-2C39-4A84-80CD-6B0ED7B419D4}">
          <p14:sldIdLst>
            <p14:sldId id="283"/>
          </p14:sldIdLst>
        </p14:section>
        <p14:section name="step4 22-24" id="{99E39548-A9C1-4DCC-8D45-AE77566E3EE5}">
          <p14:sldIdLst>
            <p14:sldId id="286"/>
          </p14:sldIdLst>
        </p14:section>
        <p14:section name="finally" id="{946AC633-315E-48BB-94C5-60098A5EBCFF}">
          <p14:sldIdLst>
            <p14:sldId id="279"/>
          </p14:sldIdLst>
        </p14:section>
        <p14:section name="model training with attention supervision information" id="{1B95395A-9CBB-46D2-954D-97FD525B4720}">
          <p14:sldIdLst>
            <p14:sldId id="284"/>
            <p14:sldId id="262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宋 红阳" initials="宋" lastIdx="1" clrIdx="0">
    <p:extLst>
      <p:ext uri="{19B8F6BF-5375-455C-9EA6-DF929625EA0E}">
        <p15:presenceInfo xmlns:p15="http://schemas.microsoft.com/office/powerpoint/2012/main" userId="7f9b5b9157aa459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01" autoAdjust="0"/>
  </p:normalViewPr>
  <p:slideViewPr>
    <p:cSldViewPr>
      <p:cViewPr>
        <p:scale>
          <a:sx n="100" d="100"/>
          <a:sy n="100" d="100"/>
        </p:scale>
        <p:origin x="51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77C3C-06E1-43B1-AF62-9B2544C47F58}" type="datetimeFigureOut">
              <a:rPr lang="zh-CN" altLang="en-US" smtClean="0"/>
              <a:t>2019/12/16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ECD23-3978-421D-B09D-818FA0FAE6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9249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有个缺陷</a:t>
            </a:r>
            <a:r>
              <a:rPr lang="en-US" altLang="zh-CN" dirty="0" smtClean="0"/>
              <a:t>:</a:t>
            </a:r>
            <a:r>
              <a:rPr lang="zh-CN" altLang="en-US" dirty="0" smtClean="0"/>
              <a:t>过于关注高频词</a:t>
            </a:r>
            <a:r>
              <a:rPr lang="en-US" altLang="zh-CN" dirty="0" smtClean="0"/>
              <a:t>,</a:t>
            </a:r>
            <a:r>
              <a:rPr lang="zh-CN" altLang="en-US" dirty="0" smtClean="0"/>
              <a:t>很少低频词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ECD23-3978-421D-B09D-818FA0FAE67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607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Target</a:t>
            </a:r>
            <a:r>
              <a:rPr lang="en-US" altLang="zh-CN" baseline="0" dirty="0" smtClean="0"/>
              <a:t> aspect</a:t>
            </a:r>
            <a:r>
              <a:rPr lang="zh-CN" altLang="en-US" baseline="0" dirty="0" smtClean="0"/>
              <a:t>是</a:t>
            </a:r>
            <a:r>
              <a:rPr lang="en-US" altLang="zh-CN" baseline="0" dirty="0" smtClean="0"/>
              <a:t>place</a:t>
            </a:r>
            <a:r>
              <a:rPr lang="zh-CN" altLang="en-US" baseline="0" dirty="0" smtClean="0"/>
              <a:t>，</a:t>
            </a:r>
            <a:r>
              <a:rPr lang="en-US" altLang="zh-CN" baseline="0" dirty="0" smtClean="0"/>
              <a:t>context word </a:t>
            </a:r>
            <a:r>
              <a:rPr lang="zh-CN" altLang="en-US" baseline="0" dirty="0" smtClean="0"/>
              <a:t>“</a:t>
            </a:r>
            <a:r>
              <a:rPr lang="en-US" altLang="zh-CN" baseline="0" dirty="0" smtClean="0"/>
              <a:t>small</a:t>
            </a:r>
            <a:r>
              <a:rPr lang="zh-CN" altLang="en-US" baseline="0" dirty="0" smtClean="0"/>
              <a:t>”</a:t>
            </a:r>
            <a:endParaRPr lang="en-US" altLang="zh-CN" baseline="0" dirty="0" smtClean="0"/>
          </a:p>
          <a:p>
            <a:r>
              <a:rPr lang="en-US" altLang="zh-CN" baseline="0" dirty="0" smtClean="0"/>
              <a:t>Crowded</a:t>
            </a:r>
            <a:r>
              <a:rPr lang="zh-CN" altLang="en-US" baseline="0" dirty="0" smtClean="0"/>
              <a:t>是表达消极的情感是没有捕捉到的</a:t>
            </a:r>
            <a:endParaRPr lang="en-US" altLang="zh-CN" baseline="0" dirty="0" smtClean="0"/>
          </a:p>
          <a:p>
            <a:r>
              <a:rPr lang="en-US" altLang="zh-CN" baseline="0" dirty="0" smtClean="0"/>
              <a:t>Test2</a:t>
            </a:r>
            <a:r>
              <a:rPr lang="zh-CN" altLang="en-US" baseline="0" dirty="0" smtClean="0"/>
              <a:t>中</a:t>
            </a:r>
            <a:r>
              <a:rPr lang="en-US" altLang="zh-CN" baseline="0" dirty="0" smtClean="0"/>
              <a:t>small</a:t>
            </a:r>
            <a:r>
              <a:rPr lang="zh-CN" altLang="en-US" baseline="0" dirty="0" smtClean="0"/>
              <a:t>与给定的</a:t>
            </a:r>
            <a:r>
              <a:rPr lang="en-US" altLang="zh-CN" baseline="0" dirty="0" smtClean="0"/>
              <a:t>target aspect</a:t>
            </a:r>
            <a:r>
              <a:rPr lang="zh-CN" altLang="en-US" baseline="0" dirty="0" smtClean="0"/>
              <a:t>是没有关系</a:t>
            </a:r>
            <a:r>
              <a:rPr lang="zh-CN" altLang="en-US" baseline="0" dirty="0" smtClean="0"/>
              <a:t>的</a:t>
            </a:r>
            <a:endParaRPr lang="en-US" altLang="zh-CN" baseline="0" dirty="0" smtClean="0"/>
          </a:p>
          <a:p>
            <a:r>
              <a:rPr lang="en-US" altLang="zh-CN" dirty="0" smtClean="0"/>
              <a:t>Small</a:t>
            </a:r>
            <a:r>
              <a:rPr lang="zh-CN" altLang="en-US" dirty="0" smtClean="0"/>
              <a:t>频繁与消极情感出现</a:t>
            </a:r>
            <a:r>
              <a:rPr lang="en-US" altLang="zh-CN" dirty="0" smtClean="0"/>
              <a:t>,attention</a:t>
            </a:r>
            <a:r>
              <a:rPr lang="zh-CN" altLang="en-US" dirty="0" smtClean="0"/>
              <a:t>将含</a:t>
            </a:r>
            <a:r>
              <a:rPr lang="en-US" altLang="zh-CN" dirty="0" smtClean="0"/>
              <a:t>small</a:t>
            </a:r>
            <a:r>
              <a:rPr lang="zh-CN" altLang="en-US" dirty="0" smtClean="0"/>
              <a:t>的句子与消极情绪直接联系起来</a:t>
            </a:r>
            <a:endParaRPr lang="en-US" altLang="zh-CN" dirty="0" smtClean="0"/>
          </a:p>
          <a:p>
            <a:r>
              <a:rPr lang="en-US" altLang="zh-CN" dirty="0" smtClean="0"/>
              <a:t>Crowded</a:t>
            </a:r>
            <a:r>
              <a:rPr lang="zh-CN" altLang="en-US" dirty="0" smtClean="0"/>
              <a:t>被部分忽略</a:t>
            </a:r>
            <a:r>
              <a:rPr lang="en-US" altLang="zh-CN" dirty="0" smtClean="0"/>
              <a:t>,</a:t>
            </a:r>
            <a:r>
              <a:rPr lang="zh-CN" altLang="en-US" dirty="0" smtClean="0"/>
              <a:t>而被排除在否定性词汇之外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ECD23-3978-421D-B09D-818FA0FAE67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168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解决方法</a:t>
            </a:r>
            <a:r>
              <a:rPr lang="en-US" altLang="zh-CN" dirty="0" smtClean="0"/>
              <a:t>:</a:t>
            </a:r>
            <a:r>
              <a:rPr lang="zh-CN" altLang="en-US" dirty="0" smtClean="0"/>
              <a:t>监督注意机制</a:t>
            </a:r>
            <a:endParaRPr lang="en-US" altLang="zh-CN" dirty="0" smtClean="0"/>
          </a:p>
          <a:p>
            <a:r>
              <a:rPr lang="zh-CN" altLang="en-US" dirty="0" smtClean="0"/>
              <a:t>本文作者提出的是渐进的自我监督注意学习方法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ECD23-3978-421D-B09D-818FA0FAE67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443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V(t)</a:t>
            </a:r>
            <a:r>
              <a:rPr lang="zh-CN" altLang="en-US" dirty="0" smtClean="0"/>
              <a:t>：</a:t>
            </a:r>
            <a:r>
              <a:rPr lang="en-US" altLang="zh-CN" dirty="0" smtClean="0"/>
              <a:t>the averaged</a:t>
            </a:r>
            <a:r>
              <a:rPr lang="en-US" altLang="zh-CN" baseline="0" dirty="0" smtClean="0"/>
              <a:t> aspect embedding of its words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ECD23-3978-421D-B09D-818FA0FAE67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2819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第一步</a:t>
                </a:r>
                <a:r>
                  <a:rPr lang="en-US" altLang="zh-CN" dirty="0" smtClean="0"/>
                  <a:t>,</a:t>
                </a:r>
                <a:r>
                  <a:rPr lang="zh-CN" altLang="en-US" dirty="0" smtClean="0"/>
                  <a:t>使用初始的训练集进行模型训练</a:t>
                </a:r>
                <a:r>
                  <a:rPr lang="en-US" altLang="zh-CN" dirty="0" smtClean="0"/>
                  <a:t>,</a:t>
                </a:r>
                <a:r>
                  <a:rPr lang="zh-CN" altLang="en-US" dirty="0" smtClean="0"/>
                  <a:t>得到参数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第一步</a:t>
                </a:r>
                <a:r>
                  <a:rPr lang="en-US" altLang="zh-CN" dirty="0" smtClean="0"/>
                  <a:t>,</a:t>
                </a:r>
                <a:r>
                  <a:rPr lang="zh-CN" altLang="en-US" dirty="0" smtClean="0"/>
                  <a:t>使用初始的训练集进行模型训练</a:t>
                </a:r>
                <a:r>
                  <a:rPr lang="en-US" altLang="zh-CN" dirty="0" smtClean="0"/>
                  <a:t>,</a:t>
                </a:r>
                <a:r>
                  <a:rPr lang="zh-CN" altLang="en-US" dirty="0" smtClean="0"/>
                  <a:t>得到参数</a:t>
                </a:r>
                <a:r>
                  <a:rPr lang="zh-CN" altLang="en-US" i="0" smtClean="0">
                    <a:latin typeface="Cambria Math" panose="02040503050406030204" pitchFamily="18" charset="0"/>
                  </a:rPr>
                  <a:t>𝜃</a:t>
                </a:r>
                <a:r>
                  <a:rPr lang="en-US" altLang="zh-CN" i="0" smtClean="0">
                    <a:latin typeface="Cambria Math" panose="02040503050406030204" pitchFamily="18" charset="0"/>
                  </a:rPr>
                  <a:t>^((</a:t>
                </a:r>
                <a:r>
                  <a:rPr lang="en-US" altLang="zh-CN" b="0" i="0" smtClean="0">
                    <a:latin typeface="Cambria Math" panose="02040503050406030204" pitchFamily="18" charset="0"/>
                  </a:rPr>
                  <a:t>0) )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ECD23-3978-421D-B09D-818FA0FAE67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2993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第二步</a:t>
            </a:r>
            <a:r>
              <a:rPr lang="en-US" altLang="zh-CN" dirty="0" smtClean="0"/>
              <a:t>,</a:t>
            </a:r>
            <a:r>
              <a:rPr lang="zh-CN" altLang="en-US" dirty="0" smtClean="0"/>
              <a:t>进行</a:t>
            </a:r>
            <a:r>
              <a:rPr lang="en-US" altLang="zh-CN" dirty="0" smtClean="0"/>
              <a:t>K</a:t>
            </a:r>
            <a:r>
              <a:rPr lang="zh-CN" altLang="en-US" dirty="0" smtClean="0"/>
              <a:t>次迭代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ECD23-3978-421D-B09D-818FA0FAE67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247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第二步</a:t>
            </a:r>
            <a:r>
              <a:rPr lang="en-US" altLang="zh-CN" dirty="0" smtClean="0"/>
              <a:t>,</a:t>
            </a:r>
            <a:r>
              <a:rPr lang="zh-CN" altLang="en-US" dirty="0" smtClean="0"/>
              <a:t>进行</a:t>
            </a:r>
            <a:r>
              <a:rPr lang="en-US" altLang="zh-CN" dirty="0" smtClean="0"/>
              <a:t>K</a:t>
            </a:r>
            <a:r>
              <a:rPr lang="zh-CN" altLang="en-US" dirty="0" smtClean="0"/>
              <a:t>次迭代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ECD23-3978-421D-B09D-818FA0FAE67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793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第二步</a:t>
            </a:r>
            <a:r>
              <a:rPr lang="en-US" altLang="zh-CN" dirty="0" smtClean="0"/>
              <a:t>,</a:t>
            </a:r>
            <a:r>
              <a:rPr lang="zh-CN" altLang="en-US" dirty="0" smtClean="0"/>
              <a:t>进行</a:t>
            </a:r>
            <a:r>
              <a:rPr lang="en-US" altLang="zh-CN" dirty="0" smtClean="0"/>
              <a:t>K</a:t>
            </a:r>
            <a:r>
              <a:rPr lang="zh-CN" altLang="en-US" dirty="0" smtClean="0"/>
              <a:t>次迭代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ECD23-3978-421D-B09D-818FA0FAE67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5583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第二步</a:t>
            </a:r>
            <a:r>
              <a:rPr lang="en-US" altLang="zh-CN" dirty="0" smtClean="0"/>
              <a:t>,</a:t>
            </a:r>
            <a:r>
              <a:rPr lang="zh-CN" altLang="en-US" dirty="0" smtClean="0"/>
              <a:t>进行</a:t>
            </a:r>
            <a:r>
              <a:rPr lang="en-US" altLang="zh-CN" dirty="0" smtClean="0"/>
              <a:t>K</a:t>
            </a:r>
            <a:r>
              <a:rPr lang="zh-CN" altLang="en-US" dirty="0" smtClean="0"/>
              <a:t>次迭代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ECD23-3978-421D-B09D-818FA0FAE67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3408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2019/12/16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324544" y="2130425"/>
            <a:ext cx="9468544" cy="1470025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Progressive Self-Supervised </a:t>
            </a:r>
            <a:br>
              <a:rPr lang="en-US" altLang="zh-CN" dirty="0" smtClean="0"/>
            </a:br>
            <a:r>
              <a:rPr lang="en-US" altLang="zh-CN" dirty="0" smtClean="0"/>
              <a:t>Attention Learning for Aspect-Level Sentiment Analysis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92080" y="4797152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学生：瞿春霞</a:t>
            </a:r>
            <a:endParaRPr lang="en-US" altLang="zh-CN" sz="2800" dirty="0" smtClean="0"/>
          </a:p>
          <a:p>
            <a:r>
              <a:rPr lang="en-US" altLang="zh-CN" sz="2800" dirty="0"/>
              <a:t>ACL-2019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0926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5493166" cy="536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234078" y="2276872"/>
            <a:ext cx="446449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5220072" y="2957926"/>
                <a:ext cx="446449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d>
                      <m:d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sz="2400" dirty="0" smtClean="0"/>
                  <a:t>  </a:t>
                </a:r>
                <a:r>
                  <a:rPr lang="en-US" altLang="zh-CN" sz="2400" dirty="0" smtClean="0"/>
                  <a:t>the word-level </a:t>
                </a:r>
              </a:p>
              <a:p>
                <a:r>
                  <a:rPr lang="en-US" altLang="zh-CN" sz="2400" dirty="0" smtClean="0"/>
                  <a:t>attention weight distribution</a:t>
                </a:r>
                <a:endParaRPr lang="zh-CN" altLang="en-US" sz="2400" dirty="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957926"/>
                <a:ext cx="4464496" cy="830997"/>
              </a:xfrm>
              <a:prstGeom prst="rect">
                <a:avLst/>
              </a:prstGeom>
              <a:blipFill>
                <a:blip r:embed="rId4"/>
                <a:stretch>
                  <a:fillRect l="-2046" t="-5839" b="-153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492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5493166" cy="536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259632" y="2564904"/>
            <a:ext cx="3672408" cy="187220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3095836" y="332656"/>
                <a:ext cx="5364596" cy="1130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C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Ε</m:t>
                      </m:r>
                      <m:d>
                        <m:dPr>
                          <m:ctrlPr>
                            <a:rPr lang="el-GR" altLang="zh-CN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l-G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en-US" altLang="zh-CN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zh-CN" alt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func>
                            <m:func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  <m:d>
                                    <m:d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836" y="332656"/>
                <a:ext cx="5364596" cy="11308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50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-243408"/>
            <a:ext cx="5493166" cy="536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051720" y="4005064"/>
            <a:ext cx="3096344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101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519047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683568" y="4293096"/>
                <a:ext cx="75608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𝑓𝑖𝑛𝑎𝑙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𝑡𝑟𝑎𝑖𝑛𝑖𝑛𝑔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𝑐𝑜𝑟𝑝𝑢𝑠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𝑎𝑡𝑡𝑒𝑛𝑡𝑖𝑜𝑛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altLang="zh-CN" sz="2400" b="0" i="1" dirty="0" smtClean="0"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𝑠𝑢𝑝𝑒𝑟𝑣𝑖𝑠𝑖𝑜𝑛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𝑖𝑛𝑓𝑜𝑟𝑚𝑎𝑡𝑖𝑜𝑛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293096"/>
                <a:ext cx="7560840" cy="830997"/>
              </a:xfrm>
              <a:prstGeom prst="rect">
                <a:avLst/>
              </a:prstGeom>
              <a:blipFill>
                <a:blip r:embed="rId3"/>
                <a:stretch>
                  <a:fillRect b="-875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467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Model training with attention supervision information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6706536" cy="15813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5" y="3570211"/>
            <a:ext cx="6420746" cy="18385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5106380" y="3547083"/>
                <a:ext cx="807524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zh-CN" altLang="en-US" dirty="0" smtClean="0"/>
                  <a:t>  </a:t>
                </a:r>
                <a:r>
                  <a:rPr lang="en-US" altLang="zh-CN" dirty="0" smtClean="0"/>
                  <a:t>a hyper-parameter that balances</a:t>
                </a:r>
              </a:p>
              <a:p>
                <a:r>
                  <a:rPr lang="en-US" altLang="zh-CN" dirty="0" smtClean="0"/>
                  <a:t> the preference between the conventional </a:t>
                </a:r>
              </a:p>
              <a:p>
                <a:r>
                  <a:rPr lang="en-US" altLang="zh-CN" dirty="0" smtClean="0"/>
                  <a:t>loss function and the regularization term</a:t>
                </a:r>
                <a:endParaRPr lang="zh-CN" altLang="en-US" dirty="0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380" y="3547083"/>
                <a:ext cx="8075240" cy="923330"/>
              </a:xfrm>
              <a:prstGeom prst="rect">
                <a:avLst/>
              </a:prstGeom>
              <a:blipFill>
                <a:blip r:embed="rId4"/>
                <a:stretch>
                  <a:fillRect l="-680" t="-3974" b="-99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827584" y="3068960"/>
            <a:ext cx="570066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732240" y="306896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soft attention regularizer</a:t>
            </a:r>
            <a:endParaRPr lang="zh-CN" altLang="en-US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550959"/>
            <a:ext cx="2267266" cy="409632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445637" y="5571109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:Euclidean Distance style loss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441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2816"/>
            <a:ext cx="8229600" cy="262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729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endParaRPr lang="zh-CN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714" y="1829848"/>
            <a:ext cx="6028571" cy="406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53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475656" y="3212976"/>
            <a:ext cx="655272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24" y="1600200"/>
            <a:ext cx="744995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259632" y="4869160"/>
            <a:ext cx="676875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259632" y="3140968"/>
            <a:ext cx="676875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50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29600" cy="2340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89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2708920"/>
            <a:ext cx="54726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dirty="0" smtClean="0"/>
              <a:t>Thank you!</a:t>
            </a:r>
            <a:endParaRPr lang="zh-CN" altLang="en-US" sz="8800" dirty="0"/>
          </a:p>
        </p:txBody>
      </p:sp>
    </p:spTree>
    <p:extLst>
      <p:ext uri="{BB962C8B-B14F-4D97-AF65-F5344CB8AC3E}">
        <p14:creationId xmlns:p14="http://schemas.microsoft.com/office/powerpoint/2010/main" val="420761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en-US" altLang="zh-CN" dirty="0" smtClean="0"/>
              <a:t>Motivation</a:t>
            </a:r>
          </a:p>
          <a:p>
            <a:pPr>
              <a:lnSpc>
                <a:spcPct val="250000"/>
              </a:lnSpc>
            </a:pPr>
            <a:r>
              <a:rPr lang="en-US" altLang="zh-CN" dirty="0" smtClean="0"/>
              <a:t>Background</a:t>
            </a:r>
          </a:p>
          <a:p>
            <a:pPr>
              <a:lnSpc>
                <a:spcPct val="250000"/>
              </a:lnSpc>
            </a:pP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endParaRPr lang="en-US" altLang="zh-CN" dirty="0"/>
          </a:p>
          <a:p>
            <a:pPr marL="0" indent="0">
              <a:buNone/>
            </a:pP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33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Motivation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A major drawback: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Excessively focus on</a:t>
            </a:r>
            <a:r>
              <a:rPr lang="zh-CN" altLang="en-US" dirty="0"/>
              <a:t> </a:t>
            </a:r>
            <a:r>
              <a:rPr lang="en-US" altLang="zh-CN" dirty="0" smtClean="0"/>
              <a:t>a few frequent words with sentiment polarities, while ignoring infrequent ones.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989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339752" y="2492896"/>
            <a:ext cx="576064" cy="288032"/>
          </a:xfrm>
          <a:prstGeom prst="rect">
            <a:avLst/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8229600" cy="4143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7824" y="184482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2059921"/>
            <a:ext cx="1152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target aspect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1115616" y="2536974"/>
            <a:ext cx="1512168" cy="38797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339752" y="2924944"/>
            <a:ext cx="57606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349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What is solution</a:t>
            </a:r>
            <a:r>
              <a:rPr lang="en-US" altLang="zh-CN" dirty="0" smtClean="0"/>
              <a:t>?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Supervised </a:t>
            </a:r>
            <a:r>
              <a:rPr lang="en-US" altLang="zh-CN" dirty="0" smtClean="0"/>
              <a:t>attention</a:t>
            </a:r>
          </a:p>
          <a:p>
            <a:pPr marL="0" indent="0">
              <a:buNone/>
            </a:pPr>
            <a:r>
              <a:rPr lang="en-US" altLang="zh-CN" dirty="0" smtClean="0"/>
              <a:t>In this paper , author propose a novel             progressive self-supervised  attention learning approach for neural ASC models.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095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Background</a:t>
            </a:r>
            <a:endParaRPr lang="zh-CN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3718"/>
            <a:ext cx="61476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932040" y="5301208"/>
            <a:ext cx="5040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5588082" y="2608050"/>
                <a:ext cx="34563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altLang="zh-CN" dirty="0" smtClean="0"/>
                  <a:t>   final vector representation</a:t>
                </a:r>
                <a:endParaRPr lang="zh-CN" altLang="en-US" dirty="0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082" y="2608050"/>
                <a:ext cx="3456384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5761023" y="3426922"/>
                <a:ext cx="3312368" cy="604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𝜊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𝑠𝑜𝑓𝑡𝑚𝑎𝑥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023" y="3426922"/>
                <a:ext cx="3312368" cy="6044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4619259" y="5725320"/>
                <a:ext cx="576064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FF0000"/>
                    </a:solidFill>
                  </a:rPr>
                  <a:t>O     </a:t>
                </a:r>
                <a:r>
                  <a:rPr lang="en-US" altLang="zh-CN" dirty="0" smtClean="0"/>
                  <a:t>the aspect-related semantic representation</a:t>
                </a:r>
              </a:p>
              <a:p>
                <a:r>
                  <a:rPr lang="en-US" altLang="zh-CN" dirty="0" smtClean="0">
                    <a:solidFill>
                      <a:srgbClr val="FF0000"/>
                    </a:solidFill>
                  </a:rPr>
                  <a:t>M    </a:t>
                </a:r>
                <a:r>
                  <a:rPr lang="en-US" altLang="zh-CN" dirty="0" smtClean="0"/>
                  <a:t>attention matrix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 smtClean="0"/>
                  <a:t>    the final semantic representation</a:t>
                </a:r>
                <a:endParaRPr lang="zh-CN" altLang="en-US" dirty="0"/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259" y="5725320"/>
                <a:ext cx="5760640" cy="923330"/>
              </a:xfrm>
              <a:prstGeom prst="rect">
                <a:avLst/>
              </a:prstGeom>
              <a:blipFill>
                <a:blip r:embed="rId6"/>
                <a:stretch>
                  <a:fillRect l="-952" t="-3289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418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32656"/>
            <a:ext cx="5038191" cy="575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258447" y="5373216"/>
            <a:ext cx="93610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4067944" y="969938"/>
                <a:ext cx="5328592" cy="387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d>
                          <m:dPr>
                            <m:ctrlPr>
                              <a:rPr lang="en-US" altLang="zh-CN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  <m:d>
                      <m:d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en-US" dirty="0" smtClean="0"/>
                  <a:t>  </a:t>
                </a:r>
                <a:r>
                  <a:rPr lang="en-US" altLang="zh-CN" dirty="0" smtClean="0"/>
                  <a:t>the  contextualized word representations</a:t>
                </a:r>
                <a:endParaRPr lang="zh-CN" altLang="en-US" dirty="0"/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969938"/>
                <a:ext cx="5328592" cy="387927"/>
              </a:xfrm>
              <a:prstGeom prst="rect">
                <a:avLst/>
              </a:prstGeom>
              <a:blipFill>
                <a:blip r:embed="rId3"/>
                <a:stretch>
                  <a:fillRect t="-3125" b="-234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4821306" y="1806999"/>
                <a:ext cx="2808312" cy="5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d>
                            <m:d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sup>
                      </m:sSup>
                      <m:d>
                        <m:d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𝐶𝑃𝑇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306" y="1806999"/>
                <a:ext cx="2808312" cy="5068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/>
          <p:cNvSpPr txBox="1"/>
          <p:nvPr/>
        </p:nvSpPr>
        <p:spPr>
          <a:xfrm>
            <a:off x="4788024" y="2570775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CPT</a:t>
            </a:r>
            <a:r>
              <a:rPr lang="en-US" altLang="zh-CN" dirty="0" smtClean="0"/>
              <a:t>:Context-Preserving Transformation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788024" y="34504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CPM</a:t>
            </a:r>
            <a:r>
              <a:rPr lang="en-US" altLang="zh-CN" dirty="0" smtClean="0"/>
              <a:t>:Context-Preserving Mechanism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11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Approach</a:t>
            </a:r>
            <a:endParaRPr lang="zh-CN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285" y="1801277"/>
            <a:ext cx="6171429" cy="4123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547664" y="4365104"/>
            <a:ext cx="345638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4571999" y="4722183"/>
                <a:ext cx="47525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d>
                          <m:dPr>
                            <m:ctrlPr>
                              <a:rPr lang="en-US" altLang="zh-CN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r>
                  <a:rPr lang="zh-CN" altLang="en-US" dirty="0" smtClean="0"/>
                  <a:t>  </a:t>
                </a:r>
                <a:r>
                  <a:rPr lang="en-US" altLang="zh-CN" sz="2400" dirty="0" smtClean="0"/>
                  <a:t>the initial model parameters</a:t>
                </a:r>
                <a:endParaRPr lang="zh-CN" altLang="en-US" sz="2400" dirty="0"/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4722183"/>
                <a:ext cx="4752528" cy="461665"/>
              </a:xfrm>
              <a:prstGeom prst="rect">
                <a:avLst/>
              </a:prstGeom>
              <a:blipFill>
                <a:blip r:embed="rId4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4211960" y="5183848"/>
                <a:ext cx="47525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en-US" dirty="0" smtClean="0"/>
                  <a:t>  </a:t>
                </a:r>
                <a:r>
                  <a:rPr lang="en-US" altLang="zh-CN" dirty="0" smtClean="0"/>
                  <a:t>context words with active effects </a:t>
                </a: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5183848"/>
                <a:ext cx="4752528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3995936" y="5785106"/>
                <a:ext cx="49685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zh-CN" altLang="en-US" dirty="0" smtClean="0"/>
                  <a:t>  </a:t>
                </a:r>
                <a:r>
                  <a:rPr lang="en-US" altLang="zh-CN" dirty="0" smtClean="0"/>
                  <a:t>context words with misleading effects </a:t>
                </a: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785106"/>
                <a:ext cx="4968552" cy="369332"/>
              </a:xfrm>
              <a:prstGeom prst="rect">
                <a:avLst/>
              </a:prstGeom>
              <a:blipFill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597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5493166" cy="536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475656" y="1484784"/>
            <a:ext cx="4464496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"/>
              <p:cNvSpPr txBox="1"/>
              <p:nvPr/>
            </p:nvSpPr>
            <p:spPr>
              <a:xfrm>
                <a:off x="4808582" y="3050281"/>
                <a:ext cx="25922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aspect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representation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582" y="3050281"/>
                <a:ext cx="2592288" cy="461665"/>
              </a:xfrm>
              <a:prstGeom prst="rect">
                <a:avLst/>
              </a:prstGeom>
              <a:blipFill>
                <a:blip r:embed="rId4"/>
                <a:stretch>
                  <a:fillRect r="-64000" b="-157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框 2"/>
              <p:cNvSpPr txBox="1"/>
              <p:nvPr/>
            </p:nvSpPr>
            <p:spPr>
              <a:xfrm>
                <a:off x="5188230" y="3726135"/>
                <a:ext cx="29523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𝑛𝑒𝑤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𝑠𝑒𝑛𝑡𝑒𝑛𝑐𝑒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230" y="3726135"/>
                <a:ext cx="295232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4283968" y="4618557"/>
                <a:ext cx="4536504" cy="876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b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altLang="zh-CN" sz="2400" dirty="0" smtClean="0"/>
              </a:p>
              <a:p>
                <a14:m>
                  <m:oMath xmlns:m="http://schemas.openxmlformats.org/officeDocument/2006/math">
                    <m:r>
                      <a:rPr lang="en-US" altLang="zh-C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sz="2400" dirty="0" smtClean="0"/>
                  <a:t>  </a:t>
                </a:r>
                <a:r>
                  <a:rPr lang="en-US" altLang="zh-CN" sz="2400" dirty="0" smtClean="0"/>
                  <a:t>the word representations</a:t>
                </a:r>
                <a:endParaRPr lang="zh-CN" altLang="en-US" sz="2400" dirty="0"/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4618557"/>
                <a:ext cx="4536504" cy="876715"/>
              </a:xfrm>
              <a:prstGeom prst="rect">
                <a:avLst/>
              </a:prstGeom>
              <a:blipFill>
                <a:blip r:embed="rId6"/>
                <a:stretch>
                  <a:fillRect l="-403" b="-153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047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2190</TotalTime>
  <Words>268</Words>
  <Application>Microsoft Office PowerPoint</Application>
  <PresentationFormat>全屏显示(4:3)</PresentationFormat>
  <Paragraphs>70</Paragraphs>
  <Slides>19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宋体</vt:lpstr>
      <vt:lpstr>Arial</vt:lpstr>
      <vt:lpstr>Calibri</vt:lpstr>
      <vt:lpstr>Cambria Math</vt:lpstr>
      <vt:lpstr>Times New Roman</vt:lpstr>
      <vt:lpstr>Office 主题</vt:lpstr>
      <vt:lpstr>Progressive Self-Supervised  Attention Learning for Aspect-Level Sentiment Analysis</vt:lpstr>
      <vt:lpstr>outline</vt:lpstr>
      <vt:lpstr>Motivation</vt:lpstr>
      <vt:lpstr>PowerPoint 演示文稿</vt:lpstr>
      <vt:lpstr>PowerPoint 演示文稿</vt:lpstr>
      <vt:lpstr>Background</vt:lpstr>
      <vt:lpstr>PowerPoint 演示文稿</vt:lpstr>
      <vt:lpstr>Approach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Model training with attention supervision information</vt:lpstr>
      <vt:lpstr>PowerPoint 演示文稿</vt:lpstr>
      <vt:lpstr>Experiments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宋 红阳</cp:lastModifiedBy>
  <cp:revision>44</cp:revision>
  <dcterms:created xsi:type="dcterms:W3CDTF">2019-12-01T02:38:27Z</dcterms:created>
  <dcterms:modified xsi:type="dcterms:W3CDTF">2019-12-16T14:38:14Z</dcterms:modified>
</cp:coreProperties>
</file>