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4.wmf"/><Relationship Id="rId3" Type="http://schemas.openxmlformats.org/officeDocument/2006/relationships/image" Target="../media/image16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1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33051" y="1507985"/>
            <a:ext cx="9587345" cy="1571684"/>
          </a:xfrm>
        </p:spPr>
        <p:txBody>
          <a:bodyPr>
            <a:noAutofit/>
          </a:bodyPr>
          <a:lstStyle/>
          <a:p>
            <a:r>
              <a:rPr lang="en-US" altLang="zh-CN" sz="4400" b="1" dirty="0" smtClean="0">
                <a:latin typeface="Times New Roman" pitchFamily="18" charset="0"/>
                <a:cs typeface="Times New Roman" pitchFamily="18" charset="0"/>
              </a:rPr>
              <a:t>KGAT : Knowledge Graph </a:t>
            </a:r>
            <a:r>
              <a:rPr lang="en-US" altLang="zh-CN" sz="44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4400" b="1" dirty="0" smtClean="0">
                <a:latin typeface="Times New Roman" pitchFamily="18" charset="0"/>
                <a:cs typeface="Times New Roman" pitchFamily="18" charset="0"/>
              </a:rPr>
              <a:t>ttention </a:t>
            </a:r>
            <a:r>
              <a:rPr lang="en-US" altLang="zh-CN" sz="44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4400" b="1" dirty="0" smtClean="0">
                <a:latin typeface="Times New Roman" pitchFamily="18" charset="0"/>
                <a:cs typeface="Times New Roman" pitchFamily="18" charset="0"/>
              </a:rPr>
              <a:t>etwork for Recommendation</a:t>
            </a:r>
            <a:endParaRPr lang="zh-CN" alt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76165" y="3370588"/>
            <a:ext cx="91011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Wang, Xiang, et al. “KGAT: Knowledge Graph Attention Network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for Recommendation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altLang="zh-CN" sz="2400" b="1" i="1" dirty="0">
                <a:latin typeface="Times New Roman" pitchFamily="18" charset="0"/>
                <a:cs typeface="Times New Roman" pitchFamily="18" charset="0"/>
              </a:rPr>
              <a:t>KDD ’19 </a:t>
            </a:r>
            <a:r>
              <a:rPr lang="en-US" altLang="zh-CN" sz="2400" i="1" dirty="0">
                <a:latin typeface="Times New Roman" pitchFamily="18" charset="0"/>
                <a:cs typeface="Times New Roman" pitchFamily="18" charset="0"/>
              </a:rPr>
              <a:t>Proceedings of the 25th ACM SIGKDD International Conference on Knowledge Discovery &amp; Data Mining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2019, pp. 950–958.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36657" y="5545203"/>
            <a:ext cx="34406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Reported by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Ding Nan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5454" y="159327"/>
            <a:ext cx="9601200" cy="838200"/>
          </a:xfrm>
        </p:spPr>
        <p:txBody>
          <a:bodyPr/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Experiments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9387" y="886691"/>
            <a:ext cx="6561905" cy="24761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387" y="3591333"/>
            <a:ext cx="6533333" cy="3266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084" y="997527"/>
            <a:ext cx="9140579" cy="5541818"/>
          </a:xfrm>
          <a:prstGeom prst="rect">
            <a:avLst/>
          </a:prstGeom>
        </p:spPr>
      </p:pic>
      <p:sp>
        <p:nvSpPr>
          <p:cNvPr id="5" name="标题 1"/>
          <p:cNvSpPr txBox="1"/>
          <p:nvPr/>
        </p:nvSpPr>
        <p:spPr>
          <a:xfrm>
            <a:off x="1385454" y="325581"/>
            <a:ext cx="9601200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Experiments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pPr algn="ctr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Conclusion and future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600" y="1523999"/>
            <a:ext cx="9601200" cy="51090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Devised a new framework KGAT , which explicitly models the high order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connectivities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in CKG in an end-to-end fashion. 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Extensive experiments on three real-world datasets  demonstrate the rationality and effectiveness of KGAT. 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By integrating social network with CKG, we can investigate how social influence affects the recommendation.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4942" y="2919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7200" dirty="0" smtClean="0"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zh-CN" altLang="en-US" sz="7200" dirty="0" smtClean="0">
                <a:latin typeface="Times New Roman" pitchFamily="18" charset="0"/>
                <a:cs typeface="Times New Roman" pitchFamily="18" charset="0"/>
              </a:rPr>
              <a:t>！</a:t>
            </a:r>
            <a:endParaRPr lang="zh-CN" alt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Outline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600" y="1925782"/>
            <a:ext cx="9601200" cy="3546764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Task formulation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Experiments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Conclusion and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5486" y="156287"/>
            <a:ext cx="9601200" cy="1032164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86" y="1188451"/>
            <a:ext cx="11430000" cy="390231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578" y="5218233"/>
            <a:ext cx="6402843" cy="12763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6050" y="219941"/>
            <a:ext cx="9601200" cy="1018309"/>
          </a:xfrm>
        </p:spPr>
        <p:txBody>
          <a:bodyPr>
            <a:normAutofit/>
          </a:bodyPr>
          <a:lstStyle/>
          <a:p>
            <a:pPr algn="ctr"/>
            <a:r>
              <a:rPr lang="en-US" altLang="zh-CN" sz="5400" dirty="0">
                <a:latin typeface="Times New Roman" pitchFamily="18" charset="0"/>
                <a:cs typeface="Times New Roman" pitchFamily="18" charset="0"/>
              </a:rPr>
              <a:t>Task </a:t>
            </a:r>
            <a:r>
              <a:rPr lang="en-US" altLang="zh-CN" sz="6000" dirty="0" smtClean="0">
                <a:latin typeface="Times New Roman" pitchFamily="18" charset="0"/>
                <a:cs typeface="Times New Roman" pitchFamily="18" charset="0"/>
              </a:rPr>
              <a:t>formulation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600" y="1669142"/>
            <a:ext cx="9601200" cy="4981039"/>
          </a:xfrm>
        </p:spPr>
        <p:txBody>
          <a:bodyPr>
            <a:normAutofit/>
          </a:bodyPr>
          <a:lstStyle/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User-Item Bipartite Graph</a:t>
            </a:r>
          </a:p>
          <a:p>
            <a:pPr marL="0" indent="0"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Knowledge Graph.</a:t>
            </a:r>
          </a:p>
          <a:p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      Item-entity :</a:t>
            </a:r>
          </a:p>
          <a:p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Collaborative Knowledge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Graph</a:t>
            </a:r>
            <a:endParaRPr lang="en-US" altLang="zh-CN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2787650" y="2286740"/>
          <a:ext cx="4178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" name="Equation" r:id="rId3" imgW="100279200" imgH="10668000" progId="Equation.DSMT4">
                  <p:embed/>
                </p:oleObj>
              </mc:Choice>
              <mc:Fallback>
                <p:oleObj name="Equation" r:id="rId3" imgW="100279200" imgH="10668000" progId="Equation.DSMT4">
                  <p:embed/>
                  <p:pic>
                    <p:nvPicPr>
                      <p:cNvPr id="0" name="图片 137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87650" y="2286740"/>
                        <a:ext cx="4178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2778414" y="3491203"/>
          <a:ext cx="4330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6" name="Equation" r:id="rId5" imgW="103936800" imgH="10668000" progId="Equation.DSMT4">
                  <p:embed/>
                </p:oleObj>
              </mc:Choice>
              <mc:Fallback>
                <p:oleObj name="Equation" r:id="rId5" imgW="103936800" imgH="10668000" progId="Equation.DSMT4">
                  <p:embed/>
                  <p:pic>
                    <p:nvPicPr>
                      <p:cNvPr id="0" name="对象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8414" y="3491203"/>
                        <a:ext cx="4330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/>
        </p:nvGraphicFramePr>
        <p:xfrm>
          <a:off x="4514850" y="4014532"/>
          <a:ext cx="3403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7" name="Equation" r:id="rId7" imgW="81686400" imgH="10058400" progId="Equation.DSMT4">
                  <p:embed/>
                </p:oleObj>
              </mc:Choice>
              <mc:Fallback>
                <p:oleObj name="Equation" r:id="rId7" imgW="81686400" imgH="10058400" progId="Equation.DSMT4">
                  <p:embed/>
                  <p:pic>
                    <p:nvPicPr>
                      <p:cNvPr id="0" name="对象 1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14850" y="4014532"/>
                        <a:ext cx="34036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2778414" y="5117925"/>
          <a:ext cx="4406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" name="Equation" r:id="rId9" imgW="105765600" imgH="10058400" progId="Equation.DSMT4">
                  <p:embed/>
                </p:oleObj>
              </mc:Choice>
              <mc:Fallback>
                <p:oleObj name="Equation" r:id="rId9" imgW="105765600" imgH="10058400" progId="Equation.DSMT4">
                  <p:embed/>
                  <p:pic>
                    <p:nvPicPr>
                      <p:cNvPr id="0" name="对象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78414" y="5117925"/>
                        <a:ext cx="44069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2783032" y="5830892"/>
          <a:ext cx="4737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" name="Equation" r:id="rId11" imgW="113690400" imgH="10058400" progId="Equation.DSMT4">
                  <p:embed/>
                </p:oleObj>
              </mc:Choice>
              <mc:Fallback>
                <p:oleObj name="Equation" r:id="rId11" imgW="113690400" imgH="10058400" progId="Equation.DSMT4">
                  <p:embed/>
                  <p:pic>
                    <p:nvPicPr>
                      <p:cNvPr id="0" name="图片 137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83032" y="5830892"/>
                        <a:ext cx="4737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内容占位符 2"/>
          <p:cNvSpPr txBox="1"/>
          <p:nvPr/>
        </p:nvSpPr>
        <p:spPr>
          <a:xfrm>
            <a:off x="8382000" y="1772228"/>
            <a:ext cx="2590800" cy="1842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175" indent="-384175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175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Input:  G</a:t>
            </a:r>
          </a:p>
          <a:p>
            <a:pPr marL="0" indent="0">
              <a:buFont typeface="Franklin Gothic Book" pitchFamily="34" charset="0"/>
              <a:buNone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Output:</a:t>
            </a: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10201815" y="2853212"/>
          <a:ext cx="474101" cy="56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0" name="Equation" r:id="rId13" imgW="10972800" imgH="13106400" progId="Equation.DSMT4">
                  <p:embed/>
                </p:oleObj>
              </mc:Choice>
              <mc:Fallback>
                <p:oleObj name="Equation" r:id="rId13" imgW="10972800" imgH="13106400" progId="Equation.DSMT4">
                  <p:embed/>
                  <p:pic>
                    <p:nvPicPr>
                      <p:cNvPr id="0" name="对象 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201815" y="2853212"/>
                        <a:ext cx="474101" cy="566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3952" y="279400"/>
            <a:ext cx="9601200" cy="990600"/>
          </a:xfrm>
        </p:spPr>
        <p:txBody>
          <a:bodyPr/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95" y="1270000"/>
            <a:ext cx="11312237" cy="4815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7142" y="700315"/>
            <a:ext cx="4495238" cy="962891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Embedding Layer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5481" y="1705722"/>
            <a:ext cx="4495238" cy="4361905"/>
          </a:xfrm>
          <a:prstGeom prst="rect">
            <a:avLst/>
          </a:prstGeom>
        </p:spPr>
      </p:pic>
      <p:sp>
        <p:nvSpPr>
          <p:cNvPr id="5" name="标题 1"/>
          <p:cNvSpPr txBox="1"/>
          <p:nvPr/>
        </p:nvSpPr>
        <p:spPr>
          <a:xfrm>
            <a:off x="5669227" y="734413"/>
            <a:ext cx="5531944" cy="58887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TransR</a:t>
            </a:r>
            <a:r>
              <a:rPr lang="en-US" altLang="zh-C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altLang="zh-C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Score:</a:t>
            </a:r>
          </a:p>
          <a:p>
            <a:endParaRPr lang="en-US" altLang="zh-C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Pairwise ranking loss:</a:t>
            </a:r>
          </a:p>
          <a:p>
            <a:endParaRPr lang="en-US" altLang="zh-C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5887540" y="1646915"/>
          <a:ext cx="2127504" cy="638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" name="Equation" r:id="rId4" imgW="39624000" imgH="11887200" progId="Equation.DSMT4">
                  <p:embed/>
                </p:oleObj>
              </mc:Choice>
              <mc:Fallback>
                <p:oleObj name="Equation" r:id="rId4" imgW="39624000" imgH="11887200" progId="Equation.DSMT4">
                  <p:embed/>
                  <p:pic>
                    <p:nvPicPr>
                      <p:cNvPr id="0" name="图片 230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87540" y="1646915"/>
                        <a:ext cx="2127504" cy="638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8082021" y="1705722"/>
          <a:ext cx="3306060" cy="520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" name="Equation" r:id="rId6" imgW="75590400" imgH="11887200" progId="Equation.DSMT4">
                  <p:embed/>
                </p:oleObj>
              </mc:Choice>
              <mc:Fallback>
                <p:oleObj name="Equation" r:id="rId6" imgW="75590400" imgH="11887200" progId="Equation.DSMT4">
                  <p:embed/>
                  <p:pic>
                    <p:nvPicPr>
                      <p:cNvPr id="0" name="对象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82021" y="1705722"/>
                        <a:ext cx="3306060" cy="520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659161"/>
              </p:ext>
            </p:extLst>
          </p:nvPr>
        </p:nvGraphicFramePr>
        <p:xfrm>
          <a:off x="7342188" y="3089275"/>
          <a:ext cx="31432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" name="Equation" r:id="rId8" imgW="203040" imgH="342720" progId="Equation.DSMT4">
                  <p:embed/>
                </p:oleObj>
              </mc:Choice>
              <mc:Fallback>
                <p:oleObj name="Equation" r:id="rId8" imgW="203040" imgH="342720" progId="Equation.DSMT4">
                  <p:embed/>
                  <p:pic>
                    <p:nvPicPr>
                      <p:cNvPr id="0" name="对象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42188" y="3089275"/>
                        <a:ext cx="314325" cy="93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977286"/>
              </p:ext>
            </p:extLst>
          </p:nvPr>
        </p:nvGraphicFramePr>
        <p:xfrm>
          <a:off x="7738918" y="3345436"/>
          <a:ext cx="1580662" cy="54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" name="Equation" r:id="rId10" imgW="34747200" imgH="11887200" progId="Equation.DSMT4">
                  <p:embed/>
                </p:oleObj>
              </mc:Choice>
              <mc:Fallback>
                <p:oleObj name="Equation" r:id="rId10" imgW="34747200" imgH="11887200" progId="Equation.DSMT4">
                  <p:embed/>
                  <p:pic>
                    <p:nvPicPr>
                      <p:cNvPr id="0" name="对象 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738918" y="3345436"/>
                        <a:ext cx="1580662" cy="541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5568042" y="4718925"/>
          <a:ext cx="6159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8" name="Equation" r:id="rId12" imgW="147828000" imgH="24688800" progId="Equation.DSMT4">
                  <p:embed/>
                </p:oleObj>
              </mc:Choice>
              <mc:Fallback>
                <p:oleObj name="Equation" r:id="rId12" imgW="147828000" imgH="24688800" progId="Equation.DSMT4">
                  <p:embed/>
                  <p:pic>
                    <p:nvPicPr>
                      <p:cNvPr id="0" name="图片 230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68042" y="4718925"/>
                        <a:ext cx="61595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569484"/>
              </p:ext>
            </p:extLst>
          </p:nvPr>
        </p:nvGraphicFramePr>
        <p:xfrm>
          <a:off x="7041900" y="2573349"/>
          <a:ext cx="4656554" cy="5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9" name="Equation" r:id="rId14" imgW="4470120" imgH="495000" progId="Equation.DSMT4">
                  <p:embed/>
                </p:oleObj>
              </mc:Choice>
              <mc:Fallback>
                <p:oleObj name="Equation" r:id="rId14" imgW="44701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041900" y="2573349"/>
                        <a:ext cx="4656554" cy="5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2268" y="235514"/>
            <a:ext cx="9809018" cy="94903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Attentive Embedding Propagation Layer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1536" y="1170529"/>
            <a:ext cx="4433372" cy="489051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597154" y="1454871"/>
            <a:ext cx="32281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Times New Roman" pitchFamily="18" charset="0"/>
                <a:cs typeface="Times New Roman" pitchFamily="18" charset="0"/>
              </a:rPr>
              <a:t>Information Propagation:</a:t>
            </a: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177396" y="1992879"/>
          <a:ext cx="4025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Equation" r:id="rId4" imgW="96621600" imgH="10668000" progId="Equation.DSMT4">
                  <p:embed/>
                </p:oleObj>
              </mc:Choice>
              <mc:Fallback>
                <p:oleObj name="Equation" r:id="rId4" imgW="96621600" imgH="10668000" progId="Equation.DSMT4">
                  <p:embed/>
                  <p:pic>
                    <p:nvPicPr>
                      <p:cNvPr id="0" name="图片 326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7396" y="1992879"/>
                        <a:ext cx="4025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6456796" y="2428008"/>
          <a:ext cx="34671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Equation" r:id="rId6" imgW="83210400" imgH="24993600" progId="Equation.DSMT4">
                  <p:embed/>
                </p:oleObj>
              </mc:Choice>
              <mc:Fallback>
                <p:oleObj name="Equation" r:id="rId6" imgW="83210400" imgH="24993600" progId="Equation.DSMT4">
                  <p:embed/>
                  <p:pic>
                    <p:nvPicPr>
                      <p:cNvPr id="0" name="对象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56796" y="2428008"/>
                        <a:ext cx="3467100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5597154" y="3669293"/>
            <a:ext cx="3768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Knowledge-aware attention: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5731886" y="4214247"/>
          <a:ext cx="5359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" name="Equation" r:id="rId8" imgW="128625600" imgH="11887200" progId="Equation.DSMT4">
                  <p:embed/>
                </p:oleObj>
              </mc:Choice>
              <mc:Fallback>
                <p:oleObj name="Equation" r:id="rId8" imgW="128625600" imgH="11887200" progId="Equation.DSMT4">
                  <p:embed/>
                  <p:pic>
                    <p:nvPicPr>
                      <p:cNvPr id="0" name="对象 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31886" y="4214247"/>
                        <a:ext cx="53594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5820786" y="5016790"/>
          <a:ext cx="5181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Equation" r:id="rId10" imgW="124358400" imgH="36576000" progId="Equation.DSMT4">
                  <p:embed/>
                </p:oleObj>
              </mc:Choice>
              <mc:Fallback>
                <p:oleObj name="Equation" r:id="rId10" imgW="124358400" imgH="36576000" progId="Equation.DSMT4">
                  <p:embed/>
                  <p:pic>
                    <p:nvPicPr>
                      <p:cNvPr id="0" name="对象 1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820786" y="5016790"/>
                        <a:ext cx="51816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371600" y="147646"/>
            <a:ext cx="9601200" cy="93518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Attentive Embedding Propagation Layer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757" y="1011337"/>
            <a:ext cx="4401152" cy="48549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106947" y="1057294"/>
            <a:ext cx="3952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Information Aggregation: 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79" y="1835978"/>
            <a:ext cx="2276190" cy="55238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2985863"/>
            <a:ext cx="4504762" cy="600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9" y="4265855"/>
            <a:ext cx="4933333" cy="580952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5174778" y="2365619"/>
            <a:ext cx="2296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GCN Aggregator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162909" y="3744442"/>
            <a:ext cx="3013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GraphSage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Aggregator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195456" y="5196833"/>
            <a:ext cx="30803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Bi-Interaction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Aggregator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9509" y="5823912"/>
            <a:ext cx="4868871" cy="53775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7"/>
          <a:srcRect l="5211" t="2254"/>
          <a:stretch/>
        </p:blipFill>
        <p:spPr>
          <a:xfrm>
            <a:off x="8410260" y="5899058"/>
            <a:ext cx="3131129" cy="487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371600" y="464691"/>
            <a:ext cx="9601200" cy="794657"/>
          </a:xfrm>
        </p:spPr>
        <p:txBody>
          <a:bodyPr/>
          <a:lstStyle/>
          <a:p>
            <a:pPr algn="ctr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Prediction Layer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1371600" y="1480456"/>
            <a:ext cx="9601200" cy="5377543"/>
          </a:xfrm>
        </p:spPr>
        <p:txBody>
          <a:bodyPr/>
          <a:lstStyle/>
          <a:p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Users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Match score</a:t>
            </a:r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Optimization</a:t>
            </a:r>
          </a:p>
          <a:p>
            <a:endParaRPr lang="en-US" altLang="zh-CN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Loss function:</a:t>
            </a: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  <p:pic>
        <p:nvPicPr>
          <p:cNvPr id="10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140" y="1395057"/>
            <a:ext cx="3825033" cy="66638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141" y="1973943"/>
            <a:ext cx="3529911" cy="72202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525" y="2695972"/>
            <a:ext cx="3080990" cy="78130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8393" y="3276953"/>
            <a:ext cx="5423387" cy="1027756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6710" y="4423972"/>
            <a:ext cx="4818724" cy="602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5525" y="5247178"/>
            <a:ext cx="5264978" cy="606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189</Words>
  <Application>Microsoft Office PowerPoint</Application>
  <PresentationFormat>宽屏</PresentationFormat>
  <Paragraphs>53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等线</vt:lpstr>
      <vt:lpstr>等线 Light</vt:lpstr>
      <vt:lpstr>Arial</vt:lpstr>
      <vt:lpstr>Franklin Gothic Book</vt:lpstr>
      <vt:lpstr>Times New Roman</vt:lpstr>
      <vt:lpstr>Office 主题​​</vt:lpstr>
      <vt:lpstr>Equation</vt:lpstr>
      <vt:lpstr>MathType 6.0 Equation</vt:lpstr>
      <vt:lpstr>PowerPoint 演示文稿</vt:lpstr>
      <vt:lpstr>Outline </vt:lpstr>
      <vt:lpstr>Introduction</vt:lpstr>
      <vt:lpstr>Task formulation</vt:lpstr>
      <vt:lpstr>Methodology</vt:lpstr>
      <vt:lpstr>Embedding Layer</vt:lpstr>
      <vt:lpstr>Attentive Embedding Propagation Layer</vt:lpstr>
      <vt:lpstr>Attentive Embedding Propagation Layer</vt:lpstr>
      <vt:lpstr>Prediction Layer</vt:lpstr>
      <vt:lpstr>Experiments</vt:lpstr>
      <vt:lpstr>PowerPoint 演示文稿</vt:lpstr>
      <vt:lpstr>Conclusion and future work</vt:lpstr>
      <vt:lpstr>Thanks！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KDD’19</dc:title>
  <dc:creator>丁 丁</dc:creator>
  <cp:lastModifiedBy>丁 丁</cp:lastModifiedBy>
  <cp:revision>68</cp:revision>
  <dcterms:created xsi:type="dcterms:W3CDTF">2019-12-10T05:05:00Z</dcterms:created>
  <dcterms:modified xsi:type="dcterms:W3CDTF">2019-12-18T03:07:01Z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2052-10.1.0.5740</vt:lpwstr>
  </property>
</Properties>
</file>