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dp" ContentType="image/vnd.ms-photo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4" r:id="rId5"/>
    <p:sldId id="263" r:id="rId6"/>
    <p:sldId id="294" r:id="rId7"/>
    <p:sldId id="265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6" r:id="rId16"/>
    <p:sldId id="286" r:id="rId17"/>
    <p:sldId id="278" r:id="rId18"/>
    <p:sldId id="279" r:id="rId19"/>
    <p:sldId id="280" r:id="rId20"/>
    <p:sldId id="281" r:id="rId21"/>
    <p:sldId id="282" r:id="rId22"/>
    <p:sldId id="284" r:id="rId23"/>
    <p:sldId id="28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74632" autoAdjust="0"/>
  </p:normalViewPr>
  <p:slideViewPr>
    <p:cSldViewPr snapToGrid="0">
      <p:cViewPr varScale="1">
        <p:scale>
          <a:sx n="84" d="100"/>
          <a:sy n="84" d="100"/>
        </p:scale>
        <p:origin x="-18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image" Target="../media/image26.wmf"/><Relationship Id="rId7" Type="http://schemas.openxmlformats.org/officeDocument/2006/relationships/image" Target="../media/image25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itchFamily="2" charset="-122"/>
                <a:ea typeface="宋体" pitchFamily="2" charset="-122"/>
                <a:cs typeface="Times New Roman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itchFamily="18" charset="0"/>
                <a:ea typeface="仿宋" pitchFamily="49" charset="-122"/>
                <a:cs typeface="Times New Roman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19685" y="-12065"/>
            <a:ext cx="12306935" cy="678815"/>
            <a:chOff x="0" y="-78"/>
            <a:chExt cx="12291060" cy="60340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785" y="55245"/>
              <a:ext cx="1887220" cy="53657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785" y="55245"/>
              <a:ext cx="2007235" cy="491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683240" y="178435"/>
              <a:ext cx="1607820" cy="354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683372" y="-78"/>
              <a:ext cx="1247643" cy="244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7.pn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itchFamily="2" charset="2"/>
              <a:buChar char="n"/>
            </a:pPr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itchFamily="18" charset="0"/>
          <a:ea typeface="华康俪金黑W8(P)" panose="020B0800000000000000" pitchFamily="34" charset="-122"/>
          <a:cs typeface="Times New Roman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itchFamily="2" charset="-122"/>
          <a:ea typeface="宋体" pitchFamily="2" charset="-122"/>
          <a:cs typeface="Times New Roman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itchFamily="2" charset="2"/>
        <a:buChar char="p"/>
        <a:defRPr sz="2400" kern="1200">
          <a:solidFill>
            <a:schemeClr val="tx1"/>
          </a:solidFill>
          <a:latin typeface="Times New Roman" pitchFamily="18" charset="0"/>
          <a:ea typeface="仿宋" pitchFamily="49" charset="-122"/>
          <a:cs typeface="Times New Roman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itchFamily="18" charset="0"/>
        <a:buChar char="─"/>
        <a:defRPr sz="2200" kern="1200">
          <a:solidFill>
            <a:schemeClr val="tx1"/>
          </a:solidFill>
          <a:latin typeface="Times New Roman" pitchFamily="18" charset="0"/>
          <a:ea typeface="仿宋" pitchFamily="49" charset="-122"/>
          <a:cs typeface="Times New Roman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itchFamily="18" charset="0"/>
          <a:ea typeface="仿宋" pitchFamily="49" charset="-122"/>
          <a:cs typeface="Times New Roman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itchFamily="18" charset="0"/>
          <a:ea typeface="仿宋" pitchFamily="49" charset="-122"/>
          <a:cs typeface="Times New Roman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21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9.wmf"/><Relationship Id="rId22" Type="http://schemas.openxmlformats.org/officeDocument/2006/relationships/notesSlide" Target="../notesSlides/notesSlide6.xml"/><Relationship Id="rId21" Type="http://schemas.openxmlformats.org/officeDocument/2006/relationships/vmlDrawing" Target="../drawings/vmlDrawing2.vml"/><Relationship Id="rId20" Type="http://schemas.openxmlformats.org/officeDocument/2006/relationships/slideLayout" Target="../slideLayouts/slideLayout2.xml"/><Relationship Id="rId2" Type="http://schemas.openxmlformats.org/officeDocument/2006/relationships/oleObject" Target="../embeddings/oleObject5.bin"/><Relationship Id="rId19" Type="http://schemas.openxmlformats.org/officeDocument/2006/relationships/image" Target="../media/image27.wmf"/><Relationship Id="rId18" Type="http://schemas.openxmlformats.org/officeDocument/2006/relationships/oleObject" Target="../embeddings/oleObject13.bin"/><Relationship Id="rId17" Type="http://schemas.openxmlformats.org/officeDocument/2006/relationships/image" Target="../media/image26.wmf"/><Relationship Id="rId16" Type="http://schemas.openxmlformats.org/officeDocument/2006/relationships/oleObject" Target="../embeddings/oleObject12.bin"/><Relationship Id="rId15" Type="http://schemas.openxmlformats.org/officeDocument/2006/relationships/image" Target="../media/image25.wmf"/><Relationship Id="rId14" Type="http://schemas.openxmlformats.org/officeDocument/2006/relationships/oleObject" Target="../embeddings/oleObject11.bin"/><Relationship Id="rId13" Type="http://schemas.openxmlformats.org/officeDocument/2006/relationships/image" Target="../media/image24.wmf"/><Relationship Id="rId12" Type="http://schemas.openxmlformats.org/officeDocument/2006/relationships/oleObject" Target="../embeddings/oleObject10.bin"/><Relationship Id="rId11" Type="http://schemas.openxmlformats.org/officeDocument/2006/relationships/image" Target="../media/image23.wmf"/><Relationship Id="rId10" Type="http://schemas.openxmlformats.org/officeDocument/2006/relationships/oleObject" Target="../embeddings/oleObject9.bin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wmf"/><Relationship Id="rId8" Type="http://schemas.openxmlformats.org/officeDocument/2006/relationships/oleObject" Target="../embeddings/oleObject17.bin"/><Relationship Id="rId7" Type="http://schemas.openxmlformats.org/officeDocument/2006/relationships/image" Target="../media/image30.wmf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28.wmf"/><Relationship Id="rId2" Type="http://schemas.openxmlformats.org/officeDocument/2006/relationships/oleObject" Target="../embeddings/oleObject14.bin"/><Relationship Id="rId16" Type="http://schemas.openxmlformats.org/officeDocument/2006/relationships/notesSlide" Target="../notesSlides/notesSlide7.xml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3.wmf"/><Relationship Id="rId12" Type="http://schemas.openxmlformats.org/officeDocument/2006/relationships/oleObject" Target="../embeddings/oleObject19.bin"/><Relationship Id="rId11" Type="http://schemas.openxmlformats.org/officeDocument/2006/relationships/image" Target="../media/image32.wmf"/><Relationship Id="rId10" Type="http://schemas.openxmlformats.org/officeDocument/2006/relationships/oleObject" Target="../embeddings/oleObject18.bin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tags" Target="../tags/tag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tags" Target="../tags/tag5.xml"/><Relationship Id="rId2" Type="http://schemas.openxmlformats.org/officeDocument/2006/relationships/image" Target="../media/image36.png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2" Type="http://schemas.openxmlformats.org/officeDocument/2006/relationships/notesSlide" Target="../notesSlides/notesSlide5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860" y="-20955"/>
            <a:ext cx="12204065" cy="112458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2000" y="1225060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2661265" y="6080961"/>
            <a:ext cx="683570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Reporter:Zhi Chen</a:t>
            </a:r>
            <a:endParaRPr lang="en-US" altLang="zh-CN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35780" y="2000885"/>
            <a:ext cx="784479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Coherent Comment Generation for Chinese Articles with a</a:t>
            </a:r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algn="ctr"/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Graph-to-Sequence Model</a:t>
            </a:r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05" y="5885815"/>
            <a:ext cx="912495" cy="912495"/>
          </a:xfrm>
          <a:prstGeom prst="ellipse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041775" y="4131310"/>
            <a:ext cx="87166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 Association for Computational Linguistics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42" y="1822075"/>
            <a:ext cx="3944527" cy="3296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2420" y="838835"/>
            <a:ext cx="26447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Graph Encoder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54797" r="16837"/>
          <a:stretch>
            <a:fillRect/>
          </a:stretch>
        </p:blipFill>
        <p:spPr>
          <a:xfrm>
            <a:off x="511175" y="1360805"/>
            <a:ext cx="3471545" cy="31705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56455" y="1094740"/>
            <a:ext cx="1989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Adjacency Matrix</a:t>
            </a:r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8835" y="5147945"/>
            <a:ext cx="677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Add one feed forward layer to the final output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of the GCN. g</a:t>
            </a:r>
            <a:r>
              <a:rPr lang="en-US" altLang="zh-CN" sz="2400" b="1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is the output of the last layer of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GCN.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45475" y="5384800"/>
            <a:ext cx="37331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To avoid the over-smoothing problem of GCN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右箭头 11"/>
          <p:cNvSpPr/>
          <p:nvPr/>
        </p:nvSpPr>
        <p:spPr>
          <a:xfrm rot="5400000">
            <a:off x="9670415" y="5113020"/>
            <a:ext cx="396240" cy="146685"/>
          </a:xfrm>
          <a:prstGeom prst="rightArrow">
            <a:avLst>
              <a:gd name="adj1" fmla="val 501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645910" y="984885"/>
          <a:ext cx="2150110" cy="478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" r:id="rId2" imgW="1143000" imgH="254000" progId="Equation.3">
                  <p:embed/>
                </p:oleObj>
              </mc:Choice>
              <mc:Fallback>
                <p:oleObj name="" r:id="rId2" imgW="1143000" imgH="2540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45910" y="984885"/>
                        <a:ext cx="2150110" cy="4781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4656455" y="1652905"/>
            <a:ext cx="1923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Diagonal Matrix</a:t>
            </a:r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645910" y="1591310"/>
          <a:ext cx="1599565" cy="490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" r:id="rId4" imgW="952500" imgH="292100" progId="Equation.3">
                  <p:embed/>
                </p:oleObj>
              </mc:Choice>
              <mc:Fallback>
                <p:oleObj name="" r:id="rId4" imgW="952500" imgH="2921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5910" y="1591310"/>
                        <a:ext cx="1599565" cy="490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56455" y="2253615"/>
          <a:ext cx="4074795" cy="814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" r:id="rId6" imgW="1651000" imgH="330200" progId="Equation.3">
                  <p:embed/>
                </p:oleObj>
              </mc:Choice>
              <mc:Fallback>
                <p:oleObj name="" r:id="rId6" imgW="1651000" imgH="3302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6455" y="2253615"/>
                        <a:ext cx="4074795" cy="814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412923" y="835025"/>
          <a:ext cx="1694180" cy="628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" r:id="rId8" imgW="685800" imgH="254000" progId="Equation.3">
                  <p:embed/>
                </p:oleObj>
              </mc:Choice>
              <mc:Fallback>
                <p:oleObj name="" r:id="rId8" imgW="685800" imgH="2540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12923" y="835025"/>
                        <a:ext cx="1694180" cy="628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614410" y="4124960"/>
          <a:ext cx="2508885" cy="564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" r:id="rId10" imgW="1016000" imgH="228600" progId="Equation.3">
                  <p:embed/>
                </p:oleObj>
              </mc:Choice>
              <mc:Fallback>
                <p:oleObj name="" r:id="rId10" imgW="1016000" imgH="2286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614410" y="4124960"/>
                        <a:ext cx="2508885" cy="564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56455" y="4124960"/>
          <a:ext cx="2953385" cy="61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" r:id="rId12" imgW="1155700" imgH="241300" progId="Equation.3">
                  <p:embed/>
                </p:oleObj>
              </mc:Choice>
              <mc:Fallback>
                <p:oleObj name="" r:id="rId12" imgW="1155700" imgH="2413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56455" y="4124960"/>
                        <a:ext cx="2953385" cy="617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8797290" y="1619885"/>
            <a:ext cx="1721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Identity Matrix</a:t>
            </a:r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aphicFrame>
        <p:nvGraphicFramePr>
          <p:cNvPr id="24" name="对象 2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518775" y="1591310"/>
          <a:ext cx="353060" cy="42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" r:id="rId14" imgW="190500" imgH="228600" progId="Equation.3">
                  <p:embed/>
                </p:oleObj>
              </mc:Choice>
              <mc:Fallback>
                <p:oleObj name="" r:id="rId14" imgW="190500" imgH="2286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518775" y="1591310"/>
                        <a:ext cx="353060" cy="42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8961120" y="3311525"/>
            <a:ext cx="2774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Laernable Weight Matrix</a:t>
            </a:r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aphicFrame>
        <p:nvGraphicFramePr>
          <p:cNvPr id="27" name="对象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96288" y="3302000"/>
          <a:ext cx="40068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" r:id="rId16" imgW="215900" imgH="203200" progId="Equation.3">
                  <p:embed/>
                </p:oleObj>
              </mc:Choice>
              <mc:Fallback>
                <p:oleObj name="" r:id="rId16" imgW="215900" imgH="2032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96288" y="3302000"/>
                        <a:ext cx="40068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56138" y="3131820"/>
          <a:ext cx="1293495" cy="59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" r:id="rId18" imgW="634365" imgH="292100" progId="Equation.3">
                  <p:embed/>
                </p:oleObj>
              </mc:Choice>
              <mc:Fallback>
                <p:oleObj name="" r:id="rId18" imgW="634365" imgH="2921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656138" y="3131820"/>
                        <a:ext cx="1293495" cy="594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6127115" y="3311525"/>
            <a:ext cx="2118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Laplacian matrix</a:t>
            </a:r>
            <a:endParaRPr lang="en-US" altLang="zh-CN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182610" y="4011930"/>
            <a:ext cx="3372485" cy="790575"/>
          </a:xfrm>
          <a:prstGeom prst="rect">
            <a:avLst/>
          </a:prstGeom>
          <a:noFill/>
          <a:ln w="412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2420" y="838835"/>
            <a:ext cx="4281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Decoder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76708"/>
          <a:stretch>
            <a:fillRect/>
          </a:stretch>
        </p:blipFill>
        <p:spPr>
          <a:xfrm>
            <a:off x="411480" y="1360805"/>
            <a:ext cx="2850515" cy="31705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77565" y="838835"/>
            <a:ext cx="98113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initial state t0 and the output of the GCN &lt;g0,g1,...,gn&gt;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50530" y="1524635"/>
            <a:ext cx="1992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y1,y2,...,ym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74105" y="4736465"/>
            <a:ext cx="48234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Adopt copy mechanism by merging the predicted word token probability distribution with the attention distribution.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91915" y="2567305"/>
            <a:ext cx="2531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Context vector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7238365" y="1718945"/>
            <a:ext cx="659130" cy="175895"/>
          </a:xfrm>
          <a:prstGeom prst="rightArrow">
            <a:avLst>
              <a:gd name="adj1" fmla="val 501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048115" y="2046605"/>
          <a:ext cx="2790825" cy="564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2" imgW="1130300" imgH="228600" progId="Equation.3">
                  <p:embed/>
                </p:oleObj>
              </mc:Choice>
              <mc:Fallback>
                <p:oleObj name="" r:id="rId2" imgW="1130300" imgH="2286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48115" y="2046605"/>
                        <a:ext cx="2790825" cy="564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43613" y="2461260"/>
          <a:ext cx="2258060" cy="628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4" imgW="914400" imgH="254000" progId="Equation.3">
                  <p:embed/>
                </p:oleObj>
              </mc:Choice>
              <mc:Fallback>
                <p:oleObj name="" r:id="rId4" imgW="914400" imgH="2540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43613" y="2461260"/>
                        <a:ext cx="2258060" cy="628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765540" y="2621598"/>
          <a:ext cx="3355975" cy="116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6" imgW="1358900" imgH="469900" progId="Equation.3">
                  <p:embed/>
                </p:oleObj>
              </mc:Choice>
              <mc:Fallback>
                <p:oleObj name="" r:id="rId6" imgW="1358900" imgH="4699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65540" y="2621598"/>
                        <a:ext cx="3355975" cy="1160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47745" y="3630930"/>
          <a:ext cx="5738495" cy="564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8" imgW="2324100" imgH="228600" progId="Equation.3">
                  <p:embed/>
                </p:oleObj>
              </mc:Choice>
              <mc:Fallback>
                <p:oleObj name="" r:id="rId8" imgW="2324100" imgH="2286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7745" y="3630930"/>
                        <a:ext cx="5738495" cy="564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55763" y="4736465"/>
          <a:ext cx="3293110" cy="59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10" imgW="1333500" imgH="241300" progId="Equation.3">
                  <p:embed/>
                </p:oleObj>
              </mc:Choice>
              <mc:Fallback>
                <p:oleObj name="" r:id="rId10" imgW="1333500" imgH="2413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55763" y="4736465"/>
                        <a:ext cx="3293110" cy="59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85228" y="5615305"/>
          <a:ext cx="4234180" cy="59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2" imgW="1714500" imgH="241300" progId="Equation.3">
                  <p:embed/>
                </p:oleObj>
              </mc:Choice>
              <mc:Fallback>
                <p:oleObj name="" r:id="rId12" imgW="1714500" imgH="2413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85228" y="5615305"/>
                        <a:ext cx="4234180" cy="59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5735955" y="1524635"/>
            <a:ext cx="1615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Decoder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sp>
        <p:nvSpPr>
          <p:cNvPr id="24" name="直角上箭头 23"/>
          <p:cNvSpPr/>
          <p:nvPr/>
        </p:nvSpPr>
        <p:spPr>
          <a:xfrm rot="5400000">
            <a:off x="5223510" y="1478280"/>
            <a:ext cx="494030" cy="33845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531475" y="1237615"/>
            <a:ext cx="1626235" cy="702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gj</a:t>
            </a:r>
            <a:r>
              <a:rPr lang="zh-CN" altLang="zh-CN">
                <a:ea typeface="宋体" charset="0"/>
              </a:rPr>
              <a:t>卷积之后的第</a:t>
            </a:r>
            <a:r>
              <a:rPr lang="en-US" altLang="zh-CN">
                <a:ea typeface="宋体" charset="0"/>
              </a:rPr>
              <a:t>j</a:t>
            </a:r>
            <a:r>
              <a:rPr lang="zh-CN" altLang="en-US">
                <a:ea typeface="宋体" charset="0"/>
              </a:rPr>
              <a:t>个表示</a:t>
            </a:r>
            <a:endParaRPr lang="zh-CN" altLang="en-US">
              <a:ea typeface="宋体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611360" y="1732915"/>
            <a:ext cx="2390775" cy="1003935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732895" y="1817370"/>
            <a:ext cx="6508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？？？？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401695" y="3401695"/>
            <a:ext cx="2390775" cy="1003935"/>
          </a:xfrm>
          <a:prstGeom prst="ellipse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12190" y="3684270"/>
            <a:ext cx="2163445" cy="1250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yi</a:t>
            </a:r>
            <a:r>
              <a:rPr lang="zh-CN" altLang="en-US">
                <a:solidFill>
                  <a:srgbClr val="FF0000"/>
                </a:solidFill>
                <a:ea typeface="宋体" charset="0"/>
              </a:rPr>
              <a:t>是图当中的关键词和实体组成的空间还是一个更大的词空间</a:t>
            </a:r>
            <a:r>
              <a:rPr lang="zh-CN" altLang="en-US">
                <a:solidFill>
                  <a:srgbClr val="FF0000"/>
                </a:solidFill>
              </a:rPr>
              <a:t>？？？？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0995" y="1121410"/>
            <a:ext cx="3265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Experiment-Corpus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0565" y="1812925"/>
            <a:ext cx="10771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Collect news and comments from Tencent Kuaibao, select the news from two most popular topics Entertainment and Sport.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015" y="2766060"/>
            <a:ext cx="5461000" cy="21386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015" y="2596515"/>
            <a:ext cx="5520055" cy="32435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6415" y="6026785"/>
            <a:ext cx="11139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length of news content is too large for traditional sequence-to-sequence model.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0995" y="951865"/>
            <a:ext cx="3124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Evaluation Metrics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330" y="1644015"/>
            <a:ext cx="104324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 Coherence:  This metric evaluates how Coherent (consistent) is the comment to the news document.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5330" y="2818130"/>
            <a:ext cx="104324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 Informativeness: This metric evaluates how much concrete information the comment contains.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5330" y="4170680"/>
            <a:ext cx="10432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3.  Fluency: This metric evaluates whether the sentence is fluent.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5330" y="4988560"/>
            <a:ext cx="123932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Ask three raters to evaluate the generated comments of different models 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Use spearman’s rank score to measure the correlation between raters.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p-values are all below 1e-50.  Spearman’s rank of around 0.6.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0995" y="951865"/>
            <a:ext cx="3124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Baseline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330" y="2040255"/>
            <a:ext cx="104324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 Seq2seq:Three kinds of input, the title (T), the content (C) and the title together with the content (TC).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5330" y="3657600"/>
            <a:ext cx="104324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 Self-attention:Two kinds of input, the bag of words (B) and the keywords (K).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5330" y="5120640"/>
            <a:ext cx="10432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3.  Hierarchical-Attention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0995" y="951865"/>
            <a:ext cx="3124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Results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7265" y="4337685"/>
            <a:ext cx="8788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   graph2seq receives much higher scores in coherence.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4984" r="4490" b="17983"/>
          <a:stretch>
            <a:fillRect/>
          </a:stretch>
        </p:blipFill>
        <p:spPr>
          <a:xfrm>
            <a:off x="1607185" y="1473835"/>
            <a:ext cx="8688070" cy="26924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42915" y="1609725"/>
            <a:ext cx="1410970" cy="2556510"/>
          </a:xfrm>
          <a:prstGeom prst="rect">
            <a:avLst/>
          </a:prstGeom>
          <a:noFill/>
          <a:ln w="41275" cmpd="sng">
            <a:solidFill>
              <a:srgbClr val="FF33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77265" y="5080635"/>
            <a:ext cx="114122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   other baseline models tend to generate general comments such as “I still think I like him”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77265" y="6163945"/>
            <a:ext cx="949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3.  self-attention based models receive higher coherence score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0995" y="815975"/>
            <a:ext cx="3124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Results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655945" y="1718945"/>
            <a:ext cx="6507480" cy="2016760"/>
            <a:chOff x="8907" y="2856"/>
            <a:chExt cx="10248" cy="3176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4984" r="4490" b="17983"/>
            <a:stretch>
              <a:fillRect/>
            </a:stretch>
          </p:blipFill>
          <p:spPr>
            <a:xfrm>
              <a:off x="8907" y="2856"/>
              <a:ext cx="10249" cy="3177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5060" y="3071"/>
              <a:ext cx="2059" cy="2789"/>
            </a:xfrm>
            <a:prstGeom prst="rect">
              <a:avLst/>
            </a:prstGeom>
            <a:noFill/>
            <a:ln w="41275" cmpd="sng">
              <a:solidFill>
                <a:srgbClr val="FF3300"/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2065" y="1450975"/>
            <a:ext cx="5716905" cy="25533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3980" y="4116070"/>
            <a:ext cx="2519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+mj-lt"/>
              <a:buNone/>
            </a:pPr>
            <a:r>
              <a:rPr lang="en-US" altLang="zh-CN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general comments</a:t>
            </a:r>
            <a:endParaRPr lang="en-US" altLang="zh-CN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 algn="ctr">
              <a:buFont typeface="+mj-lt"/>
              <a:buNone/>
            </a:pPr>
            <a:r>
              <a:rPr lang="en-US" altLang="zh-CN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 the lower the better)</a:t>
            </a:r>
            <a:endParaRPr lang="en-US" altLang="zh-CN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91840" y="4116070"/>
            <a:ext cx="2364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+mj-lt"/>
              <a:buNone/>
            </a:pPr>
            <a:r>
              <a:rPr lang="en-US" altLang="zh-CN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unique words </a:t>
            </a:r>
            <a:endParaRPr lang="en-US" altLang="zh-CN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 algn="ctr">
              <a:buFont typeface="+mj-lt"/>
              <a:buNone/>
            </a:pPr>
            <a:r>
              <a:rPr lang="en-US" altLang="zh-CN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( the higher the better)</a:t>
            </a:r>
            <a:endParaRPr lang="en-US" altLang="zh-CN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13475" y="4004310"/>
            <a:ext cx="62947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1.graph2seq model can generate comments with the most information because it can capture the plot of the article.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>
              <a:buFont typeface="+mj-lt"/>
              <a:buNone/>
            </a:pP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2.Models with higher coherence score tend to be more informative.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5105" y="4939030"/>
            <a:ext cx="5882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number of general comments is loosely negatively correlated to the informative score, especially in entertainment topic.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0995" y="815975"/>
            <a:ext cx="3124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Results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4984" r="4490" b="17983"/>
          <a:stretch>
            <a:fillRect/>
          </a:stretch>
        </p:blipFill>
        <p:spPr>
          <a:xfrm>
            <a:off x="1398905" y="1216660"/>
            <a:ext cx="8608695" cy="26682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94370" y="1337945"/>
            <a:ext cx="942975" cy="2546350"/>
          </a:xfrm>
          <a:prstGeom prst="rect">
            <a:avLst/>
          </a:prstGeom>
          <a:noFill/>
          <a:ln w="41275" cmpd="sng">
            <a:solidFill>
              <a:srgbClr val="FF33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15950" y="3884295"/>
            <a:ext cx="109607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Reason:similar structure of decoder between different models.(RNN+Attention)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950" y="4568825"/>
            <a:ext cx="1055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1.The generated comment is against the world knowledge; “ 大餐是个好演员 ”.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5950" y="5209540"/>
            <a:ext cx="105543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2.The model can not distinguish between similar characters; “鹿晗是谁？我只认识鹿晗 ”.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5950" y="6219190"/>
            <a:ext cx="10554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3. The model sometimes repeatedly generates the same names. 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0995" y="815975"/>
            <a:ext cx="3124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Case study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620" y="1501140"/>
            <a:ext cx="11922760" cy="4947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6065" y="830580"/>
            <a:ext cx="31248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Conclusion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5315" y="1621155"/>
            <a:ext cx="1141285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1.Propose to automatically generate comment of articles with a graph-to-sequence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model.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>
              <a:buFont typeface="+mj-lt"/>
              <a:buNone/>
            </a:pP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2.Model can better understand the structure of the article.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>
              <a:buFont typeface="+mj-lt"/>
              <a:buNone/>
            </a:pP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3.Experiment results show that model can generate more coherent and infomative comments. 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>
              <a:buFont typeface="+mj-lt"/>
              <a:buNone/>
            </a:pP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4.We observe that there are still some comments conflicting with the world knowledge. 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>
              <a:buFont typeface="+mj-lt"/>
              <a:buNone/>
            </a:pP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0">
              <a:buFont typeface="+mj-lt"/>
              <a:buNone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5.In the future, we would like to explore how to introduce external knowledge into the graph to make the generated comments more logical.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H_Others_1"/>
          <p:cNvSpPr txBox="1"/>
          <p:nvPr>
            <p:custDataLst>
              <p:tags r:id="rId1"/>
            </p:custDataLst>
          </p:nvPr>
        </p:nvSpPr>
        <p:spPr>
          <a:xfrm>
            <a:off x="588645" y="3331528"/>
            <a:ext cx="2802255" cy="615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Arial"/>
              </a:rPr>
              <a:t>CONTENTS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Arial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422891" y="1182816"/>
            <a:ext cx="3890506" cy="583565"/>
          </a:xfrm>
          <a:prstGeom prst="rect">
            <a:avLst/>
          </a:prstGeom>
          <a:ln w="19050">
            <a:noFill/>
            <a:prstDash val="lgDashDot"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Introduction</a:t>
            </a:r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Arial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43050" y="1160643"/>
            <a:ext cx="1752950" cy="605880"/>
            <a:chOff x="4343050" y="1160643"/>
            <a:chExt cx="1752950" cy="605880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3" name="组合 2"/>
            <p:cNvGrpSpPr/>
            <p:nvPr/>
          </p:nvGrpSpPr>
          <p:grpSpPr>
            <a:xfrm>
              <a:off x="4343050" y="1160643"/>
              <a:ext cx="1752950" cy="605880"/>
              <a:chOff x="4602145" y="211015"/>
              <a:chExt cx="2298560" cy="794460"/>
            </a:xfrm>
          </p:grpSpPr>
          <p:sp>
            <p:nvSpPr>
              <p:cNvPr id="24" name="流程图: 终止 23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微软雅黑" charset="-122"/>
                  <a:sym typeface="Arial"/>
                </a:endParaRPr>
              </a:p>
            </p:txBody>
          </p:sp>
          <p:sp>
            <p:nvSpPr>
              <p:cNvPr id="2" name="流程图: 终止 1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微软雅黑" charset="-122"/>
                  <a:sym typeface="Arial"/>
                </a:endParaRPr>
              </a:p>
            </p:txBody>
          </p:sp>
          <p:sp>
            <p:nvSpPr>
              <p:cNvPr id="23" name="流程图: 终止 22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 charset="-122"/>
                  <a:sym typeface="Arial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4872741" y="1179527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/>
                  <a:ea typeface="微软雅黑" charset="-122"/>
                  <a:sym typeface="Arial"/>
                </a:rPr>
                <a:t>01</a:t>
              </a:r>
              <a:endParaRPr lang="zh-CN" altLang="en-US" sz="2800" b="1" dirty="0">
                <a:solidFill>
                  <a:srgbClr val="314865"/>
                </a:solidFill>
                <a:latin typeface="Arial"/>
                <a:ea typeface="微软雅黑" charset="-122"/>
                <a:sym typeface="Arial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43050" y="2250972"/>
            <a:ext cx="1752950" cy="605880"/>
            <a:chOff x="4343050" y="2250972"/>
            <a:chExt cx="1752950" cy="605880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50" name="组合 49"/>
            <p:cNvGrpSpPr/>
            <p:nvPr/>
          </p:nvGrpSpPr>
          <p:grpSpPr>
            <a:xfrm>
              <a:off x="4343050" y="2250972"/>
              <a:ext cx="1752950" cy="605880"/>
              <a:chOff x="4602145" y="211015"/>
              <a:chExt cx="2298560" cy="794460"/>
            </a:xfrm>
          </p:grpSpPr>
          <p:sp>
            <p:nvSpPr>
              <p:cNvPr id="51" name="流程图: 终止 50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微软雅黑" charset="-122"/>
                  <a:sym typeface="Arial"/>
                </a:endParaRPr>
              </a:p>
            </p:txBody>
          </p:sp>
          <p:sp>
            <p:nvSpPr>
              <p:cNvPr id="52" name="流程图: 终止 51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微软雅黑" charset="-122"/>
                  <a:sym typeface="Arial"/>
                </a:endParaRPr>
              </a:p>
            </p:txBody>
          </p:sp>
          <p:sp>
            <p:nvSpPr>
              <p:cNvPr id="53" name="流程图: 终止 52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 charset="-122"/>
                  <a:sym typeface="Arial"/>
                </a:endParaRP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4872741" y="2291691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/>
                  <a:ea typeface="微软雅黑" charset="-122"/>
                  <a:sym typeface="Arial"/>
                </a:rPr>
                <a:t>02</a:t>
              </a:r>
              <a:endParaRPr lang="zh-CN" altLang="en-US" sz="2800" b="1" dirty="0">
                <a:solidFill>
                  <a:srgbClr val="314865"/>
                </a:solidFill>
                <a:latin typeface="Arial"/>
                <a:ea typeface="微软雅黑" charset="-122"/>
                <a:sym typeface="Arial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43050" y="3341301"/>
            <a:ext cx="1752950" cy="605880"/>
            <a:chOff x="4343050" y="3341301"/>
            <a:chExt cx="1752950" cy="605880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4343050" y="3341301"/>
              <a:ext cx="1752950" cy="605880"/>
              <a:chOff x="4602145" y="211015"/>
              <a:chExt cx="2298560" cy="794460"/>
            </a:xfrm>
          </p:grpSpPr>
          <p:sp>
            <p:nvSpPr>
              <p:cNvPr id="55" name="流程图: 终止 54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微软雅黑" charset="-122"/>
                  <a:sym typeface="Arial"/>
                </a:endParaRPr>
              </a:p>
            </p:txBody>
          </p:sp>
          <p:sp>
            <p:nvSpPr>
              <p:cNvPr id="56" name="流程图: 终止 55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微软雅黑" charset="-122"/>
                  <a:sym typeface="Arial"/>
                </a:endParaRPr>
              </a:p>
            </p:txBody>
          </p:sp>
          <p:sp>
            <p:nvSpPr>
              <p:cNvPr id="57" name="流程图: 终止 56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 charset="-122"/>
                  <a:sym typeface="Arial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4872741" y="3403855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/>
                  <a:ea typeface="微软雅黑" charset="-122"/>
                  <a:sym typeface="Arial"/>
                </a:rPr>
                <a:t>03</a:t>
              </a:r>
              <a:endParaRPr lang="zh-CN" altLang="en-US" sz="2800" b="1" dirty="0">
                <a:solidFill>
                  <a:srgbClr val="314865"/>
                </a:solidFill>
                <a:latin typeface="Arial"/>
                <a:ea typeface="微软雅黑" charset="-122"/>
                <a:sym typeface="Arial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43050" y="4431630"/>
            <a:ext cx="1752950" cy="607609"/>
            <a:chOff x="4343050" y="4431630"/>
            <a:chExt cx="1752950" cy="607609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58" name="组合 57"/>
            <p:cNvGrpSpPr/>
            <p:nvPr/>
          </p:nvGrpSpPr>
          <p:grpSpPr>
            <a:xfrm>
              <a:off x="4343050" y="4431630"/>
              <a:ext cx="1752950" cy="605880"/>
              <a:chOff x="4602145" y="211015"/>
              <a:chExt cx="2298560" cy="794460"/>
            </a:xfrm>
          </p:grpSpPr>
          <p:sp>
            <p:nvSpPr>
              <p:cNvPr id="59" name="流程图: 终止 58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微软雅黑" charset="-122"/>
                  <a:sym typeface="Arial"/>
                </a:endParaRPr>
              </a:p>
            </p:txBody>
          </p:sp>
          <p:sp>
            <p:nvSpPr>
              <p:cNvPr id="60" name="流程图: 终止 59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微软雅黑" charset="-122"/>
                  <a:sym typeface="Arial"/>
                </a:endParaRPr>
              </a:p>
            </p:txBody>
          </p:sp>
          <p:sp>
            <p:nvSpPr>
              <p:cNvPr id="61" name="流程图: 终止 60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 charset="-122"/>
                  <a:sym typeface="Arial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4872741" y="4516019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/>
                  <a:ea typeface="微软雅黑" charset="-122"/>
                  <a:sym typeface="Arial"/>
                </a:rPr>
                <a:t>04</a:t>
              </a:r>
              <a:endParaRPr lang="zh-CN" altLang="en-US" sz="2800" b="1" dirty="0">
                <a:solidFill>
                  <a:srgbClr val="314865"/>
                </a:solidFill>
                <a:latin typeface="Arial"/>
                <a:ea typeface="微软雅黑" charset="-122"/>
                <a:sym typeface="Arial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43050" y="5521958"/>
            <a:ext cx="1752950" cy="629443"/>
            <a:chOff x="4343050" y="5521958"/>
            <a:chExt cx="1752950" cy="629443"/>
          </a:xfrm>
          <a:effectLst>
            <a:outerShdw blurRad="50800" dist="50800" dir="5400000" algn="t" rotWithShape="0">
              <a:prstClr val="black">
                <a:alpha val="15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4343050" y="5521958"/>
              <a:ext cx="1752950" cy="605880"/>
              <a:chOff x="4602145" y="211015"/>
              <a:chExt cx="2298560" cy="794460"/>
            </a:xfrm>
          </p:grpSpPr>
          <p:sp>
            <p:nvSpPr>
              <p:cNvPr id="63" name="流程图: 终止 62"/>
              <p:cNvSpPr/>
              <p:nvPr/>
            </p:nvSpPr>
            <p:spPr>
              <a:xfrm>
                <a:off x="5061857" y="523152"/>
                <a:ext cx="1838848" cy="482323"/>
              </a:xfrm>
              <a:prstGeom prst="flowChartTerminator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微软雅黑" charset="-122"/>
                  <a:sym typeface="Arial"/>
                </a:endParaRPr>
              </a:p>
            </p:txBody>
          </p:sp>
          <p:sp>
            <p:nvSpPr>
              <p:cNvPr id="64" name="流程图: 终止 63"/>
              <p:cNvSpPr/>
              <p:nvPr/>
            </p:nvSpPr>
            <p:spPr>
              <a:xfrm>
                <a:off x="4602145" y="211015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Arial"/>
                  <a:ea typeface="微软雅黑" charset="-122"/>
                  <a:sym typeface="Arial"/>
                </a:endParaRPr>
              </a:p>
            </p:txBody>
          </p:sp>
          <p:sp>
            <p:nvSpPr>
              <p:cNvPr id="65" name="流程图: 终止 64"/>
              <p:cNvSpPr/>
              <p:nvPr/>
            </p:nvSpPr>
            <p:spPr>
              <a:xfrm>
                <a:off x="5061857" y="479326"/>
                <a:ext cx="1838848" cy="482321"/>
              </a:xfrm>
              <a:prstGeom prst="flowChartTermina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 charset="-122"/>
                  <a:sym typeface="Arial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4872741" y="5628181"/>
              <a:ext cx="698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314865"/>
                  </a:solidFill>
                  <a:latin typeface="Arial"/>
                  <a:ea typeface="微软雅黑" charset="-122"/>
                  <a:sym typeface="Arial"/>
                </a:rPr>
                <a:t>05</a:t>
              </a:r>
              <a:endParaRPr lang="zh-CN" altLang="en-US" sz="2800" b="1" dirty="0">
                <a:solidFill>
                  <a:srgbClr val="314865"/>
                </a:solidFill>
                <a:latin typeface="Arial"/>
                <a:ea typeface="微软雅黑" charset="-122"/>
                <a:sym typeface="Arial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423025" y="2261235"/>
            <a:ext cx="5012690" cy="583565"/>
          </a:xfrm>
          <a:prstGeom prst="rect">
            <a:avLst/>
          </a:prstGeom>
          <a:ln w="19050">
            <a:noFill/>
            <a:prstDash val="lgDashDot"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Graph-to-Sequence Model</a:t>
            </a:r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3025" y="3437890"/>
            <a:ext cx="5012055" cy="583565"/>
          </a:xfrm>
          <a:prstGeom prst="rect">
            <a:avLst/>
          </a:prstGeom>
          <a:ln w="19050">
            <a:noFill/>
            <a:prstDash val="lgDashDot"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Experiment</a:t>
            </a:r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3025" y="4455795"/>
            <a:ext cx="5012055" cy="583565"/>
          </a:xfrm>
          <a:prstGeom prst="rect">
            <a:avLst/>
          </a:prstGeom>
          <a:ln w="19050">
            <a:noFill/>
            <a:prstDash val="lgDashDot"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Result</a:t>
            </a:r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23025" y="5618480"/>
            <a:ext cx="5012055" cy="583565"/>
          </a:xfrm>
          <a:prstGeom prst="rect">
            <a:avLst/>
          </a:prstGeom>
          <a:ln w="19050">
            <a:noFill/>
            <a:prstDash val="lgDashDot"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Conclusion</a:t>
            </a:r>
            <a:endParaRPr lang="en-US" altLang="zh-CN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79165" y="2684145"/>
            <a:ext cx="479044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细秀体简 L" panose="00020600040101010101" charset="-122"/>
                <a:ea typeface="汉仪细秀体简 L" panose="00020600040101010101" charset="-122"/>
              </a:rPr>
              <a:t>thank you!</a:t>
            </a:r>
            <a:endParaRPr lang="en-US" altLang="zh-CN" sz="7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细秀体简 L" panose="00020600040101010101" charset="-122"/>
              <a:ea typeface="汉仪细秀体简 L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0995" y="951865"/>
            <a:ext cx="3420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Experiment-Settings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0995" y="1686560"/>
            <a:ext cx="2729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Batch-size = 32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70225" y="1686560"/>
            <a:ext cx="3702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Embeddings-size = 128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61505" y="1686560"/>
            <a:ext cx="5098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Use 1-layer convolution in GCN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0995" y="2335530"/>
            <a:ext cx="11941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For all the RNN based encoders, use bidirectional LSTM, hidden size = 128.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0995" y="3005455"/>
            <a:ext cx="4238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Vocavulary-size = 60,000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91075" y="3005455"/>
            <a:ext cx="7088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sentences are truncated to 100 words.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0995" y="3703955"/>
            <a:ext cx="7412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maximum length for generating is set to 32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0995" y="4437380"/>
            <a:ext cx="6432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For multi-head attention, we use 4 heads.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40995" y="5106670"/>
            <a:ext cx="117665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For RNN encoder, RNN decoder and multi-layer self-attention, use a layer number of 2.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0995" y="6214745"/>
            <a:ext cx="5628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Initial learning rate is set to 0.0005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69480" y="4437380"/>
            <a:ext cx="3117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Dropout rate = 0.1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1640" y="1213485"/>
            <a:ext cx="2249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Introduction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1285" y="4262755"/>
            <a:ext cx="101047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Automatically generate article commenting is helpful in encouraging user engagement and interaction on online news platforms.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1285" y="2393950"/>
            <a:ext cx="96037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Online news platform is now a popular way for people to get information, where users also make comments or read comments made by others.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1305" y="3883025"/>
            <a:ext cx="11402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sequence to sequence model is a kind of End-to-End algorithm framework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54505" y="929005"/>
            <a:ext cx="8683625" cy="27165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3440" y="4663440"/>
            <a:ext cx="102577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Seq2Seq is generally implemented through the Encoder-Decoder framework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3440" y="5444490"/>
            <a:ext cx="115290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Encoder encodes the input sequence into a fixed-length vector, and Decoder converts the previously generated fixed vector into an output sequence.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7035" y="929005"/>
            <a:ext cx="2249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Introduction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文本框 2"/>
          <p:cNvSpPr txBox="1"/>
          <p:nvPr/>
        </p:nvSpPr>
        <p:spPr>
          <a:xfrm>
            <a:off x="8694155" y="6428323"/>
            <a:ext cx="3487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/>
            <a:r>
              <a:rPr lang="en-US" altLang="zh-CN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[note] picture come from network</a:t>
            </a:r>
            <a:endParaRPr lang="en-US" altLang="zh-CN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9235" y="902970"/>
            <a:ext cx="2249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Introduction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3270" y="1577340"/>
            <a:ext cx="72859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sequence-to-sequence models achieve great success in different scenarios like machine translation and summarization , comment generation has several nontrivial challenges: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7840" y="3388360"/>
            <a:ext cx="755142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① The news articles can be very long.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609600" fontAlgn="auto"/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609600" fontAlgn="auto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②News headlines uses hyperbolic expressions that are semantically different from the content of the article.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609600" fontAlgn="auto"/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609600" fontAlgn="auto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③Users focus on different aspects (topics) of the news when making comments.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0565" y="5684520"/>
            <a:ext cx="2974340" cy="866775"/>
          </a:xfrm>
          <a:prstGeom prst="rect">
            <a:avLst/>
          </a:prstGeom>
        </p:spPr>
      </p:pic>
      <p:pic>
        <p:nvPicPr>
          <p:cNvPr id="2" name="图片 1" descr="fig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435" y="634365"/>
            <a:ext cx="4267835" cy="6303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7035" y="929005"/>
            <a:ext cx="2249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Introduction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3940" y="2923540"/>
            <a:ext cx="1010475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contributions as follows: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609600" fontAlgn="auto"/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609600" fontAlgn="auto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①Propose to represent the article with a topic interaction graph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609600" fontAlgn="auto"/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609600" fontAlgn="auto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②Propose a graph-to-sequence model that generates comments based on the topic interaction graph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609600" fontAlgn="auto"/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indent="609600" fontAlgn="auto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③ Collect and release a large scale (200,000) article-comment corpus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3305" y="2002155"/>
            <a:ext cx="10462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/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This paper propose a graph-to-sequence model that generates comments 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2420" y="838835"/>
            <a:ext cx="4281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Graph-to-Sequence Model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955"/>
          <a:stretch>
            <a:fillRect/>
          </a:stretch>
        </p:blipFill>
        <p:spPr>
          <a:xfrm>
            <a:off x="35560" y="1478280"/>
            <a:ext cx="12121515" cy="31705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1605" y="4793615"/>
            <a:ext cx="4909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Encoder-Decoder Framework：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560" y="5566410"/>
            <a:ext cx="1992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Article text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6195" y="5566410"/>
            <a:ext cx="3063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Interaction graph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41060" y="5566410"/>
            <a:ext cx="2564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Hidden vectors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62720" y="5566410"/>
            <a:ext cx="3251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Comment sequence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1917065" y="5739765"/>
            <a:ext cx="659130" cy="175895"/>
          </a:xfrm>
          <a:prstGeom prst="rightArrow">
            <a:avLst>
              <a:gd name="adj1" fmla="val 501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384800" y="5739765"/>
            <a:ext cx="659130" cy="175895"/>
          </a:xfrm>
          <a:prstGeom prst="rightArrow">
            <a:avLst>
              <a:gd name="adj1" fmla="val 501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8491220" y="5739765"/>
            <a:ext cx="659130" cy="175895"/>
          </a:xfrm>
          <a:prstGeom prst="rightArrow">
            <a:avLst>
              <a:gd name="adj1" fmla="val 501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2420" y="838835"/>
            <a:ext cx="4281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Graph Building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955" r="49810"/>
          <a:stretch>
            <a:fillRect/>
          </a:stretch>
        </p:blipFill>
        <p:spPr>
          <a:xfrm>
            <a:off x="312420" y="1945640"/>
            <a:ext cx="6211570" cy="32689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30" y="1186180"/>
            <a:ext cx="5810250" cy="448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2420" y="838835"/>
            <a:ext cx="4281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Vertex Encoder</a:t>
            </a:r>
            <a:endParaRPr lang="en-US" altLang="zh-CN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0947" r="29814"/>
          <a:stretch>
            <a:fillRect/>
          </a:stretch>
        </p:blipFill>
        <p:spPr>
          <a:xfrm>
            <a:off x="443230" y="1360805"/>
            <a:ext cx="5723255" cy="31705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3055" y="5327650"/>
            <a:ext cx="2844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Vertex Encoder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66770" y="4430395"/>
            <a:ext cx="25647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Embedding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66770" y="6208395"/>
            <a:ext cx="2363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Self-Attention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312150" y="838835"/>
          <a:ext cx="1758315" cy="586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2" imgW="685800" imgH="228600" progId="Equation.3">
                  <p:embed/>
                </p:oleObj>
              </mc:Choice>
              <mc:Fallback>
                <p:oleObj name="" r:id="rId2" imgW="685800" imgH="228600" progId="Equation.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12150" y="838835"/>
                        <a:ext cx="1758315" cy="586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31890" y="1898015"/>
          <a:ext cx="5918200" cy="52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4" imgW="2349500" imgH="228600" progId="Equation.3">
                  <p:embed/>
                </p:oleObj>
              </mc:Choice>
              <mc:Fallback>
                <p:oleObj name="" r:id="rId4" imgW="2349500" imgH="228600" progId="Equation.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1890" y="1898015"/>
                        <a:ext cx="5918200" cy="525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165850" y="2779395"/>
          <a:ext cx="6051550" cy="55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6" imgW="2641600" imgH="241300" progId="Equation.3">
                  <p:embed/>
                </p:oleObj>
              </mc:Choice>
              <mc:Fallback>
                <p:oleObj name="" r:id="rId6" imgW="2641600" imgH="241300" progId="Equation.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65850" y="2779395"/>
                        <a:ext cx="6051550" cy="553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31255" y="3735070"/>
          <a:ext cx="5918835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8" imgW="2336800" imgH="241300" progId="Equation.3">
                  <p:embed/>
                </p:oleObj>
              </mc:Choice>
              <mc:Fallback>
                <p:oleObj name="" r:id="rId8" imgW="2336800" imgH="241300" progId="Equation.3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31255" y="3735070"/>
                        <a:ext cx="5918835" cy="5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左大括号 17"/>
          <p:cNvSpPr/>
          <p:nvPr/>
        </p:nvSpPr>
        <p:spPr>
          <a:xfrm>
            <a:off x="3051175" y="4686300"/>
            <a:ext cx="315595" cy="1804670"/>
          </a:xfrm>
          <a:prstGeom prst="leftBrac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5658485" y="6379210"/>
            <a:ext cx="57340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477000" y="6209030"/>
            <a:ext cx="4993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Multi-Head 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+mn-ea"/>
              </a:rPr>
              <a:t>Self-Attention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5356225" y="4600575"/>
            <a:ext cx="46799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730240" y="4429760"/>
            <a:ext cx="6487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word embedding &amp; positional embedding</a:t>
            </a:r>
            <a:endParaRPr lang="en-US" altLang="zh-CN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6" name="肘形连接符 5"/>
          <p:cNvCxnSpPr>
            <a:stCxn id="22" idx="2"/>
            <a:endCxn id="8" idx="0"/>
          </p:cNvCxnSpPr>
          <p:nvPr/>
        </p:nvCxnSpPr>
        <p:spPr>
          <a:xfrm rot="5400000">
            <a:off x="6132830" y="3366770"/>
            <a:ext cx="1256665" cy="4425315"/>
          </a:xfrm>
          <a:prstGeom prst="bentConnector3">
            <a:avLst>
              <a:gd name="adj1" fmla="val 50025"/>
            </a:avLst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402965" y="4434205"/>
            <a:ext cx="7991475" cy="537210"/>
          </a:xfrm>
          <a:prstGeom prst="rect">
            <a:avLst/>
          </a:prstGeom>
          <a:noFill/>
          <a:ln w="28575" cmpd="dbl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02965" y="6131560"/>
            <a:ext cx="7991475" cy="537210"/>
          </a:xfrm>
          <a:prstGeom prst="rect">
            <a:avLst/>
          </a:prstGeom>
          <a:noFill/>
          <a:ln w="28575" cmpd="dbl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REFSHAPE" val="420938212"/>
  <p:tag name="KSO_WM_UNIT_PLACING_PICTURE_USER_VIEWPORT" val="{&quot;height&quot;:3960,&quot;width&quot;:12660}"/>
</p:tagLst>
</file>

<file path=ppt/tags/tag3.xml><?xml version="1.0" encoding="utf-8"?>
<p:tagLst xmlns:p="http://schemas.openxmlformats.org/presentationml/2006/main">
  <p:tag name="REFSHAPE" val="331362756"/>
  <p:tag name="KSO_WM_UNIT_PLACING_PICTURE_USER_VIEWPORT" val="{&quot;height&quot;:3150,&quot;width&quot;:9210}"/>
</p:tagLst>
</file>

<file path=ppt/tags/tag4.xml><?xml version="1.0" encoding="utf-8"?>
<p:tagLst xmlns:p="http://schemas.openxmlformats.org/presentationml/2006/main">
  <p:tag name="REFSHAPE" val="331362756"/>
  <p:tag name="KSO_WM_UNIT_PLACING_PICTURE_USER_VIEWPORT" val="{&quot;height&quot;:4346,&quot;width&quot;:14024}"/>
</p:tagLst>
</file>

<file path=ppt/tags/tag5.xml><?xml version="1.0" encoding="utf-8"?>
<p:tagLst xmlns:p="http://schemas.openxmlformats.org/presentationml/2006/main">
  <p:tag name="REFSHAPE" val="462745772"/>
  <p:tag name="KSO_WM_UNIT_PLACING_PICTURE_USER_VIEWPORT" val="{&quot;height&quot;:3825,&quot;width&quot;:8565}"/>
</p:tagLst>
</file>

<file path=ppt/tags/tag6.xml><?xml version="1.0" encoding="utf-8"?>
<p:tagLst xmlns:p="http://schemas.openxmlformats.org/presentationml/2006/main">
  <p:tag name="REFSHAPE" val="331362756"/>
  <p:tag name="KSO_WM_UNIT_PLACING_PICTURE_USER_VIEWPORT" val="{&quot;height&quot;:3150,&quot;width&quot;:921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5062</Words>
  <Application>WPS 演示</Application>
  <PresentationFormat>自定义</PresentationFormat>
  <Paragraphs>230</Paragraphs>
  <Slides>21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主题​​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Administrator</cp:lastModifiedBy>
  <cp:revision>591</cp:revision>
  <dcterms:created xsi:type="dcterms:W3CDTF">2017-04-22T07:59:00Z</dcterms:created>
  <dcterms:modified xsi:type="dcterms:W3CDTF">2019-12-24T01:24:35Z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2052-10.1.0.5740</vt:lpwstr>
  </property>
</Properties>
</file>