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89" r:id="rId2"/>
    <p:sldId id="290" r:id="rId3"/>
    <p:sldId id="313" r:id="rId4"/>
    <p:sldId id="314" r:id="rId5"/>
    <p:sldId id="333" r:id="rId6"/>
    <p:sldId id="334" r:id="rId7"/>
    <p:sldId id="332" r:id="rId8"/>
    <p:sldId id="305" r:id="rId9"/>
    <p:sldId id="307" r:id="rId10"/>
    <p:sldId id="335" r:id="rId11"/>
    <p:sldId id="337" r:id="rId12"/>
    <p:sldId id="336" r:id="rId13"/>
    <p:sldId id="265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9" autoAdjust="0"/>
    <p:restoredTop sz="89299" autoAdjust="0"/>
  </p:normalViewPr>
  <p:slideViewPr>
    <p:cSldViewPr snapToGrid="0">
      <p:cViewPr varScale="1">
        <p:scale>
          <a:sx n="77" d="100"/>
          <a:sy n="77" d="100"/>
        </p:scale>
        <p:origin x="1104" y="58"/>
      </p:cViewPr>
      <p:guideLst>
        <p:guide orient="horz" pos="214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070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371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51883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cxnSp>
        <p:nvCxnSpPr>
          <p:cNvPr id="19" name="直接连接符 18"/>
          <p:cNvCxnSpPr/>
          <p:nvPr/>
        </p:nvCxnSpPr>
        <p:spPr>
          <a:xfrm>
            <a:off x="0" y="110631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8064283" y="5074173"/>
            <a:ext cx="278447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Ting Wang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128891" y="6266180"/>
            <a:ext cx="14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2021.09.22  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15035" y="2291715"/>
            <a:ext cx="1011301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MEDA: Meta-Learning with Data Augmentation for Few-Shot Text Classification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IJCAI 2021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754504" y="3660139"/>
            <a:ext cx="2250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Pengfei</a:t>
            </a: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</a:t>
            </a:r>
          </a:p>
          <a:p>
            <a:pPr algn="ctr"/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Nanjing</a:t>
            </a:r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University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700877" y="3658969"/>
            <a:ext cx="2136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Yawen</a:t>
            </a: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Ouyang</a:t>
            </a:r>
          </a:p>
          <a:p>
            <a:pPr algn="ctr"/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Nanjing</a:t>
            </a:r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University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655560" y="3660140"/>
            <a:ext cx="2136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Wenming</a:t>
            </a: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Zhang</a:t>
            </a:r>
          </a:p>
          <a:p>
            <a:pPr algn="ctr"/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Nanjing</a:t>
            </a:r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University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3200" dirty="0">
                <a:latin typeface="Times New Roman" panose="02020603050405020304" pitchFamily="18" charset="0"/>
              </a:rPr>
              <a:t>Experiments</a:t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sz="32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8338A22-6818-4919-A82F-072858957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662" y="1945584"/>
            <a:ext cx="6365795" cy="366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534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3200" dirty="0">
                <a:latin typeface="Times New Roman" panose="02020603050405020304" pitchFamily="18" charset="0"/>
              </a:rPr>
              <a:t>Experiments</a:t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sz="3200" dirty="0">
              <a:latin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7D22156-BE5F-430C-8874-0431FAB95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785" y="1731479"/>
            <a:ext cx="6664430" cy="410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05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3200" dirty="0">
                <a:latin typeface="Times New Roman" panose="02020603050405020304" pitchFamily="18" charset="0"/>
              </a:rPr>
              <a:t>Experiments</a:t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sz="3200" dirty="0">
              <a:latin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0C37AE7-913F-4143-9154-5CF23C2B6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49" y="1835425"/>
            <a:ext cx="6327013" cy="366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656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marL="0" indent="0" algn="ctr">
              <a:buNone/>
            </a:pPr>
            <a:r>
              <a:rPr lang="en-US" altLang="zh-CN" sz="800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Thanks!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51883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1" y="973274"/>
            <a:ext cx="12204000" cy="45114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5447815" y="2508796"/>
            <a:ext cx="2408032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 Method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461653" y="4035869"/>
            <a:ext cx="3150221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4. Conclusion</a:t>
            </a:r>
          </a:p>
        </p:txBody>
      </p:sp>
      <p:sp>
        <p:nvSpPr>
          <p:cNvPr id="31" name="文本框 22"/>
          <p:cNvSpPr txBox="1"/>
          <p:nvPr/>
        </p:nvSpPr>
        <p:spPr>
          <a:xfrm>
            <a:off x="5459690" y="3252119"/>
            <a:ext cx="3491661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 Experiments</a:t>
            </a:r>
          </a:p>
        </p:txBody>
      </p:sp>
      <p:sp>
        <p:nvSpPr>
          <p:cNvPr id="21" name="文本框 21"/>
          <p:cNvSpPr txBox="1"/>
          <p:nvPr/>
        </p:nvSpPr>
        <p:spPr>
          <a:xfrm>
            <a:off x="5426028" y="1857018"/>
            <a:ext cx="36576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en-US" altLang="zh-CN" sz="4000" dirty="0"/>
              <a:t> </a:t>
            </a:r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Innovation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305" y="1870075"/>
            <a:ext cx="3827145" cy="287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Innovation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534035" y="2323465"/>
            <a:ext cx="11549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 propose </a:t>
            </a: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novel data augmentation method 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named ball generator to increase the number of shots for novel classes.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4035" y="5177790"/>
            <a:ext cx="115493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Experiments on two benchmark datasets demonstrate the effectiveness and superiority of the model. </a:t>
            </a:r>
            <a:endParaRPr lang="en-US" altLang="zh-CN" sz="2000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34035" y="3794760"/>
            <a:ext cx="11549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 propose </a:t>
            </a: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novel framework Meta-Learning with Data Augmentation 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(MEDA) for few-shot text classification, which jointly optimizes the ball generator and the meta-learner.</a:t>
            </a:r>
            <a:endParaRPr lang="en-US" altLang="zh-CN" sz="2000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FF7F6E5-4707-4886-8CBC-6F053A28D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513" y="1868519"/>
            <a:ext cx="9746974" cy="4354551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3CE6C015-9E21-4C71-99E2-9FCDE638B181}"/>
              </a:ext>
            </a:extLst>
          </p:cNvPr>
          <p:cNvSpPr/>
          <p:nvPr/>
        </p:nvSpPr>
        <p:spPr>
          <a:xfrm>
            <a:off x="5844210" y="2335696"/>
            <a:ext cx="1679713" cy="129208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2F00059B-5D04-4878-8F5F-FCA5E78BFB83}"/>
              </a:ext>
            </a:extLst>
          </p:cNvPr>
          <p:cNvSpPr/>
          <p:nvPr/>
        </p:nvSpPr>
        <p:spPr>
          <a:xfrm>
            <a:off x="5927036" y="4094960"/>
            <a:ext cx="1855303" cy="129208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FEC1687-98EA-4CF9-B402-B53856AC1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203" y="2039403"/>
            <a:ext cx="5355324" cy="391413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F620B31-34C4-4026-B5C7-C43B81869B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1175" y="1570017"/>
            <a:ext cx="1744731" cy="28197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2789042-0FC5-40DD-B31B-123CC6D2D477}"/>
              </a:ext>
            </a:extLst>
          </p:cNvPr>
          <p:cNvSpPr txBox="1"/>
          <p:nvPr/>
        </p:nvSpPr>
        <p:spPr>
          <a:xfrm>
            <a:off x="377687" y="1253474"/>
            <a:ext cx="3160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Ball Generator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FA76DE4-FA71-43DD-BD6C-F2531B1EF187}"/>
              </a:ext>
            </a:extLst>
          </p:cNvPr>
          <p:cNvSpPr txBox="1"/>
          <p:nvPr/>
        </p:nvSpPr>
        <p:spPr>
          <a:xfrm>
            <a:off x="6669156" y="1526340"/>
            <a:ext cx="621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Ball: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F26E977-337F-46C3-A716-37E69D14F7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1175" y="2198808"/>
            <a:ext cx="2164256" cy="516384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72CE016F-F7E3-470B-A2F7-1E4CAEF88D6E}"/>
              </a:ext>
            </a:extLst>
          </p:cNvPr>
          <p:cNvSpPr txBox="1"/>
          <p:nvPr/>
        </p:nvSpPr>
        <p:spPr>
          <a:xfrm>
            <a:off x="6669156" y="2198808"/>
            <a:ext cx="1977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Augmented sample: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ADFFCB0-BF8D-4A96-AD1C-4D5EF91C0F99}"/>
              </a:ext>
            </a:extLst>
          </p:cNvPr>
          <p:cNvSpPr txBox="1"/>
          <p:nvPr/>
        </p:nvSpPr>
        <p:spPr>
          <a:xfrm>
            <a:off x="6669156" y="2922106"/>
            <a:ext cx="2435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 module: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F8D8CA5D-5395-414E-A646-152B6F2E28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36766" y="2981740"/>
            <a:ext cx="1506562" cy="29817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DBE9AC5-941F-420B-B9AF-0A3348DDF4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51040" y="3594868"/>
            <a:ext cx="2508164" cy="31254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34427C88-CB01-43B1-BCD6-2C5CB9CC0F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73407" y="4214720"/>
            <a:ext cx="2435087" cy="338207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D5ACCEDC-AD1C-4A5C-B514-CA457286CC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73407" y="4863244"/>
            <a:ext cx="1414320" cy="338207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62F8702C-51DE-4B5E-A618-E3360F5793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48668" y="5567004"/>
            <a:ext cx="4482549" cy="68602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686AD69D-8AEE-4DE3-9E8B-DD46E2BD35B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31535" y="6340938"/>
            <a:ext cx="1989640" cy="24870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BF390A40-9E10-48C6-A8F1-059F898C1BA1}"/>
              </a:ext>
            </a:extLst>
          </p:cNvPr>
          <p:cNvSpPr txBox="1"/>
          <p:nvPr/>
        </p:nvSpPr>
        <p:spPr>
          <a:xfrm>
            <a:off x="11396864" y="1486771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C139370-79F1-43C7-9E15-1CD3C5749152}"/>
              </a:ext>
            </a:extLst>
          </p:cNvPr>
          <p:cNvSpPr txBox="1"/>
          <p:nvPr/>
        </p:nvSpPr>
        <p:spPr>
          <a:xfrm>
            <a:off x="11379588" y="2275615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CF1C9B84-71A6-44D3-A902-7AD454AA3005}"/>
              </a:ext>
            </a:extLst>
          </p:cNvPr>
          <p:cNvSpPr txBox="1"/>
          <p:nvPr/>
        </p:nvSpPr>
        <p:spPr>
          <a:xfrm>
            <a:off x="11396865" y="2931513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14933A66-EB5A-44B4-94DB-CD6E0C4303B6}"/>
              </a:ext>
            </a:extLst>
          </p:cNvPr>
          <p:cNvSpPr txBox="1"/>
          <p:nvPr/>
        </p:nvSpPr>
        <p:spPr>
          <a:xfrm>
            <a:off x="11379588" y="3517167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（</a:t>
            </a:r>
            <a:r>
              <a:rPr lang="en-US" altLang="zh-CN" dirty="0"/>
              <a:t>4</a:t>
            </a:r>
            <a:r>
              <a:rPr lang="zh-CN" altLang="en-US" dirty="0"/>
              <a:t>）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B2C4EBC7-E18F-4FF9-9502-4EF41F75438D}"/>
              </a:ext>
            </a:extLst>
          </p:cNvPr>
          <p:cNvSpPr txBox="1"/>
          <p:nvPr/>
        </p:nvSpPr>
        <p:spPr>
          <a:xfrm>
            <a:off x="11396864" y="4191589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（</a:t>
            </a:r>
            <a:r>
              <a:rPr lang="en-US" altLang="zh-CN" dirty="0"/>
              <a:t>5</a:t>
            </a:r>
            <a:r>
              <a:rPr lang="zh-CN" altLang="en-US" dirty="0"/>
              <a:t>）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AD373E36-E114-41F4-AB83-699637EA6F87}"/>
              </a:ext>
            </a:extLst>
          </p:cNvPr>
          <p:cNvSpPr txBox="1"/>
          <p:nvPr/>
        </p:nvSpPr>
        <p:spPr>
          <a:xfrm>
            <a:off x="11396864" y="4911037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（</a:t>
            </a:r>
            <a:r>
              <a:rPr lang="en-US" altLang="zh-CN" dirty="0"/>
              <a:t>6</a:t>
            </a:r>
            <a:r>
              <a:rPr lang="zh-CN" altLang="en-US" dirty="0"/>
              <a:t>）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53092884-8C38-4BC9-83A7-9083AF6B0769}"/>
              </a:ext>
            </a:extLst>
          </p:cNvPr>
          <p:cNvSpPr txBox="1"/>
          <p:nvPr/>
        </p:nvSpPr>
        <p:spPr>
          <a:xfrm>
            <a:off x="11396863" y="5476259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（</a:t>
            </a:r>
            <a:r>
              <a:rPr lang="en-US" altLang="zh-CN" dirty="0"/>
              <a:t>7</a:t>
            </a:r>
            <a:r>
              <a:rPr lang="zh-CN" altLang="en-US" dirty="0"/>
              <a:t>）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B2367627-6B09-47A9-A085-C332C00432B7}"/>
              </a:ext>
            </a:extLst>
          </p:cNvPr>
          <p:cNvSpPr txBox="1"/>
          <p:nvPr/>
        </p:nvSpPr>
        <p:spPr>
          <a:xfrm>
            <a:off x="11396863" y="6262374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（</a:t>
            </a:r>
            <a:r>
              <a:rPr lang="en-US" altLang="zh-CN" dirty="0"/>
              <a:t>8</a:t>
            </a:r>
            <a:r>
              <a:rPr lang="zh-CN" altLang="en-US" dirty="0"/>
              <a:t>）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B94B2A67-C5F5-47BF-BEC3-E9B008038D58}"/>
              </a:ext>
            </a:extLst>
          </p:cNvPr>
          <p:cNvSpPr txBox="1"/>
          <p:nvPr/>
        </p:nvSpPr>
        <p:spPr>
          <a:xfrm>
            <a:off x="6669156" y="3563122"/>
            <a:ext cx="2325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Augmented sample set :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8A3385C9-7049-4399-9F27-C3D29F21D9B9}"/>
              </a:ext>
            </a:extLst>
          </p:cNvPr>
          <p:cNvSpPr txBox="1"/>
          <p:nvPr/>
        </p:nvSpPr>
        <p:spPr>
          <a:xfrm>
            <a:off x="6669155" y="4183595"/>
            <a:ext cx="2325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Original sample set :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20DEE281-482D-4638-A794-FF89ABBA5B17}"/>
              </a:ext>
            </a:extLst>
          </p:cNvPr>
          <p:cNvSpPr txBox="1"/>
          <p:nvPr/>
        </p:nvSpPr>
        <p:spPr>
          <a:xfrm>
            <a:off x="6664184" y="4873174"/>
            <a:ext cx="2325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 set :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283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FFE8CFA-2CE0-4959-9C17-7CABB044D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886" y="1639821"/>
            <a:ext cx="5040842" cy="259018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6CD43AA-9DEE-485C-933F-247C607FDF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3520" y="2096711"/>
            <a:ext cx="3061046" cy="198746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F103B68-9CBC-4C8C-B135-C317907B8B12}"/>
              </a:ext>
            </a:extLst>
          </p:cNvPr>
          <p:cNvSpPr txBox="1"/>
          <p:nvPr/>
        </p:nvSpPr>
        <p:spPr>
          <a:xfrm>
            <a:off x="7623520" y="4230001"/>
            <a:ext cx="271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Prototypical Networks(PN)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BDF354F-9272-4672-84D9-8EE9DB5DEBF8}"/>
              </a:ext>
            </a:extLst>
          </p:cNvPr>
          <p:cNvSpPr txBox="1"/>
          <p:nvPr/>
        </p:nvSpPr>
        <p:spPr>
          <a:xfrm>
            <a:off x="1910667" y="4322350"/>
            <a:ext cx="271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Relation Networks(RN)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8DF985E0-4062-4FB2-B39A-E14B559818F3}"/>
              </a:ext>
            </a:extLst>
          </p:cNvPr>
          <p:cNvGrpSpPr/>
          <p:nvPr/>
        </p:nvGrpSpPr>
        <p:grpSpPr>
          <a:xfrm>
            <a:off x="7474226" y="5039598"/>
            <a:ext cx="3478696" cy="515225"/>
            <a:chOff x="7474226" y="4641985"/>
            <a:chExt cx="3478696" cy="515225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8199D295-61B5-40DB-A172-6A1CD801D435}"/>
                </a:ext>
              </a:extLst>
            </p:cNvPr>
            <p:cNvSpPr txBox="1"/>
            <p:nvPr/>
          </p:nvSpPr>
          <p:spPr>
            <a:xfrm>
              <a:off x="7474226" y="4671391"/>
              <a:ext cx="11529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Prototype: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9346787E-1AD4-4FB8-ADEF-AE6BA6F22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98628" y="4641985"/>
              <a:ext cx="2054294" cy="515225"/>
            </a:xfrm>
            <a:prstGeom prst="rect">
              <a:avLst/>
            </a:prstGeom>
          </p:spPr>
        </p:pic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E6B29027-F574-419B-B0D5-9EB478FA08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4226" y="5786369"/>
            <a:ext cx="3666297" cy="53791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C07C14-4D5D-4A02-BCF8-3231C2723A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0667" y="5104054"/>
            <a:ext cx="1914326" cy="49521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9CD0043-E30A-46F6-9817-709FE66333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10667" y="5892445"/>
            <a:ext cx="3737093" cy="372916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770779A0-C03D-4612-A125-C0A092F7F927}"/>
              </a:ext>
            </a:extLst>
          </p:cNvPr>
          <p:cNvSpPr txBox="1"/>
          <p:nvPr/>
        </p:nvSpPr>
        <p:spPr>
          <a:xfrm>
            <a:off x="597146" y="5084176"/>
            <a:ext cx="1451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Embedding: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ABF3905-7BA1-4CA5-9F5C-378C556B49E1}"/>
              </a:ext>
            </a:extLst>
          </p:cNvPr>
          <p:cNvSpPr txBox="1"/>
          <p:nvPr/>
        </p:nvSpPr>
        <p:spPr>
          <a:xfrm>
            <a:off x="597146" y="5892445"/>
            <a:ext cx="1234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Relation: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9EF094E-523B-47B3-8174-7E4789180E28}"/>
              </a:ext>
            </a:extLst>
          </p:cNvPr>
          <p:cNvSpPr txBox="1"/>
          <p:nvPr/>
        </p:nvSpPr>
        <p:spPr>
          <a:xfrm>
            <a:off x="377687" y="1253474"/>
            <a:ext cx="3160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Meta-learner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037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3200" dirty="0">
                <a:latin typeface="Times New Roman" panose="02020603050405020304" pitchFamily="18" charset="0"/>
              </a:rPr>
              <a:t>Experiments</a:t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sz="3200" dirty="0">
              <a:latin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552866" y="6284927"/>
            <a:ext cx="6748145" cy="368300"/>
            <a:chOff x="3150" y="9270"/>
            <a:chExt cx="10627" cy="580"/>
          </a:xfrm>
        </p:grpSpPr>
        <p:sp>
          <p:nvSpPr>
            <p:cNvPr id="9" name="文本框 8"/>
            <p:cNvSpPr txBox="1"/>
            <p:nvPr/>
          </p:nvSpPr>
          <p:spPr>
            <a:xfrm>
              <a:off x="3150" y="9270"/>
              <a:ext cx="175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Dataset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</a:rPr>
                <a:t>：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509" y="9270"/>
              <a:ext cx="926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https://github.com/Gorov/DiverseFewShot Amazon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375257" y="2830761"/>
            <a:ext cx="112363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ARSC</a:t>
            </a:r>
            <a:r>
              <a:rPr lang="en-US" altLang="zh-CN" dirty="0"/>
              <a:t>: 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Consists of English reviews of 23 types of products on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Amazon.Following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experiment setting of Yu (2018), we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12-way 5-shot text classification task on this dataset.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5085903-8E9F-4111-93C9-21FEB22A62D5}"/>
              </a:ext>
            </a:extLst>
          </p:cNvPr>
          <p:cNvSpPr txBox="1"/>
          <p:nvPr/>
        </p:nvSpPr>
        <p:spPr>
          <a:xfrm>
            <a:off x="375257" y="1691074"/>
            <a:ext cx="11236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SNIPS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SNIPS is a personal voice assistant dataset which is collected in a crowd sourced fashion. We divide the original 7 intents into 5 intents as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Ctrain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2 intents (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AddToPlaylist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RateBook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as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Ctest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Ctrain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Ctest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used as training set and test set respectively. 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1C52DE6-594F-41A7-9F81-F3F143C13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049" y="3801584"/>
            <a:ext cx="6191250" cy="21240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3200" dirty="0">
                <a:latin typeface="Times New Roman" panose="02020603050405020304" pitchFamily="18" charset="0"/>
              </a:rPr>
              <a:t>Experiments</a:t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sz="3200" dirty="0">
              <a:latin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4990C787-F1F0-4E24-9D51-1A326C12A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9" y="1802709"/>
            <a:ext cx="6284843" cy="394766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3200" dirty="0">
                <a:latin typeface="Times New Roman" panose="02020603050405020304" pitchFamily="18" charset="0"/>
              </a:rPr>
              <a:t>Experiments</a:t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sz="3200" dirty="0">
              <a:latin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B1CD9B0-652C-49A2-8764-909402811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426" y="1545401"/>
            <a:ext cx="6096000" cy="44100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324</Words>
  <Application>Microsoft Office PowerPoint</Application>
  <PresentationFormat>宽屏</PresentationFormat>
  <Paragraphs>70</Paragraphs>
  <Slides>13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等线</vt:lpstr>
      <vt:lpstr>黑体</vt:lpstr>
      <vt:lpstr>华康俪金黑W8(P)</vt:lpstr>
      <vt:lpstr>宋体</vt:lpstr>
      <vt:lpstr>微软雅黑</vt:lpstr>
      <vt:lpstr>Arial</vt:lpstr>
      <vt:lpstr>Bahnschrift Condensed</vt:lpstr>
      <vt:lpstr>Gill Sans Ultra Bold</vt:lpstr>
      <vt:lpstr>Times New Roman</vt:lpstr>
      <vt:lpstr>Wingdings</vt:lpstr>
      <vt:lpstr>Office 主题​​</vt:lpstr>
      <vt:lpstr>PowerPoint 演示文稿</vt:lpstr>
      <vt:lpstr>PowerPoint 演示文稿</vt:lpstr>
      <vt:lpstr>Innovation</vt:lpstr>
      <vt:lpstr>Approach</vt:lpstr>
      <vt:lpstr>Approach</vt:lpstr>
      <vt:lpstr>Approach</vt:lpstr>
      <vt:lpstr>Experiments </vt:lpstr>
      <vt:lpstr>Experiments </vt:lpstr>
      <vt:lpstr>Experiments </vt:lpstr>
      <vt:lpstr>Experiments </vt:lpstr>
      <vt:lpstr>Experiments </vt:lpstr>
      <vt:lpstr>Experiments 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18255613359@163.com</cp:lastModifiedBy>
  <cp:revision>1697</cp:revision>
  <dcterms:created xsi:type="dcterms:W3CDTF">2017-04-22T07:59:00Z</dcterms:created>
  <dcterms:modified xsi:type="dcterms:W3CDTF">2021-09-22T09:11:17Z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