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18" r:id="rId6"/>
    <p:sldId id="325" r:id="rId7"/>
    <p:sldId id="381" r:id="rId8"/>
    <p:sldId id="382" r:id="rId9"/>
    <p:sldId id="383" r:id="rId10"/>
    <p:sldId id="306" r:id="rId11"/>
    <p:sldId id="308" r:id="rId12"/>
    <p:sldId id="315" r:id="rId13"/>
    <p:sldId id="316" r:id="rId14"/>
    <p:sldId id="397" r:id="rId15"/>
    <p:sldId id="398" r:id="rId16"/>
    <p:sldId id="357" r:id="rId17"/>
    <p:sldId id="26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89299" autoAdjust="0"/>
  </p:normalViewPr>
  <p:slideViewPr>
    <p:cSldViewPr snapToGrid="0">
      <p:cViewPr>
        <p:scale>
          <a:sx n="80" d="100"/>
          <a:sy n="80" d="100"/>
        </p:scale>
        <p:origin x="528"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通过对比学习改善预训练语言模型的实体和关系理解</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Extractive QA（</a:t>
            </a:r>
            <a:r>
              <a:rPr lang="en-US" altLang="zh-CN"/>
              <a:t>5</a:t>
            </a:r>
            <a:r>
              <a:rPr lang="zh-CN" altLang="en-US"/>
              <a:t>）</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我们调查两个域位转移因素：实体分配和关系分配，以探讨它们如何影响 ERICA 的性能（</a:t>
            </a:r>
            <a:r>
              <a:rPr lang="en-US" altLang="zh-CN"/>
              <a:t>7</a:t>
            </a:r>
            <a:r>
              <a:rPr lang="zh-CN" altLang="en-US"/>
              <a:t>）</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dirty="0" smtClean="0"/>
              <a:t>这篇文章认为以后的知识驱动的预训练语言模型过于关注于对Entity和Relation单独的建模，并未考虑两者之间的复杂交互，故而无法较好的理解文本中真正的知识信息。为解决这一问题，本文提出两个基于对比学习的任务，即Entity Discrimination和Relation Discrimination</a:t>
            </a:r>
            <a:r>
              <a:rPr lang="zh-CN" altLang="en-US" sz="1000" dirty="0" smtClean="0"/>
              <a:t>。</a:t>
            </a:r>
            <a:endParaRPr lang="zh-CN" altLang="en-US" sz="1000" dirty="0" smtClean="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ERICA</a:t>
            </a:r>
            <a:r>
              <a:rPr lang="zh-CN" altLang="en-US"/>
              <a:t>接受了大规模的无标签训练，利用外部知识图谱K的远程监督</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实体识别任务的目的是在给定一个头部实体和一个关系的情况下，推断出文档中的尾部实体。</a:t>
            </a:r>
            <a:endParaRPr lang="zh-CN" altLang="en-US"/>
          </a:p>
          <a:p>
            <a:r>
              <a:rPr lang="zh-CN" altLang="en-US"/>
              <a:t>对于entity discrimination任务，模型将头实体和关系拼接到一起，并和包含尾实体的文档相拼接，以输入给BERT。对于这个输入，尾实体作为正例，而文档中的其他实体则作为负例，可以进行对比学习。</a:t>
            </a:r>
            <a:endParaRPr lang="zh-CN" altLang="en-US"/>
          </a:p>
          <a:p>
            <a:r>
              <a:rPr lang="zh-CN" altLang="en-US"/>
              <a:t>我们的经验发现，直接优化后验模型并不能很好地考虑实体之间的关系。因此，我们借用对比学习</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关系辨别任务旨在区分两个关系在语义上是否紧密。与现有的关系增强型PLMs相比，本文采用文档级而非句子级的远程监控，进一步使PLMs理解现实场景中复杂的推理链，从而提高了PLMs对关系的理解。</a:t>
            </a:r>
            <a:endParaRPr lang="zh-CN" altLang="en-US"/>
          </a:p>
          <a:p>
            <a:r>
              <a:rPr lang="zh-CN" altLang="en-US">
                <a:sym typeface="+mn-ea"/>
              </a:rPr>
              <a:t>对于relation discrimination任务，模型考虑不同文档中相同relation对应的entity直接的关系，这里我们把包含同样relation的triple所在的两个文档作为正例，而不同relation的作为负例，也采用对比学习进行训练。最终本文采用一个多任务学习的框架，加入MLM来进一步增强整个模型的效果。该方法在许多文档理解任务上均取得了很好的效果。</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Document-level RE（</a:t>
            </a:r>
            <a:r>
              <a:rPr lang="en-US" altLang="zh-CN"/>
              <a:t>1</a:t>
            </a:r>
            <a:r>
              <a:rPr lang="zh-CN" altLang="en-US"/>
              <a:t>）  Sentence-level RE（</a:t>
            </a:r>
            <a:r>
              <a:rPr lang="en-US" altLang="zh-CN"/>
              <a:t>2</a:t>
            </a:r>
            <a:r>
              <a:rPr lang="zh-CN" altLang="en-US"/>
              <a:t>）（ Relation Extraction）</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Entity Typing（</a:t>
            </a:r>
            <a:r>
              <a:rPr lang="en-US" altLang="zh-CN"/>
              <a:t>3</a:t>
            </a:r>
            <a:r>
              <a:rPr lang="zh-CN" altLang="en-US"/>
              <a:t>）  Multi-choice QA（</a:t>
            </a:r>
            <a:r>
              <a:rPr lang="en-US" altLang="zh-CN"/>
              <a:t>4</a:t>
            </a:r>
            <a:r>
              <a:rPr lang="zh-CN" altLang="en-US"/>
              <a:t>）</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5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image" Target="../media/image21.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0" Type="http://schemas.openxmlformats.org/officeDocument/2006/relationships/notesSlide" Target="../notesSlides/notesSlide5.xml"/><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0" Type="http://schemas.openxmlformats.org/officeDocument/2006/relationships/notesSlide" Target="../notesSlides/notesSlide6.xml"/><Relationship Id="rId1" Type="http://schemas.openxmlformats.org/officeDocument/2006/relationships/image" Target="../media/image30.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3934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t https://</a:t>
            </a:r>
            <a:endParaRPr lang="zh-CN" altLang="en-US"/>
          </a:p>
          <a:p>
            <a:pPr algn="ctr"/>
            <a:r>
              <a:rPr lang="zh-CN" altLang="en-US"/>
              <a:t>github.com/thunlp/ERICA.</a:t>
            </a:r>
            <a:endParaRPr lang="zh-CN" altLang="en-US"/>
          </a:p>
        </p:txBody>
      </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0629" y="1830111"/>
            <a:ext cx="11944160" cy="1753235"/>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ERICA: Improving Entity and Relation Understanding for</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Pre-trained Language Models via Contrastive Learning</a:t>
            </a:r>
            <a:r>
              <a:rPr lang="en-US" altLang="zh-CN" sz="36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br>
              <a:rPr lang="en-US" altLang="zh-CN" sz="3600" dirty="0"/>
            </a:b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289560" y="5358130"/>
            <a:ext cx="11213465" cy="460375"/>
          </a:xfrm>
          <a:prstGeom prst="rect">
            <a:avLst/>
          </a:prstGeom>
        </p:spPr>
        <p:txBody>
          <a:bodyPr wrap="square">
            <a:spAutoFit/>
          </a:bodyPr>
          <a:lstStyle/>
          <a:p>
            <a:pPr algn="ctr"/>
            <a:r>
              <a:rPr lang="zh-CN" altLang="en-US"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ACL-2021)</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768381" y="5358134"/>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descr="截屏2021-06-18 上午8.47.56"/>
          <p:cNvPicPr>
            <a:picLocks noChangeAspect="1"/>
          </p:cNvPicPr>
          <p:nvPr/>
        </p:nvPicPr>
        <p:blipFill>
          <a:blip r:embed="rId7"/>
          <a:stretch>
            <a:fillRect/>
          </a:stretch>
        </p:blipFill>
        <p:spPr>
          <a:xfrm>
            <a:off x="1066800" y="3070860"/>
            <a:ext cx="10058400" cy="1948180"/>
          </a:xfrm>
          <a:prstGeom prst="rect">
            <a:avLst/>
          </a:prstGeom>
        </p:spPr>
      </p:pic>
      <p:sp>
        <p:nvSpPr>
          <p:cNvPr id="3" name="文本框 2"/>
          <p:cNvSpPr txBox="1"/>
          <p:nvPr/>
        </p:nvSpPr>
        <p:spPr>
          <a:xfrm>
            <a:off x="1066800" y="5036185"/>
            <a:ext cx="3364230" cy="368300"/>
          </a:xfrm>
          <a:prstGeom prst="rect">
            <a:avLst/>
          </a:prstGeom>
          <a:noFill/>
        </p:spPr>
        <p:txBody>
          <a:bodyPr wrap="none" rtlCol="0" anchor="t">
            <a:spAutoFit/>
          </a:bodyPr>
          <a:p>
            <a:r>
              <a:rPr lang="zh-CN" altLang="en-US">
                <a:solidFill>
                  <a:srgbClr val="FF0000"/>
                </a:solidFill>
                <a:latin typeface="Times New Roman Regular" panose="02020603050405020304" charset="0"/>
                <a:cs typeface="Times New Roman Regular" panose="02020603050405020304" charset="0"/>
                <a:sym typeface="+mn-ea"/>
              </a:rPr>
              <a:t>https://github.com/thunlp/ERICA</a:t>
            </a:r>
            <a:r>
              <a:rPr lang="zh-CN" altLang="en-US">
                <a:sym typeface="+mn-ea"/>
              </a:rPr>
              <a:t>.</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6-19 上午9.05.18"/>
          <p:cNvPicPr>
            <a:picLocks noChangeAspect="1"/>
          </p:cNvPicPr>
          <p:nvPr/>
        </p:nvPicPr>
        <p:blipFill>
          <a:blip r:embed="rId1"/>
          <a:stretch>
            <a:fillRect/>
          </a:stretch>
        </p:blipFill>
        <p:spPr>
          <a:xfrm>
            <a:off x="307975" y="1940560"/>
            <a:ext cx="5778500" cy="3975100"/>
          </a:xfrm>
          <a:prstGeom prst="rect">
            <a:avLst/>
          </a:prstGeom>
        </p:spPr>
      </p:pic>
      <p:pic>
        <p:nvPicPr>
          <p:cNvPr id="5" name="图片 4" descr="截屏2021-06-19 上午9.05.36"/>
          <p:cNvPicPr>
            <a:picLocks noChangeAspect="1"/>
          </p:cNvPicPr>
          <p:nvPr/>
        </p:nvPicPr>
        <p:blipFill>
          <a:blip r:embed="rId2"/>
          <a:stretch>
            <a:fillRect/>
          </a:stretch>
        </p:blipFill>
        <p:spPr>
          <a:xfrm>
            <a:off x="6397625" y="1794510"/>
            <a:ext cx="5664200" cy="4267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6-19 上午9.06.00"/>
          <p:cNvPicPr>
            <a:picLocks noChangeAspect="1"/>
          </p:cNvPicPr>
          <p:nvPr/>
        </p:nvPicPr>
        <p:blipFill>
          <a:blip r:embed="rId1"/>
          <a:stretch>
            <a:fillRect/>
          </a:stretch>
        </p:blipFill>
        <p:spPr>
          <a:xfrm>
            <a:off x="0" y="2054860"/>
            <a:ext cx="5638800" cy="2565400"/>
          </a:xfrm>
          <a:prstGeom prst="rect">
            <a:avLst/>
          </a:prstGeom>
        </p:spPr>
      </p:pic>
      <p:pic>
        <p:nvPicPr>
          <p:cNvPr id="5" name="图片 4" descr="截屏2021-06-19 上午9.06.25"/>
          <p:cNvPicPr>
            <a:picLocks noChangeAspect="1"/>
          </p:cNvPicPr>
          <p:nvPr/>
        </p:nvPicPr>
        <p:blipFill>
          <a:blip r:embed="rId2"/>
          <a:stretch>
            <a:fillRect/>
          </a:stretch>
        </p:blipFill>
        <p:spPr>
          <a:xfrm>
            <a:off x="5918835" y="2054860"/>
            <a:ext cx="5842000" cy="2984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6-19 上午9.06.52"/>
          <p:cNvPicPr>
            <a:picLocks noChangeAspect="1"/>
          </p:cNvPicPr>
          <p:nvPr/>
        </p:nvPicPr>
        <p:blipFill>
          <a:blip r:embed="rId1"/>
          <a:stretch>
            <a:fillRect/>
          </a:stretch>
        </p:blipFill>
        <p:spPr>
          <a:xfrm>
            <a:off x="0" y="2122805"/>
            <a:ext cx="6019800" cy="3048000"/>
          </a:xfrm>
          <a:prstGeom prst="rect">
            <a:avLst/>
          </a:prstGeom>
        </p:spPr>
      </p:pic>
      <p:pic>
        <p:nvPicPr>
          <p:cNvPr id="6" name="图片 5" descr="截屏2021-06-19 上午9.07.08"/>
          <p:cNvPicPr>
            <a:picLocks noChangeAspect="1"/>
          </p:cNvPicPr>
          <p:nvPr/>
        </p:nvPicPr>
        <p:blipFill>
          <a:blip r:embed="rId2"/>
          <a:stretch>
            <a:fillRect/>
          </a:stretch>
        </p:blipFill>
        <p:spPr>
          <a:xfrm>
            <a:off x="6248400" y="1490980"/>
            <a:ext cx="5943600" cy="5029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6-19 上午9.07.47"/>
          <p:cNvPicPr>
            <a:picLocks noChangeAspect="1"/>
          </p:cNvPicPr>
          <p:nvPr/>
        </p:nvPicPr>
        <p:blipFill>
          <a:blip r:embed="rId1"/>
          <a:srcRect t="3235" b="3406"/>
          <a:stretch>
            <a:fillRect/>
          </a:stretch>
        </p:blipFill>
        <p:spPr>
          <a:xfrm>
            <a:off x="3284855" y="1205865"/>
            <a:ext cx="5398770" cy="565213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1257489"/>
            <a:ext cx="10515600" cy="588456"/>
          </a:xfrm>
        </p:spPr>
        <p:txBody>
          <a:bodyPr/>
          <a:lstStyle/>
          <a:p>
            <a:r>
              <a:rPr lang="en-US" altLang="zh-CN" sz="4400" smtClean="0">
                <a:solidFill>
                  <a:schemeClr val="accent1">
                    <a:lumMod val="50000"/>
                  </a:schemeClr>
                </a:solidFill>
                <a:latin typeface="Times New Roman" panose="02020603050405020304" pitchFamily="18" charset="0"/>
                <a:ea typeface="楷体" panose="02010609060101010101" pitchFamily="49" charset="-122"/>
                <a:sym typeface="+mn-ea"/>
              </a:rPr>
              <a:t>Conclusion</a:t>
            </a:r>
            <a:br>
              <a:rPr lang="zh-CN" altLang="en-US" sz="4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sp>
        <p:nvSpPr>
          <p:cNvPr id="3" name="文本框 2"/>
          <p:cNvSpPr txBox="1"/>
          <p:nvPr/>
        </p:nvSpPr>
        <p:spPr>
          <a:xfrm>
            <a:off x="2108200" y="2329815"/>
            <a:ext cx="7975600" cy="2030095"/>
          </a:xfrm>
          <a:prstGeom prst="rect">
            <a:avLst/>
          </a:prstGeom>
          <a:noFill/>
        </p:spPr>
        <p:txBody>
          <a:bodyPr wrap="square" rtlCol="0" anchor="t">
            <a:spAutoFit/>
          </a:bodyPr>
          <a:p>
            <a:r>
              <a:rPr lang="en-US" altLang="zh-CN"/>
              <a:t>  </a:t>
            </a:r>
            <a:r>
              <a:rPr lang="en-US" altLang="zh-CN">
                <a:latin typeface="Times New Roman Regular" panose="02020603050405020304" charset="0"/>
                <a:cs typeface="Times New Roman Regular" panose="02020603050405020304" charset="0"/>
              </a:rPr>
              <a:t> </a:t>
            </a:r>
            <a:r>
              <a:rPr lang="zh-CN" altLang="en-US">
                <a:latin typeface="Times New Roman Regular" panose="02020603050405020304" charset="0"/>
                <a:cs typeface="Times New Roman Regular" panose="02020603050405020304" charset="0"/>
              </a:rPr>
              <a:t>In this paper, we present ERICA, a general framework for PLMs to improve entity and relation understanding via contrastive learning. We demonstrate the effectiveness of our method on several language understanding tasks, including relation extraction, entity typing and question answering. The experimental results show that ERICA outperforms all baselines, especially under low-resource</a:t>
            </a:r>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rPr>
              <a:t>settings, which means ERICA helps PLMs better capture the in-text relational facts and synthesize information about entities and their relations.</a:t>
            </a:r>
            <a:endParaRPr lang="zh-CN" altLang="en-US">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tx1"/>
                </a:solidFill>
                <a:effectLst/>
              </a:rPr>
              <a:t>Thanks</a:t>
            </a:r>
            <a:endParaRPr lang="zh-CN" altLang="en-US" sz="8000" b="0" dirty="0">
              <a:solidFill>
                <a:schemeClr val="tx1"/>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p:cNvSpPr txBox="1"/>
          <p:nvPr/>
        </p:nvSpPr>
        <p:spPr>
          <a:xfrm>
            <a:off x="5734788" y="2184084"/>
            <a:ext cx="3657600" cy="255333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594360" y="1869440"/>
            <a:ext cx="11238865" cy="3692525"/>
          </a:xfrm>
          <a:prstGeom prst="rect">
            <a:avLst/>
          </a:prstGeom>
          <a:noFill/>
        </p:spPr>
        <p:txBody>
          <a:bodyPr wrap="square" rtlCol="0" anchor="t">
            <a:spAutoFit/>
          </a:bodyPr>
          <a:p>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sym typeface="+mn-ea"/>
              </a:rPr>
              <a:t>• </a:t>
            </a:r>
            <a:r>
              <a:rPr lang="zh-CN" altLang="en-US">
                <a:latin typeface="Times New Roman Regular" panose="02020603050405020304" charset="0"/>
                <a:cs typeface="Times New Roman Regular" panose="02020603050405020304" charset="0"/>
              </a:rPr>
              <a:t>conventional pre-training objectives do not explicitly model </a:t>
            </a:r>
            <a:r>
              <a:rPr lang="zh-CN" altLang="en-US">
                <a:solidFill>
                  <a:srgbClr val="FF0000"/>
                </a:solidFill>
                <a:latin typeface="Times New Roman Regular" panose="02020603050405020304" charset="0"/>
                <a:cs typeface="Times New Roman Regular" panose="02020603050405020304" charset="0"/>
              </a:rPr>
              <a:t>relational facts</a:t>
            </a:r>
            <a:r>
              <a:rPr lang="zh-CN" altLang="en-US">
                <a:latin typeface="Times New Roman Regular" panose="02020603050405020304" charset="0"/>
                <a:cs typeface="Times New Roman Regular" panose="02020603050405020304" charset="0"/>
              </a:rPr>
              <a:t>, which frequently distribute in text and are crucial for understanding the whole text.</a:t>
            </a:r>
            <a:endParaRPr lang="zh-CN" altLang="en-US">
              <a:latin typeface="Times New Roman Regular" panose="02020603050405020304" charset="0"/>
              <a:cs typeface="Times New Roman Regular" panose="02020603050405020304" charset="0"/>
            </a:endParaRPr>
          </a:p>
          <a:p>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rPr>
              <a:t>•  they mainly focus on </a:t>
            </a:r>
            <a:r>
              <a:rPr lang="zh-CN" altLang="en-US">
                <a:solidFill>
                  <a:srgbClr val="FF0000"/>
                </a:solidFill>
                <a:latin typeface="Times New Roman Regular" panose="02020603050405020304" charset="0"/>
                <a:cs typeface="Times New Roman Regular" panose="02020603050405020304" charset="0"/>
              </a:rPr>
              <a:t>within-sentence relations</a:t>
            </a:r>
            <a:r>
              <a:rPr lang="zh-CN" altLang="en-US">
                <a:latin typeface="Times New Roman Regular" panose="02020603050405020304" charset="0"/>
                <a:cs typeface="Times New Roman Regular" panose="02020603050405020304" charset="0"/>
              </a:rPr>
              <a:t> in isolation, ignoring the understanding of entities, and the interactions among multiple entities at document level, whose relation understanding involves complex reasoning patterns</a:t>
            </a:r>
            <a:r>
              <a:rPr lang="en-US" altLang="zh-CN">
                <a:latin typeface="Times New Roman Regular" panose="02020603050405020304" charset="0"/>
                <a:cs typeface="Times New Roman Regular" panose="02020603050405020304" charset="0"/>
              </a:rPr>
              <a:t>.</a:t>
            </a:r>
            <a:endParaRPr lang="zh-CN" altLang="en-US">
              <a:latin typeface="Times New Roman Regular" panose="02020603050405020304" charset="0"/>
              <a:cs typeface="Times New Roman Regular" panose="02020603050405020304" charset="0"/>
            </a:endParaRPr>
          </a:p>
          <a:p>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rPr>
              <a:t>• In this paper, we propose ERICA, a novel framework to improve PLMs’ capability of Entity and RelatIon understanding via ContrAstive learning, aiming to better capture </a:t>
            </a:r>
            <a:r>
              <a:rPr lang="zh-CN" altLang="en-US">
                <a:solidFill>
                  <a:srgbClr val="FF0000"/>
                </a:solidFill>
                <a:latin typeface="Times New Roman Regular" panose="02020603050405020304" charset="0"/>
                <a:cs typeface="Times New Roman Regular" panose="02020603050405020304" charset="0"/>
              </a:rPr>
              <a:t>in-text relational facts</a:t>
            </a:r>
            <a:r>
              <a:rPr lang="zh-CN" altLang="en-US">
                <a:latin typeface="Times New Roman Regular" panose="02020603050405020304" charset="0"/>
                <a:cs typeface="Times New Roman Regular" panose="02020603050405020304" charset="0"/>
              </a:rPr>
              <a:t> by considering the interactions among entities and relations comprehensively.</a:t>
            </a:r>
            <a:endParaRPr lang="zh-CN" altLang="en-US">
              <a:latin typeface="Times New Roman Regular" panose="02020603050405020304" charset="0"/>
              <a:cs typeface="Times New Roman Regular" panose="02020603050405020304" charset="0"/>
            </a:endParaRPr>
          </a:p>
          <a:p>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rPr>
              <a:t>• We conduct experiments on a suite of language understanding tasks, including </a:t>
            </a:r>
            <a:r>
              <a:rPr lang="zh-CN" altLang="en-US">
                <a:solidFill>
                  <a:srgbClr val="FF0000"/>
                </a:solidFill>
                <a:latin typeface="Times New Roman Regular" panose="02020603050405020304" charset="0"/>
                <a:cs typeface="Times New Roman Regular" panose="02020603050405020304" charset="0"/>
              </a:rPr>
              <a:t>relation extraction</a:t>
            </a:r>
            <a:r>
              <a:rPr lang="zh-CN" altLang="en-US">
                <a:latin typeface="Times New Roman Regular" panose="02020603050405020304" charset="0"/>
                <a:cs typeface="Times New Roman Regular" panose="02020603050405020304" charset="0"/>
              </a:rPr>
              <a:t>, </a:t>
            </a:r>
            <a:r>
              <a:rPr lang="zh-CN" altLang="en-US">
                <a:solidFill>
                  <a:srgbClr val="FF0000"/>
                </a:solidFill>
                <a:latin typeface="Times New Roman Regular" panose="02020603050405020304" charset="0"/>
                <a:cs typeface="Times New Roman Regular" panose="02020603050405020304" charset="0"/>
              </a:rPr>
              <a:t>entity typing</a:t>
            </a:r>
            <a:r>
              <a:rPr lang="zh-CN" altLang="en-US">
                <a:latin typeface="Times New Roman Regular" panose="02020603050405020304" charset="0"/>
                <a:cs typeface="Times New Roman Regular" panose="02020603050405020304" charset="0"/>
              </a:rPr>
              <a:t> and </a:t>
            </a:r>
            <a:r>
              <a:rPr lang="zh-CN" altLang="en-US">
                <a:solidFill>
                  <a:srgbClr val="FF0000"/>
                </a:solidFill>
                <a:latin typeface="Times New Roman Regular" panose="02020603050405020304" charset="0"/>
                <a:cs typeface="Times New Roman Regular" panose="02020603050405020304" charset="0"/>
              </a:rPr>
              <a:t>question answering</a:t>
            </a:r>
            <a:r>
              <a:rPr lang="zh-CN" altLang="en-US">
                <a:latin typeface="Times New Roman Regular" panose="02020603050405020304" charset="0"/>
                <a:cs typeface="Times New Roman Regular" panose="02020603050405020304" charset="0"/>
              </a:rPr>
              <a:t>.</a:t>
            </a:r>
            <a:endParaRPr lang="zh-CN" altLang="en-US">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5" name="圆角矩形 4"/>
          <p:cNvSpPr/>
          <p:nvPr/>
        </p:nvSpPr>
        <p:spPr>
          <a:xfrm>
            <a:off x="7410203" y="4453247"/>
            <a:ext cx="3966358" cy="926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63905" y="1260475"/>
            <a:ext cx="254000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Notations</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文本框 12"/>
          <p:cNvSpPr txBox="1"/>
          <p:nvPr/>
        </p:nvSpPr>
        <p:spPr>
          <a:xfrm>
            <a:off x="6781165" y="1702435"/>
            <a:ext cx="4367530" cy="368300"/>
          </a:xfrm>
          <a:prstGeom prst="rect">
            <a:avLst/>
          </a:prstGeom>
          <a:noFill/>
        </p:spPr>
        <p:txBody>
          <a:bodyPr wrap="none" rtlCol="0">
            <a:spAutoFit/>
          </a:bodyPr>
          <a:p>
            <a:pPr algn="l"/>
            <a:r>
              <a:rPr lang="zh-CN" altLang="en-US"/>
              <a:t> </a:t>
            </a:r>
            <a:r>
              <a:rPr lang="zh-CN" altLang="en-US">
                <a:latin typeface="Times New Roman Regular" panose="02020603050405020304" charset="0"/>
                <a:cs typeface="Times New Roman Regular" panose="02020603050405020304" charset="0"/>
              </a:rPr>
              <a:t>the distant supervision from an external KG </a:t>
            </a:r>
            <a:endParaRPr lang="zh-CN" altLang="en-US">
              <a:latin typeface="Times New Roman Regular" panose="02020603050405020304" charset="0"/>
              <a:cs typeface="Times New Roman Regular" panose="02020603050405020304" charset="0"/>
            </a:endParaRPr>
          </a:p>
        </p:txBody>
      </p:sp>
      <p:pic>
        <p:nvPicPr>
          <p:cNvPr id="14" name="图片 13" descr="截屏2021-06-18 上午9.33.24"/>
          <p:cNvPicPr>
            <a:picLocks noChangeAspect="1"/>
          </p:cNvPicPr>
          <p:nvPr/>
        </p:nvPicPr>
        <p:blipFill>
          <a:blip r:embed="rId1"/>
          <a:stretch>
            <a:fillRect/>
          </a:stretch>
        </p:blipFill>
        <p:spPr>
          <a:xfrm>
            <a:off x="11049000" y="1727835"/>
            <a:ext cx="304800" cy="317500"/>
          </a:xfrm>
          <a:prstGeom prst="rect">
            <a:avLst/>
          </a:prstGeom>
        </p:spPr>
      </p:pic>
      <p:pic>
        <p:nvPicPr>
          <p:cNvPr id="15" name="图片 14" descr="截屏2021-06-18 上午9.34.02"/>
          <p:cNvPicPr>
            <a:picLocks noChangeAspect="1"/>
          </p:cNvPicPr>
          <p:nvPr/>
        </p:nvPicPr>
        <p:blipFill>
          <a:blip r:embed="rId2"/>
          <a:stretch>
            <a:fillRect/>
          </a:stretch>
        </p:blipFill>
        <p:spPr>
          <a:xfrm>
            <a:off x="6886575" y="2385695"/>
            <a:ext cx="1625600" cy="457200"/>
          </a:xfrm>
          <a:prstGeom prst="rect">
            <a:avLst/>
          </a:prstGeom>
        </p:spPr>
      </p:pic>
      <p:pic>
        <p:nvPicPr>
          <p:cNvPr id="16" name="图片 15" descr="截屏2021-06-18 上午9.36.08"/>
          <p:cNvPicPr>
            <a:picLocks noChangeAspect="1"/>
          </p:cNvPicPr>
          <p:nvPr/>
        </p:nvPicPr>
        <p:blipFill>
          <a:blip r:embed="rId3"/>
          <a:srcRect l="1893" t="12857"/>
          <a:stretch>
            <a:fillRect/>
          </a:stretch>
        </p:blipFill>
        <p:spPr>
          <a:xfrm>
            <a:off x="8633460" y="2385695"/>
            <a:ext cx="1744345" cy="464820"/>
          </a:xfrm>
          <a:prstGeom prst="rect">
            <a:avLst/>
          </a:prstGeom>
        </p:spPr>
      </p:pic>
      <p:pic>
        <p:nvPicPr>
          <p:cNvPr id="17" name="图片 16" descr="截屏2021-06-18 上午11.12.58"/>
          <p:cNvPicPr>
            <a:picLocks noChangeAspect="1"/>
          </p:cNvPicPr>
          <p:nvPr/>
        </p:nvPicPr>
        <p:blipFill>
          <a:blip r:embed="rId4"/>
          <a:stretch>
            <a:fillRect/>
          </a:stretch>
        </p:blipFill>
        <p:spPr>
          <a:xfrm>
            <a:off x="10499090" y="2459355"/>
            <a:ext cx="292100" cy="330200"/>
          </a:xfrm>
          <a:prstGeom prst="rect">
            <a:avLst/>
          </a:prstGeom>
        </p:spPr>
      </p:pic>
      <p:cxnSp>
        <p:nvCxnSpPr>
          <p:cNvPr id="18" name="直接箭头连接符 17"/>
          <p:cNvCxnSpPr/>
          <p:nvPr/>
        </p:nvCxnSpPr>
        <p:spPr>
          <a:xfrm flipV="1">
            <a:off x="10791190" y="2612390"/>
            <a:ext cx="357505" cy="114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图片 18" descr="截屏2021-06-18 上午11.13.30"/>
          <p:cNvPicPr>
            <a:picLocks noChangeAspect="1"/>
          </p:cNvPicPr>
          <p:nvPr/>
        </p:nvPicPr>
        <p:blipFill>
          <a:blip r:embed="rId5"/>
          <a:stretch>
            <a:fillRect/>
          </a:stretch>
        </p:blipFill>
        <p:spPr>
          <a:xfrm>
            <a:off x="11148695" y="2446655"/>
            <a:ext cx="952500" cy="342900"/>
          </a:xfrm>
          <a:prstGeom prst="rect">
            <a:avLst/>
          </a:prstGeom>
        </p:spPr>
      </p:pic>
      <p:pic>
        <p:nvPicPr>
          <p:cNvPr id="20" name="图片 19" descr="截屏2021-06-18 上午11.14.08"/>
          <p:cNvPicPr>
            <a:picLocks noChangeAspect="1"/>
          </p:cNvPicPr>
          <p:nvPr/>
        </p:nvPicPr>
        <p:blipFill>
          <a:blip r:embed="rId6"/>
          <a:srcRect l="1883" t="14595" r="738" b="7703"/>
          <a:stretch>
            <a:fillRect/>
          </a:stretch>
        </p:blipFill>
        <p:spPr>
          <a:xfrm>
            <a:off x="8086090" y="3190875"/>
            <a:ext cx="4105910" cy="365125"/>
          </a:xfrm>
          <a:prstGeom prst="rect">
            <a:avLst/>
          </a:prstGeom>
        </p:spPr>
      </p:pic>
      <p:pic>
        <p:nvPicPr>
          <p:cNvPr id="21" name="图片 20" descr="截屏2021-06-18 上午11.15.39"/>
          <p:cNvPicPr>
            <a:picLocks noChangeAspect="1"/>
          </p:cNvPicPr>
          <p:nvPr/>
        </p:nvPicPr>
        <p:blipFill>
          <a:blip r:embed="rId7"/>
          <a:stretch>
            <a:fillRect/>
          </a:stretch>
        </p:blipFill>
        <p:spPr>
          <a:xfrm>
            <a:off x="6489065" y="3203575"/>
            <a:ext cx="965200" cy="419100"/>
          </a:xfrm>
          <a:prstGeom prst="rect">
            <a:avLst/>
          </a:prstGeom>
        </p:spPr>
      </p:pic>
      <p:cxnSp>
        <p:nvCxnSpPr>
          <p:cNvPr id="22" name="直接箭头连接符 21"/>
          <p:cNvCxnSpPr/>
          <p:nvPr/>
        </p:nvCxnSpPr>
        <p:spPr>
          <a:xfrm flipV="1">
            <a:off x="7454265" y="3367405"/>
            <a:ext cx="490220" cy="114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图片 22" descr="截屏2021-06-18 上午11.16.25"/>
          <p:cNvPicPr>
            <a:picLocks noChangeAspect="1"/>
          </p:cNvPicPr>
          <p:nvPr/>
        </p:nvPicPr>
        <p:blipFill>
          <a:blip r:embed="rId8"/>
          <a:stretch>
            <a:fillRect/>
          </a:stretch>
        </p:blipFill>
        <p:spPr>
          <a:xfrm>
            <a:off x="8152765" y="4065270"/>
            <a:ext cx="2705100" cy="393700"/>
          </a:xfrm>
          <a:prstGeom prst="rect">
            <a:avLst/>
          </a:prstGeom>
        </p:spPr>
      </p:pic>
      <p:pic>
        <p:nvPicPr>
          <p:cNvPr id="24" name="图片 23" descr="截屏2021-06-18 上午11.17.26"/>
          <p:cNvPicPr>
            <a:picLocks noChangeAspect="1"/>
          </p:cNvPicPr>
          <p:nvPr/>
        </p:nvPicPr>
        <p:blipFill>
          <a:blip r:embed="rId9"/>
          <a:stretch>
            <a:fillRect/>
          </a:stretch>
        </p:blipFill>
        <p:spPr>
          <a:xfrm>
            <a:off x="8241665" y="4968240"/>
            <a:ext cx="2527300" cy="444500"/>
          </a:xfrm>
          <a:prstGeom prst="rect">
            <a:avLst/>
          </a:prstGeom>
        </p:spPr>
      </p:pic>
      <p:pic>
        <p:nvPicPr>
          <p:cNvPr id="28" name="图片 27" descr="截屏2021-06-18 上午9.29.11"/>
          <p:cNvPicPr>
            <a:picLocks noChangeAspect="1"/>
          </p:cNvPicPr>
          <p:nvPr/>
        </p:nvPicPr>
        <p:blipFill>
          <a:blip r:embed="rId10"/>
          <a:stretch>
            <a:fillRect/>
          </a:stretch>
        </p:blipFill>
        <p:spPr>
          <a:xfrm>
            <a:off x="1097915" y="1702435"/>
            <a:ext cx="4522470" cy="47879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5" name="圆角矩形 4"/>
          <p:cNvSpPr/>
          <p:nvPr/>
        </p:nvSpPr>
        <p:spPr>
          <a:xfrm>
            <a:off x="7410203" y="4453247"/>
            <a:ext cx="3966358" cy="926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63905" y="1260475"/>
            <a:ext cx="4227195"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Entity &amp; Relation Representation</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截屏2021-06-18 上午11.21.14"/>
          <p:cNvPicPr>
            <a:picLocks noChangeAspect="1"/>
          </p:cNvPicPr>
          <p:nvPr/>
        </p:nvPicPr>
        <p:blipFill>
          <a:blip r:embed="rId1"/>
          <a:stretch>
            <a:fillRect/>
          </a:stretch>
        </p:blipFill>
        <p:spPr>
          <a:xfrm>
            <a:off x="1579880" y="2515870"/>
            <a:ext cx="304800" cy="330200"/>
          </a:xfrm>
          <a:prstGeom prst="rect">
            <a:avLst/>
          </a:prstGeom>
        </p:spPr>
      </p:pic>
      <p:cxnSp>
        <p:nvCxnSpPr>
          <p:cNvPr id="6" name="直接箭头连接符 5"/>
          <p:cNvCxnSpPr/>
          <p:nvPr/>
        </p:nvCxnSpPr>
        <p:spPr>
          <a:xfrm>
            <a:off x="1990090" y="2710180"/>
            <a:ext cx="2508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图片 6" descr="截屏2021-06-18 上午11.22.17"/>
          <p:cNvPicPr>
            <a:picLocks noChangeAspect="1"/>
          </p:cNvPicPr>
          <p:nvPr/>
        </p:nvPicPr>
        <p:blipFill>
          <a:blip r:embed="rId2"/>
          <a:stretch>
            <a:fillRect/>
          </a:stretch>
        </p:blipFill>
        <p:spPr>
          <a:xfrm>
            <a:off x="2346325" y="2503170"/>
            <a:ext cx="622300" cy="355600"/>
          </a:xfrm>
          <a:prstGeom prst="rect">
            <a:avLst/>
          </a:prstGeom>
        </p:spPr>
      </p:pic>
      <p:pic>
        <p:nvPicPr>
          <p:cNvPr id="8" name="图片 7" descr="截屏2021-06-18 上午11.22.46"/>
          <p:cNvPicPr>
            <a:picLocks noChangeAspect="1"/>
          </p:cNvPicPr>
          <p:nvPr/>
        </p:nvPicPr>
        <p:blipFill>
          <a:blip r:embed="rId3"/>
          <a:stretch>
            <a:fillRect/>
          </a:stretch>
        </p:blipFill>
        <p:spPr>
          <a:xfrm>
            <a:off x="3441700" y="2363470"/>
            <a:ext cx="1930400" cy="495300"/>
          </a:xfrm>
          <a:prstGeom prst="rect">
            <a:avLst/>
          </a:prstGeom>
        </p:spPr>
      </p:pic>
      <p:cxnSp>
        <p:nvCxnSpPr>
          <p:cNvPr id="9" name="直接箭头连接符 8"/>
          <p:cNvCxnSpPr/>
          <p:nvPr/>
        </p:nvCxnSpPr>
        <p:spPr>
          <a:xfrm>
            <a:off x="3028315" y="2710180"/>
            <a:ext cx="35369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图片 9" descr="截屏2021-06-18 上午11.23.37"/>
          <p:cNvPicPr>
            <a:picLocks noChangeAspect="1"/>
          </p:cNvPicPr>
          <p:nvPr/>
        </p:nvPicPr>
        <p:blipFill>
          <a:blip r:embed="rId4"/>
          <a:stretch>
            <a:fillRect/>
          </a:stretch>
        </p:blipFill>
        <p:spPr>
          <a:xfrm>
            <a:off x="6078855" y="2490470"/>
            <a:ext cx="1435100" cy="355600"/>
          </a:xfrm>
          <a:prstGeom prst="rect">
            <a:avLst/>
          </a:prstGeom>
        </p:spPr>
      </p:pic>
      <p:cxnSp>
        <p:nvCxnSpPr>
          <p:cNvPr id="11" name="直接箭头连接符 10"/>
          <p:cNvCxnSpPr/>
          <p:nvPr/>
        </p:nvCxnSpPr>
        <p:spPr>
          <a:xfrm>
            <a:off x="5525770" y="2675890"/>
            <a:ext cx="39941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图片 11" descr="截屏2021-06-18 上午11.21.14"/>
          <p:cNvPicPr>
            <a:picLocks noChangeAspect="1"/>
          </p:cNvPicPr>
          <p:nvPr/>
        </p:nvPicPr>
        <p:blipFill>
          <a:blip r:embed="rId1"/>
          <a:stretch>
            <a:fillRect/>
          </a:stretch>
        </p:blipFill>
        <p:spPr>
          <a:xfrm>
            <a:off x="1579880" y="4123055"/>
            <a:ext cx="304800" cy="330200"/>
          </a:xfrm>
          <a:prstGeom prst="rect">
            <a:avLst/>
          </a:prstGeom>
        </p:spPr>
      </p:pic>
      <p:cxnSp>
        <p:nvCxnSpPr>
          <p:cNvPr id="25" name="直接箭头连接符 24"/>
          <p:cNvCxnSpPr/>
          <p:nvPr/>
        </p:nvCxnSpPr>
        <p:spPr>
          <a:xfrm>
            <a:off x="1990090" y="4288155"/>
            <a:ext cx="2508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图片 25" descr="截屏2021-06-18 上午11.25.15"/>
          <p:cNvPicPr>
            <a:picLocks noChangeAspect="1"/>
          </p:cNvPicPr>
          <p:nvPr/>
        </p:nvPicPr>
        <p:blipFill>
          <a:blip r:embed="rId5"/>
          <a:stretch>
            <a:fillRect/>
          </a:stretch>
        </p:blipFill>
        <p:spPr>
          <a:xfrm>
            <a:off x="2346325" y="4123055"/>
            <a:ext cx="381000" cy="292100"/>
          </a:xfrm>
          <a:prstGeom prst="rect">
            <a:avLst/>
          </a:prstGeom>
        </p:spPr>
      </p:pic>
      <p:pic>
        <p:nvPicPr>
          <p:cNvPr id="27" name="图片 26" descr="截屏2021-06-18 上午11.25.45"/>
          <p:cNvPicPr>
            <a:picLocks noChangeAspect="1"/>
          </p:cNvPicPr>
          <p:nvPr/>
        </p:nvPicPr>
        <p:blipFill>
          <a:blip r:embed="rId6"/>
          <a:stretch>
            <a:fillRect/>
          </a:stretch>
        </p:blipFill>
        <p:spPr>
          <a:xfrm>
            <a:off x="2832735" y="4124960"/>
            <a:ext cx="2895600" cy="292100"/>
          </a:xfrm>
          <a:prstGeom prst="rect">
            <a:avLst/>
          </a:prstGeom>
        </p:spPr>
      </p:pic>
      <p:cxnSp>
        <p:nvCxnSpPr>
          <p:cNvPr id="31" name="直接箭头连接符 30"/>
          <p:cNvCxnSpPr/>
          <p:nvPr/>
        </p:nvCxnSpPr>
        <p:spPr>
          <a:xfrm>
            <a:off x="5833745" y="4263390"/>
            <a:ext cx="35369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2" name="图片 31" descr="截屏2021-06-18 上午11.26.52"/>
          <p:cNvPicPr>
            <a:picLocks noChangeAspect="1"/>
          </p:cNvPicPr>
          <p:nvPr/>
        </p:nvPicPr>
        <p:blipFill>
          <a:blip r:embed="rId7"/>
          <a:stretch>
            <a:fillRect/>
          </a:stretch>
        </p:blipFill>
        <p:spPr>
          <a:xfrm>
            <a:off x="6474460" y="3996055"/>
            <a:ext cx="4902200" cy="584200"/>
          </a:xfrm>
          <a:prstGeom prst="rect">
            <a:avLst/>
          </a:prstGeom>
        </p:spPr>
      </p:pic>
      <p:pic>
        <p:nvPicPr>
          <p:cNvPr id="33" name="图片 32" descr="截屏2021-06-18 上午11.27.31"/>
          <p:cNvPicPr>
            <a:picLocks noChangeAspect="1"/>
          </p:cNvPicPr>
          <p:nvPr/>
        </p:nvPicPr>
        <p:blipFill>
          <a:blip r:embed="rId8"/>
          <a:stretch>
            <a:fillRect/>
          </a:stretch>
        </p:blipFill>
        <p:spPr>
          <a:xfrm>
            <a:off x="1659890" y="5253355"/>
            <a:ext cx="2082800" cy="406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763905" y="1260475"/>
            <a:ext cx="4227195"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Entity Discrimination Task</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3" name="图片 12" descr="截屏2021-06-18 下午1.51.20"/>
          <p:cNvPicPr>
            <a:picLocks noChangeAspect="1"/>
          </p:cNvPicPr>
          <p:nvPr/>
        </p:nvPicPr>
        <p:blipFill>
          <a:blip r:embed="rId1"/>
          <a:stretch>
            <a:fillRect/>
          </a:stretch>
        </p:blipFill>
        <p:spPr>
          <a:xfrm>
            <a:off x="314325" y="1871980"/>
            <a:ext cx="5613400" cy="4673600"/>
          </a:xfrm>
          <a:prstGeom prst="rect">
            <a:avLst/>
          </a:prstGeom>
        </p:spPr>
      </p:pic>
      <p:pic>
        <p:nvPicPr>
          <p:cNvPr id="14" name="图片 13" descr="截屏2021-06-18 下午2.27.20"/>
          <p:cNvPicPr>
            <a:picLocks noChangeAspect="1"/>
          </p:cNvPicPr>
          <p:nvPr/>
        </p:nvPicPr>
        <p:blipFill>
          <a:blip r:embed="rId2"/>
          <a:srcRect l="348" t="12714" r="473" b="10286"/>
          <a:stretch>
            <a:fillRect/>
          </a:stretch>
        </p:blipFill>
        <p:spPr>
          <a:xfrm>
            <a:off x="7168515" y="1871980"/>
            <a:ext cx="2531745" cy="342265"/>
          </a:xfrm>
          <a:prstGeom prst="rect">
            <a:avLst/>
          </a:prstGeom>
        </p:spPr>
      </p:pic>
      <p:pic>
        <p:nvPicPr>
          <p:cNvPr id="15" name="图片 14" descr="截屏2021-06-18 下午2.29.48"/>
          <p:cNvPicPr>
            <a:picLocks noChangeAspect="1"/>
          </p:cNvPicPr>
          <p:nvPr/>
        </p:nvPicPr>
        <p:blipFill>
          <a:blip r:embed="rId3"/>
          <a:stretch>
            <a:fillRect/>
          </a:stretch>
        </p:blipFill>
        <p:spPr>
          <a:xfrm>
            <a:off x="9700260" y="1871345"/>
            <a:ext cx="1028700" cy="342900"/>
          </a:xfrm>
          <a:prstGeom prst="rect">
            <a:avLst/>
          </a:prstGeom>
        </p:spPr>
      </p:pic>
      <p:sp>
        <p:nvSpPr>
          <p:cNvPr id="16" name="文本框 15"/>
          <p:cNvSpPr txBox="1"/>
          <p:nvPr/>
        </p:nvSpPr>
        <p:spPr>
          <a:xfrm>
            <a:off x="5927725" y="2451100"/>
            <a:ext cx="6527165" cy="645160"/>
          </a:xfrm>
          <a:prstGeom prst="rect">
            <a:avLst/>
          </a:prstGeom>
          <a:noFill/>
        </p:spPr>
        <p:txBody>
          <a:bodyPr wrap="square" rtlCol="0" anchor="t">
            <a:spAutoFit/>
          </a:bodyPr>
          <a:p>
            <a:r>
              <a:rPr lang="zh-CN" altLang="en-US">
                <a:latin typeface="Times New Roman Regular" panose="02020603050405020304" charset="0"/>
                <a:cs typeface="Times New Roman Regular" panose="02020603050405020304" charset="0"/>
              </a:rPr>
              <a:t>The goal of entity discrimination task is equivalent to maximizing the posterior：</a:t>
            </a:r>
            <a:endParaRPr lang="zh-CN" altLang="en-US">
              <a:latin typeface="Times New Roman Regular" panose="02020603050405020304" charset="0"/>
              <a:cs typeface="Times New Roman Regular" panose="02020603050405020304" charset="0"/>
            </a:endParaRPr>
          </a:p>
        </p:txBody>
      </p:sp>
      <p:pic>
        <p:nvPicPr>
          <p:cNvPr id="17" name="图片 16" descr="截屏2021-06-18 下午2.37.48"/>
          <p:cNvPicPr>
            <a:picLocks noChangeAspect="1"/>
          </p:cNvPicPr>
          <p:nvPr/>
        </p:nvPicPr>
        <p:blipFill>
          <a:blip r:embed="rId4"/>
          <a:srcRect b="10294"/>
          <a:stretch>
            <a:fillRect/>
          </a:stretch>
        </p:blipFill>
        <p:spPr>
          <a:xfrm>
            <a:off x="7168515" y="2767330"/>
            <a:ext cx="3733800" cy="387350"/>
          </a:xfrm>
          <a:prstGeom prst="rect">
            <a:avLst/>
          </a:prstGeom>
        </p:spPr>
      </p:pic>
      <p:sp>
        <p:nvSpPr>
          <p:cNvPr id="18" name="文本框 17"/>
          <p:cNvSpPr txBox="1"/>
          <p:nvPr/>
        </p:nvSpPr>
        <p:spPr>
          <a:xfrm>
            <a:off x="6354445" y="3333115"/>
            <a:ext cx="4626610" cy="368300"/>
          </a:xfrm>
          <a:prstGeom prst="rect">
            <a:avLst/>
          </a:prstGeom>
          <a:noFill/>
        </p:spPr>
        <p:txBody>
          <a:bodyPr wrap="square" rtlCol="0" anchor="t">
            <a:spAutoFit/>
          </a:bodyPr>
          <a:p>
            <a:r>
              <a:rPr lang="zh-CN" altLang="en-US"/>
              <a:t> =“relation_name entity_mention[SEP]   ”</a:t>
            </a:r>
            <a:endParaRPr lang="zh-CN" altLang="en-US"/>
          </a:p>
        </p:txBody>
      </p:sp>
      <p:pic>
        <p:nvPicPr>
          <p:cNvPr id="19" name="图片 18" descr="截屏2021-06-18 下午3.12.00"/>
          <p:cNvPicPr>
            <a:picLocks noChangeAspect="1"/>
          </p:cNvPicPr>
          <p:nvPr/>
        </p:nvPicPr>
        <p:blipFill>
          <a:blip r:embed="rId5"/>
          <a:stretch>
            <a:fillRect/>
          </a:stretch>
        </p:blipFill>
        <p:spPr>
          <a:xfrm>
            <a:off x="6244590" y="3333115"/>
            <a:ext cx="368300" cy="355600"/>
          </a:xfrm>
          <a:prstGeom prst="rect">
            <a:avLst/>
          </a:prstGeom>
        </p:spPr>
      </p:pic>
      <p:pic>
        <p:nvPicPr>
          <p:cNvPr id="20" name="图片 19" descr="截屏2021-06-18 下午3.17.31"/>
          <p:cNvPicPr>
            <a:picLocks noChangeAspect="1"/>
          </p:cNvPicPr>
          <p:nvPr/>
        </p:nvPicPr>
        <p:blipFill>
          <a:blip r:embed="rId6"/>
          <a:stretch>
            <a:fillRect/>
          </a:stretch>
        </p:blipFill>
        <p:spPr>
          <a:xfrm>
            <a:off x="10081260" y="3371850"/>
            <a:ext cx="266700" cy="292100"/>
          </a:xfrm>
          <a:prstGeom prst="rect">
            <a:avLst/>
          </a:prstGeom>
        </p:spPr>
      </p:pic>
      <p:sp>
        <p:nvSpPr>
          <p:cNvPr id="22" name="文本框 21"/>
          <p:cNvSpPr txBox="1"/>
          <p:nvPr/>
        </p:nvSpPr>
        <p:spPr>
          <a:xfrm>
            <a:off x="5997575" y="3879850"/>
            <a:ext cx="6194425" cy="1476375"/>
          </a:xfrm>
          <a:prstGeom prst="rect">
            <a:avLst/>
          </a:prstGeom>
          <a:noFill/>
        </p:spPr>
        <p:txBody>
          <a:bodyPr wrap="square" rtlCol="0" anchor="t">
            <a:spAutoFit/>
          </a:bodyPr>
          <a:p>
            <a:r>
              <a:rPr lang="en-US" altLang="zh-CN">
                <a:latin typeface="Times New Roman Regular" panose="02020603050405020304" charset="0"/>
                <a:cs typeface="Times New Roman Regular" panose="02020603050405020304" charset="0"/>
              </a:rPr>
              <a:t>    </a:t>
            </a:r>
            <a:r>
              <a:rPr lang="zh-CN" altLang="en-US">
                <a:latin typeface="Times New Roman Regular" panose="02020603050405020304" charset="0"/>
                <a:cs typeface="Times New Roman Regular" panose="02020603050405020304" charset="0"/>
              </a:rPr>
              <a:t>we empiri-cally find directly optimizing the posterior cannotwell consider the relations among entities. Hence,we borrow the idea of contrastive learning  and push the representations of positive pair                   closer than negative pairs</a:t>
            </a:r>
            <a:r>
              <a:rPr lang="en-US" altLang="zh-CN">
                <a:latin typeface="Times New Roman Regular" panose="02020603050405020304" charset="0"/>
                <a:cs typeface="Times New Roman Regular" panose="02020603050405020304" charset="0"/>
              </a:rPr>
              <a:t>.</a:t>
            </a:r>
            <a:endParaRPr lang="en-US" altLang="zh-CN">
              <a:latin typeface="Times New Roman Regular" panose="02020603050405020304" charset="0"/>
              <a:cs typeface="Times New Roman Regular" panose="02020603050405020304" charset="0"/>
            </a:endParaRPr>
          </a:p>
        </p:txBody>
      </p:sp>
      <p:pic>
        <p:nvPicPr>
          <p:cNvPr id="23" name="图片 22" descr="截屏2021-06-18 下午3.46.15"/>
          <p:cNvPicPr>
            <a:picLocks noChangeAspect="1"/>
          </p:cNvPicPr>
          <p:nvPr/>
        </p:nvPicPr>
        <p:blipFill>
          <a:blip r:embed="rId7"/>
          <a:stretch>
            <a:fillRect/>
          </a:stretch>
        </p:blipFill>
        <p:spPr>
          <a:xfrm>
            <a:off x="9017000" y="4692015"/>
            <a:ext cx="990600" cy="368300"/>
          </a:xfrm>
          <a:prstGeom prst="rect">
            <a:avLst/>
          </a:prstGeom>
        </p:spPr>
      </p:pic>
      <p:pic>
        <p:nvPicPr>
          <p:cNvPr id="24" name="图片 23" descr="截屏2021-06-18 下午3.50.24"/>
          <p:cNvPicPr>
            <a:picLocks noChangeAspect="1"/>
          </p:cNvPicPr>
          <p:nvPr/>
        </p:nvPicPr>
        <p:blipFill>
          <a:blip r:embed="rId8"/>
          <a:srcRect t="10189" r="1135" b="20303"/>
          <a:stretch>
            <a:fillRect/>
          </a:stretch>
        </p:blipFill>
        <p:spPr>
          <a:xfrm>
            <a:off x="6244590" y="5336540"/>
            <a:ext cx="5474335" cy="11652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638175" y="1047750"/>
            <a:ext cx="4227195"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Relation Discrimination Task</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截屏2021-06-18 下午3.54.14"/>
          <p:cNvPicPr>
            <a:picLocks noChangeAspect="1"/>
          </p:cNvPicPr>
          <p:nvPr/>
        </p:nvPicPr>
        <p:blipFill>
          <a:blip r:embed="rId1"/>
          <a:stretch>
            <a:fillRect/>
          </a:stretch>
        </p:blipFill>
        <p:spPr>
          <a:xfrm>
            <a:off x="292100" y="1487805"/>
            <a:ext cx="5676900" cy="5384800"/>
          </a:xfrm>
          <a:prstGeom prst="rect">
            <a:avLst/>
          </a:prstGeom>
        </p:spPr>
      </p:pic>
      <p:pic>
        <p:nvPicPr>
          <p:cNvPr id="5" name="图片 4" descr="截屏2021-06-19 上午8.48.17"/>
          <p:cNvPicPr>
            <a:picLocks noChangeAspect="1"/>
          </p:cNvPicPr>
          <p:nvPr/>
        </p:nvPicPr>
        <p:blipFill>
          <a:blip r:embed="rId2"/>
          <a:stretch>
            <a:fillRect/>
          </a:stretch>
        </p:blipFill>
        <p:spPr>
          <a:xfrm>
            <a:off x="6911340" y="1446530"/>
            <a:ext cx="2743200" cy="393700"/>
          </a:xfrm>
          <a:prstGeom prst="rect">
            <a:avLst/>
          </a:prstGeom>
        </p:spPr>
      </p:pic>
      <p:pic>
        <p:nvPicPr>
          <p:cNvPr id="6" name="图片 5" descr="截屏2021-06-19 上午8.48.36"/>
          <p:cNvPicPr>
            <a:picLocks noChangeAspect="1"/>
          </p:cNvPicPr>
          <p:nvPr/>
        </p:nvPicPr>
        <p:blipFill>
          <a:blip r:embed="rId3"/>
          <a:stretch>
            <a:fillRect/>
          </a:stretch>
        </p:blipFill>
        <p:spPr>
          <a:xfrm>
            <a:off x="6911340" y="2028190"/>
            <a:ext cx="1689100" cy="368300"/>
          </a:xfrm>
          <a:prstGeom prst="rect">
            <a:avLst/>
          </a:prstGeom>
        </p:spPr>
      </p:pic>
      <p:pic>
        <p:nvPicPr>
          <p:cNvPr id="7" name="图片 6" descr="截屏2021-06-19 上午8.48.53"/>
          <p:cNvPicPr>
            <a:picLocks noChangeAspect="1"/>
          </p:cNvPicPr>
          <p:nvPr/>
        </p:nvPicPr>
        <p:blipFill>
          <a:blip r:embed="rId4"/>
          <a:stretch>
            <a:fillRect/>
          </a:stretch>
        </p:blipFill>
        <p:spPr>
          <a:xfrm>
            <a:off x="8600440" y="2104390"/>
            <a:ext cx="990600" cy="292100"/>
          </a:xfrm>
          <a:prstGeom prst="rect">
            <a:avLst/>
          </a:prstGeom>
        </p:spPr>
      </p:pic>
      <p:pic>
        <p:nvPicPr>
          <p:cNvPr id="8" name="图片 7" descr="截屏2021-06-19 上午8.49.19"/>
          <p:cNvPicPr>
            <a:picLocks noChangeAspect="1"/>
          </p:cNvPicPr>
          <p:nvPr/>
        </p:nvPicPr>
        <p:blipFill>
          <a:blip r:embed="rId5"/>
          <a:stretch>
            <a:fillRect/>
          </a:stretch>
        </p:blipFill>
        <p:spPr>
          <a:xfrm>
            <a:off x="6284595" y="2821305"/>
            <a:ext cx="5829300" cy="2717800"/>
          </a:xfrm>
          <a:prstGeom prst="rect">
            <a:avLst/>
          </a:prstGeom>
        </p:spPr>
      </p:pic>
      <p:pic>
        <p:nvPicPr>
          <p:cNvPr id="9" name="图片 8" descr="截屏2021-06-19 上午8.49.41"/>
          <p:cNvPicPr>
            <a:picLocks noChangeAspect="1"/>
          </p:cNvPicPr>
          <p:nvPr/>
        </p:nvPicPr>
        <p:blipFill>
          <a:blip r:embed="rId6"/>
          <a:stretch>
            <a:fillRect/>
          </a:stretch>
        </p:blipFill>
        <p:spPr>
          <a:xfrm>
            <a:off x="6740525" y="5848350"/>
            <a:ext cx="4381500" cy="660400"/>
          </a:xfrm>
          <a:prstGeom prst="rect">
            <a:avLst/>
          </a:prstGeom>
        </p:spPr>
      </p:pic>
      <p:pic>
        <p:nvPicPr>
          <p:cNvPr id="10" name="图片 9" descr="截屏2021-06-19 下午10.25.30"/>
          <p:cNvPicPr>
            <a:picLocks noChangeAspect="1"/>
          </p:cNvPicPr>
          <p:nvPr/>
        </p:nvPicPr>
        <p:blipFill>
          <a:blip r:embed="rId7"/>
          <a:stretch>
            <a:fillRect/>
          </a:stretch>
        </p:blipFill>
        <p:spPr>
          <a:xfrm>
            <a:off x="10305415" y="1822450"/>
            <a:ext cx="889000" cy="292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6-19 上午9.03.38"/>
          <p:cNvPicPr>
            <a:picLocks noChangeAspect="1"/>
          </p:cNvPicPr>
          <p:nvPr/>
        </p:nvPicPr>
        <p:blipFill>
          <a:blip r:embed="rId1"/>
          <a:srcRect t="3659"/>
          <a:stretch>
            <a:fillRect/>
          </a:stretch>
        </p:blipFill>
        <p:spPr>
          <a:xfrm>
            <a:off x="422275" y="1156335"/>
            <a:ext cx="5651500" cy="5701665"/>
          </a:xfrm>
          <a:prstGeom prst="rect">
            <a:avLst/>
          </a:prstGeom>
        </p:spPr>
      </p:pic>
      <p:pic>
        <p:nvPicPr>
          <p:cNvPr id="5" name="图片 4" descr="截屏2021-06-19 上午9.04.08"/>
          <p:cNvPicPr>
            <a:picLocks noChangeAspect="1"/>
          </p:cNvPicPr>
          <p:nvPr/>
        </p:nvPicPr>
        <p:blipFill>
          <a:blip r:embed="rId2"/>
          <a:stretch>
            <a:fillRect/>
          </a:stretch>
        </p:blipFill>
        <p:spPr>
          <a:xfrm>
            <a:off x="6192520" y="1974850"/>
            <a:ext cx="5854700" cy="38989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6-19 上午9.04.31"/>
          <p:cNvPicPr>
            <a:picLocks noChangeAspect="1"/>
          </p:cNvPicPr>
          <p:nvPr/>
        </p:nvPicPr>
        <p:blipFill>
          <a:blip r:embed="rId1"/>
          <a:stretch>
            <a:fillRect/>
          </a:stretch>
        </p:blipFill>
        <p:spPr>
          <a:xfrm>
            <a:off x="0" y="2088515"/>
            <a:ext cx="5410200" cy="3822700"/>
          </a:xfrm>
          <a:prstGeom prst="rect">
            <a:avLst/>
          </a:prstGeom>
        </p:spPr>
      </p:pic>
      <p:pic>
        <p:nvPicPr>
          <p:cNvPr id="5" name="图片 4" descr="截屏2021-06-19 上午9.04.52"/>
          <p:cNvPicPr>
            <a:picLocks noChangeAspect="1"/>
          </p:cNvPicPr>
          <p:nvPr/>
        </p:nvPicPr>
        <p:blipFill>
          <a:blip r:embed="rId2"/>
          <a:stretch>
            <a:fillRect/>
          </a:stretch>
        </p:blipFill>
        <p:spPr>
          <a:xfrm>
            <a:off x="5873750" y="1453515"/>
            <a:ext cx="5791200" cy="5092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2487</Words>
  <Application>WPS 演示</Application>
  <PresentationFormat>宽屏</PresentationFormat>
  <Paragraphs>94</Paragraphs>
  <Slides>15</Slides>
  <Notes>7</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15</vt:i4>
      </vt:variant>
    </vt:vector>
  </HeadingPairs>
  <TitlesOfParts>
    <vt:vector size="37"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Times New Roman Regular</vt:lpstr>
      <vt:lpstr>汉仪楷体KW</vt:lpstr>
      <vt:lpstr>等线</vt:lpstr>
      <vt:lpstr>汉仪中等线KW</vt:lpstr>
      <vt:lpstr>微软雅黑</vt:lpstr>
      <vt:lpstr>汉仪旗黑</vt:lpstr>
      <vt:lpstr>宋体</vt:lpstr>
      <vt:lpstr>Arial Unicode MS</vt:lpstr>
      <vt:lpstr>Office 主题​​</vt:lpstr>
      <vt:lpstr>PowerPoint 演示文稿</vt:lpstr>
      <vt:lpstr>PowerPoint 演示文稿</vt:lpstr>
      <vt:lpstr>Introduction</vt:lpstr>
      <vt:lpstr>Approach</vt:lpstr>
      <vt:lpstr>Approach</vt:lpstr>
      <vt:lpstr>Approach</vt:lpstr>
      <vt:lpstr>Approach</vt:lpstr>
      <vt:lpstr>Experiments </vt:lpstr>
      <vt:lpstr>Experiments </vt:lpstr>
      <vt:lpstr>Experiments </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1330</cp:revision>
  <dcterms:created xsi:type="dcterms:W3CDTF">2021-06-20T05:37:14Z</dcterms:created>
  <dcterms:modified xsi:type="dcterms:W3CDTF">2021-06-20T05:37:14Z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2052-3.6.2.5883</vt:lpwstr>
  </property>
</Properties>
</file>