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42" r:id="rId3"/>
    <p:sldId id="841" r:id="rId5"/>
    <p:sldId id="838" r:id="rId6"/>
    <p:sldId id="855" r:id="rId7"/>
    <p:sldId id="856" r:id="rId8"/>
    <p:sldId id="843" r:id="rId9"/>
    <p:sldId id="839" r:id="rId10"/>
    <p:sldId id="857" r:id="rId11"/>
    <p:sldId id="844" r:id="rId12"/>
    <p:sldId id="840" r:id="rId13"/>
    <p:sldId id="854" r:id="rId14"/>
    <p:sldId id="853" r:id="rId15"/>
    <p:sldId id="83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9343"/>
    <a:srgbClr val="F59C14"/>
    <a:srgbClr val="FFFFFF"/>
    <a:srgbClr val="7498C9"/>
    <a:srgbClr val="2A62AD"/>
    <a:srgbClr val="274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1171" autoAdjust="0"/>
  </p:normalViewPr>
  <p:slideViewPr>
    <p:cSldViewPr snapToGrid="0">
      <p:cViewPr>
        <p:scale>
          <a:sx n="75" d="100"/>
          <a:sy n="75" d="100"/>
        </p:scale>
        <p:origin x="6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467AA-3AC9-4D9E-9513-3EF288ECB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D13C-8323-4BC2-8953-C66DC1089E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8"/>
          <p:cNvCxnSpPr/>
          <p:nvPr userDrawn="1"/>
        </p:nvCxnSpPr>
        <p:spPr bwMode="auto">
          <a:xfrm>
            <a:off x="296671" y="260219"/>
            <a:ext cx="2584" cy="626836"/>
          </a:xfrm>
          <a:prstGeom prst="line">
            <a:avLst/>
          </a:prstGeom>
          <a:noFill/>
          <a:ln w="76200" cap="flat" cmpd="sng" algn="ctr">
            <a:solidFill>
              <a:srgbClr val="0C4B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标题 5"/>
          <p:cNvSpPr>
            <a:spLocks noGrp="1"/>
          </p:cNvSpPr>
          <p:nvPr>
            <p:ph type="title"/>
          </p:nvPr>
        </p:nvSpPr>
        <p:spPr>
          <a:xfrm>
            <a:off x="479548" y="273064"/>
            <a:ext cx="11357995" cy="601147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>
              <a:defRPr sz="2000" b="1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sz="quarter" idx="11"/>
          </p:nvPr>
        </p:nvSpPr>
        <p:spPr>
          <a:xfrm>
            <a:off x="285772" y="1091306"/>
            <a:ext cx="11557497" cy="568356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0607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12775" indent="0">
              <a:lnSpc>
                <a:spcPct val="150000"/>
              </a:lnSpc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918210" indent="0">
              <a:lnSpc>
                <a:spcPct val="150000"/>
              </a:lnSpc>
              <a:buNone/>
              <a:defRPr sz="790">
                <a:latin typeface="+mn-ea"/>
                <a:ea typeface="+mn-ea"/>
              </a:defRPr>
            </a:lvl4pPr>
            <a:lvl5pPr marL="1224280" indent="0">
              <a:lnSpc>
                <a:spcPct val="150000"/>
              </a:lnSpc>
              <a:buNone/>
              <a:defRPr sz="790"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marL="30607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marL="612775" marR="0" lvl="2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marL="30607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dirty="0"/>
          </a:p>
          <a:p>
            <a:pPr lvl="0"/>
            <a:endParaRPr kumimoji="1" lang="zh-CN" altLang="en-US" dirty="0"/>
          </a:p>
        </p:txBody>
      </p:sp>
      <p:cxnSp>
        <p:nvCxnSpPr>
          <p:cNvPr id="7" name="直线连接符 8"/>
          <p:cNvCxnSpPr/>
          <p:nvPr userDrawn="1"/>
        </p:nvCxnSpPr>
        <p:spPr bwMode="auto">
          <a:xfrm>
            <a:off x="388110" y="260219"/>
            <a:ext cx="2584" cy="626836"/>
          </a:xfrm>
          <a:prstGeom prst="line">
            <a:avLst/>
          </a:prstGeom>
          <a:noFill/>
          <a:ln w="38100" cap="flat" cmpd="sng" algn="ctr">
            <a:solidFill>
              <a:srgbClr val="0C4B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线连接符 8"/>
          <p:cNvCxnSpPr/>
          <p:nvPr userDrawn="1"/>
        </p:nvCxnSpPr>
        <p:spPr bwMode="auto">
          <a:xfrm>
            <a:off x="466068" y="260219"/>
            <a:ext cx="2584" cy="626836"/>
          </a:xfrm>
          <a:prstGeom prst="line">
            <a:avLst/>
          </a:prstGeom>
          <a:noFill/>
          <a:ln w="19050" cap="flat" cmpd="sng" algn="ctr">
            <a:solidFill>
              <a:srgbClr val="0C4B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6350" y="-19685"/>
            <a:ext cx="12345670" cy="1045667"/>
            <a:chOff x="0" y="-1270"/>
            <a:chExt cx="12353925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127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777095" y="422910"/>
              <a:ext cx="2576830" cy="54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en-US" altLang="zh-CN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915011" y="634096"/>
              <a:ext cx="3376011" cy="313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29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5321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23" y="1619416"/>
            <a:ext cx="3378919" cy="253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矩形 20"/>
          <p:cNvSpPr/>
          <p:nvPr/>
        </p:nvSpPr>
        <p:spPr>
          <a:xfrm>
            <a:off x="4731306" y="2790361"/>
            <a:ext cx="6851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Few-shot Learning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19013" y="4751895"/>
            <a:ext cx="3659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Reported by </a:t>
            </a:r>
            <a:r>
              <a:rPr lang="en-US" altLang="zh-CN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TingWang</a:t>
            </a:r>
            <a:endParaRPr lang="zh-CN" altLang="en-US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 advTm="123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275303" y="1288026"/>
            <a:ext cx="979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raph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neural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15515" y="1965325"/>
            <a:ext cx="8161655" cy="3208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88235" y="6292850"/>
            <a:ext cx="7539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paper: </a:t>
            </a:r>
            <a:r>
              <a:rPr lang="zh-CN" altLang="en-US"/>
              <a:t>FEW-SHOT LEARNING WITH GRAPH NEURAL NETWORKS（</a:t>
            </a:r>
            <a:r>
              <a:rPr lang="en-US" altLang="zh-CN"/>
              <a:t>ICLR2018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1503045" y="6158865"/>
            <a:ext cx="9688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Paper : Graph Prototypical Networks for Few-shot Learning on Attributed Networks (CIKM 2020)</a:t>
            </a:r>
            <a:endParaRPr lang="zh-CN" altLang="en-US"/>
          </a:p>
          <a:p>
            <a:r>
              <a:rPr lang="en-US" altLang="zh-CN"/>
              <a:t>Code : </a:t>
            </a:r>
            <a:r>
              <a:rPr lang="zh-CN" altLang="en-US"/>
              <a:t>https://github.com/kaize0409/GPN_Few-shot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4540" y="3517900"/>
            <a:ext cx="3079115" cy="2550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87095"/>
            <a:ext cx="10607040" cy="2689860"/>
          </a:xfrm>
          <a:prstGeom prst="rect">
            <a:avLst/>
          </a:prstGeom>
        </p:spPr>
      </p:pic>
      <p:sp>
        <p:nvSpPr>
          <p:cNvPr id="7" name="左箭头 6"/>
          <p:cNvSpPr/>
          <p:nvPr/>
        </p:nvSpPr>
        <p:spPr>
          <a:xfrm rot="18300000">
            <a:off x="6286500" y="3606165"/>
            <a:ext cx="889635" cy="431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675" y="863600"/>
            <a:ext cx="9610725" cy="580072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079240" y="5712460"/>
            <a:ext cx="1761490" cy="67183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3871" y="2225656"/>
            <a:ext cx="7415927" cy="2108514"/>
            <a:chOff x="2523871" y="2225656"/>
            <a:chExt cx="7415927" cy="2108514"/>
          </a:xfrm>
        </p:grpSpPr>
        <p:sp>
          <p:nvSpPr>
            <p:cNvPr id="3" name="圆角矩形 2"/>
            <p:cNvSpPr/>
            <p:nvPr/>
          </p:nvSpPr>
          <p:spPr>
            <a:xfrm>
              <a:off x="2795540" y="2225656"/>
              <a:ext cx="7144258" cy="1810340"/>
            </a:xfrm>
            <a:prstGeom prst="roundRect">
              <a:avLst>
                <a:gd name="adj" fmla="val 2496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solid"/>
            </a:ln>
            <a:effectLst>
              <a:outerShdw blurRad="101600" sx="101000" sy="101000" algn="ctr" rotWithShape="0">
                <a:srgbClr val="377DFF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23871" y="2523830"/>
              <a:ext cx="7144258" cy="1810340"/>
            </a:xfrm>
            <a:prstGeom prst="roundRect">
              <a:avLst>
                <a:gd name="adj" fmla="val 2496"/>
              </a:avLst>
            </a:prstGeom>
            <a:solidFill>
              <a:schemeClr val="bg1"/>
            </a:solidFill>
            <a:ln w="15875">
              <a:noFill/>
              <a:prstDash val="dash"/>
            </a:ln>
            <a:effectLst>
              <a:outerShdw blurRad="101600" sx="101000" sy="101000" algn="ctr" rotWithShape="0">
                <a:srgbClr val="377DFF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24025" y="2792532"/>
            <a:ext cx="6943950" cy="9883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9150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4400" b="1" dirty="0">
              <a:solidFill>
                <a:srgbClr val="0C4B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675" y="863600"/>
            <a:ext cx="9610725" cy="580072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018915" y="1533525"/>
            <a:ext cx="2359025" cy="69215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275303" y="1288026"/>
            <a:ext cx="979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Metric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Based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9449" y="1662348"/>
            <a:ext cx="4042783" cy="3004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1703070"/>
            <a:ext cx="5696585" cy="29235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39620" y="6339205"/>
            <a:ext cx="8467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paper: Learning to Compare: Relation Network for Few-Shot Learning(CVPR2018)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1886585" y="6289040"/>
            <a:ext cx="8833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Paper : Knowledge Guided Metric Learning for Few-Shot Text Classification(NAACL 2020)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5420" y="1196340"/>
            <a:ext cx="9281160" cy="4465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1732915" y="5935345"/>
            <a:ext cx="9051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Paper : SELF-SUPERVISED LEARNING FOR FEW-SHOT IMAGE CLASSIFICATION (ICASSP 2021)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732915" y="6384290"/>
            <a:ext cx="531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 https://github.com/phecy/SSL-FEW-SHOT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14120" y="930910"/>
            <a:ext cx="9570720" cy="426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675" y="863600"/>
            <a:ext cx="9610725" cy="580072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028440" y="3014345"/>
            <a:ext cx="1720215" cy="71247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546869" y="2113935"/>
            <a:ext cx="4396292" cy="60177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5303" y="1199147"/>
            <a:ext cx="97929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Episodic training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96" name="矩形 95"/>
          <p:cNvSpPr/>
          <p:nvPr/>
        </p:nvSpPr>
        <p:spPr>
          <a:xfrm>
            <a:off x="1729473" y="1857191"/>
            <a:ext cx="6323419" cy="2608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7"/>
          <p:cNvSpPr txBox="1"/>
          <p:nvPr/>
        </p:nvSpPr>
        <p:spPr>
          <a:xfrm>
            <a:off x="2069203" y="2240731"/>
            <a:ext cx="14776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meta task1:</a:t>
            </a:r>
            <a:endParaRPr lang="en-US" altLang="zh-CN"/>
          </a:p>
        </p:txBody>
      </p:sp>
      <p:sp>
        <p:nvSpPr>
          <p:cNvPr id="99" name="文本框 98"/>
          <p:cNvSpPr txBox="1"/>
          <p:nvPr/>
        </p:nvSpPr>
        <p:spPr>
          <a:xfrm>
            <a:off x="2056503" y="2915736"/>
            <a:ext cx="1531642" cy="45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meta task2:</a:t>
            </a:r>
            <a:endParaRPr lang="en-US" altLang="zh-CN"/>
          </a:p>
        </p:txBody>
      </p:sp>
      <p:sp>
        <p:nvSpPr>
          <p:cNvPr id="95" name="文本框 94"/>
          <p:cNvSpPr txBox="1"/>
          <p:nvPr/>
        </p:nvSpPr>
        <p:spPr>
          <a:xfrm>
            <a:off x="275303" y="2643321"/>
            <a:ext cx="1454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meta-train</a:t>
            </a:r>
            <a:r>
              <a:rPr lang="en-US" altLang="zh-CN" dirty="0"/>
              <a:t>:</a:t>
            </a:r>
            <a:endParaRPr lang="en-US" altLang="zh-CN" dirty="0"/>
          </a:p>
        </p:txBody>
      </p:sp>
      <p:sp>
        <p:nvSpPr>
          <p:cNvPr id="81" name="文本框 80"/>
          <p:cNvSpPr txBox="1"/>
          <p:nvPr/>
        </p:nvSpPr>
        <p:spPr>
          <a:xfrm>
            <a:off x="2069203" y="3635191"/>
            <a:ext cx="14776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meta task3:</a:t>
            </a:r>
            <a:endParaRPr lang="en-US" altLang="zh-CN"/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845" y="2206441"/>
            <a:ext cx="365765" cy="43688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124" y="3635191"/>
            <a:ext cx="457206" cy="4191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906" y="2206123"/>
            <a:ext cx="365765" cy="43688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5658" y="2206441"/>
            <a:ext cx="365765" cy="43688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303" y="2877636"/>
            <a:ext cx="366400" cy="44386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658" y="2878271"/>
            <a:ext cx="366400" cy="44386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37" y="3635191"/>
            <a:ext cx="457206" cy="419100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275590" y="5810250"/>
            <a:ext cx="128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meta-test</a:t>
            </a:r>
            <a:r>
              <a:rPr lang="en-US" altLang="zh-CN" dirty="0"/>
              <a:t>:</a:t>
            </a:r>
            <a:endParaRPr lang="en-US" altLang="zh-CN" dirty="0"/>
          </a:p>
        </p:txBody>
      </p:sp>
      <p:sp>
        <p:nvSpPr>
          <p:cNvPr id="69" name="矩形 68"/>
          <p:cNvSpPr/>
          <p:nvPr/>
        </p:nvSpPr>
        <p:spPr>
          <a:xfrm>
            <a:off x="1729740" y="4963160"/>
            <a:ext cx="6323330" cy="715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2069465" y="5198745"/>
            <a:ext cx="1477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meta task4:</a:t>
            </a:r>
            <a:endParaRPr lang="en-US" altLang="zh-CN"/>
          </a:p>
        </p:txBody>
      </p:sp>
      <p:sp>
        <p:nvSpPr>
          <p:cNvPr id="72" name="文本框 71"/>
          <p:cNvSpPr txBox="1"/>
          <p:nvPr/>
        </p:nvSpPr>
        <p:spPr>
          <a:xfrm>
            <a:off x="2069465" y="5873750"/>
            <a:ext cx="147764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meta task5:</a:t>
            </a:r>
            <a:endParaRPr lang="en-US" altLang="zh-CN"/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210" y="5160010"/>
            <a:ext cx="457835" cy="44640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835" y="5160010"/>
            <a:ext cx="457835" cy="44640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05" y="5159375"/>
            <a:ext cx="457835" cy="44640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505" y="5160010"/>
            <a:ext cx="457835" cy="44640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3" y="5159826"/>
            <a:ext cx="457841" cy="44640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937" y="5159191"/>
            <a:ext cx="457841" cy="44640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869" y="5810066"/>
            <a:ext cx="465462" cy="49466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490" y="5810066"/>
            <a:ext cx="465462" cy="49466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596" y="5810066"/>
            <a:ext cx="465462" cy="49466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817" y="5810066"/>
            <a:ext cx="465462" cy="49466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772" y="5810701"/>
            <a:ext cx="465462" cy="49466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596" y="5810066"/>
            <a:ext cx="465462" cy="4946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29473" y="1857191"/>
            <a:ext cx="6323419" cy="2608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2836" y="2206123"/>
            <a:ext cx="365765" cy="43688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741" y="2915736"/>
            <a:ext cx="366400" cy="4438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17" y="2906478"/>
            <a:ext cx="366400" cy="44386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124" y="3635191"/>
            <a:ext cx="457206" cy="4191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618" y="3634238"/>
            <a:ext cx="457206" cy="4191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5658" y="2206441"/>
            <a:ext cx="365765" cy="43688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80" y="3633286"/>
            <a:ext cx="457206" cy="4191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37" y="3635191"/>
            <a:ext cx="457206" cy="41910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8543644" y="4115639"/>
            <a:ext cx="632469" cy="61785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9668050" y="1679391"/>
            <a:ext cx="1706904" cy="2372995"/>
            <a:chOff x="14317" y="2716"/>
            <a:chExt cx="3016" cy="4114"/>
          </a:xfrm>
        </p:grpSpPr>
        <p:grpSp>
          <p:nvGrpSpPr>
            <p:cNvPr id="13" name="组合 12"/>
            <p:cNvGrpSpPr/>
            <p:nvPr/>
          </p:nvGrpSpPr>
          <p:grpSpPr>
            <a:xfrm>
              <a:off x="14317" y="3537"/>
              <a:ext cx="3016" cy="3293"/>
              <a:chOff x="14390" y="3453"/>
              <a:chExt cx="3016" cy="329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4390" y="3453"/>
                <a:ext cx="3016" cy="32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810" y="3607"/>
                <a:ext cx="576" cy="688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6268" y="3607"/>
                <a:ext cx="576" cy="688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07" y="4617"/>
                <a:ext cx="577" cy="699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83" y="4617"/>
                <a:ext cx="577" cy="699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810" y="5726"/>
                <a:ext cx="720" cy="66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36" y="5725"/>
                <a:ext cx="720" cy="660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14594" y="2716"/>
              <a:ext cx="2596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Query set</a:t>
              </a:r>
              <a:endPara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4" name="文本框 133"/>
          <p:cNvSpPr txBox="1"/>
          <p:nvPr/>
        </p:nvSpPr>
        <p:spPr>
          <a:xfrm>
            <a:off x="163830" y="4593590"/>
            <a:ext cx="147166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Meta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学习器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5" name="左弧形箭头 134"/>
          <p:cNvSpPr/>
          <p:nvPr/>
        </p:nvSpPr>
        <p:spPr>
          <a:xfrm rot="2520000">
            <a:off x="854075" y="3478530"/>
            <a:ext cx="445135" cy="11760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6" name="左弧形箭头 135"/>
          <p:cNvSpPr/>
          <p:nvPr/>
        </p:nvSpPr>
        <p:spPr>
          <a:xfrm rot="18480000">
            <a:off x="895350" y="4845685"/>
            <a:ext cx="445135" cy="11760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45" name="图片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03" y="3633286"/>
            <a:ext cx="457207" cy="4191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7841" y="2207609"/>
            <a:ext cx="365765" cy="43688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841" y="3636359"/>
            <a:ext cx="457207" cy="419100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550" y="2913729"/>
            <a:ext cx="366400" cy="443865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13" y="2913513"/>
            <a:ext cx="366400" cy="443865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108" y="2203964"/>
            <a:ext cx="365765" cy="4368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err="1"/>
              <a:t>Introduction_</a:t>
            </a:r>
            <a:r>
              <a:rPr lang="en-US" altLang="zh-CN" sz="2400" b="0" dirty="0" err="1"/>
              <a:t>Method</a:t>
            </a:r>
            <a:endParaRPr lang="zh-CN" altLang="en-US" dirty="0"/>
          </a:p>
        </p:txBody>
      </p:sp>
      <p:sp>
        <p:nvSpPr>
          <p:cNvPr id="152" name="文本框 151"/>
          <p:cNvSpPr txBox="1"/>
          <p:nvPr/>
        </p:nvSpPr>
        <p:spPr>
          <a:xfrm>
            <a:off x="6314873" y="1283991"/>
            <a:ext cx="1469205" cy="39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Support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set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9704705" y="4963160"/>
            <a:ext cx="1706880" cy="643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7" name="图片 1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9204" y="5749741"/>
            <a:ext cx="465462" cy="494665"/>
          </a:xfrm>
          <a:prstGeom prst="rect">
            <a:avLst/>
          </a:prstGeom>
        </p:spPr>
      </p:pic>
      <p:pic>
        <p:nvPicPr>
          <p:cNvPr id="168" name="图片 1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2866" y="5746883"/>
            <a:ext cx="465462" cy="494665"/>
          </a:xfrm>
          <a:prstGeom prst="rect">
            <a:avLst/>
          </a:prstGeom>
        </p:spPr>
      </p:pic>
      <p:pic>
        <p:nvPicPr>
          <p:cNvPr id="169" name="图片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866" y="5081397"/>
            <a:ext cx="457841" cy="446405"/>
          </a:xfrm>
          <a:prstGeom prst="rect">
            <a:avLst/>
          </a:prstGeom>
        </p:spPr>
      </p:pic>
      <p:pic>
        <p:nvPicPr>
          <p:cNvPr id="170" name="图片 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825" y="5086883"/>
            <a:ext cx="457841" cy="4464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29740" y="5728335"/>
            <a:ext cx="6323330" cy="715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705975" y="5672455"/>
            <a:ext cx="1706880" cy="643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1523365" y="6292850"/>
            <a:ext cx="9688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Paper : Meta-learning via modeling episode- level relationships for few-shot learning(ICLR 2021) 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340" y="1146810"/>
            <a:ext cx="8907780" cy="4564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60" y="1891030"/>
            <a:ext cx="449580" cy="289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60" y="3288030"/>
            <a:ext cx="449580" cy="2819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505" y="943610"/>
            <a:ext cx="2044065" cy="2711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460" y="4276725"/>
            <a:ext cx="2052320" cy="236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err="1" smtClean="0"/>
              <a:t>Introduction_</a:t>
            </a:r>
            <a:r>
              <a:rPr lang="en-US" altLang="zh-CN" sz="2400" b="0" dirty="0" err="1" smtClean="0"/>
              <a:t>Method</a:t>
            </a:r>
            <a:endParaRPr lang="zh-CN" altLang="en-US" sz="2400" b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675" y="863600"/>
            <a:ext cx="9610725" cy="580072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120515" y="4231640"/>
            <a:ext cx="2216785" cy="71247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UNIT_PLACING_PICTURE_USER_VIEWPORT" val="{&quot;height&quot;:6720,&quot;width&quot;:15072}"/>
</p:tagLst>
</file>

<file path=ppt/tags/tag3.xml><?xml version="1.0" encoding="utf-8"?>
<p:tagLst xmlns:p="http://schemas.openxmlformats.org/presentationml/2006/main">
  <p:tag name="KSO_WM_UNIT_PLACING_PICTURE_USER_VIEWPORT" val="{&quot;height&quot;:4524,&quot;width&quot;:1150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WPS 演示</Application>
  <PresentationFormat>宽屏</PresentationFormat>
  <Paragraphs>75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Bahnschrift Condensed</vt:lpstr>
      <vt:lpstr>Gill Sans Ultra Bold</vt:lpstr>
      <vt:lpstr>Times New Roman</vt:lpstr>
      <vt:lpstr>楷体</vt:lpstr>
      <vt:lpstr>Calibri</vt:lpstr>
      <vt:lpstr>Arial Unicode MS</vt:lpstr>
      <vt:lpstr>Calibri Light</vt:lpstr>
      <vt:lpstr>Office 主题</vt:lpstr>
      <vt:lpstr>PowerPoint 演示文稿</vt:lpstr>
      <vt:lpstr>Introduction_Method</vt:lpstr>
      <vt:lpstr>Introduction_Method</vt:lpstr>
      <vt:lpstr>Introduction_Method</vt:lpstr>
      <vt:lpstr>Introduction_Method</vt:lpstr>
      <vt:lpstr>Introduction_Method</vt:lpstr>
      <vt:lpstr>Introduction_Method</vt:lpstr>
      <vt:lpstr>Introduction_Method</vt:lpstr>
      <vt:lpstr>Introduction_Method</vt:lpstr>
      <vt:lpstr>Introduction_Method</vt:lpstr>
      <vt:lpstr>Introduction_Method</vt:lpstr>
      <vt:lpstr>Introduction_Method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ar4638@outlook.com</dc:creator>
  <cp:lastModifiedBy>你可少吃点叭</cp:lastModifiedBy>
  <cp:revision>955</cp:revision>
  <dcterms:created xsi:type="dcterms:W3CDTF">2019-07-25T02:35:00Z</dcterms:created>
  <dcterms:modified xsi:type="dcterms:W3CDTF">2021-06-06T05:48:42Z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