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22" r:id="rId6"/>
    <p:sldId id="313" r:id="rId7"/>
    <p:sldId id="303" r:id="rId8"/>
    <p:sldId id="314" r:id="rId9"/>
    <p:sldId id="294" r:id="rId10"/>
    <p:sldId id="332" r:id="rId11"/>
    <p:sldId id="335" r:id="rId12"/>
    <p:sldId id="305" r:id="rId13"/>
    <p:sldId id="307" r:id="rId14"/>
    <p:sldId id="336" r:id="rId15"/>
    <p:sldId id="337" r:id="rId16"/>
    <p:sldId id="264"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p:scale>
          <a:sx n="80" d="100"/>
          <a:sy n="80" d="100"/>
        </p:scale>
        <p:origin x="-510" y="336"/>
      </p:cViewPr>
      <p:guideLst>
        <p:guide orient="horz" pos="2149"/>
        <p:guide pos="3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5839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700530" y="1830070"/>
            <a:ext cx="9904730" cy="286131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Jointly Non-Sampling Learning for Knowledge Graph  Enhanced Recommendation</a:t>
            </a:r>
            <a:br>
              <a:rPr lang="en-US" altLang="zh-CN" sz="3600" dirty="0"/>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1069641" y="2948110"/>
            <a:ext cx="10614993" cy="460375"/>
          </a:xfrm>
          <a:prstGeom prst="rect">
            <a:avLst/>
          </a:prstGeom>
        </p:spPr>
        <p:txBody>
          <a:bodyPr wrap="square">
            <a:spAutoFit/>
          </a:bodyPr>
          <a:lstStyle/>
          <a:p>
            <a:pPr algn="ct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(SIGIR-2020)</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415313" y="5066553"/>
            <a:ext cx="3307080" cy="460375"/>
          </a:xfrm>
          <a:prstGeom prst="rect">
            <a:avLst/>
          </a:prstGeom>
          <a:noFill/>
        </p:spPr>
        <p:txBody>
          <a:bodyPr wrap="none" rtlCol="0">
            <a:spAutoFit/>
          </a:bodyPr>
          <a:lstStyle/>
          <a:p>
            <a:r>
              <a:rPr lang="en-US" altLang="zh-CN" sz="2400" b="1"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Reported by Ting Wang</a:t>
            </a:r>
            <a:endParaRPr lang="en-US" altLang="zh-CN" sz="2400" b="1"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706620" y="6133465"/>
            <a:ext cx="2620010" cy="368300"/>
          </a:xfrm>
          <a:prstGeom prst="rect">
            <a:avLst/>
          </a:prstGeom>
          <a:noFill/>
        </p:spPr>
        <p:txBody>
          <a:bodyPr wrap="none" rtlCol="0">
            <a:spAutoFit/>
          </a:bodyPr>
          <a:p>
            <a:r>
              <a:rPr lang="en-US" altLang="zh-CN" sz="1600" b="1" dirty="0">
                <a:solidFill>
                  <a:schemeClr val="bg1">
                    <a:lumMod val="65000"/>
                  </a:schemeClr>
                </a:solidFill>
                <a:latin typeface="黑体" panose="02010609060101010101" charset="-122"/>
                <a:ea typeface="黑体" panose="02010609060101010101" charset="-122"/>
              </a:rPr>
              <a:t>2020.06.26  •  ChongQing</a:t>
            </a:r>
            <a:r>
              <a:rPr lang="en-US" altLang="zh-CN" dirty="0"/>
              <a:t> </a:t>
            </a:r>
            <a:endParaRPr lang="en-US" altLang="zh-CN" dirty="0"/>
          </a:p>
        </p:txBody>
      </p:sp>
      <p:sp>
        <p:nvSpPr>
          <p:cNvPr id="3" name="文本框 2"/>
          <p:cNvSpPr txBox="1"/>
          <p:nvPr/>
        </p:nvSpPr>
        <p:spPr>
          <a:xfrm>
            <a:off x="1543685" y="5158740"/>
            <a:ext cx="5534660" cy="368300"/>
          </a:xfrm>
          <a:prstGeom prst="rect">
            <a:avLst/>
          </a:prstGeom>
          <a:noFill/>
        </p:spPr>
        <p:txBody>
          <a:bodyPr wrap="square" rtlCol="0">
            <a:spAutoFit/>
          </a:bodyPr>
          <a:p>
            <a:r>
              <a:rPr lang="en-US" altLang="zh-CN" b="1">
                <a:solidFill>
                  <a:schemeClr val="accent1">
                    <a:lumMod val="75000"/>
                  </a:schemeClr>
                </a:solidFill>
                <a:effectLst>
                  <a:outerShdw blurRad="38100" dist="25400" dir="5400000" algn="ctr" rotWithShape="0">
                    <a:srgbClr val="6E747A">
                      <a:alpha val="43000"/>
                    </a:srgbClr>
                  </a:outerShdw>
                </a:effectLst>
              </a:rPr>
              <a:t>github</a:t>
            </a:r>
            <a:r>
              <a:rPr lang="zh-CN" altLang="en-US" b="1">
                <a:solidFill>
                  <a:schemeClr val="accent1">
                    <a:lumMod val="75000"/>
                  </a:schemeClr>
                </a:solidFill>
                <a:effectLst>
                  <a:outerShdw blurRad="38100" dist="25400" dir="5400000" algn="ctr" rotWithShape="0">
                    <a:srgbClr val="6E747A">
                      <a:alpha val="43000"/>
                    </a:srgbClr>
                  </a:outerShdw>
                </a:effectLst>
              </a:rPr>
              <a:t>：https://github.com/chenchongthu/JNSKR</a:t>
            </a:r>
            <a:endParaRPr lang="zh-CN" altLang="en-US" b="1">
              <a:solidFill>
                <a:schemeClr val="accent1">
                  <a:lumMod val="75000"/>
                </a:schemeClr>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493395" y="2488565"/>
            <a:ext cx="4757420" cy="2054225"/>
          </a:xfrm>
          <a:prstGeom prst="rect">
            <a:avLst/>
          </a:prstGeom>
        </p:spPr>
      </p:pic>
      <p:sp>
        <p:nvSpPr>
          <p:cNvPr id="12" name="文本框 11"/>
          <p:cNvSpPr txBox="1"/>
          <p:nvPr/>
        </p:nvSpPr>
        <p:spPr>
          <a:xfrm>
            <a:off x="0" y="4827270"/>
            <a:ext cx="5930265" cy="1014730"/>
          </a:xfrm>
          <a:prstGeom prst="rect">
            <a:avLst/>
          </a:prstGeom>
          <a:noFill/>
        </p:spPr>
        <p:txBody>
          <a:bodyPr wrap="square" rtlCol="0">
            <a:spAutoFit/>
          </a:bodyPr>
          <a:p>
            <a:r>
              <a:rPr lang="en-US" altLang="zh-CN" sz="2000">
                <a:latin typeface="Times New Roman" panose="02020603050405020304" pitchFamily="18" charset="0"/>
                <a:cs typeface="Times New Roman" panose="02020603050405020304" pitchFamily="18" charset="0"/>
              </a:rPr>
              <a:t>Dataset:</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Yelp2018: https://www.yelp.com/dataset/challenge</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Amazon-book: http://jmcauley.ucsd.edu/data/amazon</a:t>
            </a:r>
            <a:endParaRPr lang="en-US" altLang="zh-CN" sz="200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2"/>
          <a:stretch>
            <a:fillRect/>
          </a:stretch>
        </p:blipFill>
        <p:spPr>
          <a:xfrm>
            <a:off x="5611495" y="1558290"/>
            <a:ext cx="6038850" cy="1993900"/>
          </a:xfrm>
          <a:prstGeom prst="rect">
            <a:avLst/>
          </a:prstGeom>
        </p:spPr>
      </p:pic>
      <p:sp>
        <p:nvSpPr>
          <p:cNvPr id="14" name="矩形 13"/>
          <p:cNvSpPr/>
          <p:nvPr/>
        </p:nvSpPr>
        <p:spPr>
          <a:xfrm>
            <a:off x="5611495" y="3333750"/>
            <a:ext cx="5765800" cy="363855"/>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16" name="图片 15"/>
          <p:cNvPicPr>
            <a:picLocks noChangeAspect="1"/>
          </p:cNvPicPr>
          <p:nvPr/>
        </p:nvPicPr>
        <p:blipFill>
          <a:blip r:embed="rId3"/>
          <a:stretch>
            <a:fillRect/>
          </a:stretch>
        </p:blipFill>
        <p:spPr>
          <a:xfrm>
            <a:off x="5697220" y="4084320"/>
            <a:ext cx="5956300" cy="1930400"/>
          </a:xfrm>
          <a:prstGeom prst="rect">
            <a:avLst/>
          </a:prstGeom>
        </p:spPr>
      </p:pic>
      <p:sp>
        <p:nvSpPr>
          <p:cNvPr id="10" name="矩形 9"/>
          <p:cNvSpPr/>
          <p:nvPr/>
        </p:nvSpPr>
        <p:spPr>
          <a:xfrm>
            <a:off x="5611495" y="5720080"/>
            <a:ext cx="5765800" cy="363855"/>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2858770" y="2125980"/>
            <a:ext cx="5818505" cy="2606040"/>
          </a:xfrm>
          <a:prstGeom prst="rect">
            <a:avLst/>
          </a:prstGeom>
        </p:spPr>
      </p:pic>
      <p:sp>
        <p:nvSpPr>
          <p:cNvPr id="9" name="文本框 8"/>
          <p:cNvSpPr txBox="1"/>
          <p:nvPr/>
        </p:nvSpPr>
        <p:spPr>
          <a:xfrm>
            <a:off x="3035935" y="4867910"/>
            <a:ext cx="5921375" cy="1198880"/>
          </a:xfrm>
          <a:prstGeom prst="rect">
            <a:avLst/>
          </a:prstGeom>
          <a:noFill/>
        </p:spPr>
        <p:txBody>
          <a:bodyPr wrap="square" rtlCol="0">
            <a:spAutoFit/>
          </a:bodyPr>
          <a:p>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Figure 3: </a:t>
            </a:r>
            <a:r>
              <a:rPr lang="zh-CN" altLang="en-US">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Performance of variants of JNSKR on Amazon</a:t>
            </a:r>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zh-CN" altLang="en-US">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book and Yelp2018 datasets. The two dotted lines represent the results of KGAT (KG enhanced method) and ENMF (plainCF method) respectively, which are added as baselines.</a:t>
            </a:r>
            <a:endParaRPr lang="zh-CN" altLang="en-US">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0" name="文本框 9"/>
          <p:cNvSpPr txBox="1"/>
          <p:nvPr/>
        </p:nvSpPr>
        <p:spPr>
          <a:xfrm>
            <a:off x="128905" y="1490980"/>
            <a:ext cx="7361555" cy="398780"/>
          </a:xfrm>
          <a:prstGeom prst="rect">
            <a:avLst/>
          </a:prstGeom>
          <a:noFill/>
        </p:spPr>
        <p:txBody>
          <a:bodyPr wrap="square" rtlCol="0">
            <a:spAutoFit/>
          </a:bodyPr>
          <a:p>
            <a:r>
              <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Effect of Knowledge Graph Embedding and Attention Mechanism</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sp>
        <p:nvSpPr>
          <p:cNvPr id="9" name="文本框 8"/>
          <p:cNvSpPr txBox="1"/>
          <p:nvPr/>
        </p:nvSpPr>
        <p:spPr>
          <a:xfrm>
            <a:off x="3283585" y="4996815"/>
            <a:ext cx="5921375" cy="368300"/>
          </a:xfrm>
          <a:prstGeom prst="rect">
            <a:avLst/>
          </a:prstGeom>
          <a:noFill/>
        </p:spPr>
        <p:txBody>
          <a:bodyPr wrap="square" rtlCol="0">
            <a:spAutoFit/>
          </a:bodyPr>
          <a:p>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Figure 4:  Effect of µ on Amazon-book and Yelp2018 datasets</a:t>
            </a:r>
            <a:endPar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0" name="文本框 9"/>
          <p:cNvSpPr txBox="1"/>
          <p:nvPr/>
        </p:nvSpPr>
        <p:spPr>
          <a:xfrm>
            <a:off x="128905" y="1490980"/>
            <a:ext cx="7361555" cy="398780"/>
          </a:xfrm>
          <a:prstGeom prst="rect">
            <a:avLst/>
          </a:prstGeom>
          <a:noFill/>
        </p:spPr>
        <p:txBody>
          <a:bodyPr wrap="square" rtlCol="0">
            <a:spAutoFit/>
          </a:bodyPr>
          <a:p>
            <a:r>
              <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Effect of Joint Learning.</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035935" y="2019935"/>
            <a:ext cx="5768975" cy="2818130"/>
          </a:xfrm>
          <a:prstGeom prst="rect">
            <a:avLst/>
          </a:prstGeom>
        </p:spPr>
      </p:pic>
      <p:pic>
        <p:nvPicPr>
          <p:cNvPr id="26" name="图片 25"/>
          <p:cNvPicPr>
            <a:picLocks noChangeAspect="1"/>
          </p:cNvPicPr>
          <p:nvPr/>
        </p:nvPicPr>
        <p:blipFill>
          <a:blip r:embed="rId2"/>
          <a:stretch>
            <a:fillRect/>
          </a:stretch>
        </p:blipFill>
        <p:spPr>
          <a:xfrm>
            <a:off x="4596765" y="5859145"/>
            <a:ext cx="3045460" cy="365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sp>
        <p:nvSpPr>
          <p:cNvPr id="9" name="文本框 8"/>
          <p:cNvSpPr txBox="1"/>
          <p:nvPr/>
        </p:nvSpPr>
        <p:spPr>
          <a:xfrm>
            <a:off x="3499485" y="4975860"/>
            <a:ext cx="5921375" cy="1198880"/>
          </a:xfrm>
          <a:prstGeom prst="rect">
            <a:avLst/>
          </a:prstGeom>
          <a:noFill/>
        </p:spPr>
        <p:txBody>
          <a:bodyPr wrap="square" rtlCol="0">
            <a:spAutoFit/>
          </a:bodyPr>
          <a:p>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Figure 5:  Comparisons of runtime (second/minute/hour</a:t>
            </a:r>
            <a:endPar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[s/m/h]). “S”, “I”, and “T” represent the training time for a</a:t>
            </a:r>
            <a:endPar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single iteration, the number of iterations to converge, and</a:t>
            </a:r>
            <a:endPar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total training time, respectively.</a:t>
            </a:r>
            <a:endParaRPr lang="en-US" altLang="zh-CN">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0" name="文本框 9"/>
          <p:cNvSpPr txBox="1"/>
          <p:nvPr/>
        </p:nvSpPr>
        <p:spPr>
          <a:xfrm>
            <a:off x="128905" y="1490980"/>
            <a:ext cx="7361555" cy="398780"/>
          </a:xfrm>
          <a:prstGeom prst="rect">
            <a:avLst/>
          </a:prstGeom>
          <a:noFill/>
        </p:spPr>
        <p:txBody>
          <a:bodyPr wrap="square" rtlCol="0">
            <a:spAutoFit/>
          </a:bodyPr>
          <a:p>
            <a:r>
              <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Efficiency </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study</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499485" y="2239645"/>
            <a:ext cx="5419725" cy="2593340"/>
          </a:xfrm>
          <a:prstGeom prst="rect">
            <a:avLst/>
          </a:prstGeom>
        </p:spPr>
      </p:pic>
      <p:sp>
        <p:nvSpPr>
          <p:cNvPr id="3" name="文本框 2"/>
          <p:cNvSpPr txBox="1"/>
          <p:nvPr/>
        </p:nvSpPr>
        <p:spPr>
          <a:xfrm>
            <a:off x="6230620" y="3037205"/>
            <a:ext cx="459740" cy="1938655"/>
          </a:xfrm>
          <a:prstGeom prst="rect">
            <a:avLst/>
          </a:prstGeom>
          <a:noFill/>
          <a:ln>
            <a:solidFill>
              <a:srgbClr val="FF0000"/>
            </a:solidFill>
          </a:ln>
        </p:spPr>
        <p:txBody>
          <a:bodyPr vert="eaVert" wrap="square" rtlCol="0">
            <a:spAutoFit/>
          </a:bodyPr>
          <a:p>
            <a:endParaRPr lang="zh-CN" altLang="en-US"/>
          </a:p>
        </p:txBody>
      </p:sp>
      <p:sp>
        <p:nvSpPr>
          <p:cNvPr id="5" name="文本框 4"/>
          <p:cNvSpPr txBox="1"/>
          <p:nvPr/>
        </p:nvSpPr>
        <p:spPr>
          <a:xfrm>
            <a:off x="8196580" y="3037205"/>
            <a:ext cx="459740" cy="1859280"/>
          </a:xfrm>
          <a:prstGeom prst="rect">
            <a:avLst/>
          </a:prstGeom>
          <a:noFill/>
          <a:ln>
            <a:solidFill>
              <a:srgbClr val="FF0000"/>
            </a:solidFill>
          </a:ln>
        </p:spPr>
        <p:txBody>
          <a:bodyPr vert="eaVert" wrap="square" rtlCol="0">
            <a:spAutoFit/>
          </a:bodyPr>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9760"/>
            <a:ext cx="10515600" cy="987552"/>
          </a:xfrm>
        </p:spPr>
        <p:txBody>
          <a:bodyPr/>
          <a:lstStyle/>
          <a:p>
            <a:r>
              <a:rPr lang="en-US" altLang="zh-CN" sz="3200" dirty="0">
                <a:latin typeface="Times New Roman" panose="02020603050405020304" pitchFamily="18" charset="0"/>
              </a:rPr>
              <a:t>Conclusion</a:t>
            </a:r>
            <a:br>
              <a:rPr lang="en-US" altLang="zh-CN" sz="3200" dirty="0">
                <a:latin typeface="Times New Roman" panose="02020603050405020304" pitchFamily="18" charset="0"/>
              </a:rPr>
            </a:br>
            <a:endParaRPr lang="zh-CN" altLang="en-US" sz="3200" dirty="0">
              <a:latin typeface="Times New Roman" panose="02020603050405020304" pitchFamily="18" charset="0"/>
            </a:endParaRPr>
          </a:p>
        </p:txBody>
      </p:sp>
      <p:sp>
        <p:nvSpPr>
          <p:cNvPr id="4" name="TextBox 3"/>
          <p:cNvSpPr txBox="1"/>
          <p:nvPr/>
        </p:nvSpPr>
        <p:spPr>
          <a:xfrm>
            <a:off x="1733797" y="2090057"/>
            <a:ext cx="45719" cy="369332"/>
          </a:xfrm>
          <a:prstGeom prst="rect">
            <a:avLst/>
          </a:prstGeom>
          <a:noFill/>
        </p:spPr>
        <p:txBody>
          <a:bodyPr wrap="square" rtlCol="0">
            <a:spAutoFit/>
          </a:bodyPr>
          <a:lstStyle/>
          <a:p>
            <a:endParaRPr lang="zh-CN" altLang="en-US" dirty="0"/>
          </a:p>
        </p:txBody>
      </p:sp>
      <p:sp>
        <p:nvSpPr>
          <p:cNvPr id="6" name="文本框 5"/>
          <p:cNvSpPr txBox="1"/>
          <p:nvPr/>
        </p:nvSpPr>
        <p:spPr>
          <a:xfrm>
            <a:off x="417195" y="2303145"/>
            <a:ext cx="11626850" cy="1938020"/>
          </a:xfrm>
          <a:prstGeom prst="rect">
            <a:avLst/>
          </a:prstGeom>
          <a:noFill/>
        </p:spPr>
        <p:txBody>
          <a:bodyPr wrap="square" rtlCol="0">
            <a:spAutoFit/>
          </a:bodyPr>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W</a:t>
            </a:r>
            <a:r>
              <a:rPr lang="zh-CN" altLang="en-US"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 first design a new efficient non-sampling loss for knowledge graph embedding learning, whose complexity is reduced significantly.We then aggregate an item’s surrounding entities with attention mechanisms to help learn accurate user preference over items.The proposed JNSKR consistently and significantly outperforms the state-of-the-art recommendation models in terms of both recommendation performance and training efficiency.</a:t>
            </a:r>
            <a:endParaRPr lang="zh-CN" altLang="en-US"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rPr>
              <a:t>Thanks!</a:t>
            </a:r>
            <a:endPar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 y="97327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sp>
        <p:nvSpPr>
          <p:cNvPr id="25" name="文本框 24"/>
          <p:cNvSpPr txBox="1"/>
          <p:nvPr/>
        </p:nvSpPr>
        <p:spPr>
          <a:xfrm>
            <a:off x="5460515" y="3197702"/>
            <a:ext cx="2383790"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5460383" y="4861300"/>
            <a:ext cx="3118485"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5.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文本框 22"/>
          <p:cNvSpPr txBox="1"/>
          <p:nvPr/>
        </p:nvSpPr>
        <p:spPr>
          <a:xfrm>
            <a:off x="5426035" y="4048975"/>
            <a:ext cx="3455670"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21"/>
          <p:cNvSpPr txBox="1"/>
          <p:nvPr/>
        </p:nvSpPr>
        <p:spPr>
          <a:xfrm>
            <a:off x="5426028" y="1600409"/>
            <a:ext cx="3657600" cy="70675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2" name="图片 21"/>
          <p:cNvPicPr>
            <a:picLocks noChangeAspect="1"/>
          </p:cNvPicPr>
          <p:nvPr/>
        </p:nvPicPr>
        <p:blipFill>
          <a:blip r:embed="rId7"/>
          <a:stretch>
            <a:fillRect/>
          </a:stretch>
        </p:blipFill>
        <p:spPr>
          <a:xfrm>
            <a:off x="662305" y="18700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文本框 21"/>
          <p:cNvSpPr txBox="1"/>
          <p:nvPr/>
        </p:nvSpPr>
        <p:spPr>
          <a:xfrm>
            <a:off x="5460318" y="2402414"/>
            <a:ext cx="3657600" cy="706755"/>
          </a:xfrm>
          <a:prstGeom prst="rect">
            <a:avLst/>
          </a:prstGeom>
          <a:noFill/>
        </p:spPr>
        <p:txBody>
          <a:bodyPr wrap="square" rtlCol="0" anchor="ctr">
            <a:spAutoFit/>
          </a:bodyPr>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Innovation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dirty="0"/>
          </a:p>
        </p:txBody>
      </p:sp>
      <p:sp>
        <p:nvSpPr>
          <p:cNvPr id="3" name="文本框 2"/>
          <p:cNvSpPr txBox="1"/>
          <p:nvPr/>
        </p:nvSpPr>
        <p:spPr>
          <a:xfrm>
            <a:off x="204470" y="1753870"/>
            <a:ext cx="9067800" cy="521970"/>
          </a:xfrm>
          <a:prstGeom prst="rect">
            <a:avLst/>
          </a:prstGeom>
          <a:noFill/>
        </p:spPr>
        <p:txBody>
          <a:bodyPr wrap="square" rtlCol="0">
            <a:spAutoFit/>
          </a:bodyPr>
          <a:p>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t>
            </a:r>
            <a:r>
              <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olve the problem of lacking negative feedback：</a:t>
            </a:r>
            <a:endPar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1181100" y="3020695"/>
            <a:ext cx="6291580"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1.Negative sampling strategy</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1181100" y="4509770"/>
            <a:ext cx="6291580" cy="521970"/>
          </a:xfrm>
          <a:prstGeom prst="rect">
            <a:avLst/>
          </a:prstGeom>
          <a:noFill/>
        </p:spPr>
        <p:txBody>
          <a:bodyPr wrap="square" rtlCol="0">
            <a:spAutoFit/>
          </a:bodyPr>
          <a:p>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r>
              <a:rPr lang="en-US" altLang="zh-CN" sz="28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rPr>
              <a:t>Non-Sampling</a:t>
            </a:r>
            <a:r>
              <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strategy</a:t>
            </a:r>
            <a:endParaRPr lang="en-US" altLang="zh-CN" sz="2800" b="1">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dirty="0"/>
          </a:p>
        </p:txBody>
      </p:sp>
      <p:sp>
        <p:nvSpPr>
          <p:cNvPr id="7" name="文本框 6"/>
          <p:cNvSpPr txBox="1"/>
          <p:nvPr/>
        </p:nvSpPr>
        <p:spPr>
          <a:xfrm>
            <a:off x="210820" y="1607820"/>
            <a:ext cx="7524115" cy="953135"/>
          </a:xfrm>
          <a:prstGeom prst="rect">
            <a:avLst/>
          </a:prstGeom>
          <a:noFill/>
        </p:spPr>
        <p:txBody>
          <a:bodyPr wrap="square" rtlCol="0">
            <a:spAutoFit/>
          </a:bodyPr>
          <a:p>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problem with the current method</a:t>
            </a:r>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a:t>
            </a:r>
            <a:endPar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文本框 2"/>
          <p:cNvSpPr txBox="1"/>
          <p:nvPr/>
        </p:nvSpPr>
        <p:spPr>
          <a:xfrm>
            <a:off x="748665" y="2501265"/>
            <a:ext cx="10177145" cy="706755"/>
          </a:xfrm>
          <a:prstGeom prst="rect">
            <a:avLst/>
          </a:prstGeom>
          <a:noFill/>
        </p:spPr>
        <p:txBody>
          <a:bodyPr wrap="square" rtlCol="0">
            <a:spAutoFit/>
          </a:bodyPr>
          <a:p>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The methods(CNN,GNN,GAN,GCN)with complex network structures have a</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zh-CN" sz="2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substantial</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zh-CN" sz="2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number of parameters</a:t>
            </a:r>
            <a:r>
              <a:rPr lang="en-US" altLang="zh-CN" sz="20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and require</a:t>
            </a:r>
            <a:r>
              <a:rPr lang="en-US" altLang="zh-CN" sz="20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expensive computations.</a:t>
            </a:r>
            <a:endParaRPr lang="en-US" altLang="zh-CN" sz="2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748665" y="3701415"/>
            <a:ext cx="10177145" cy="706755"/>
          </a:xfrm>
          <a:prstGeom prst="rect">
            <a:avLst/>
          </a:prstGeom>
          <a:noFill/>
        </p:spPr>
        <p:txBody>
          <a:bodyPr wrap="square" rtlCol="0">
            <a:spAutoFit/>
          </a:bodyPr>
          <a:p>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performance of negative sampling is</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zh-CN" sz="2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not robust</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 it is highly sensitive to the sampling distribution and the number of negative samples.</a:t>
            </a:r>
            <a:endPar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748665" y="5052695"/>
            <a:ext cx="10177145" cy="706755"/>
          </a:xfrm>
          <a:prstGeom prst="rect">
            <a:avLst/>
          </a:prstGeom>
          <a:noFill/>
        </p:spPr>
        <p:txBody>
          <a:bodyPr wrap="square" rtlCol="0">
            <a:spAutoFit/>
          </a:bodyPr>
          <a:p>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3.Sampling is</a:t>
            </a:r>
            <a:r>
              <a:rPr lang="en-US" altLang="zh-CN" sz="20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biased</a:t>
            </a:r>
            <a:r>
              <a:rPr lang="en-US" altLang="zh-CN" sz="20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making it difficult to converge to the same loss with all training examples, regardless of how many update steps have been taken.</a:t>
            </a:r>
            <a:endParaRPr lang="en-US" altLang="zh-CN"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en-US" altLang="zh-CN"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214630" y="1763395"/>
            <a:ext cx="6316345" cy="521970"/>
          </a:xfrm>
          <a:prstGeom prst="rect">
            <a:avLst/>
          </a:prstGeom>
          <a:noFill/>
        </p:spPr>
        <p:txBody>
          <a:bodyPr wrap="square" rtlCol="0">
            <a:spAutoFit/>
          </a:bodyPr>
          <a:p>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Matrix Factorization (MF)</a:t>
            </a:r>
            <a:r>
              <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图片 3"/>
          <p:cNvPicPr>
            <a:picLocks noChangeAspect="1"/>
          </p:cNvPicPr>
          <p:nvPr>
            <p:custDataLst>
              <p:tags r:id="rId1"/>
            </p:custDataLst>
          </p:nvPr>
        </p:nvPicPr>
        <p:blipFill>
          <a:blip r:embed="rId2"/>
          <a:stretch>
            <a:fillRect/>
          </a:stretch>
        </p:blipFill>
        <p:spPr>
          <a:xfrm>
            <a:off x="1769110" y="2482850"/>
            <a:ext cx="8375650" cy="2051050"/>
          </a:xfrm>
          <a:prstGeom prst="rect">
            <a:avLst/>
          </a:prstGeom>
        </p:spPr>
      </p:pic>
      <p:pic>
        <p:nvPicPr>
          <p:cNvPr id="5" name="图片 4"/>
          <p:cNvPicPr>
            <a:picLocks noChangeAspect="1"/>
          </p:cNvPicPr>
          <p:nvPr/>
        </p:nvPicPr>
        <p:blipFill>
          <a:blip r:embed="rId3"/>
          <a:stretch>
            <a:fillRect/>
          </a:stretch>
        </p:blipFill>
        <p:spPr>
          <a:xfrm>
            <a:off x="461010" y="4808220"/>
            <a:ext cx="5194300" cy="590550"/>
          </a:xfrm>
          <a:prstGeom prst="rect">
            <a:avLst/>
          </a:prstGeom>
        </p:spPr>
      </p:pic>
      <p:sp>
        <p:nvSpPr>
          <p:cNvPr id="6" name="文本框 5"/>
          <p:cNvSpPr txBox="1"/>
          <p:nvPr/>
        </p:nvSpPr>
        <p:spPr>
          <a:xfrm>
            <a:off x="749935" y="6269990"/>
            <a:ext cx="11041380" cy="368300"/>
          </a:xfrm>
          <a:prstGeom prst="rect">
            <a:avLst/>
          </a:prstGeom>
          <a:noFill/>
        </p:spPr>
        <p:txBody>
          <a:bodyPr wrap="square" rtlCol="0">
            <a:spAutoFit/>
          </a:bodyPr>
          <a:p>
            <a:r>
              <a:rPr lang="zh-CN" altLang="en-US">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论文</a:t>
            </a:r>
            <a:r>
              <a:rPr lang="en-US" altLang="zh-CN">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zh-CN" altLang="en-US">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Collaborative filtering for implicit feedback datasets.(ICDM </a:t>
            </a:r>
            <a:r>
              <a:rPr lang="en-US" altLang="zh-CN">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a:t>
            </a:r>
            <a:r>
              <a:rPr lang="zh-CN" altLang="en-US">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08).  地址：http://yifanhu.net/PUB/cf.pdf</a:t>
            </a:r>
            <a:endParaRPr lang="zh-CN" altLang="en-US">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4"/>
          <a:stretch>
            <a:fillRect/>
          </a:stretch>
        </p:blipFill>
        <p:spPr>
          <a:xfrm>
            <a:off x="5248910" y="1763395"/>
            <a:ext cx="2759075" cy="481965"/>
          </a:xfrm>
          <a:prstGeom prst="rect">
            <a:avLst/>
          </a:prstGeom>
        </p:spPr>
      </p:pic>
      <p:pic>
        <p:nvPicPr>
          <p:cNvPr id="8" name="图片 7"/>
          <p:cNvPicPr>
            <a:picLocks noChangeAspect="1"/>
          </p:cNvPicPr>
          <p:nvPr/>
        </p:nvPicPr>
        <p:blipFill>
          <a:blip r:embed="rId5"/>
          <a:stretch>
            <a:fillRect/>
          </a:stretch>
        </p:blipFill>
        <p:spPr>
          <a:xfrm>
            <a:off x="7307580" y="5078095"/>
            <a:ext cx="3105150" cy="600075"/>
          </a:xfrm>
          <a:prstGeom prst="rect">
            <a:avLst/>
          </a:prstGeom>
        </p:spPr>
      </p:pic>
      <p:sp>
        <p:nvSpPr>
          <p:cNvPr id="9" name="文本框 8"/>
          <p:cNvSpPr txBox="1"/>
          <p:nvPr/>
        </p:nvSpPr>
        <p:spPr>
          <a:xfrm>
            <a:off x="6090285" y="4617720"/>
            <a:ext cx="3602990"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传统的非采样学习</a:t>
            </a:r>
            <a:r>
              <a:rPr lang="en-US" altLang="zh-CN">
                <a:latin typeface="Times New Roman" panose="02020603050405020304" pitchFamily="18" charset="0"/>
                <a:cs typeface="Times New Roman" panose="02020603050405020304" pitchFamily="18" charset="0"/>
              </a:rPr>
              <a:t>Loss function:</a:t>
            </a:r>
            <a:endParaRPr lang="en-US" altLang="zh-CN">
              <a:latin typeface="Times New Roman" panose="02020603050405020304" pitchFamily="18" charset="0"/>
              <a:cs typeface="Times New Roman" panose="02020603050405020304" pitchFamily="18" charset="0"/>
            </a:endParaRPr>
          </a:p>
        </p:txBody>
      </p:sp>
      <p:sp>
        <p:nvSpPr>
          <p:cNvPr id="10" name="文本框 9"/>
          <p:cNvSpPr txBox="1"/>
          <p:nvPr/>
        </p:nvSpPr>
        <p:spPr>
          <a:xfrm>
            <a:off x="8456295" y="1819910"/>
            <a:ext cx="808355" cy="368300"/>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Times New Roman" panose="02020603050405020304" pitchFamily="18" charset="0"/>
              </a:rPr>
              <a:t>(1)</a:t>
            </a:r>
            <a:endParaRPr lang="en-US" altLang="zh-CN">
              <a:latin typeface="宋体" panose="02010600030101010101" pitchFamily="2" charset="-122"/>
              <a:ea typeface="宋体" panose="02010600030101010101" pitchFamily="2" charset="-122"/>
              <a:cs typeface="Times New Roman" panose="02020603050405020304" pitchFamily="18" charset="0"/>
            </a:endParaRPr>
          </a:p>
        </p:txBody>
      </p:sp>
      <p:sp>
        <p:nvSpPr>
          <p:cNvPr id="11" name="文本框 10"/>
          <p:cNvSpPr txBox="1"/>
          <p:nvPr/>
        </p:nvSpPr>
        <p:spPr>
          <a:xfrm>
            <a:off x="10647680" y="5078095"/>
            <a:ext cx="808355" cy="368300"/>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cs typeface="Times New Roman" panose="02020603050405020304" pitchFamily="18" charset="0"/>
              </a:rPr>
              <a:t>(2)</a:t>
            </a:r>
            <a:endParaRPr lang="en-US" altLang="zh-CN">
              <a:latin typeface="宋体" panose="02010600030101010101" pitchFamily="2" charset="-122"/>
              <a:ea typeface="宋体" panose="02010600030101010101" pitchFamily="2" charset="-122"/>
              <a:cs typeface="Times New Roman" panose="02020603050405020304" pitchFamily="18" charset="0"/>
            </a:endParaRPr>
          </a:p>
        </p:txBody>
      </p:sp>
      <p:sp>
        <p:nvSpPr>
          <p:cNvPr id="12" name="文本框 11"/>
          <p:cNvSpPr txBox="1"/>
          <p:nvPr/>
        </p:nvSpPr>
        <p:spPr>
          <a:xfrm>
            <a:off x="6090285" y="5737860"/>
            <a:ext cx="487616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复杂度</a:t>
            </a:r>
            <a:r>
              <a:rPr lang="zh-CN" altLang="en-US"/>
              <a:t>：</a:t>
            </a:r>
            <a:r>
              <a:rPr lang="en-US" altLang="zh-CN"/>
              <a:t>O(|U||V|d)  d:embeddng size</a:t>
            </a:r>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Innovation</a:t>
            </a:r>
            <a:endParaRPr lang="zh-CN" altLang="en-US" dirty="0"/>
          </a:p>
        </p:txBody>
      </p:sp>
      <p:sp>
        <p:nvSpPr>
          <p:cNvPr id="3" name="文本框 2"/>
          <p:cNvSpPr txBox="1"/>
          <p:nvPr/>
        </p:nvSpPr>
        <p:spPr>
          <a:xfrm>
            <a:off x="973455" y="1868170"/>
            <a:ext cx="10245090" cy="953135"/>
          </a:xfrm>
          <a:prstGeom prst="rect">
            <a:avLst/>
          </a:prstGeom>
          <a:noFill/>
        </p:spPr>
        <p:txBody>
          <a:bodyPr wrap="square" rtlCol="0">
            <a:spAutoFit/>
          </a:bodyPr>
          <a:p>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1.Derive an efficient </a:t>
            </a:r>
            <a:r>
              <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optimization method</a:t>
            </a:r>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to learn from the whole knowledge graph with a</a:t>
            </a:r>
            <a:r>
              <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controllable time complexity.</a:t>
            </a:r>
            <a:endPar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973455" y="4072255"/>
            <a:ext cx="9710420" cy="953135"/>
          </a:xfrm>
          <a:prstGeom prst="rect">
            <a:avLst/>
          </a:prstGeom>
          <a:noFill/>
        </p:spPr>
        <p:txBody>
          <a:bodyPr wrap="square" rtlCol="0">
            <a:spAutoFit/>
          </a:bodyPr>
          <a:p>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This is the first non-sampling learning method for KG enhanced recommendation.</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20675" y="1253490"/>
            <a:ext cx="4565015" cy="5194300"/>
          </a:xfrm>
          <a:prstGeom prst="rect">
            <a:avLst/>
          </a:prstGeom>
        </p:spPr>
      </p:pic>
      <p:grpSp>
        <p:nvGrpSpPr>
          <p:cNvPr id="15" name="组合 14"/>
          <p:cNvGrpSpPr/>
          <p:nvPr/>
        </p:nvGrpSpPr>
        <p:grpSpPr>
          <a:xfrm>
            <a:off x="4881880" y="1394460"/>
            <a:ext cx="7061835" cy="1799590"/>
            <a:chOff x="7688" y="2775"/>
            <a:chExt cx="11121" cy="2834"/>
          </a:xfrm>
        </p:grpSpPr>
        <p:pic>
          <p:nvPicPr>
            <p:cNvPr id="6" name="图片 5"/>
            <p:cNvPicPr>
              <a:picLocks noChangeAspect="1"/>
            </p:cNvPicPr>
            <p:nvPr/>
          </p:nvPicPr>
          <p:blipFill>
            <a:blip r:embed="rId2"/>
            <a:stretch>
              <a:fillRect/>
            </a:stretch>
          </p:blipFill>
          <p:spPr>
            <a:xfrm>
              <a:off x="10658" y="3020"/>
              <a:ext cx="2830" cy="510"/>
            </a:xfrm>
            <a:prstGeom prst="rect">
              <a:avLst/>
            </a:prstGeom>
          </p:spPr>
        </p:pic>
        <p:sp>
          <p:nvSpPr>
            <p:cNvPr id="7" name="文本框 6"/>
            <p:cNvSpPr txBox="1"/>
            <p:nvPr/>
          </p:nvSpPr>
          <p:spPr>
            <a:xfrm>
              <a:off x="7688" y="3020"/>
              <a:ext cx="2970"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Scoring Function</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3488" y="2775"/>
              <a:ext cx="2200" cy="1070"/>
            </a:xfrm>
            <a:prstGeom prst="rect">
              <a:avLst/>
            </a:prstGeom>
          </p:spPr>
        </p:pic>
        <p:sp>
          <p:nvSpPr>
            <p:cNvPr id="9" name="文本框 8"/>
            <p:cNvSpPr txBox="1"/>
            <p:nvPr/>
          </p:nvSpPr>
          <p:spPr>
            <a:xfrm>
              <a:off x="16618" y="2999"/>
              <a:ext cx="2191"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4"/>
            <a:stretch>
              <a:fillRect/>
            </a:stretch>
          </p:blipFill>
          <p:spPr>
            <a:xfrm>
              <a:off x="10658" y="4089"/>
              <a:ext cx="5270" cy="1520"/>
            </a:xfrm>
            <a:prstGeom prst="rect">
              <a:avLst/>
            </a:prstGeom>
          </p:spPr>
        </p:pic>
        <p:sp>
          <p:nvSpPr>
            <p:cNvPr id="11" name="文本框 10"/>
            <p:cNvSpPr txBox="1"/>
            <p:nvPr/>
          </p:nvSpPr>
          <p:spPr>
            <a:xfrm>
              <a:off x="7971" y="4535"/>
              <a:ext cx="2490"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Loss Function</a:t>
              </a:r>
              <a:r>
                <a:rPr lang="zh-CN" altLang="en-US"/>
                <a:t>：</a:t>
              </a:r>
              <a:endParaRPr lang="zh-CN" altLang="en-US"/>
            </a:p>
          </p:txBody>
        </p:sp>
        <p:sp>
          <p:nvSpPr>
            <p:cNvPr id="12" name="文本框 11"/>
            <p:cNvSpPr txBox="1"/>
            <p:nvPr/>
          </p:nvSpPr>
          <p:spPr>
            <a:xfrm>
              <a:off x="16618" y="4584"/>
              <a:ext cx="2191"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grpSp>
      <p:pic>
        <p:nvPicPr>
          <p:cNvPr id="13" name="图片 12"/>
          <p:cNvPicPr>
            <a:picLocks noChangeAspect="1"/>
          </p:cNvPicPr>
          <p:nvPr/>
        </p:nvPicPr>
        <p:blipFill>
          <a:blip r:embed="rId5"/>
          <a:srcRect l="450" b="6222"/>
          <a:stretch>
            <a:fillRect/>
          </a:stretch>
        </p:blipFill>
        <p:spPr>
          <a:xfrm>
            <a:off x="5405120" y="3326130"/>
            <a:ext cx="6082030" cy="2522855"/>
          </a:xfrm>
          <a:prstGeom prst="rect">
            <a:avLst/>
          </a:prstGeom>
        </p:spPr>
      </p:pic>
      <p:sp>
        <p:nvSpPr>
          <p:cNvPr id="16" name="文本框 15"/>
          <p:cNvSpPr txBox="1"/>
          <p:nvPr/>
        </p:nvSpPr>
        <p:spPr>
          <a:xfrm>
            <a:off x="5643245" y="6018530"/>
            <a:ext cx="89471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复杂度</a:t>
            </a:r>
            <a:r>
              <a:rPr lang="zh-CN" altLang="en-US"/>
              <a:t>：</a:t>
            </a:r>
            <a:endParaRPr lang="zh-CN" altLang="en-US"/>
          </a:p>
        </p:txBody>
      </p:sp>
      <p:grpSp>
        <p:nvGrpSpPr>
          <p:cNvPr id="4" name="组合 3"/>
          <p:cNvGrpSpPr/>
          <p:nvPr/>
        </p:nvGrpSpPr>
        <p:grpSpPr>
          <a:xfrm>
            <a:off x="6767830" y="5969000"/>
            <a:ext cx="4024630" cy="310515"/>
            <a:chOff x="10658" y="9688"/>
            <a:chExt cx="6338" cy="489"/>
          </a:xfrm>
        </p:grpSpPr>
        <p:pic>
          <p:nvPicPr>
            <p:cNvPr id="14" name="图片 13"/>
            <p:cNvPicPr>
              <a:picLocks noChangeAspect="1"/>
            </p:cNvPicPr>
            <p:nvPr/>
          </p:nvPicPr>
          <p:blipFill>
            <a:blip r:embed="rId6"/>
            <a:stretch>
              <a:fillRect/>
            </a:stretch>
          </p:blipFill>
          <p:spPr>
            <a:xfrm>
              <a:off x="13680" y="9688"/>
              <a:ext cx="3317" cy="476"/>
            </a:xfrm>
            <a:prstGeom prst="rect">
              <a:avLst/>
            </a:prstGeom>
          </p:spPr>
        </p:pic>
        <p:pic>
          <p:nvPicPr>
            <p:cNvPr id="17" name="图片 16"/>
            <p:cNvPicPr>
              <a:picLocks noChangeAspect="1"/>
            </p:cNvPicPr>
            <p:nvPr/>
          </p:nvPicPr>
          <p:blipFill>
            <a:blip r:embed="rId7"/>
            <a:stretch>
              <a:fillRect/>
            </a:stretch>
          </p:blipFill>
          <p:spPr>
            <a:xfrm>
              <a:off x="10658" y="9777"/>
              <a:ext cx="1621" cy="401"/>
            </a:xfrm>
            <a:prstGeom prst="rect">
              <a:avLst/>
            </a:prstGeom>
          </p:spPr>
        </p:pic>
        <p:cxnSp>
          <p:nvCxnSpPr>
            <p:cNvPr id="21" name="直接箭头连接符 20"/>
            <p:cNvCxnSpPr/>
            <p:nvPr/>
          </p:nvCxnSpPr>
          <p:spPr>
            <a:xfrm flipV="1">
              <a:off x="12442" y="9958"/>
              <a:ext cx="1104" cy="17"/>
            </a:xfrm>
            <a:prstGeom prst="straightConnector1">
              <a:avLst/>
            </a:prstGeom>
            <a:ln w="2222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187960" y="6447790"/>
            <a:ext cx="8159750" cy="337185"/>
          </a:xfrm>
          <a:prstGeom prst="rect">
            <a:avLst/>
          </a:prstGeom>
          <a:noFill/>
        </p:spPr>
        <p:txBody>
          <a:bodyPr wrap="square" rtlCol="0">
            <a:spAutoFit/>
          </a:bodyPr>
          <a:p>
            <a:r>
              <a:rPr lang="zh-CN" altLang="en-US" sz="1400">
                <a:latin typeface="Times New Roman" panose="02020603050405020304" pitchFamily="18" charset="0"/>
                <a:cs typeface="Times New Roman" panose="02020603050405020304" pitchFamily="18" charset="0"/>
              </a:rPr>
              <a:t>论文</a:t>
            </a:r>
            <a:r>
              <a:rPr lang="zh-CN" altLang="en-US" sz="1600">
                <a:latin typeface="Times New Roman" panose="02020603050405020304" pitchFamily="18" charset="0"/>
                <a:cs typeface="Times New Roman" panose="02020603050405020304" pitchFamily="18" charset="0"/>
              </a:rPr>
              <a:t>：Efficient Neural Matrix Factorization without Sampling for Recommendation </a:t>
            </a:r>
            <a:r>
              <a:rPr lang="en-US" altLang="zh-CN" sz="1600">
                <a:latin typeface="Times New Roman" panose="02020603050405020304" pitchFamily="18" charset="0"/>
                <a:cs typeface="Times New Roman" panose="02020603050405020304" pitchFamily="18" charset="0"/>
              </a:rPr>
              <a:t>(TOIS2020)</a:t>
            </a:r>
            <a:endParaRPr lang="en-US" altLang="zh-CN" sz="1600">
              <a:latin typeface="Times New Roman" panose="02020603050405020304" pitchFamily="18" charset="0"/>
              <a:cs typeface="Times New Roman" panose="02020603050405020304" pitchFamily="18" charset="0"/>
            </a:endParaRPr>
          </a:p>
        </p:txBody>
      </p:sp>
      <p:sp>
        <p:nvSpPr>
          <p:cNvPr id="18" name="文本框 17"/>
          <p:cNvSpPr txBox="1"/>
          <p:nvPr/>
        </p:nvSpPr>
        <p:spPr>
          <a:xfrm>
            <a:off x="8347710" y="6443980"/>
            <a:ext cx="4010660" cy="306705"/>
          </a:xfrm>
          <a:prstGeom prst="rect">
            <a:avLst/>
          </a:prstGeom>
          <a:noFill/>
        </p:spPr>
        <p:txBody>
          <a:bodyPr wrap="square" rtlCol="0" anchor="t">
            <a:spAutoFit/>
          </a:bodyPr>
          <a:p>
            <a:r>
              <a:rPr lang="zh-CN" altLang="en-US" sz="1400">
                <a:latin typeface="宋体" panose="02010600030101010101" pitchFamily="2" charset="-122"/>
                <a:ea typeface="宋体" panose="02010600030101010101" pitchFamily="2" charset="-122"/>
                <a:cs typeface="Times New Roman" panose="02020603050405020304" pitchFamily="18" charset="0"/>
              </a:rPr>
              <a:t>地址</a:t>
            </a:r>
            <a:r>
              <a:rPr lang="zh-CN" altLang="en-US" sz="1400">
                <a:latin typeface="Times New Roman" panose="02020603050405020304" pitchFamily="18" charset="0"/>
                <a:cs typeface="Times New Roman" panose="02020603050405020304" pitchFamily="18" charset="0"/>
              </a:rPr>
              <a:t>：</a:t>
            </a:r>
            <a:r>
              <a:rPr lang="zh-CN" altLang="en-US" sz="1400">
                <a:latin typeface="Times New Roman" panose="02020603050405020304" pitchFamily="18" charset="0"/>
                <a:cs typeface="Times New Roman" panose="02020603050405020304" pitchFamily="18" charset="0"/>
              </a:rPr>
              <a:t>https://github.com/chenchongthu/ENMF</a:t>
            </a:r>
            <a:endParaRPr lang="zh-CN" altLang="en-US" sz="1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9" name="文本框 8"/>
          <p:cNvSpPr txBox="1"/>
          <p:nvPr/>
        </p:nvSpPr>
        <p:spPr>
          <a:xfrm>
            <a:off x="74295" y="885190"/>
            <a:ext cx="5345430" cy="398780"/>
          </a:xfrm>
          <a:prstGeom prst="rect">
            <a:avLst/>
          </a:prstGeom>
          <a:noFill/>
        </p:spPr>
        <p:txBody>
          <a:bodyPr wrap="square" rtlCol="0">
            <a:spAutoFit/>
            <a:scene3d>
              <a:camera prst="orthographicFront"/>
              <a:lightRig rig="threePt" dir="t"/>
            </a:scene3d>
          </a:bodyPr>
          <a:p>
            <a:r>
              <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Knowledge Graph Embedding：</a:t>
            </a:r>
            <a:endPar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6221095" y="1967865"/>
            <a:ext cx="4127500" cy="2131060"/>
          </a:xfrm>
          <a:prstGeom prst="rect">
            <a:avLst/>
          </a:prstGeom>
        </p:spPr>
      </p:pic>
      <p:pic>
        <p:nvPicPr>
          <p:cNvPr id="7" name="图片 6"/>
          <p:cNvPicPr>
            <a:picLocks noChangeAspect="1"/>
          </p:cNvPicPr>
          <p:nvPr/>
        </p:nvPicPr>
        <p:blipFill>
          <a:blip r:embed="rId2"/>
          <a:stretch>
            <a:fillRect/>
          </a:stretch>
        </p:blipFill>
        <p:spPr>
          <a:xfrm>
            <a:off x="6221095" y="4385310"/>
            <a:ext cx="2969260" cy="602615"/>
          </a:xfrm>
          <a:prstGeom prst="rect">
            <a:avLst/>
          </a:prstGeom>
        </p:spPr>
      </p:pic>
      <p:pic>
        <p:nvPicPr>
          <p:cNvPr id="8" name="图片 7"/>
          <p:cNvPicPr>
            <a:picLocks noChangeAspect="1"/>
          </p:cNvPicPr>
          <p:nvPr/>
        </p:nvPicPr>
        <p:blipFill>
          <a:blip r:embed="rId3"/>
          <a:stretch>
            <a:fillRect/>
          </a:stretch>
        </p:blipFill>
        <p:spPr>
          <a:xfrm>
            <a:off x="6221095" y="5118735"/>
            <a:ext cx="2790190" cy="1254760"/>
          </a:xfrm>
          <a:prstGeom prst="rect">
            <a:avLst/>
          </a:prstGeom>
        </p:spPr>
      </p:pic>
      <p:sp>
        <p:nvSpPr>
          <p:cNvPr id="10" name="文本框 9"/>
          <p:cNvSpPr txBox="1"/>
          <p:nvPr/>
        </p:nvSpPr>
        <p:spPr>
          <a:xfrm>
            <a:off x="10499725" y="2335530"/>
            <a:ext cx="732790"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3</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10499725" y="5561965"/>
            <a:ext cx="732790"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5</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nvSpPr>
        <p:spPr>
          <a:xfrm>
            <a:off x="10499725" y="4385310"/>
            <a:ext cx="732790"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a:t>
            </a:r>
            <a:r>
              <a:rPr lang="en-US" altLang="zh-CN">
                <a:latin typeface="宋体" panose="02010600030101010101" pitchFamily="2" charset="-122"/>
                <a:ea typeface="宋体" panose="02010600030101010101" pitchFamily="2" charset="-122"/>
                <a:cs typeface="宋体" panose="02010600030101010101" pitchFamily="2" charset="-122"/>
              </a:rPr>
              <a:t>4</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pic>
        <p:nvPicPr>
          <p:cNvPr id="15" name="图片 14"/>
          <p:cNvPicPr>
            <a:picLocks noChangeAspect="1"/>
          </p:cNvPicPr>
          <p:nvPr/>
        </p:nvPicPr>
        <p:blipFill>
          <a:blip r:embed="rId4"/>
          <a:stretch>
            <a:fillRect/>
          </a:stretch>
        </p:blipFill>
        <p:spPr>
          <a:xfrm>
            <a:off x="379730" y="1534160"/>
            <a:ext cx="4565015" cy="5194300"/>
          </a:xfrm>
          <a:prstGeom prst="rect">
            <a:avLst/>
          </a:prstGeom>
        </p:spPr>
      </p:pic>
      <p:sp>
        <p:nvSpPr>
          <p:cNvPr id="3" name="文本框 2"/>
          <p:cNvSpPr txBox="1"/>
          <p:nvPr/>
        </p:nvSpPr>
        <p:spPr>
          <a:xfrm>
            <a:off x="4944745" y="2784475"/>
            <a:ext cx="1938020" cy="368300"/>
          </a:xfrm>
          <a:prstGeom prst="rect">
            <a:avLst/>
          </a:prstGeom>
          <a:noFill/>
        </p:spPr>
        <p:txBody>
          <a:bodyPr wrap="square" rtlCol="0">
            <a:spAutoFit/>
          </a:bodyPr>
          <a:p>
            <a:r>
              <a:rPr lang="en-US" altLang="zh-CN"/>
              <a:t>Loss Function:</a:t>
            </a:r>
            <a:endParaRPr lang="en-US" altLang="zh-CN"/>
          </a:p>
        </p:txBody>
      </p:sp>
      <p:sp>
        <p:nvSpPr>
          <p:cNvPr id="4" name="文本框 3"/>
          <p:cNvSpPr txBox="1"/>
          <p:nvPr/>
        </p:nvSpPr>
        <p:spPr>
          <a:xfrm>
            <a:off x="4944745" y="4502150"/>
            <a:ext cx="1276350" cy="368300"/>
          </a:xfrm>
          <a:prstGeom prst="rect">
            <a:avLst/>
          </a:prstGeom>
          <a:noFill/>
        </p:spPr>
        <p:txBody>
          <a:bodyPr wrap="square" rtlCol="0">
            <a:spAutoFit/>
          </a:bodyPr>
          <a:p>
            <a:r>
              <a:rPr lang="en-US" altLang="zh-CN"/>
              <a:t>Scoring:</a:t>
            </a:r>
            <a:endParaRPr lang="en-US"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9" name="文本框 8"/>
          <p:cNvSpPr txBox="1"/>
          <p:nvPr/>
        </p:nvSpPr>
        <p:spPr>
          <a:xfrm>
            <a:off x="74295" y="885190"/>
            <a:ext cx="5345430" cy="398780"/>
          </a:xfrm>
          <a:prstGeom prst="rect">
            <a:avLst/>
          </a:prstGeom>
          <a:noFill/>
        </p:spPr>
        <p:txBody>
          <a:bodyPr wrap="square" rtlCol="0">
            <a:spAutoFit/>
            <a:scene3d>
              <a:camera prst="orthographicFront"/>
              <a:lightRig rig="threePt" dir="t"/>
            </a:scene3d>
          </a:bodyPr>
          <a:p>
            <a:r>
              <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User-Item Preference Modeling：</a:t>
            </a:r>
            <a:endParaRPr lang="zh-CN" altLang="en-US" sz="20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1"/>
          <a:stretch>
            <a:fillRect/>
          </a:stretch>
        </p:blipFill>
        <p:spPr>
          <a:xfrm>
            <a:off x="379730" y="1534160"/>
            <a:ext cx="4565015" cy="5194300"/>
          </a:xfrm>
          <a:prstGeom prst="rect">
            <a:avLst/>
          </a:prstGeom>
        </p:spPr>
      </p:pic>
      <p:grpSp>
        <p:nvGrpSpPr>
          <p:cNvPr id="28" name="组合 27"/>
          <p:cNvGrpSpPr/>
          <p:nvPr/>
        </p:nvGrpSpPr>
        <p:grpSpPr>
          <a:xfrm>
            <a:off x="5679440" y="1757680"/>
            <a:ext cx="5534025" cy="4645660"/>
            <a:chOff x="8944" y="2768"/>
            <a:chExt cx="8715" cy="7316"/>
          </a:xfrm>
        </p:grpSpPr>
        <p:grpSp>
          <p:nvGrpSpPr>
            <p:cNvPr id="25" name="组合 24"/>
            <p:cNvGrpSpPr/>
            <p:nvPr/>
          </p:nvGrpSpPr>
          <p:grpSpPr>
            <a:xfrm>
              <a:off x="8944" y="2768"/>
              <a:ext cx="8715" cy="6103"/>
              <a:chOff x="9335" y="2615"/>
              <a:chExt cx="8715" cy="6103"/>
            </a:xfrm>
          </p:grpSpPr>
          <p:pic>
            <p:nvPicPr>
              <p:cNvPr id="3" name="图片 2"/>
              <p:cNvPicPr>
                <a:picLocks noChangeAspect="1"/>
              </p:cNvPicPr>
              <p:nvPr/>
            </p:nvPicPr>
            <p:blipFill>
              <a:blip r:embed="rId2"/>
              <a:stretch>
                <a:fillRect/>
              </a:stretch>
            </p:blipFill>
            <p:spPr>
              <a:xfrm>
                <a:off x="9335" y="2615"/>
                <a:ext cx="3737" cy="1471"/>
              </a:xfrm>
              <a:prstGeom prst="rect">
                <a:avLst/>
              </a:prstGeom>
            </p:spPr>
          </p:pic>
          <p:sp>
            <p:nvSpPr>
              <p:cNvPr id="4" name="文本框 3"/>
              <p:cNvSpPr txBox="1"/>
              <p:nvPr/>
            </p:nvSpPr>
            <p:spPr>
              <a:xfrm>
                <a:off x="15555" y="3060"/>
                <a:ext cx="2495" cy="580"/>
              </a:xfrm>
              <a:prstGeom prst="rect">
                <a:avLst/>
              </a:prstGeom>
              <a:noFill/>
            </p:spPr>
            <p:txBody>
              <a:bodyPr wrap="square" rtlCol="0">
                <a:spAutoFit/>
              </a:bodyPr>
              <a:p>
                <a:r>
                  <a:rPr lang="zh-CN" altLang="en-US"/>
                  <a:t>（</a:t>
                </a:r>
                <a:r>
                  <a:rPr lang="en-US" altLang="zh-CN"/>
                  <a:t>6</a:t>
                </a:r>
                <a:r>
                  <a:rPr lang="zh-CN" altLang="en-US"/>
                  <a:t>）</a:t>
                </a:r>
                <a:endParaRPr lang="zh-CN" altLang="en-US"/>
              </a:p>
            </p:txBody>
          </p:sp>
          <p:sp>
            <p:nvSpPr>
              <p:cNvPr id="14" name="文本框 13"/>
              <p:cNvSpPr txBox="1"/>
              <p:nvPr/>
            </p:nvSpPr>
            <p:spPr>
              <a:xfrm>
                <a:off x="9335" y="4086"/>
                <a:ext cx="8334" cy="58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N</a:t>
                </a:r>
                <a:r>
                  <a:rPr lang="en-US" altLang="zh-CN" baseline="-25000">
                    <a:latin typeface="Times New Roman" panose="02020603050405020304" pitchFamily="18" charset="0"/>
                    <a:cs typeface="Times New Roman" panose="02020603050405020304" pitchFamily="18" charset="0"/>
                  </a:rPr>
                  <a:t>v  </a:t>
                </a:r>
                <a:r>
                  <a:rPr lang="zh-CN" altLang="en-US">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the neighbored knowledge triplets of v</a:t>
                </a:r>
                <a:endParaRPr lang="zh-CN" altLang="en-US">
                  <a:latin typeface="Times New Roman" panose="02020603050405020304" pitchFamily="18" charset="0"/>
                  <a:cs typeface="Times New Roman" panose="02020603050405020304" pitchFamily="18" charset="0"/>
                </a:endParaRPr>
              </a:p>
            </p:txBody>
          </p:sp>
          <p:sp>
            <p:nvSpPr>
              <p:cNvPr id="18" name="文本框 17"/>
              <p:cNvSpPr txBox="1"/>
              <p:nvPr/>
            </p:nvSpPr>
            <p:spPr>
              <a:xfrm>
                <a:off x="15555" y="6029"/>
                <a:ext cx="2495" cy="580"/>
              </a:xfrm>
              <a:prstGeom prst="rect">
                <a:avLst/>
              </a:prstGeom>
              <a:noFill/>
            </p:spPr>
            <p:txBody>
              <a:bodyPr wrap="square" rtlCol="0">
                <a:spAutoFit/>
              </a:bodyPr>
              <a:p>
                <a:r>
                  <a:rPr lang="zh-CN" altLang="en-US"/>
                  <a:t>（</a:t>
                </a:r>
                <a:r>
                  <a:rPr lang="en-US" altLang="zh-CN"/>
                  <a:t>8</a:t>
                </a:r>
                <a:r>
                  <a:rPr lang="zh-CN" altLang="en-US"/>
                  <a:t>）</a:t>
                </a:r>
                <a:endParaRPr lang="zh-CN" altLang="en-US"/>
              </a:p>
            </p:txBody>
          </p:sp>
          <p:pic>
            <p:nvPicPr>
              <p:cNvPr id="21" name="图片 20"/>
              <p:cNvPicPr>
                <a:picLocks noChangeAspect="1"/>
              </p:cNvPicPr>
              <p:nvPr/>
            </p:nvPicPr>
            <p:blipFill>
              <a:blip r:embed="rId3"/>
              <a:stretch>
                <a:fillRect/>
              </a:stretch>
            </p:blipFill>
            <p:spPr>
              <a:xfrm>
                <a:off x="9335" y="5110"/>
                <a:ext cx="3737" cy="1486"/>
              </a:xfrm>
              <a:prstGeom prst="rect">
                <a:avLst/>
              </a:prstGeom>
            </p:spPr>
          </p:pic>
          <p:sp>
            <p:nvSpPr>
              <p:cNvPr id="22" name="文本框 21"/>
              <p:cNvSpPr txBox="1"/>
              <p:nvPr/>
            </p:nvSpPr>
            <p:spPr>
              <a:xfrm>
                <a:off x="15555" y="5110"/>
                <a:ext cx="2495" cy="580"/>
              </a:xfrm>
              <a:prstGeom prst="rect">
                <a:avLst/>
              </a:prstGeom>
              <a:noFill/>
            </p:spPr>
            <p:txBody>
              <a:bodyPr wrap="square" rtlCol="0">
                <a:spAutoFit/>
              </a:bodyPr>
              <a:p>
                <a:r>
                  <a:rPr lang="zh-CN" altLang="en-US"/>
                  <a:t>（</a:t>
                </a:r>
                <a:r>
                  <a:rPr lang="en-US" altLang="zh-CN"/>
                  <a:t>7</a:t>
                </a:r>
                <a:r>
                  <a:rPr lang="zh-CN" altLang="en-US"/>
                  <a:t>）</a:t>
                </a:r>
                <a:endParaRPr lang="zh-CN" altLang="en-US"/>
              </a:p>
            </p:txBody>
          </p:sp>
          <p:pic>
            <p:nvPicPr>
              <p:cNvPr id="23" name="图片 22"/>
              <p:cNvPicPr>
                <a:picLocks noChangeAspect="1"/>
              </p:cNvPicPr>
              <p:nvPr/>
            </p:nvPicPr>
            <p:blipFill>
              <a:blip r:embed="rId4"/>
              <a:stretch>
                <a:fillRect/>
              </a:stretch>
            </p:blipFill>
            <p:spPr>
              <a:xfrm>
                <a:off x="9335" y="7250"/>
                <a:ext cx="5819" cy="1468"/>
              </a:xfrm>
              <a:prstGeom prst="rect">
                <a:avLst/>
              </a:prstGeom>
            </p:spPr>
          </p:pic>
          <p:sp>
            <p:nvSpPr>
              <p:cNvPr id="24" name="文本框 23"/>
              <p:cNvSpPr txBox="1"/>
              <p:nvPr/>
            </p:nvSpPr>
            <p:spPr>
              <a:xfrm>
                <a:off x="15555" y="7694"/>
                <a:ext cx="2495" cy="580"/>
              </a:xfrm>
              <a:prstGeom prst="rect">
                <a:avLst/>
              </a:prstGeom>
              <a:noFill/>
            </p:spPr>
            <p:txBody>
              <a:bodyPr wrap="square" rtlCol="0">
                <a:spAutoFit/>
              </a:bodyPr>
              <a:p>
                <a:r>
                  <a:rPr lang="zh-CN" altLang="en-US"/>
                  <a:t>（</a:t>
                </a:r>
                <a:r>
                  <a:rPr lang="en-US" altLang="zh-CN"/>
                  <a:t>9</a:t>
                </a:r>
                <a:r>
                  <a:rPr lang="zh-CN" altLang="en-US"/>
                  <a:t>）</a:t>
                </a:r>
                <a:endParaRPr lang="zh-CN" altLang="en-US"/>
              </a:p>
            </p:txBody>
          </p:sp>
        </p:grpSp>
        <p:pic>
          <p:nvPicPr>
            <p:cNvPr id="26" name="图片 25"/>
            <p:cNvPicPr>
              <a:picLocks noChangeAspect="1"/>
            </p:cNvPicPr>
            <p:nvPr/>
          </p:nvPicPr>
          <p:blipFill>
            <a:blip r:embed="rId5"/>
            <a:stretch>
              <a:fillRect/>
            </a:stretch>
          </p:blipFill>
          <p:spPr>
            <a:xfrm>
              <a:off x="8944" y="9509"/>
              <a:ext cx="4796" cy="575"/>
            </a:xfrm>
            <a:prstGeom prst="rect">
              <a:avLst/>
            </a:prstGeom>
          </p:spPr>
        </p:pic>
        <p:sp>
          <p:nvSpPr>
            <p:cNvPr id="27" name="文本框 26"/>
            <p:cNvSpPr txBox="1"/>
            <p:nvPr/>
          </p:nvSpPr>
          <p:spPr>
            <a:xfrm>
              <a:off x="15164" y="9504"/>
              <a:ext cx="2495" cy="580"/>
            </a:xfrm>
            <a:prstGeom prst="rect">
              <a:avLst/>
            </a:prstGeom>
            <a:noFill/>
          </p:spPr>
          <p:txBody>
            <a:bodyPr wrap="square" rtlCol="0">
              <a:spAutoFit/>
            </a:bodyPr>
            <a:p>
              <a:r>
                <a:rPr lang="zh-CN" altLang="en-US"/>
                <a:t>（</a:t>
              </a:r>
              <a:r>
                <a:rPr lang="en-US" altLang="zh-CN"/>
                <a:t>10</a:t>
              </a:r>
              <a:r>
                <a:rPr lang="zh-CN" altLang="en-US"/>
                <a:t>）</a:t>
              </a:r>
              <a:endParaRPr lang="zh-CN" altLang="en-US"/>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230,&quot;width&quot;:131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3020</Words>
  <Application>WPS 演示</Application>
  <PresentationFormat>自定义</PresentationFormat>
  <Paragraphs>162</Paragraphs>
  <Slides>15</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等线</vt:lpstr>
      <vt:lpstr>微软雅黑</vt:lpstr>
      <vt:lpstr>Arial Unicode MS</vt:lpstr>
      <vt:lpstr>Calibri</vt:lpstr>
      <vt:lpstr>Office 主题​​</vt:lpstr>
      <vt:lpstr>PowerPoint 演示文稿</vt:lpstr>
      <vt:lpstr>PowerPoint 演示文稿</vt:lpstr>
      <vt:lpstr>Introduction</vt:lpstr>
      <vt:lpstr>Introduction</vt:lpstr>
      <vt:lpstr>Introduction</vt:lpstr>
      <vt:lpstr>Innovation</vt:lpstr>
      <vt:lpstr>Approach</vt:lpstr>
      <vt:lpstr>Approach</vt:lpstr>
      <vt:lpstr>Approach</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18255</cp:lastModifiedBy>
  <cp:revision>1448</cp:revision>
  <dcterms:created xsi:type="dcterms:W3CDTF">2017-04-22T07:59:00Z</dcterms:created>
  <dcterms:modified xsi:type="dcterms:W3CDTF">2020-06-26T05:25:56Z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