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9" r:id="rId3"/>
    <p:sldId id="290" r:id="rId5"/>
    <p:sldId id="276" r:id="rId6"/>
    <p:sldId id="314" r:id="rId7"/>
    <p:sldId id="275" r:id="rId8"/>
    <p:sldId id="315" r:id="rId9"/>
    <p:sldId id="316" r:id="rId10"/>
    <p:sldId id="317" r:id="rId11"/>
    <p:sldId id="318" r:id="rId12"/>
    <p:sldId id="262" r:id="rId13"/>
    <p:sldId id="321" r:id="rId14"/>
    <p:sldId id="319" r:id="rId15"/>
    <p:sldId id="320" r:id="rId16"/>
    <p:sldId id="265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A5A5A5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 autoAdjust="0"/>
    <p:restoredTop sz="89299" autoAdjust="0"/>
  </p:normalViewPr>
  <p:slideViewPr>
    <p:cSldViewPr snapToGrid="0">
      <p:cViewPr>
        <p:scale>
          <a:sx n="80" d="100"/>
          <a:sy n="80" d="100"/>
        </p:scale>
        <p:origin x="-510" y="162"/>
      </p:cViewPr>
      <p:guideLst>
        <p:guide orient="horz" pos="2151"/>
        <p:guide pos="37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之前的知识感知推荐都是通过推理用户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-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电影之间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的路径来预测用户对候选集的点击率，忽略了用户的历史点击序列，而用户的历史点击序列能反映出用户最近一段时间的历史兴趣。</a:t>
            </a:r>
            <a:endParaRPr lang="zh-CN" altLang="en-US" b="0" dirty="0" smtClean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本文提出了一种基于知识感知的注意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力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推理网络KARN，该网络融合了用户的历史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点击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序列和用户与推荐项目之间的路径连通性。提出的KARN不仅开发了一个基于注意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力机制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的RNN，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可以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从用户点击的历史序列中捕捉用户的历史兴趣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；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而且还开发了一个层次化的注意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力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神经网络来推理用户和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项目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之间的路径，从而推断出用户对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项目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的潜在意图。</a:t>
            </a:r>
            <a:r>
              <a:rPr lang="zh-CN" altLang="en-US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之后</a:t>
            </a:r>
            <a:r>
              <a:rPr lang="en-US" altLang="zh-CN" b="0" dirty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基于用户的历史兴趣和潜在意图，KARN预测用户对候选项的点击概率。</a:t>
            </a:r>
            <a:endParaRPr lang="en-US" altLang="zh-CN" b="0" dirty="0" smtClean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75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>
            <a:off x="0" y="0"/>
            <a:ext cx="12204000" cy="973274"/>
            <a:chOff x="0" y="0"/>
            <a:chExt cx="12204000" cy="97327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 trans="75000"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5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915056" y="633807"/>
              <a:ext cx="25587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 rotWithShape="1">
            <a:blip r:embed="rId6"/>
            <a:srcRect b="25639"/>
            <a:stretch>
              <a:fillRect/>
            </a:stretch>
          </p:blipFill>
          <p:spPr>
            <a:xfrm>
              <a:off x="883306" y="118429"/>
              <a:ext cx="3038475" cy="849946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1004107" y="80242"/>
              <a:ext cx="213279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261930" y="9946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 smtClean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27" name="矩形 26"/>
          <p:cNvSpPr/>
          <p:nvPr userDrawn="1"/>
        </p:nvSpPr>
        <p:spPr>
          <a:xfrm>
            <a:off x="10261936" y="308328"/>
            <a:ext cx="1930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rPr>
              <a:t>Advanced Technique of Artificial 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rPr>
              <a:t> Intelligence</a:t>
            </a:r>
            <a:endParaRPr lang="zh-CN" altLang="en-US" dirty="0">
              <a:solidFill>
                <a:schemeClr val="bg1">
                  <a:lumMod val="8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9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4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>
              <a:defRPr sz="2200"/>
            </a:lvl3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2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</a:t>
              </a:r>
              <a:r>
                <a:rPr lang="en-US" altLang="zh-CN" sz="1000" dirty="0" smtClean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 smtClean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565604" y="0"/>
            <a:ext cx="11725480" cy="608944"/>
            <a:chOff x="565604" y="0"/>
            <a:chExt cx="11725480" cy="60894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</a:t>
              </a:r>
              <a:r>
                <a:rPr lang="en-US" altLang="zh-CN" sz="15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Technlogy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56233" y="0"/>
              <a:ext cx="290512" cy="504825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</a:t>
              </a:r>
              <a:r>
                <a:rPr lang="en-US" altLang="zh-CN" sz="1000" dirty="0" smtClean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 smtClean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8.png"/><Relationship Id="rId13" Type="http://schemas.openxmlformats.org/officeDocument/2006/relationships/image" Target="../media/image7.png"/><Relationship Id="rId12" Type="http://schemas.openxmlformats.org/officeDocument/2006/relationships/image" Target="../media/image6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1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</a:t>
              </a:r>
              <a:r>
                <a:rPr lang="en-US" altLang="zh-CN" sz="1000" dirty="0" smtClean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 smtClean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415925" indent="-51435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pitchFamily="2" charset="2"/>
        <a:buChar char="p"/>
        <a:defRPr lang="zh-CN" altLang="en-US" sz="2600" b="1" kern="100" spc="50" dirty="0" smtClean="0">
          <a:ln w="11430"/>
          <a:gradFill>
            <a:gsLst>
              <a:gs pos="25000">
                <a:srgbClr val="C0504D">
                  <a:satMod val="155000"/>
                </a:srgbClr>
              </a:gs>
              <a:gs pos="100000">
                <a:srgbClr val="C0504D">
                  <a:shade val="45000"/>
                  <a:satMod val="165000"/>
                </a:srgbClr>
              </a:gs>
            </a:gsLst>
            <a:lin ang="54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p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Times New Roman" panose="02020603050405020304" pitchFamily="18" charset="0"/>
        <a:buChar char="─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29.png"/><Relationship Id="rId8" Type="http://schemas.openxmlformats.org/officeDocument/2006/relationships/image" Target="../media/image28.png"/><Relationship Id="rId7" Type="http://schemas.openxmlformats.org/officeDocument/2006/relationships/image" Target="../media/image27.png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1" Type="http://schemas.openxmlformats.org/officeDocument/2006/relationships/notesSlide" Target="../notesSlides/notesSlide8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3.png"/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-53985"/>
            <a:ext cx="12204000" cy="1107996"/>
            <a:chOff x="0" y="-53985"/>
            <a:chExt cx="12204000" cy="1107996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artisticCrisscrossEtching trans="75000"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618133" y="251883"/>
              <a:ext cx="257386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4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915056" y="633807"/>
              <a:ext cx="25587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5"/>
            <a:srcRect b="25639"/>
            <a:stretch>
              <a:fillRect/>
            </a:stretch>
          </p:blipFill>
          <p:spPr>
            <a:xfrm>
              <a:off x="883306" y="73273"/>
              <a:ext cx="3403734" cy="849946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1004107" y="-53985"/>
              <a:ext cx="2501413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0261930" y="54307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0" y="1143967"/>
            <a:ext cx="12192000" cy="4750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0" y="1106310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345440" y="2249805"/>
            <a:ext cx="1161351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Knowledge-Aware Attentional Reasoning Network for Recommendation</a:t>
            </a:r>
            <a:endParaRPr lang="en-US" altLang="zh-CN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5086" y="5894738"/>
            <a:ext cx="1436914" cy="963262"/>
          </a:xfrm>
          <a:prstGeom prst="rect">
            <a:avLst/>
          </a:prstGeom>
        </p:spPr>
      </p:pic>
      <p:sp>
        <p:nvSpPr>
          <p:cNvPr id="2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7FED5459-E582-4DAA-BA57-60FF09140233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990266" y="4333680"/>
            <a:ext cx="10614993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Qiannan Zhu</a:t>
            </a:r>
            <a:r>
              <a:rPr lang="it-IT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et al</a:t>
            </a: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(AAAI 2020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15560" y="5385343"/>
            <a:ext cx="326199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Reported by Ziteng Wu</a:t>
            </a:r>
            <a:endParaRPr lang="zh-CN" altLang="en-US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 smtClean="0"/>
              <a:t>Experiments</a:t>
            </a:r>
            <a:endParaRPr lang="en-US" altLang="zh-CN" sz="4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4950" y="2372360"/>
            <a:ext cx="6642735" cy="30657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414145" y="1382395"/>
            <a:ext cx="2587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Dataset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 smtClean="0"/>
              <a:t>Experiments</a:t>
            </a:r>
            <a:endParaRPr lang="en-US" altLang="zh-CN" sz="4400" dirty="0"/>
          </a:p>
        </p:txBody>
      </p:sp>
      <p:sp>
        <p:nvSpPr>
          <p:cNvPr id="5" name="文本框 4"/>
          <p:cNvSpPr txBox="1"/>
          <p:nvPr/>
        </p:nvSpPr>
        <p:spPr>
          <a:xfrm>
            <a:off x="1414145" y="1557020"/>
            <a:ext cx="46831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Compare with baselines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1695" y="2228850"/>
            <a:ext cx="7818755" cy="4209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 smtClean="0"/>
              <a:t>Experiments</a:t>
            </a:r>
            <a:endParaRPr lang="en-US" altLang="zh-CN" sz="4400" dirty="0"/>
          </a:p>
        </p:txBody>
      </p:sp>
      <p:sp>
        <p:nvSpPr>
          <p:cNvPr id="5" name="文本框 4"/>
          <p:cNvSpPr txBox="1"/>
          <p:nvPr/>
        </p:nvSpPr>
        <p:spPr>
          <a:xfrm>
            <a:off x="1429385" y="1620520"/>
            <a:ext cx="64135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Discussion on Different KARN Variants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93290" y="2423795"/>
            <a:ext cx="7819390" cy="3407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 smtClean="0"/>
              <a:t>Experiments</a:t>
            </a:r>
            <a:endParaRPr lang="en-US" altLang="zh-CN" sz="4400" dirty="0"/>
          </a:p>
        </p:txBody>
      </p:sp>
      <p:sp>
        <p:nvSpPr>
          <p:cNvPr id="5" name="文本框 4"/>
          <p:cNvSpPr txBox="1"/>
          <p:nvPr/>
        </p:nvSpPr>
        <p:spPr>
          <a:xfrm>
            <a:off x="1414145" y="1715770"/>
            <a:ext cx="63176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Effect of Different Multi-Aspects s</a:t>
            </a:r>
            <a:r>
              <a:rPr lang="en-US" altLang="zh-CN" sz="2800" b="1" baseline="-25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800" b="1" baseline="-250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8780" y="2595245"/>
            <a:ext cx="8961755" cy="2699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dirty="0" smtClean="0"/>
          </a:p>
          <a:p>
            <a:pPr algn="ctr"/>
            <a:endParaRPr lang="en-US" altLang="zh-CN" dirty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/>
          </a:p>
          <a:p>
            <a:pPr algn="ctr"/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8000" b="0" dirty="0" smtClean="0">
                <a:solidFill>
                  <a:schemeClr val="tx1"/>
                </a:solidFill>
                <a:effectLst/>
              </a:rPr>
              <a:t>Thanks</a:t>
            </a:r>
            <a:endParaRPr lang="zh-CN" altLang="en-US" sz="80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-53985"/>
            <a:ext cx="12204000" cy="1107996"/>
            <a:chOff x="0" y="-53985"/>
            <a:chExt cx="12204000" cy="1107996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artisticCrisscrossEtching trans="75000"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618133" y="251883"/>
              <a:ext cx="257386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4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915056" y="633807"/>
              <a:ext cx="25587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5"/>
            <a:srcRect b="25639"/>
            <a:stretch>
              <a:fillRect/>
            </a:stretch>
          </p:blipFill>
          <p:spPr>
            <a:xfrm>
              <a:off x="883306" y="73273"/>
              <a:ext cx="3403734" cy="849946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1004107" y="-53985"/>
              <a:ext cx="2501413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0261930" y="54307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1" y="973274"/>
            <a:ext cx="12204000" cy="45114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0" y="1225060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片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5086" y="5894738"/>
            <a:ext cx="1436914" cy="963262"/>
          </a:xfrm>
          <a:prstGeom prst="rect">
            <a:avLst/>
          </a:prstGeom>
        </p:spPr>
      </p:pic>
      <p:sp>
        <p:nvSpPr>
          <p:cNvPr id="2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7FED5459-E582-4DAA-BA57-60FF09140233}" type="slidenum">
              <a:rPr lang="zh-CN" altLang="en-US" smtClean="0"/>
            </a:fld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2934335" y="3190558"/>
            <a:ext cx="3656965" cy="13220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3. Experiments</a:t>
            </a:r>
            <a:endParaRPr lang="en-US" altLang="zh-CN" sz="4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9" name="文本框 21"/>
          <p:cNvSpPr txBox="1"/>
          <p:nvPr/>
        </p:nvSpPr>
        <p:spPr>
          <a:xfrm>
            <a:off x="2933496" y="1919350"/>
            <a:ext cx="3657600" cy="7067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1. </a:t>
            </a:r>
            <a:r>
              <a:rPr lang="en-US" altLang="zh-CN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Introduction</a:t>
            </a:r>
            <a:r>
              <a:rPr lang="en-US" altLang="zh-CN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en-US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1" name="文本框 22"/>
          <p:cNvSpPr txBox="1"/>
          <p:nvPr/>
        </p:nvSpPr>
        <p:spPr>
          <a:xfrm>
            <a:off x="2918891" y="2550799"/>
            <a:ext cx="2383790" cy="70675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altLang="zh-CN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2. Method</a:t>
            </a:r>
            <a:endParaRPr lang="en-US" altLang="zh-CN" sz="4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Introduction</a:t>
            </a:r>
            <a:endParaRPr lang="en-US" altLang="zh-CN" sz="4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3745" y="1782445"/>
            <a:ext cx="5166360" cy="38538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239510" y="1329690"/>
            <a:ext cx="5791835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reasoning path</a:t>
            </a:r>
            <a:endParaRPr lang="en-US" altLang="zh-CN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(Jark,Interact,Titantic)→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(Titantic,Directedby,James Cameron)→(James Cameron,isDirectorof,Piranha 2)</a:t>
            </a:r>
            <a:endParaRPr lang="en-US" altLang="zh-C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without considering user's clicked sequences</a:t>
            </a:r>
            <a:endParaRPr lang="en-US" altLang="zh-CN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James Cameron,isDirectorof,</a:t>
            </a:r>
            <a:r>
              <a:rPr lang="en-US" altLang="zh-CN" sz="2000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Piranha 2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 or </a:t>
            </a:r>
            <a:endParaRPr lang="en-US" altLang="zh-CN" sz="20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James Cameron,isDirectorof,</a:t>
            </a:r>
            <a:r>
              <a:rPr lang="en-US" altLang="zh-CN" sz="2000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Aliens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considering user's clicked sequences</a:t>
            </a:r>
            <a:endParaRPr lang="en-US" altLang="zh-CN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Titantic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→</a:t>
            </a:r>
            <a:r>
              <a:rPr lang="en-US" altLang="zh-CN" sz="2000" u="sng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Avengers→Ant-Man and Wasp</a:t>
            </a:r>
            <a:endParaRPr lang="en-US" altLang="zh-CN" sz="2000" u="sng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sz="20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(Adventure,Genre,Aliens) &gt; 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(Horror,Genre,Piranha 2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965440" y="5003165"/>
            <a:ext cx="23406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Adventure</a:t>
            </a:r>
            <a:endParaRPr lang="en-US" altLang="zh-CN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Introduction</a:t>
            </a:r>
            <a:endParaRPr lang="en-US" altLang="zh-CN" sz="4400" dirty="0"/>
          </a:p>
        </p:txBody>
      </p:sp>
      <p:sp>
        <p:nvSpPr>
          <p:cNvPr id="3" name="文本框 2"/>
          <p:cNvSpPr txBox="1"/>
          <p:nvPr/>
        </p:nvSpPr>
        <p:spPr>
          <a:xfrm>
            <a:off x="2045970" y="1651635"/>
            <a:ext cx="81845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This paper</a:t>
            </a:r>
            <a:r>
              <a: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propose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a knowledge-aware attentional reasoning network KARN that incorporates the users’ clicked history sequences and path connectivity between users and items for recommendation. 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Method</a:t>
            </a:r>
            <a:endParaRPr lang="en-US" altLang="zh-CN" sz="44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45615" y="1525905"/>
            <a:ext cx="8707120" cy="4725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Method</a:t>
            </a:r>
            <a:endParaRPr lang="en-US" altLang="zh-CN" sz="4400" dirty="0"/>
          </a:p>
        </p:txBody>
      </p:sp>
      <p:grpSp>
        <p:nvGrpSpPr>
          <p:cNvPr id="9" name="组合 8"/>
          <p:cNvGrpSpPr/>
          <p:nvPr/>
        </p:nvGrpSpPr>
        <p:grpSpPr>
          <a:xfrm>
            <a:off x="4688840" y="1485265"/>
            <a:ext cx="5854700" cy="3077210"/>
            <a:chOff x="7174" y="2339"/>
            <a:chExt cx="9220" cy="4846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174" y="2339"/>
              <a:ext cx="9221" cy="4847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8495" y="5740"/>
              <a:ext cx="1843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600" b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textual knowledge</a:t>
              </a:r>
              <a:endParaRPr lang="en-US" altLang="zh-CN" sz="1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4542" y="5806"/>
              <a:ext cx="1821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600" b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contextual knowledge</a:t>
              </a:r>
              <a:endParaRPr lang="en-US" altLang="zh-CN" sz="1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5981700" y="2039620"/>
            <a:ext cx="3986530" cy="36703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>
            <a:stCxn id="10" idx="1"/>
          </p:cNvCxnSpPr>
          <p:nvPr/>
        </p:nvCxnSpPr>
        <p:spPr>
          <a:xfrm flipH="1">
            <a:off x="4326255" y="2223135"/>
            <a:ext cx="1655445" cy="203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225" y="1910715"/>
            <a:ext cx="2147570" cy="602615"/>
          </a:xfrm>
          <a:prstGeom prst="rect">
            <a:avLst/>
          </a:prstGeom>
        </p:spPr>
      </p:pic>
      <p:sp>
        <p:nvSpPr>
          <p:cNvPr id="16" name="椭圆 15"/>
          <p:cNvSpPr/>
          <p:nvPr/>
        </p:nvSpPr>
        <p:spPr>
          <a:xfrm>
            <a:off x="6436360" y="3061335"/>
            <a:ext cx="462915" cy="5435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5594350" y="3183255"/>
            <a:ext cx="771525" cy="32575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8" name="直接箭头连接符 17"/>
          <p:cNvCxnSpPr>
            <a:stCxn id="16" idx="4"/>
          </p:cNvCxnSpPr>
          <p:nvPr/>
        </p:nvCxnSpPr>
        <p:spPr>
          <a:xfrm flipH="1">
            <a:off x="6639560" y="3604895"/>
            <a:ext cx="28575" cy="775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stCxn id="17" idx="1"/>
          </p:cNvCxnSpPr>
          <p:nvPr/>
        </p:nvCxnSpPr>
        <p:spPr>
          <a:xfrm flipH="1">
            <a:off x="4598670" y="3346450"/>
            <a:ext cx="995680" cy="2584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935" y="3452495"/>
            <a:ext cx="2842260" cy="314325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643890" y="3429000"/>
            <a:ext cx="383730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CNN:</a:t>
            </a:r>
            <a:endParaRPr lang="en-US" altLang="zh-C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local maxpooling</a:t>
            </a:r>
            <a:endParaRPr lang="en-US" altLang="zh-CN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8935" y="4612005"/>
            <a:ext cx="2814955" cy="45656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3745" y="4531995"/>
            <a:ext cx="2270125" cy="904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Method</a:t>
            </a:r>
            <a:endParaRPr lang="en-US" altLang="zh-CN" sz="4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2870" y="1555115"/>
            <a:ext cx="4045585" cy="37204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8540" y="4900930"/>
            <a:ext cx="3417570" cy="6921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rcRect t="11641"/>
          <a:stretch>
            <a:fillRect/>
          </a:stretch>
        </p:blipFill>
        <p:spPr>
          <a:xfrm>
            <a:off x="6481445" y="4063365"/>
            <a:ext cx="3148330" cy="469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rcRect b="32649"/>
          <a:stretch>
            <a:fillRect/>
          </a:stretch>
        </p:blipFill>
        <p:spPr>
          <a:xfrm>
            <a:off x="6487795" y="2701925"/>
            <a:ext cx="4047490" cy="10642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rcRect t="70200" r="48049" b="-2163"/>
          <a:stretch>
            <a:fillRect/>
          </a:stretch>
        </p:blipFill>
        <p:spPr>
          <a:xfrm>
            <a:off x="6908800" y="1895475"/>
            <a:ext cx="2286000" cy="549275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>
          <a:xfrm>
            <a:off x="3226435" y="4015740"/>
            <a:ext cx="396875" cy="36512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>
            <a:stCxn id="9" idx="6"/>
          </p:cNvCxnSpPr>
          <p:nvPr/>
        </p:nvCxnSpPr>
        <p:spPr>
          <a:xfrm>
            <a:off x="3638550" y="4198620"/>
            <a:ext cx="2475230" cy="88138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1907540" y="3618865"/>
            <a:ext cx="3079115" cy="396875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4993005" y="3813810"/>
            <a:ext cx="1407160" cy="40830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圆角矩形 12"/>
          <p:cNvSpPr/>
          <p:nvPr/>
        </p:nvSpPr>
        <p:spPr>
          <a:xfrm>
            <a:off x="2367280" y="2921000"/>
            <a:ext cx="1572260" cy="53975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>
            <a:off x="3902710" y="3134995"/>
            <a:ext cx="2433955" cy="825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2938780" y="2413000"/>
            <a:ext cx="1873250" cy="365125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6" name="直接箭头连接符 15"/>
          <p:cNvCxnSpPr/>
          <p:nvPr/>
        </p:nvCxnSpPr>
        <p:spPr>
          <a:xfrm flipV="1">
            <a:off x="4806950" y="2221865"/>
            <a:ext cx="2069465" cy="37338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Method</a:t>
            </a:r>
            <a:endParaRPr lang="en-US" altLang="zh-CN" sz="4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3585" y="1479550"/>
            <a:ext cx="5168265" cy="444563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678430" y="5273675"/>
            <a:ext cx="358775" cy="208915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t="16434"/>
          <a:stretch>
            <a:fillRect/>
          </a:stretch>
        </p:blipFill>
        <p:spPr>
          <a:xfrm>
            <a:off x="2766060" y="5747385"/>
            <a:ext cx="3233420" cy="303530"/>
          </a:xfrm>
          <a:prstGeom prst="rect">
            <a:avLst/>
          </a:prstGeom>
        </p:spPr>
      </p:pic>
      <p:cxnSp>
        <p:nvCxnSpPr>
          <p:cNvPr id="6" name="直接箭头连接符 5"/>
          <p:cNvCxnSpPr>
            <a:stCxn id="3" idx="3"/>
          </p:cNvCxnSpPr>
          <p:nvPr/>
        </p:nvCxnSpPr>
        <p:spPr>
          <a:xfrm>
            <a:off x="3037205" y="5378450"/>
            <a:ext cx="2061845" cy="3435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5127625" y="6050915"/>
            <a:ext cx="269240" cy="1460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435" y="6178550"/>
            <a:ext cx="1757045" cy="28003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746875" y="6186170"/>
            <a:ext cx="23088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0" algn="l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(Titantic,item,Directedby)</a:t>
            </a:r>
            <a:endParaRPr lang="zh-CN" altLang="en-US" sz="1600"/>
          </a:p>
        </p:txBody>
      </p:sp>
      <p:sp>
        <p:nvSpPr>
          <p:cNvPr id="10" name="文本框 9"/>
          <p:cNvSpPr txBox="1"/>
          <p:nvPr/>
        </p:nvSpPr>
        <p:spPr>
          <a:xfrm>
            <a:off x="6310630" y="5586730"/>
            <a:ext cx="5509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jark,Interact,</a:t>
            </a:r>
            <a:r>
              <a:rPr lang="en-US" altLang="zh-CN" sz="1600" u="sng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Titantic,DirectedBy</a:t>
            </a:r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,James Cameron,isDirectorof,</a:t>
            </a:r>
            <a:endParaRPr lang="en-US" altLang="zh-CN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Piranha 2</a:t>
            </a:r>
            <a:endParaRPr lang="en-US" altLang="zh-CN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曲线连接符 10"/>
          <p:cNvCxnSpPr/>
          <p:nvPr/>
        </p:nvCxnSpPr>
        <p:spPr>
          <a:xfrm rot="5400000">
            <a:off x="5781675" y="5004435"/>
            <a:ext cx="746760" cy="657860"/>
          </a:xfrm>
          <a:prstGeom prst="curvedConnector3">
            <a:avLst>
              <a:gd name="adj1" fmla="val 50085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4930" y="4667885"/>
            <a:ext cx="359410" cy="3365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5025" y="2715895"/>
            <a:ext cx="1945640" cy="1731010"/>
          </a:xfrm>
          <a:prstGeom prst="rect">
            <a:avLst/>
          </a:prstGeom>
        </p:spPr>
      </p:pic>
      <p:cxnSp>
        <p:nvCxnSpPr>
          <p:cNvPr id="14" name="直接箭头连接符 13"/>
          <p:cNvCxnSpPr>
            <a:endCxn id="13" idx="1"/>
          </p:cNvCxnSpPr>
          <p:nvPr/>
        </p:nvCxnSpPr>
        <p:spPr>
          <a:xfrm flipV="1">
            <a:off x="4484370" y="3581400"/>
            <a:ext cx="2700655" cy="10109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rcRect t="15208"/>
          <a:stretch>
            <a:fillRect/>
          </a:stretch>
        </p:blipFill>
        <p:spPr>
          <a:xfrm>
            <a:off x="7371715" y="4460875"/>
            <a:ext cx="1634490" cy="301625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 flipV="1">
            <a:off x="8820785" y="3112770"/>
            <a:ext cx="718185" cy="171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61525" y="2918460"/>
            <a:ext cx="365760" cy="395605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467100" y="3004185"/>
            <a:ext cx="2111375" cy="370205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08955" y="3009900"/>
            <a:ext cx="1333500" cy="2857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55310" y="1814195"/>
            <a:ext cx="256540" cy="336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Method</a:t>
            </a:r>
            <a:endParaRPr lang="en-US" altLang="zh-CN" sz="4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b="6605"/>
          <a:stretch>
            <a:fillRect/>
          </a:stretch>
        </p:blipFill>
        <p:spPr>
          <a:xfrm>
            <a:off x="252095" y="1854200"/>
            <a:ext cx="6529070" cy="27025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t="6105" b="9158"/>
          <a:stretch>
            <a:fillRect/>
          </a:stretch>
        </p:blipFill>
        <p:spPr>
          <a:xfrm>
            <a:off x="6412865" y="3382645"/>
            <a:ext cx="4453890" cy="4406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975" y="1879600"/>
            <a:ext cx="4320540" cy="72771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573145" y="3017520"/>
            <a:ext cx="2715260" cy="6026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3130" y="4906010"/>
            <a:ext cx="6473190" cy="1200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1314</Words>
  <Application>WPS 演示</Application>
  <PresentationFormat>自定义</PresentationFormat>
  <Paragraphs>96</Paragraphs>
  <Slides>14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Arial</vt:lpstr>
      <vt:lpstr>宋体</vt:lpstr>
      <vt:lpstr>Wingdings</vt:lpstr>
      <vt:lpstr>Bahnschrift Condensed</vt:lpstr>
      <vt:lpstr>Gill Sans Ultra Bold</vt:lpstr>
      <vt:lpstr>Segoe UI Black</vt:lpstr>
      <vt:lpstr>Times New Roman</vt:lpstr>
      <vt:lpstr>华康俪金黑W8(P)</vt:lpstr>
      <vt:lpstr>黑体</vt:lpstr>
      <vt:lpstr>仿宋</vt:lpstr>
      <vt:lpstr>楷体</vt:lpstr>
      <vt:lpstr>等线</vt:lpstr>
      <vt:lpstr>微软雅黑</vt:lpstr>
      <vt:lpstr>Arial Unicode MS</vt:lpstr>
      <vt:lpstr>Office 主题​​</vt:lpstr>
      <vt:lpstr>PowerPoint 演示文稿</vt:lpstr>
      <vt:lpstr>PowerPoint 演示文稿</vt:lpstr>
      <vt:lpstr>Introduction</vt:lpstr>
      <vt:lpstr>Introduction</vt:lpstr>
      <vt:lpstr>Method</vt:lpstr>
      <vt:lpstr>Method</vt:lpstr>
      <vt:lpstr>Method</vt:lpstr>
      <vt:lpstr>Method</vt:lpstr>
      <vt:lpstr>Method</vt:lpstr>
      <vt:lpstr>Experiments</vt:lpstr>
      <vt:lpstr>Experiments</vt:lpstr>
      <vt:lpstr>Experiments</vt:lpstr>
      <vt:lpstr>Experiments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陌路@离殇</cp:lastModifiedBy>
  <cp:revision>952</cp:revision>
  <dcterms:created xsi:type="dcterms:W3CDTF">2017-04-22T07:59:00Z</dcterms:created>
  <dcterms:modified xsi:type="dcterms:W3CDTF">2020-07-22T09:50:33Z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2052-11.1.0.9739</vt:lpwstr>
  </property>
</Properties>
</file>