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8" r:id="rId2"/>
    <p:sldId id="262" r:id="rId3"/>
    <p:sldId id="335" r:id="rId4"/>
    <p:sldId id="316" r:id="rId5"/>
    <p:sldId id="339" r:id="rId6"/>
    <p:sldId id="277" r:id="rId7"/>
    <p:sldId id="315" r:id="rId8"/>
    <p:sldId id="342" r:id="rId9"/>
    <p:sldId id="343" r:id="rId10"/>
    <p:sldId id="344" r:id="rId11"/>
    <p:sldId id="345" r:id="rId12"/>
    <p:sldId id="266" r:id="rId13"/>
    <p:sldId id="317" r:id="rId14"/>
    <p:sldId id="346" r:id="rId15"/>
    <p:sldId id="347" r:id="rId16"/>
    <p:sldId id="268" r:id="rId17"/>
    <p:sldId id="279"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1" autoAdjust="0"/>
    <p:restoredTop sz="94270" autoAdjust="0"/>
  </p:normalViewPr>
  <p:slideViewPr>
    <p:cSldViewPr snapToGrid="0">
      <p:cViewPr varScale="1">
        <p:scale>
          <a:sx n="86" d="100"/>
          <a:sy n="86"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2020/10/9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2020/10/9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2020/10/9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2020/10/9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2020/10/9</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image" Target="../media/image49.png"/><Relationship Id="rId16" Type="http://schemas.openxmlformats.org/officeDocument/2006/relationships/image" Target="../media/image61.png"/><Relationship Id="rId20" Type="http://schemas.openxmlformats.org/officeDocument/2006/relationships/image" Target="../media/image65.jp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48.svg"/><Relationship Id="rId5" Type="http://schemas.openxmlformats.org/officeDocument/2006/relationships/image" Target="../media/image52.svg"/><Relationship Id="rId15" Type="http://schemas.openxmlformats.org/officeDocument/2006/relationships/image" Target="../media/image60.svg"/><Relationship Id="rId10" Type="http://schemas.openxmlformats.org/officeDocument/2006/relationships/image" Target="../media/image47.png"/><Relationship Id="rId19" Type="http://schemas.openxmlformats.org/officeDocument/2006/relationships/image" Target="../media/image64.sv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59.png"/></Relationships>
</file>

<file path=ppt/slides/_rels/slide12.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svg"/><Relationship Id="rId7" Type="http://schemas.openxmlformats.org/officeDocument/2006/relationships/image" Target="../media/image19.svg"/><Relationship Id="rId12" Type="http://schemas.openxmlformats.org/officeDocument/2006/relationships/image" Target="../media/image36.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35.svg"/><Relationship Id="rId5" Type="http://schemas.openxmlformats.org/officeDocument/2006/relationships/image" Target="../media/image31.sv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3"/>
            <a:ext cx="12204000" cy="1188004"/>
            <a:chOff x="0" y="-4113"/>
            <a:chExt cx="12204000" cy="118800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1" y="5894738"/>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1991318" y="2512953"/>
            <a:ext cx="8844280" cy="1323439"/>
          </a:xfrm>
          <a:prstGeom prst="rect">
            <a:avLst/>
          </a:prstGeom>
          <a:noFill/>
        </p:spPr>
        <p:txBody>
          <a:bodyPr wrap="square" rtlCol="0">
            <a:spAutoFit/>
            <a:scene3d>
              <a:camera prst="orthographicFront"/>
              <a:lightRig rig="threePt" dir="t"/>
            </a:scene3d>
          </a:bodyPr>
          <a:lstStyle/>
          <a:p>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K-BERT Enabling Language Representation with Knowledge Graph</a:t>
            </a:r>
          </a:p>
        </p:txBody>
      </p:sp>
      <p:sp>
        <p:nvSpPr>
          <p:cNvPr id="3" name="文本框 2"/>
          <p:cNvSpPr txBox="1"/>
          <p:nvPr/>
        </p:nvSpPr>
        <p:spPr>
          <a:xfrm>
            <a:off x="4785995" y="5268595"/>
            <a:ext cx="2733441"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2020.10.01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9214201" y="4374204"/>
            <a:ext cx="1535998"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——AAAI 2020</a:t>
            </a:r>
            <a:endParaRPr lang="en-US" altLang="zh-CN" dirty="0">
              <a:solidFill>
                <a:srgbClr val="1F4E7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38200" y="770528"/>
            <a:ext cx="10515600" cy="482946"/>
          </a:xfrm>
        </p:spPr>
        <p:txBody>
          <a:bodyPr/>
          <a:lstStyle/>
          <a:p>
            <a:r>
              <a:rPr lang="en-US" altLang="zh-CN" sz="3600" dirty="0">
                <a:latin typeface="Times New Roman" panose="02020603050405020304" pitchFamily="18" charset="0"/>
              </a:rPr>
              <a:t>Method</a:t>
            </a:r>
          </a:p>
        </p:txBody>
      </p:sp>
      <p:sp>
        <p:nvSpPr>
          <p:cNvPr id="7" name="文本框 6"/>
          <p:cNvSpPr txBox="1"/>
          <p:nvPr/>
        </p:nvSpPr>
        <p:spPr>
          <a:xfrm>
            <a:off x="201590" y="1246056"/>
            <a:ext cx="7000240" cy="523220"/>
          </a:xfrm>
          <a:prstGeom prst="rect">
            <a:avLst/>
          </a:prstGeom>
          <a:noFill/>
        </p:spPr>
        <p:txBody>
          <a:bodyPr wrap="square" rtlCol="0">
            <a:spAutoFit/>
          </a:bodyPr>
          <a:lstStyle/>
          <a:p>
            <a:r>
              <a:rPr lang="en-US" altLang="zh-CN"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Seeing layer</a:t>
            </a:r>
          </a:p>
        </p:txBody>
      </p:sp>
      <p:sp>
        <p:nvSpPr>
          <p:cNvPr id="16" name="AutoShape 2" descr="\mathbb{K}">
            <a:extLst>
              <a:ext uri="{FF2B5EF4-FFF2-40B4-BE49-F238E27FC236}">
                <a16:creationId xmlns:a16="http://schemas.microsoft.com/office/drawing/2014/main" id="{05B46633-1A16-42FA-AE9F-33422AA0DA65}"/>
              </a:ext>
            </a:extLst>
          </p:cNvPr>
          <p:cNvSpPr>
            <a:spLocks noChangeAspect="1" noChangeArrowheads="1"/>
          </p:cNvSpPr>
          <p:nvPr/>
        </p:nvSpPr>
        <p:spPr bwMode="auto">
          <a:xfrm>
            <a:off x="1498600" y="-968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AutoShape 3" descr="s=\left\{w_{0}, w_{1}, w_{2}, \dots, w_{n}\right\}">
            <a:extLst>
              <a:ext uri="{FF2B5EF4-FFF2-40B4-BE49-F238E27FC236}">
                <a16:creationId xmlns:a16="http://schemas.microsoft.com/office/drawing/2014/main" id="{443E38FD-EA8C-4F8F-896D-2309151AD0F5}"/>
              </a:ext>
            </a:extLst>
          </p:cNvPr>
          <p:cNvSpPr>
            <a:spLocks noChangeAspect="1" noChangeArrowheads="1"/>
          </p:cNvSpPr>
          <p:nvPr/>
        </p:nvSpPr>
        <p:spPr bwMode="auto">
          <a:xfrm>
            <a:off x="3330575" y="-968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AutoShape 4" descr="t=\left\{w_{0}, w_{1}, \ldots, w_{i}\left\{\left(r_{i 0}, w_{i 0}\right), \ldots,\left(r_{i k}, w_{i k}\right)\right\}, \ldots, w_{n}\right\}">
            <a:extLst>
              <a:ext uri="{FF2B5EF4-FFF2-40B4-BE49-F238E27FC236}">
                <a16:creationId xmlns:a16="http://schemas.microsoft.com/office/drawing/2014/main" id="{E9B66887-D60C-4025-BEF6-2C136EC015A8}"/>
              </a:ext>
            </a:extLst>
          </p:cNvPr>
          <p:cNvSpPr>
            <a:spLocks noChangeAspect="1" noChangeArrowheads="1"/>
          </p:cNvSpPr>
          <p:nvPr/>
        </p:nvSpPr>
        <p:spPr bwMode="auto">
          <a:xfrm>
            <a:off x="6127750" y="-968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图片 3">
            <a:extLst>
              <a:ext uri="{FF2B5EF4-FFF2-40B4-BE49-F238E27FC236}">
                <a16:creationId xmlns:a16="http://schemas.microsoft.com/office/drawing/2014/main" id="{2D2ECAB4-CE11-456B-B13A-A303975D1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8" y="1769276"/>
            <a:ext cx="8000116" cy="4973949"/>
          </a:xfrm>
          <a:prstGeom prst="rect">
            <a:avLst/>
          </a:prstGeom>
        </p:spPr>
      </p:pic>
      <p:pic>
        <p:nvPicPr>
          <p:cNvPr id="3" name="图形 2">
            <a:extLst>
              <a:ext uri="{FF2B5EF4-FFF2-40B4-BE49-F238E27FC236}">
                <a16:creationId xmlns:a16="http://schemas.microsoft.com/office/drawing/2014/main" id="{FE4D9BB2-8393-4003-B9AA-24CAB06F5E9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7878" t="-11036" r="32901" b="-7182"/>
          <a:stretch/>
        </p:blipFill>
        <p:spPr>
          <a:xfrm>
            <a:off x="8719734" y="3231870"/>
            <a:ext cx="2468880" cy="649223"/>
          </a:xfrm>
          <a:prstGeom prst="rect">
            <a:avLst/>
          </a:prstGeom>
        </p:spPr>
      </p:pic>
      <p:sp>
        <p:nvSpPr>
          <p:cNvPr id="5" name="矩形 4">
            <a:extLst>
              <a:ext uri="{FF2B5EF4-FFF2-40B4-BE49-F238E27FC236}">
                <a16:creationId xmlns:a16="http://schemas.microsoft.com/office/drawing/2014/main" id="{D80D27A3-548A-4629-AB9F-59D74E57F95A}"/>
              </a:ext>
            </a:extLst>
          </p:cNvPr>
          <p:cNvSpPr/>
          <p:nvPr/>
        </p:nvSpPr>
        <p:spPr>
          <a:xfrm>
            <a:off x="8496996" y="2669289"/>
            <a:ext cx="2898550" cy="369332"/>
          </a:xfrm>
          <a:prstGeom prst="rect">
            <a:avLst/>
          </a:prstGeom>
        </p:spPr>
        <p:txBody>
          <a:bodyPr wrap="none">
            <a:spAutoFit/>
          </a:bodyPr>
          <a:lstStyle/>
          <a:p>
            <a:r>
              <a:rPr lang="en-US" altLang="zh-CN" dirty="0"/>
              <a:t>matrix </a:t>
            </a:r>
            <a:r>
              <a:rPr lang="en-US" altLang="zh-CN" i="1" dirty="0"/>
              <a:t>      </a:t>
            </a:r>
            <a:r>
              <a:rPr lang="en-US" altLang="zh-CN" dirty="0"/>
              <a:t>is defined as (3), </a:t>
            </a:r>
            <a:endParaRPr lang="zh-CN" altLang="en-US" dirty="0"/>
          </a:p>
        </p:txBody>
      </p:sp>
      <p:sp>
        <p:nvSpPr>
          <p:cNvPr id="8" name="Rectangle 1">
            <a:extLst>
              <a:ext uri="{FF2B5EF4-FFF2-40B4-BE49-F238E27FC236}">
                <a16:creationId xmlns:a16="http://schemas.microsoft.com/office/drawing/2014/main" id="{AEAE8689-3519-4DA9-8AE0-F52C1029F505}"/>
              </a:ext>
            </a:extLst>
          </p:cNvPr>
          <p:cNvSpPr>
            <a:spLocks noChangeArrowheads="1"/>
          </p:cNvSpPr>
          <p:nvPr/>
        </p:nvSpPr>
        <p:spPr bwMode="auto">
          <a:xfrm>
            <a:off x="8496996" y="4078826"/>
            <a:ext cx="327095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anose="020B0604020202020204" pitchFamily="34" charset="0"/>
              </a:rPr>
              <a:t>              </a:t>
            </a:r>
            <a:r>
              <a:rPr kumimoji="0" lang="zh-CN" altLang="zh-CN" sz="1800" b="0" i="0" u="none" strike="noStrike" cap="none" normalizeH="0" baseline="0" dirty="0">
                <a:ln>
                  <a:noFill/>
                </a:ln>
                <a:solidFill>
                  <a:schemeClr val="tx1"/>
                </a:solidFill>
                <a:effectLst/>
                <a:latin typeface="Arial" panose="020B0604020202020204" pitchFamily="34" charset="0"/>
              </a:rPr>
              <a:t>表示两个词在同一支路上；  </a:t>
            </a:r>
            <a:r>
              <a:rPr kumimoji="0" lang="zh-CN" altLang="zh-CN" sz="1900" b="0" i="0" u="none" strike="noStrike" cap="none" normalizeH="0" baseline="0" dirty="0">
                <a:ln>
                  <a:noFill/>
                </a:ln>
                <a:solidFill>
                  <a:schemeClr val="tx1"/>
                </a:solidFill>
                <a:effectLst/>
                <a:latin typeface="Arial" panose="020B0604020202020204" pitchFamily="34" charset="0"/>
              </a:rPr>
              <a:t>     </a:t>
            </a:r>
            <a:r>
              <a:rPr kumimoji="0" lang="zh-CN" altLang="zh-CN" sz="1800" b="0" i="0" u="none" strike="noStrike" cap="none" normalizeH="0" baseline="0" dirty="0">
                <a:ln>
                  <a:noFill/>
                </a:ln>
                <a:solidFill>
                  <a:schemeClr val="tx1"/>
                </a:solidFill>
                <a:effectLst/>
                <a:latin typeface="Arial" panose="020B0604020202020204" pitchFamily="34" charset="0"/>
              </a:rPr>
              <a:t> </a:t>
            </a:r>
            <a:r>
              <a:rPr kumimoji="0" lang="en-US" altLang="zh-CN" sz="1800" b="0" i="0" u="none" strike="noStrike" cap="none" normalizeH="0" baseline="0" dirty="0">
                <a:ln>
                  <a:noFill/>
                </a:ln>
                <a:solidFill>
                  <a:schemeClr val="tx1"/>
                </a:solidFill>
                <a:effectLst/>
                <a:latin typeface="Arial" panose="020B0604020202020204" pitchFamily="34" charset="0"/>
              </a:rPr>
              <a:t>    </a:t>
            </a:r>
            <a:r>
              <a:rPr kumimoji="0" lang="zh-CN" altLang="zh-CN" sz="1800" b="0" i="0" u="none" strike="noStrike" cap="none" normalizeH="0" baseline="0" dirty="0">
                <a:ln>
                  <a:noFill/>
                </a:ln>
                <a:solidFill>
                  <a:schemeClr val="tx1"/>
                </a:solidFill>
                <a:effectLst/>
                <a:latin typeface="Arial" panose="020B0604020202020204" pitchFamily="34" charset="0"/>
              </a:rPr>
              <a:t>表示两个词不在同一支路上。 </a:t>
            </a:r>
            <a:r>
              <a:rPr lang="en-US" altLang="zh-CN" sz="1900" dirty="0" err="1">
                <a:latin typeface="Arial" panose="020B0604020202020204" pitchFamily="34" charset="0"/>
              </a:rPr>
              <a:t>i</a:t>
            </a:r>
            <a:r>
              <a:rPr kumimoji="0" lang="zh-CN" altLang="zh-CN" sz="1800" b="0" i="0" u="none" strike="noStrike" cap="none" normalizeH="0" baseline="0" dirty="0">
                <a:ln>
                  <a:noFill/>
                </a:ln>
                <a:solidFill>
                  <a:schemeClr val="tx1"/>
                </a:solidFill>
                <a:effectLst/>
                <a:latin typeface="Arial" panose="020B0604020202020204" pitchFamily="34" charset="0"/>
              </a:rPr>
              <a:t>和</a:t>
            </a:r>
            <a:r>
              <a:rPr kumimoji="0" lang="en-US" altLang="zh-CN" sz="1900" b="0" i="0" u="none" strike="noStrike" cap="none" normalizeH="0" baseline="0" dirty="0">
                <a:ln>
                  <a:noFill/>
                </a:ln>
                <a:solidFill>
                  <a:schemeClr val="tx1"/>
                </a:solidFill>
                <a:effectLst/>
                <a:latin typeface="Arial" panose="020B0604020202020204" pitchFamily="34" charset="0"/>
              </a:rPr>
              <a:t>j</a:t>
            </a:r>
            <a:r>
              <a:rPr kumimoji="0" lang="zh-CN" altLang="zh-CN" sz="1800" b="0" i="0" u="none" strike="noStrike" cap="none" normalizeH="0" baseline="0" dirty="0">
                <a:ln>
                  <a:noFill/>
                </a:ln>
                <a:solidFill>
                  <a:schemeClr val="tx1"/>
                </a:solidFill>
                <a:effectLst/>
                <a:latin typeface="Arial" panose="020B0604020202020204" pitchFamily="34" charset="0"/>
              </a:rPr>
              <a:t> 是hard-position index. </a:t>
            </a:r>
          </a:p>
        </p:txBody>
      </p:sp>
      <p:sp>
        <p:nvSpPr>
          <p:cNvPr id="9" name="AutoShape 2" descr="w_{i} \oslash w_{j}">
            <a:extLst>
              <a:ext uri="{FF2B5EF4-FFF2-40B4-BE49-F238E27FC236}">
                <a16:creationId xmlns:a16="http://schemas.microsoft.com/office/drawing/2014/main" id="{30242E3E-B797-4579-823E-FFD9220E7315}"/>
              </a:ext>
            </a:extLst>
          </p:cNvPr>
          <p:cNvSpPr>
            <a:spLocks noChangeAspect="1" noChangeArrowheads="1"/>
          </p:cNvSpPr>
          <p:nvPr/>
        </p:nvSpPr>
        <p:spPr bwMode="auto">
          <a:xfrm>
            <a:off x="1640654" y="-144463"/>
            <a:ext cx="1534346" cy="1534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3" descr="i">
            <a:extLst>
              <a:ext uri="{FF2B5EF4-FFF2-40B4-BE49-F238E27FC236}">
                <a16:creationId xmlns:a16="http://schemas.microsoft.com/office/drawing/2014/main" id="{2CBCC25A-EE48-4D53-A762-F6C26DE71A7A}"/>
              </a:ext>
            </a:extLst>
          </p:cNvPr>
          <p:cNvSpPr>
            <a:spLocks noChangeAspect="1" noChangeArrowheads="1"/>
          </p:cNvSpPr>
          <p:nvPr/>
        </p:nvSpPr>
        <p:spPr bwMode="auto">
          <a:xfrm>
            <a:off x="5136329" y="-144463"/>
            <a:ext cx="1534346" cy="1534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4" descr="j">
            <a:extLst>
              <a:ext uri="{FF2B5EF4-FFF2-40B4-BE49-F238E27FC236}">
                <a16:creationId xmlns:a16="http://schemas.microsoft.com/office/drawing/2014/main" id="{E7681649-46A5-4630-868A-154437269EE7}"/>
              </a:ext>
            </a:extLst>
          </p:cNvPr>
          <p:cNvSpPr>
            <a:spLocks noChangeAspect="1" noChangeArrowheads="1"/>
          </p:cNvSpPr>
          <p:nvPr/>
        </p:nvSpPr>
        <p:spPr bwMode="auto">
          <a:xfrm>
            <a:off x="5952304" y="-144463"/>
            <a:ext cx="1534346" cy="1534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3" name="图形 12">
            <a:extLst>
              <a:ext uri="{FF2B5EF4-FFF2-40B4-BE49-F238E27FC236}">
                <a16:creationId xmlns:a16="http://schemas.microsoft.com/office/drawing/2014/main" id="{3F1BBE43-46F3-409E-B587-109E378C1D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5154" y="4129465"/>
            <a:ext cx="833166" cy="283631"/>
          </a:xfrm>
          <a:prstGeom prst="rect">
            <a:avLst/>
          </a:prstGeom>
        </p:spPr>
      </p:pic>
      <p:pic>
        <p:nvPicPr>
          <p:cNvPr id="15" name="图形 14">
            <a:extLst>
              <a:ext uri="{FF2B5EF4-FFF2-40B4-BE49-F238E27FC236}">
                <a16:creationId xmlns:a16="http://schemas.microsoft.com/office/drawing/2014/main" id="{0C17BB61-ED84-408E-94BE-2D48328C52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64002" y="4432925"/>
            <a:ext cx="833166" cy="283631"/>
          </a:xfrm>
          <a:prstGeom prst="rect">
            <a:avLst/>
          </a:prstGeom>
        </p:spPr>
      </p:pic>
      <p:sp>
        <p:nvSpPr>
          <p:cNvPr id="19" name="矩形 18">
            <a:extLst>
              <a:ext uri="{FF2B5EF4-FFF2-40B4-BE49-F238E27FC236}">
                <a16:creationId xmlns:a16="http://schemas.microsoft.com/office/drawing/2014/main" id="{A5BD9105-F444-4A02-8E81-3941BD3E1F94}"/>
              </a:ext>
            </a:extLst>
          </p:cNvPr>
          <p:cNvSpPr/>
          <p:nvPr/>
        </p:nvSpPr>
        <p:spPr>
          <a:xfrm>
            <a:off x="11292918" y="3425962"/>
            <a:ext cx="441146" cy="369332"/>
          </a:xfrm>
          <a:prstGeom prst="rect">
            <a:avLst/>
          </a:prstGeom>
        </p:spPr>
        <p:txBody>
          <a:bodyPr wrap="none">
            <a:spAutoFit/>
          </a:bodyPr>
          <a:lstStyle/>
          <a:p>
            <a:r>
              <a:rPr lang="en-US" altLang="zh-CN" dirty="0"/>
              <a:t>(3)</a:t>
            </a:r>
            <a:endParaRPr lang="zh-CN" altLang="en-US" dirty="0"/>
          </a:p>
        </p:txBody>
      </p:sp>
      <p:pic>
        <p:nvPicPr>
          <p:cNvPr id="12" name="图形 11">
            <a:extLst>
              <a:ext uri="{FF2B5EF4-FFF2-40B4-BE49-F238E27FC236}">
                <a16:creationId xmlns:a16="http://schemas.microsoft.com/office/drawing/2014/main" id="{DA028774-6574-4701-B987-DEE8860805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27542" y="2775280"/>
            <a:ext cx="198582" cy="172105"/>
          </a:xfrm>
          <a:prstGeom prst="rect">
            <a:avLst/>
          </a:prstGeom>
        </p:spPr>
      </p:pic>
    </p:spTree>
    <p:extLst>
      <p:ext uri="{BB962C8B-B14F-4D97-AF65-F5344CB8AC3E}">
        <p14:creationId xmlns:p14="http://schemas.microsoft.com/office/powerpoint/2010/main" val="2906458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38200" y="770528"/>
            <a:ext cx="10515600" cy="482946"/>
          </a:xfrm>
        </p:spPr>
        <p:txBody>
          <a:bodyPr/>
          <a:lstStyle/>
          <a:p>
            <a:r>
              <a:rPr lang="en-US" altLang="zh-CN" sz="3600" dirty="0">
                <a:latin typeface="Times New Roman" panose="02020603050405020304" pitchFamily="18" charset="0"/>
              </a:rPr>
              <a:t>Method</a:t>
            </a:r>
          </a:p>
        </p:txBody>
      </p:sp>
      <p:sp>
        <p:nvSpPr>
          <p:cNvPr id="7" name="文本框 6"/>
          <p:cNvSpPr txBox="1"/>
          <p:nvPr/>
        </p:nvSpPr>
        <p:spPr>
          <a:xfrm>
            <a:off x="201590" y="1246056"/>
            <a:ext cx="7000240" cy="523220"/>
          </a:xfrm>
          <a:prstGeom prst="rect">
            <a:avLst/>
          </a:prstGeom>
          <a:noFill/>
        </p:spPr>
        <p:txBody>
          <a:bodyPr wrap="square" rtlCol="0">
            <a:spAutoFit/>
          </a:bodyPr>
          <a:lstStyle/>
          <a:p>
            <a:r>
              <a:rPr lang="en-US" altLang="zh-CN"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Mask-Transformer</a:t>
            </a:r>
          </a:p>
        </p:txBody>
      </p:sp>
      <p:sp>
        <p:nvSpPr>
          <p:cNvPr id="16" name="AutoShape 2" descr="\mathbb{K}">
            <a:extLst>
              <a:ext uri="{FF2B5EF4-FFF2-40B4-BE49-F238E27FC236}">
                <a16:creationId xmlns:a16="http://schemas.microsoft.com/office/drawing/2014/main" id="{05B46633-1A16-42FA-AE9F-33422AA0DA65}"/>
              </a:ext>
            </a:extLst>
          </p:cNvPr>
          <p:cNvSpPr>
            <a:spLocks noChangeAspect="1" noChangeArrowheads="1"/>
          </p:cNvSpPr>
          <p:nvPr/>
        </p:nvSpPr>
        <p:spPr bwMode="auto">
          <a:xfrm>
            <a:off x="1498600" y="-968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AutoShape 3" descr="s=\left\{w_{0}, w_{1}, w_{2}, \dots, w_{n}\right\}">
            <a:extLst>
              <a:ext uri="{FF2B5EF4-FFF2-40B4-BE49-F238E27FC236}">
                <a16:creationId xmlns:a16="http://schemas.microsoft.com/office/drawing/2014/main" id="{443E38FD-EA8C-4F8F-896D-2309151AD0F5}"/>
              </a:ext>
            </a:extLst>
          </p:cNvPr>
          <p:cNvSpPr>
            <a:spLocks noChangeAspect="1" noChangeArrowheads="1"/>
          </p:cNvSpPr>
          <p:nvPr/>
        </p:nvSpPr>
        <p:spPr bwMode="auto">
          <a:xfrm>
            <a:off x="3330575" y="-968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AutoShape 4" descr="t=\left\{w_{0}, w_{1}, \ldots, w_{i}\left\{\left(r_{i 0}, w_{i 0}\right), \ldots,\left(r_{i k}, w_{i k}\right)\right\}, \ldots, w_{n}\right\}">
            <a:extLst>
              <a:ext uri="{FF2B5EF4-FFF2-40B4-BE49-F238E27FC236}">
                <a16:creationId xmlns:a16="http://schemas.microsoft.com/office/drawing/2014/main" id="{E9B66887-D60C-4025-BEF6-2C136EC015A8}"/>
              </a:ext>
            </a:extLst>
          </p:cNvPr>
          <p:cNvSpPr>
            <a:spLocks noChangeAspect="1" noChangeArrowheads="1"/>
          </p:cNvSpPr>
          <p:nvPr/>
        </p:nvSpPr>
        <p:spPr bwMode="auto">
          <a:xfrm>
            <a:off x="6127750" y="-968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 descr="w_{i} \oslash w_{j}">
            <a:extLst>
              <a:ext uri="{FF2B5EF4-FFF2-40B4-BE49-F238E27FC236}">
                <a16:creationId xmlns:a16="http://schemas.microsoft.com/office/drawing/2014/main" id="{30242E3E-B797-4579-823E-FFD9220E7315}"/>
              </a:ext>
            </a:extLst>
          </p:cNvPr>
          <p:cNvSpPr>
            <a:spLocks noChangeAspect="1" noChangeArrowheads="1"/>
          </p:cNvSpPr>
          <p:nvPr/>
        </p:nvSpPr>
        <p:spPr bwMode="auto">
          <a:xfrm>
            <a:off x="1640654" y="-144463"/>
            <a:ext cx="1534346" cy="1534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3" descr="i">
            <a:extLst>
              <a:ext uri="{FF2B5EF4-FFF2-40B4-BE49-F238E27FC236}">
                <a16:creationId xmlns:a16="http://schemas.microsoft.com/office/drawing/2014/main" id="{2CBCC25A-EE48-4D53-A762-F6C26DE71A7A}"/>
              </a:ext>
            </a:extLst>
          </p:cNvPr>
          <p:cNvSpPr>
            <a:spLocks noChangeAspect="1" noChangeArrowheads="1"/>
          </p:cNvSpPr>
          <p:nvPr/>
        </p:nvSpPr>
        <p:spPr bwMode="auto">
          <a:xfrm>
            <a:off x="5136329" y="-144463"/>
            <a:ext cx="1534346" cy="1534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4" descr="j">
            <a:extLst>
              <a:ext uri="{FF2B5EF4-FFF2-40B4-BE49-F238E27FC236}">
                <a16:creationId xmlns:a16="http://schemas.microsoft.com/office/drawing/2014/main" id="{E7681649-46A5-4630-868A-154437269EE7}"/>
              </a:ext>
            </a:extLst>
          </p:cNvPr>
          <p:cNvSpPr>
            <a:spLocks noChangeAspect="1" noChangeArrowheads="1"/>
          </p:cNvSpPr>
          <p:nvPr/>
        </p:nvSpPr>
        <p:spPr bwMode="auto">
          <a:xfrm>
            <a:off x="5952304" y="-144463"/>
            <a:ext cx="1534346" cy="1534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1">
            <a:extLst>
              <a:ext uri="{FF2B5EF4-FFF2-40B4-BE49-F238E27FC236}">
                <a16:creationId xmlns:a16="http://schemas.microsoft.com/office/drawing/2014/main" id="{A440E9C6-05CD-4856-92BF-3DDBE812D8BF}"/>
              </a:ext>
            </a:extLst>
          </p:cNvPr>
          <p:cNvSpPr>
            <a:spLocks noChangeArrowheads="1"/>
          </p:cNvSpPr>
          <p:nvPr/>
        </p:nvSpPr>
        <p:spPr bwMode="auto">
          <a:xfrm>
            <a:off x="395502" y="1406796"/>
            <a:ext cx="4967827" cy="209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endParaRPr kumimoji="0" lang="zh-CN" altLang="zh-CN"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zh-CN" altLang="zh-CN" sz="1600" b="0" i="0" u="none" strike="noStrike" cap="none" normalizeH="0" baseline="0" dirty="0">
                <a:ln>
                  <a:noFill/>
                </a:ln>
                <a:solidFill>
                  <a:schemeClr val="tx1"/>
                </a:solidFill>
                <a:effectLst/>
                <a:latin typeface="Arial" panose="020B0604020202020204" pitchFamily="34" charset="0"/>
              </a:rPr>
              <a:t> </a:t>
            </a:r>
            <a:r>
              <a:rPr kumimoji="0" lang="en-US" altLang="zh-CN" sz="1600" b="0" i="0" u="none" strike="noStrike" cap="none" normalizeH="0" baseline="0" dirty="0">
                <a:ln>
                  <a:noFill/>
                </a:ln>
                <a:solidFill>
                  <a:schemeClr val="tx1"/>
                </a:solidFill>
                <a:effectLst/>
                <a:latin typeface="Arial" panose="020B0604020202020204" pitchFamily="34" charset="0"/>
              </a:rPr>
              <a:t>  </a:t>
            </a:r>
            <a:r>
              <a:rPr kumimoji="0" lang="zh-CN" altLang="zh-CN" b="0" i="0" u="none" strike="noStrike" cap="none" normalizeH="0" baseline="0" dirty="0">
                <a:ln>
                  <a:noFill/>
                </a:ln>
                <a:solidFill>
                  <a:schemeClr val="tx1"/>
                </a:solidFill>
                <a:effectLst/>
                <a:latin typeface="Arial" panose="020B0604020202020204" pitchFamily="34" charset="0"/>
              </a:rPr>
              <a:t> </a:t>
            </a:r>
            <a:r>
              <a:rPr kumimoji="0" lang="en-US" altLang="zh-CN" b="0" i="0" u="none" strike="noStrike" cap="none" normalizeH="0" baseline="0" dirty="0">
                <a:ln>
                  <a:noFill/>
                </a:ln>
                <a:solidFill>
                  <a:schemeClr val="tx1"/>
                </a:solidFill>
                <a:effectLst/>
                <a:latin typeface="Arial" panose="020B0604020202020204" pitchFamily="34" charset="0"/>
              </a:rPr>
              <a:t>L</a:t>
            </a:r>
            <a:r>
              <a:rPr kumimoji="0" lang="zh-CN" altLang="zh-CN" b="0" i="0" u="none" strike="noStrike" cap="none" normalizeH="0" baseline="0" dirty="0">
                <a:ln>
                  <a:noFill/>
                </a:ln>
                <a:solidFill>
                  <a:schemeClr val="tx1"/>
                </a:solidFill>
                <a:effectLst/>
                <a:latin typeface="Arial" panose="020B0604020202020204" pitchFamily="34" charset="0"/>
              </a:rPr>
              <a:t>    </a:t>
            </a:r>
            <a:r>
              <a:rPr kumimoji="0" lang="zh-CN" altLang="zh-CN" sz="1600" b="0" i="0" u="none" strike="noStrike" cap="none" normalizeH="0" baseline="0" dirty="0">
                <a:ln>
                  <a:noFill/>
                </a:ln>
                <a:solidFill>
                  <a:schemeClr val="tx1"/>
                </a:solidFill>
                <a:effectLst/>
                <a:latin typeface="Arial" panose="020B0604020202020204" pitchFamily="34" charset="0"/>
              </a:rPr>
              <a:t> —— mask-self-attention块的个数；</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zh-CN" altLang="zh-CN" sz="1600" b="0" i="0" u="none" strike="noStrike" cap="none" normalizeH="0" baseline="0" dirty="0">
                <a:ln>
                  <a:noFill/>
                </a:ln>
                <a:solidFill>
                  <a:schemeClr val="tx1"/>
                </a:solidFill>
                <a:effectLst/>
                <a:latin typeface="Arial" panose="020B0604020202020204" pitchFamily="34" charset="0"/>
              </a:rPr>
              <a:t>  </a:t>
            </a:r>
            <a:r>
              <a:rPr kumimoji="0" lang="zh-CN" altLang="zh-CN" b="0" i="0" u="none" strike="noStrike" cap="none" normalizeH="0" baseline="0" dirty="0">
                <a:ln>
                  <a:noFill/>
                </a:ln>
                <a:solidFill>
                  <a:schemeClr val="tx1"/>
                </a:solidFill>
                <a:effectLst/>
                <a:latin typeface="Arial" panose="020B0604020202020204" pitchFamily="34" charset="0"/>
              </a:rPr>
              <a:t>  </a:t>
            </a:r>
            <a:r>
              <a:rPr lang="en-US" altLang="zh-CN" dirty="0">
                <a:latin typeface="Arial" panose="020B0604020202020204" pitchFamily="34" charset="0"/>
              </a:rPr>
              <a:t>H    </a:t>
            </a:r>
            <a:r>
              <a:rPr kumimoji="0" lang="zh-CN" altLang="zh-CN" sz="1600" b="0" i="0" u="none" strike="noStrike" cap="none" normalizeH="0" baseline="0" dirty="0">
                <a:ln>
                  <a:noFill/>
                </a:ln>
                <a:solidFill>
                  <a:schemeClr val="tx1"/>
                </a:solidFill>
                <a:effectLst/>
                <a:latin typeface="Arial" panose="020B0604020202020204" pitchFamily="34" charset="0"/>
              </a:rPr>
              <a:t>——</a:t>
            </a:r>
            <a:r>
              <a:rPr kumimoji="0" lang="en-US" altLang="zh-CN" sz="1600" b="0" i="0" u="none" strike="noStrike" cap="none" normalizeH="0" baseline="0" dirty="0">
                <a:ln>
                  <a:noFill/>
                </a:ln>
                <a:solidFill>
                  <a:schemeClr val="tx1"/>
                </a:solidFill>
                <a:effectLst/>
                <a:latin typeface="Arial" panose="020B0604020202020204" pitchFamily="34" charset="0"/>
              </a:rPr>
              <a:t> </a:t>
            </a:r>
            <a:r>
              <a:rPr kumimoji="0" lang="zh-CN" altLang="zh-CN" sz="1600" b="0" i="0" u="none" strike="noStrike" cap="none" normalizeH="0" baseline="0" dirty="0">
                <a:ln>
                  <a:noFill/>
                </a:ln>
                <a:solidFill>
                  <a:schemeClr val="tx1"/>
                </a:solidFill>
                <a:effectLst/>
                <a:latin typeface="Arial" panose="020B0604020202020204" pitchFamily="34" charset="0"/>
              </a:rPr>
              <a:t>hidden size</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zh-CN" altLang="zh-CN" sz="1600" b="0" i="0" u="none" strike="noStrike" cap="none" normalizeH="0" baseline="0" dirty="0">
                <a:ln>
                  <a:noFill/>
                </a:ln>
                <a:solidFill>
                  <a:schemeClr val="tx1"/>
                </a:solidFill>
                <a:effectLst/>
                <a:latin typeface="Arial" panose="020B0604020202020204" pitchFamily="34" charset="0"/>
              </a:rPr>
              <a:t>  </a:t>
            </a:r>
            <a:r>
              <a:rPr kumimoji="0" lang="zh-CN" altLang="zh-CN" b="0" i="0" u="none" strike="noStrike" cap="none" normalizeH="0" baseline="0" dirty="0">
                <a:ln>
                  <a:noFill/>
                </a:ln>
                <a:solidFill>
                  <a:schemeClr val="tx1"/>
                </a:solidFill>
                <a:effectLst/>
                <a:latin typeface="Arial" panose="020B0604020202020204" pitchFamily="34" charset="0"/>
              </a:rPr>
              <a:t>  </a:t>
            </a:r>
            <a:r>
              <a:rPr kumimoji="0" lang="en-US" altLang="zh-CN" b="0" i="0" u="none" strike="noStrike" cap="none" normalizeH="0" baseline="0" dirty="0">
                <a:ln>
                  <a:noFill/>
                </a:ln>
                <a:solidFill>
                  <a:schemeClr val="tx1"/>
                </a:solidFill>
                <a:effectLst/>
                <a:latin typeface="Arial" panose="020B0604020202020204" pitchFamily="34" charset="0"/>
              </a:rPr>
              <a:t>A</a:t>
            </a:r>
            <a:r>
              <a:rPr kumimoji="0" lang="zh-CN" altLang="zh-CN" b="0" i="0" u="none" strike="noStrike" cap="none" normalizeH="0" baseline="0" dirty="0">
                <a:ln>
                  <a:noFill/>
                </a:ln>
                <a:solidFill>
                  <a:schemeClr val="tx1"/>
                </a:solidFill>
                <a:effectLst/>
                <a:latin typeface="Arial" panose="020B0604020202020204" pitchFamily="34" charset="0"/>
              </a:rPr>
              <a:t>  </a:t>
            </a:r>
            <a:r>
              <a:rPr kumimoji="0" lang="zh-CN" altLang="zh-CN" sz="1600" b="0" i="0" u="none" strike="noStrike" cap="none" normalizeH="0" baseline="0" dirty="0">
                <a:ln>
                  <a:noFill/>
                </a:ln>
                <a:solidFill>
                  <a:schemeClr val="tx1"/>
                </a:solidFill>
                <a:effectLst/>
                <a:latin typeface="Arial" panose="020B0604020202020204" pitchFamily="34" charset="0"/>
              </a:rPr>
              <a:t> </a:t>
            </a:r>
            <a:r>
              <a:rPr kumimoji="0" lang="en-US" altLang="zh-CN" sz="1600" b="0" i="0" u="none" strike="noStrike" cap="none" normalizeH="0" baseline="0" dirty="0">
                <a:ln>
                  <a:noFill/>
                </a:ln>
                <a:solidFill>
                  <a:schemeClr val="tx1"/>
                </a:solidFill>
                <a:effectLst/>
                <a:latin typeface="Arial" panose="020B0604020202020204" pitchFamily="34" charset="0"/>
              </a:rPr>
              <a:t>  </a:t>
            </a:r>
            <a:r>
              <a:rPr kumimoji="0" lang="zh-CN" altLang="zh-CN" sz="1600" b="0" i="0" u="none" strike="noStrike" cap="none" normalizeH="0" baseline="0" dirty="0">
                <a:ln>
                  <a:noFill/>
                </a:ln>
                <a:solidFill>
                  <a:schemeClr val="tx1"/>
                </a:solidFill>
                <a:effectLst/>
                <a:latin typeface="Arial" panose="020B0604020202020204" pitchFamily="34" charset="0"/>
              </a:rPr>
              <a:t>—— mask-self-attention header的个数</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zh-CN" altLang="zh-CN" sz="1600" b="0" i="0" u="none" strike="noStrike" cap="none" normalizeH="0" baseline="0" dirty="0">
              <a:ln>
                <a:noFill/>
              </a:ln>
              <a:solidFill>
                <a:schemeClr val="tx1"/>
              </a:solidFill>
              <a:effectLst/>
              <a:latin typeface="Arial" panose="020B0604020202020204" pitchFamily="34" charset="0"/>
            </a:endParaRPr>
          </a:p>
        </p:txBody>
      </p:sp>
      <p:sp>
        <p:nvSpPr>
          <p:cNvPr id="12" name="AutoShape 2" descr="L">
            <a:extLst>
              <a:ext uri="{FF2B5EF4-FFF2-40B4-BE49-F238E27FC236}">
                <a16:creationId xmlns:a16="http://schemas.microsoft.com/office/drawing/2014/main" id="{A52C341C-7E51-4BE5-911A-9E942929CC75}"/>
              </a:ext>
            </a:extLst>
          </p:cNvPr>
          <p:cNvSpPr>
            <a:spLocks noChangeAspect="1" noChangeArrowheads="1"/>
          </p:cNvSpPr>
          <p:nvPr/>
        </p:nvSpPr>
        <p:spPr bwMode="auto">
          <a:xfrm>
            <a:off x="206375" y="-434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3" descr="H">
            <a:extLst>
              <a:ext uri="{FF2B5EF4-FFF2-40B4-BE49-F238E27FC236}">
                <a16:creationId xmlns:a16="http://schemas.microsoft.com/office/drawing/2014/main" id="{F9389BEB-84C5-4277-8669-1B6DA3064A81}"/>
              </a:ext>
            </a:extLst>
          </p:cNvPr>
          <p:cNvSpPr>
            <a:spLocks noChangeAspect="1" noChangeArrowheads="1"/>
          </p:cNvSpPr>
          <p:nvPr/>
        </p:nvSpPr>
        <p:spPr bwMode="auto">
          <a:xfrm>
            <a:off x="2063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AutoShape 4" descr="A">
            <a:extLst>
              <a:ext uri="{FF2B5EF4-FFF2-40B4-BE49-F238E27FC236}">
                <a16:creationId xmlns:a16="http://schemas.microsoft.com/office/drawing/2014/main" id="{11D20220-7E5D-412A-B11C-66D45366371C}"/>
              </a:ext>
            </a:extLst>
          </p:cNvPr>
          <p:cNvSpPr>
            <a:spLocks noChangeAspect="1" noChangeArrowheads="1"/>
          </p:cNvSpPr>
          <p:nvPr/>
        </p:nvSpPr>
        <p:spPr bwMode="auto">
          <a:xfrm>
            <a:off x="206375" y="1444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矩形 20">
            <a:extLst>
              <a:ext uri="{FF2B5EF4-FFF2-40B4-BE49-F238E27FC236}">
                <a16:creationId xmlns:a16="http://schemas.microsoft.com/office/drawing/2014/main" id="{8CA75FC6-0A34-44C9-9A02-5A89ABACCF98}"/>
              </a:ext>
            </a:extLst>
          </p:cNvPr>
          <p:cNvSpPr/>
          <p:nvPr/>
        </p:nvSpPr>
        <p:spPr>
          <a:xfrm>
            <a:off x="349149" y="3283479"/>
            <a:ext cx="2356735" cy="369332"/>
          </a:xfrm>
          <a:prstGeom prst="rect">
            <a:avLst/>
          </a:prstGeom>
        </p:spPr>
        <p:txBody>
          <a:bodyPr wrap="none">
            <a:spAutoFit/>
          </a:bodyPr>
          <a:lstStyle/>
          <a:p>
            <a:r>
              <a:rPr lang="en-US" altLang="zh-CN" b="1" dirty="0"/>
              <a:t>Mask-Self-Attention</a:t>
            </a:r>
            <a:endParaRPr lang="zh-CN" altLang="en-US" dirty="0"/>
          </a:p>
        </p:txBody>
      </p:sp>
      <p:pic>
        <p:nvPicPr>
          <p:cNvPr id="24" name="图形 23">
            <a:extLst>
              <a:ext uri="{FF2B5EF4-FFF2-40B4-BE49-F238E27FC236}">
                <a16:creationId xmlns:a16="http://schemas.microsoft.com/office/drawing/2014/main" id="{5577430B-3DF4-4BAA-B529-1703E549F0B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195" t="-3351" r="21819"/>
          <a:stretch/>
        </p:blipFill>
        <p:spPr>
          <a:xfrm>
            <a:off x="83598" y="3780693"/>
            <a:ext cx="4967827" cy="1276370"/>
          </a:xfrm>
          <a:prstGeom prst="rect">
            <a:avLst/>
          </a:prstGeom>
        </p:spPr>
      </p:pic>
      <p:sp>
        <p:nvSpPr>
          <p:cNvPr id="25" name="Rectangle 5">
            <a:extLst>
              <a:ext uri="{FF2B5EF4-FFF2-40B4-BE49-F238E27FC236}">
                <a16:creationId xmlns:a16="http://schemas.microsoft.com/office/drawing/2014/main" id="{F2BBD887-8C0A-40AA-82C6-53BACFD6B75B}"/>
              </a:ext>
            </a:extLst>
          </p:cNvPr>
          <p:cNvSpPr>
            <a:spLocks noChangeArrowheads="1"/>
          </p:cNvSpPr>
          <p:nvPr/>
        </p:nvSpPr>
        <p:spPr bwMode="auto">
          <a:xfrm>
            <a:off x="317500" y="4791180"/>
            <a:ext cx="5195536"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AutoNum type="arabicPeriod"/>
              <a:tabLst/>
            </a:pPr>
            <a:r>
              <a:rPr kumimoji="0" lang="zh-CN" altLang="zh-CN" sz="1400" b="0" i="0" u="none" strike="noStrike" cap="none" normalizeH="0" baseline="0" dirty="0">
                <a:ln>
                  <a:noFill/>
                </a:ln>
                <a:solidFill>
                  <a:schemeClr val="tx1"/>
                </a:solidFill>
                <a:effectLst/>
                <a:latin typeface="Arial" panose="020B0604020202020204" pitchFamily="34" charset="0"/>
              </a:rPr>
              <a:t>  </a:t>
            </a:r>
            <a:r>
              <a:rPr kumimoji="0" lang="zh-CN" altLang="zh-CN" sz="1600" b="0" i="0" u="none" strike="noStrike" cap="none" normalizeH="0" baseline="0" dirty="0">
                <a:ln>
                  <a:noFill/>
                </a:ln>
                <a:solidFill>
                  <a:schemeClr val="tx1"/>
                </a:solidFill>
                <a:effectLst/>
                <a:latin typeface="Arial" panose="020B0604020202020204" pitchFamily="34" charset="0"/>
              </a:rPr>
              <a:t>     </a:t>
            </a:r>
            <a:r>
              <a:rPr kumimoji="0" lang="en-US" altLang="zh-CN" sz="1600" b="0" i="0" u="none" strike="noStrike" cap="none" normalizeH="0" baseline="0" dirty="0">
                <a:ln>
                  <a:noFill/>
                </a:ln>
                <a:solidFill>
                  <a:schemeClr val="tx1"/>
                </a:solidFill>
                <a:effectLst/>
                <a:latin typeface="Arial" panose="020B0604020202020204" pitchFamily="34" charset="0"/>
              </a:rPr>
              <a:t>       </a:t>
            </a:r>
            <a:r>
              <a:rPr kumimoji="0" lang="zh-CN" altLang="zh-CN" sz="1400" b="0" i="0" u="none" strike="noStrike" cap="none" normalizeH="0" baseline="0" dirty="0">
                <a:ln>
                  <a:noFill/>
                </a:ln>
                <a:solidFill>
                  <a:schemeClr val="tx1"/>
                </a:solidFill>
                <a:effectLst/>
                <a:latin typeface="Arial" panose="020B0604020202020204" pitchFamily="34" charset="0"/>
              </a:rPr>
              <a:t> </a:t>
            </a:r>
            <a:r>
              <a:rPr kumimoji="0" lang="en-US" altLang="zh-CN" sz="1400" b="0" i="0" u="none" strike="noStrike" cap="none" normalizeH="0" baseline="0" dirty="0">
                <a:ln>
                  <a:noFill/>
                </a:ln>
                <a:solidFill>
                  <a:schemeClr val="tx1"/>
                </a:solidFill>
                <a:effectLst/>
                <a:latin typeface="Arial" panose="020B0604020202020204" pitchFamily="34" charset="0"/>
              </a:rPr>
              <a:t>  </a:t>
            </a:r>
            <a:r>
              <a:rPr kumimoji="0" lang="zh-CN" altLang="zh-CN" sz="1400" b="0" i="0" u="none" strike="noStrike" cap="none" normalizeH="0" baseline="0" dirty="0">
                <a:ln>
                  <a:noFill/>
                </a:ln>
                <a:solidFill>
                  <a:schemeClr val="tx1"/>
                </a:solidFill>
                <a:effectLst/>
                <a:latin typeface="Arial" panose="020B0604020202020204" pitchFamily="34" charset="0"/>
              </a:rPr>
              <a:t>是需要学习的模型参数； </a:t>
            </a:r>
          </a:p>
          <a:p>
            <a:pPr marL="0" marR="0" lvl="0" indent="0" algn="l" defTabSz="914400" rtl="0" eaLnBrk="0" fontAlgn="base" latinLnBrk="0" hangingPunct="0">
              <a:lnSpc>
                <a:spcPct val="150000"/>
              </a:lnSpc>
              <a:spcBef>
                <a:spcPct val="0"/>
              </a:spcBef>
              <a:spcAft>
                <a:spcPct val="0"/>
              </a:spcAft>
              <a:buClrTx/>
              <a:buSzTx/>
              <a:buFontTx/>
              <a:buAutoNum type="arabicPeriod" startAt="2"/>
              <a:tabLst/>
            </a:pPr>
            <a:r>
              <a:rPr kumimoji="0" lang="zh-CN" altLang="zh-CN" sz="1400" b="0" i="0" u="none" strike="noStrike" cap="none" normalizeH="0" baseline="0" dirty="0">
                <a:ln>
                  <a:noFill/>
                </a:ln>
                <a:solidFill>
                  <a:schemeClr val="tx1"/>
                </a:solidFill>
                <a:effectLst/>
                <a:latin typeface="Arial" panose="020B0604020202020204" pitchFamily="34" charset="0"/>
              </a:rPr>
              <a:t>  </a:t>
            </a:r>
            <a:r>
              <a:rPr kumimoji="0" lang="zh-CN" altLang="zh-CN" sz="1600" b="0" i="0" u="none" strike="noStrike" cap="none" normalizeH="0" baseline="0" dirty="0">
                <a:ln>
                  <a:noFill/>
                </a:ln>
                <a:solidFill>
                  <a:schemeClr val="tx1"/>
                </a:solidFill>
                <a:effectLst/>
                <a:latin typeface="Arial" panose="020B0604020202020204" pitchFamily="34" charset="0"/>
              </a:rPr>
              <a:t>     </a:t>
            </a:r>
            <a:r>
              <a:rPr kumimoji="0" lang="zh-CN" altLang="zh-CN" sz="1400" b="0" i="0" u="none" strike="noStrike" cap="none" normalizeH="0" baseline="0" dirty="0">
                <a:ln>
                  <a:noFill/>
                </a:ln>
                <a:solidFill>
                  <a:schemeClr val="tx1"/>
                </a:solidFill>
                <a:effectLst/>
                <a:latin typeface="Arial" panose="020B0604020202020204" pitchFamily="34" charset="0"/>
              </a:rPr>
              <a:t>：隐状态的第 </a:t>
            </a:r>
            <a:r>
              <a:rPr kumimoji="0" lang="zh-CN" altLang="zh-CN" sz="1600" b="0" i="0" u="none" strike="noStrike" cap="none" normalizeH="0" baseline="0" dirty="0">
                <a:ln>
                  <a:noFill/>
                </a:ln>
                <a:solidFill>
                  <a:schemeClr val="tx1"/>
                </a:solidFill>
                <a:effectLst/>
                <a:latin typeface="Arial" panose="020B0604020202020204" pitchFamily="34" charset="0"/>
              </a:rPr>
              <a:t> </a:t>
            </a:r>
            <a:r>
              <a:rPr kumimoji="0" lang="en-US" altLang="zh-CN" sz="1600" b="0" i="0" u="none" strike="noStrike" cap="none" normalizeH="0" baseline="0" dirty="0" err="1">
                <a:ln>
                  <a:noFill/>
                </a:ln>
                <a:solidFill>
                  <a:schemeClr val="tx1"/>
                </a:solidFill>
                <a:effectLst/>
                <a:latin typeface="Arial" panose="020B0604020202020204" pitchFamily="34" charset="0"/>
              </a:rPr>
              <a:t>i</a:t>
            </a:r>
            <a:r>
              <a:rPr kumimoji="0" lang="zh-CN" altLang="zh-CN" sz="1600" b="0" i="0" u="none" strike="noStrike" cap="none" normalizeH="0" baseline="0" dirty="0">
                <a:ln>
                  <a:noFill/>
                </a:ln>
                <a:solidFill>
                  <a:schemeClr val="tx1"/>
                </a:solidFill>
                <a:effectLst/>
                <a:latin typeface="Arial" panose="020B0604020202020204" pitchFamily="34" charset="0"/>
              </a:rPr>
              <a:t>  </a:t>
            </a:r>
            <a:r>
              <a:rPr kumimoji="0" lang="zh-CN" altLang="zh-CN" sz="1400" b="0" i="0" u="none" strike="noStrike" cap="none" normalizeH="0" baseline="0" dirty="0">
                <a:ln>
                  <a:noFill/>
                </a:ln>
                <a:solidFill>
                  <a:schemeClr val="tx1"/>
                </a:solidFill>
                <a:effectLst/>
                <a:latin typeface="Arial" panose="020B0604020202020204" pitchFamily="34" charset="0"/>
              </a:rPr>
              <a:t>个mask-self-attention块； </a:t>
            </a:r>
          </a:p>
          <a:p>
            <a:pPr marL="0" marR="0" lvl="0" indent="0" algn="l" defTabSz="914400" rtl="0" eaLnBrk="0" fontAlgn="base" latinLnBrk="0" hangingPunct="0">
              <a:lnSpc>
                <a:spcPct val="150000"/>
              </a:lnSpc>
              <a:spcBef>
                <a:spcPct val="0"/>
              </a:spcBef>
              <a:spcAft>
                <a:spcPct val="0"/>
              </a:spcAft>
              <a:buClrTx/>
              <a:buSzTx/>
              <a:buFontTx/>
              <a:buAutoNum type="arabicPeriod" startAt="3"/>
              <a:tabLst/>
            </a:pPr>
            <a:r>
              <a:rPr kumimoji="0" lang="zh-CN" altLang="zh-CN" sz="1400" b="0" i="0" u="none" strike="noStrike" cap="none" normalizeH="0" baseline="0" dirty="0">
                <a:ln>
                  <a:noFill/>
                </a:ln>
                <a:solidFill>
                  <a:schemeClr val="tx1"/>
                </a:solidFill>
                <a:effectLst/>
                <a:latin typeface="Arial" panose="020B0604020202020204" pitchFamily="34" charset="0"/>
              </a:rPr>
              <a:t>  </a:t>
            </a:r>
            <a:r>
              <a:rPr kumimoji="0" lang="zh-CN" altLang="zh-CN" sz="1600" b="0" i="0" u="none" strike="noStrike" cap="none" normalizeH="0" baseline="0" dirty="0">
                <a:ln>
                  <a:noFill/>
                </a:ln>
                <a:solidFill>
                  <a:schemeClr val="tx1"/>
                </a:solidFill>
                <a:effectLst/>
                <a:latin typeface="Arial" panose="020B0604020202020204" pitchFamily="34" charset="0"/>
              </a:rPr>
              <a:t>     </a:t>
            </a:r>
            <a:r>
              <a:rPr kumimoji="0" lang="zh-CN" altLang="zh-CN" sz="1400" b="0" i="0" u="none" strike="noStrike" cap="none" normalizeH="0" baseline="0" dirty="0">
                <a:ln>
                  <a:noFill/>
                </a:ln>
                <a:solidFill>
                  <a:schemeClr val="tx1"/>
                </a:solidFill>
                <a:effectLst/>
                <a:latin typeface="Arial" panose="020B0604020202020204" pitchFamily="34" charset="0"/>
              </a:rPr>
              <a:t>：缩放因子； </a:t>
            </a:r>
          </a:p>
          <a:p>
            <a:pPr marL="0" marR="0" lvl="0" indent="0" algn="l" defTabSz="914400" rtl="0" eaLnBrk="0" fontAlgn="base" latinLnBrk="0" hangingPunct="0">
              <a:lnSpc>
                <a:spcPct val="150000"/>
              </a:lnSpc>
              <a:spcBef>
                <a:spcPct val="0"/>
              </a:spcBef>
              <a:spcAft>
                <a:spcPct val="0"/>
              </a:spcAft>
              <a:buClrTx/>
              <a:buSzTx/>
              <a:buFontTx/>
              <a:buAutoNum type="arabicPeriod" startAt="4"/>
              <a:tabLst/>
            </a:pPr>
            <a:r>
              <a:rPr kumimoji="0" lang="zh-CN" altLang="zh-CN" sz="1400" b="0" i="0" u="none" strike="noStrike" cap="none" normalizeH="0" baseline="0" dirty="0">
                <a:ln>
                  <a:noFill/>
                </a:ln>
                <a:solidFill>
                  <a:schemeClr val="tx1"/>
                </a:solidFill>
                <a:effectLst/>
                <a:latin typeface="Arial" panose="020B0604020202020204" pitchFamily="34" charset="0"/>
              </a:rPr>
              <a:t>  </a:t>
            </a:r>
            <a:r>
              <a:rPr kumimoji="0" lang="zh-CN" altLang="zh-CN" sz="1600" b="0" i="0" u="none" strike="noStrike" cap="none" normalizeH="0" baseline="0" dirty="0">
                <a:ln>
                  <a:noFill/>
                </a:ln>
                <a:solidFill>
                  <a:schemeClr val="tx1"/>
                </a:solidFill>
                <a:effectLst/>
                <a:latin typeface="Arial" panose="020B0604020202020204" pitchFamily="34" charset="0"/>
              </a:rPr>
              <a:t>     </a:t>
            </a:r>
            <a:r>
              <a:rPr kumimoji="0" lang="zh-CN" altLang="zh-CN" sz="1400" b="0" i="0" u="none" strike="noStrike" cap="none" normalizeH="0" baseline="0" dirty="0">
                <a:ln>
                  <a:noFill/>
                </a:ln>
                <a:solidFill>
                  <a:schemeClr val="tx1"/>
                </a:solidFill>
                <a:effectLst/>
                <a:latin typeface="Arial" panose="020B0604020202020204" pitchFamily="34" charset="0"/>
              </a:rPr>
              <a:t>：visible matrix；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26" name="AutoShape 6" descr="W_{q},W_{k},W_{v}">
            <a:extLst>
              <a:ext uri="{FF2B5EF4-FFF2-40B4-BE49-F238E27FC236}">
                <a16:creationId xmlns:a16="http://schemas.microsoft.com/office/drawing/2014/main" id="{8E9C75F2-87AB-445F-88D3-FC95FAF7CBF7}"/>
              </a:ext>
            </a:extLst>
          </p:cNvPr>
          <p:cNvSpPr>
            <a:spLocks noChangeAspect="1" noChangeArrowheads="1"/>
          </p:cNvSpPr>
          <p:nvPr/>
        </p:nvSpPr>
        <p:spPr bwMode="auto">
          <a:xfrm>
            <a:off x="317500" y="-579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AutoShape 7" descr="h^{i}">
            <a:extLst>
              <a:ext uri="{FF2B5EF4-FFF2-40B4-BE49-F238E27FC236}">
                <a16:creationId xmlns:a16="http://schemas.microsoft.com/office/drawing/2014/main" id="{5FE92285-0815-4087-81C1-A079C8306B46}"/>
              </a:ext>
            </a:extLst>
          </p:cNvPr>
          <p:cNvSpPr>
            <a:spLocks noChangeAspect="1" noChangeArrowheads="1"/>
          </p:cNvSpPr>
          <p:nvPr/>
        </p:nvSpPr>
        <p:spPr bwMode="auto">
          <a:xfrm>
            <a:off x="317500" y="-288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AutoShape 8" descr="i">
            <a:extLst>
              <a:ext uri="{FF2B5EF4-FFF2-40B4-BE49-F238E27FC236}">
                <a16:creationId xmlns:a16="http://schemas.microsoft.com/office/drawing/2014/main" id="{60796967-C662-4191-AA37-5287FC271F56}"/>
              </a:ext>
            </a:extLst>
          </p:cNvPr>
          <p:cNvSpPr>
            <a:spLocks noChangeAspect="1" noChangeArrowheads="1"/>
          </p:cNvSpPr>
          <p:nvPr/>
        </p:nvSpPr>
        <p:spPr bwMode="auto">
          <a:xfrm>
            <a:off x="2149475" y="-288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AutoShape 9" descr="d_{k}">
            <a:extLst>
              <a:ext uri="{FF2B5EF4-FFF2-40B4-BE49-F238E27FC236}">
                <a16:creationId xmlns:a16="http://schemas.microsoft.com/office/drawing/2014/main" id="{69331909-95E5-494F-8BBB-68C192D0ACDC}"/>
              </a:ext>
            </a:extLst>
          </p:cNvPr>
          <p:cNvSpPr>
            <a:spLocks noChangeAspect="1" noChangeArrowheads="1"/>
          </p:cNvSpPr>
          <p:nvPr/>
        </p:nvSpPr>
        <p:spPr bwMode="auto">
          <a:xfrm>
            <a:off x="31750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AutoShape 10" descr="M">
            <a:extLst>
              <a:ext uri="{FF2B5EF4-FFF2-40B4-BE49-F238E27FC236}">
                <a16:creationId xmlns:a16="http://schemas.microsoft.com/office/drawing/2014/main" id="{816CD18C-B12B-467F-9239-3434CD67FB4F}"/>
              </a:ext>
            </a:extLst>
          </p:cNvPr>
          <p:cNvSpPr>
            <a:spLocks noChangeAspect="1" noChangeArrowheads="1"/>
          </p:cNvSpPr>
          <p:nvPr/>
        </p:nvSpPr>
        <p:spPr bwMode="auto">
          <a:xfrm>
            <a:off x="317500" y="288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2" name="图形 31">
            <a:extLst>
              <a:ext uri="{FF2B5EF4-FFF2-40B4-BE49-F238E27FC236}">
                <a16:creationId xmlns:a16="http://schemas.microsoft.com/office/drawing/2014/main" id="{83434B65-A2DE-4969-96D2-44A8470062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929" y="5323450"/>
            <a:ext cx="810280" cy="194011"/>
          </a:xfrm>
          <a:prstGeom prst="rect">
            <a:avLst/>
          </a:prstGeom>
        </p:spPr>
      </p:pic>
      <p:pic>
        <p:nvPicPr>
          <p:cNvPr id="34" name="图形 33">
            <a:extLst>
              <a:ext uri="{FF2B5EF4-FFF2-40B4-BE49-F238E27FC236}">
                <a16:creationId xmlns:a16="http://schemas.microsoft.com/office/drawing/2014/main" id="{8826BDCE-8BE9-4318-923F-3685100B9C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3053" y="5644320"/>
            <a:ext cx="157635" cy="194012"/>
          </a:xfrm>
          <a:prstGeom prst="rect">
            <a:avLst/>
          </a:prstGeom>
        </p:spPr>
      </p:pic>
      <p:pic>
        <p:nvPicPr>
          <p:cNvPr id="36" name="图形 35">
            <a:extLst>
              <a:ext uri="{FF2B5EF4-FFF2-40B4-BE49-F238E27FC236}">
                <a16:creationId xmlns:a16="http://schemas.microsoft.com/office/drawing/2014/main" id="{DF534339-3753-4E9C-9B40-8D41C06C3F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3053" y="6075013"/>
            <a:ext cx="189283" cy="202803"/>
          </a:xfrm>
          <a:prstGeom prst="rect">
            <a:avLst/>
          </a:prstGeom>
        </p:spPr>
      </p:pic>
      <p:pic>
        <p:nvPicPr>
          <p:cNvPr id="38" name="图形 37">
            <a:extLst>
              <a:ext uri="{FF2B5EF4-FFF2-40B4-BE49-F238E27FC236}">
                <a16:creationId xmlns:a16="http://schemas.microsoft.com/office/drawing/2014/main" id="{33D19F8F-91AB-4731-B9B1-BBCF6E1A2D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4107" y="6438779"/>
            <a:ext cx="202018" cy="175082"/>
          </a:xfrm>
          <a:prstGeom prst="rect">
            <a:avLst/>
          </a:prstGeom>
        </p:spPr>
      </p:pic>
      <p:sp>
        <p:nvSpPr>
          <p:cNvPr id="39" name="Rectangle 11">
            <a:extLst>
              <a:ext uri="{FF2B5EF4-FFF2-40B4-BE49-F238E27FC236}">
                <a16:creationId xmlns:a16="http://schemas.microsoft.com/office/drawing/2014/main" id="{4B2CAE59-0A1C-4B47-9D7C-F36E06A86C66}"/>
              </a:ext>
            </a:extLst>
          </p:cNvPr>
          <p:cNvSpPr>
            <a:spLocks noChangeArrowheads="1"/>
          </p:cNvSpPr>
          <p:nvPr/>
        </p:nvSpPr>
        <p:spPr bwMode="auto">
          <a:xfrm>
            <a:off x="6280025" y="1726555"/>
            <a:ext cx="5030318" cy="92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1800" b="0" i="0" u="none" strike="noStrike" cap="none" normalizeH="0" baseline="0" dirty="0">
                <a:ln>
                  <a:noFill/>
                </a:ln>
                <a:solidFill>
                  <a:schemeClr val="tx1"/>
                </a:solidFill>
                <a:effectLst/>
                <a:latin typeface="Arial" panose="020B0604020202020204" pitchFamily="34" charset="0"/>
              </a:rPr>
              <a:t>如果  </a:t>
            </a:r>
            <a:r>
              <a:rPr kumimoji="0" lang="zh-CN" altLang="zh-CN" sz="1900" b="0" i="0" u="none" strike="noStrike" cap="none" normalizeH="0" baseline="0" dirty="0">
                <a:ln>
                  <a:noFill/>
                </a:ln>
                <a:solidFill>
                  <a:schemeClr val="tx1"/>
                </a:solidFill>
                <a:effectLst/>
                <a:latin typeface="Arial" panose="020B0604020202020204" pitchFamily="34" charset="0"/>
              </a:rPr>
              <a:t>     </a:t>
            </a:r>
            <a:r>
              <a:rPr kumimoji="0" lang="zh-CN" altLang="zh-CN" sz="1800" b="0" i="0" u="none" strike="noStrike" cap="none" normalizeH="0" baseline="0" dirty="0">
                <a:ln>
                  <a:noFill/>
                </a:ln>
                <a:solidFill>
                  <a:schemeClr val="tx1"/>
                </a:solidFill>
                <a:effectLst/>
                <a:latin typeface="Arial" panose="020B0604020202020204" pitchFamily="34" charset="0"/>
              </a:rPr>
              <a:t> 对  </a:t>
            </a:r>
            <a:r>
              <a:rPr kumimoji="0" lang="zh-CN" altLang="zh-CN" sz="1900" b="0" i="0" u="none" strike="noStrike" cap="none" normalizeH="0" baseline="0" dirty="0">
                <a:ln>
                  <a:noFill/>
                </a:ln>
                <a:solidFill>
                  <a:schemeClr val="tx1"/>
                </a:solidFill>
                <a:effectLst/>
                <a:latin typeface="Arial" panose="020B0604020202020204" pitchFamily="34" charset="0"/>
              </a:rPr>
              <a:t>     </a:t>
            </a:r>
            <a:r>
              <a:rPr kumimoji="0" lang="zh-CN" altLang="zh-CN" sz="1800" b="0" i="0" u="none" strike="noStrike" cap="none" normalizeH="0" baseline="0" dirty="0">
                <a:ln>
                  <a:noFill/>
                </a:ln>
                <a:solidFill>
                  <a:schemeClr val="tx1"/>
                </a:solidFill>
                <a:effectLst/>
                <a:latin typeface="Arial" panose="020B0604020202020204" pitchFamily="34" charset="0"/>
              </a:rPr>
              <a:t> 不可见，则  </a:t>
            </a:r>
            <a:r>
              <a:rPr kumimoji="0" lang="zh-CN" altLang="zh-CN" sz="1900" b="0" i="0" u="none" strike="noStrike" cap="none" normalizeH="0" baseline="0" dirty="0">
                <a:ln>
                  <a:noFill/>
                </a:ln>
                <a:solidFill>
                  <a:schemeClr val="tx1"/>
                </a:solidFill>
                <a:effectLst/>
                <a:latin typeface="Arial" panose="020B0604020202020204" pitchFamily="34" charset="0"/>
              </a:rPr>
              <a:t>     </a:t>
            </a:r>
            <a:r>
              <a:rPr kumimoji="0" lang="zh-CN" altLang="zh-CN" sz="1800" b="0" i="0" u="none" strike="noStrike" cap="none" normalizeH="0" baseline="0" dirty="0">
                <a:ln>
                  <a:noFill/>
                </a:ln>
                <a:solidFill>
                  <a:schemeClr val="tx1"/>
                </a:solidFill>
                <a:effectLst/>
                <a:latin typeface="Arial" panose="020B0604020202020204" pitchFamily="34" charset="0"/>
              </a:rPr>
              <a:t> </a:t>
            </a:r>
            <a:r>
              <a:rPr kumimoji="0" lang="en-US" altLang="zh-CN" sz="1800" b="0" i="0" u="none" strike="noStrike" cap="none" normalizeH="0" baseline="0" dirty="0">
                <a:ln>
                  <a:noFill/>
                </a:ln>
                <a:solidFill>
                  <a:schemeClr val="tx1"/>
                </a:solidFill>
                <a:effectLst/>
                <a:latin typeface="Arial" panose="020B0604020202020204" pitchFamily="34" charset="0"/>
              </a:rPr>
              <a:t>           </a:t>
            </a:r>
            <a:r>
              <a:rPr kumimoji="0" lang="zh-CN" altLang="zh-CN" sz="1800" b="0" i="0" u="none" strike="noStrike" cap="none" normalizeH="0" baseline="0" dirty="0">
                <a:ln>
                  <a:noFill/>
                </a:ln>
                <a:solidFill>
                  <a:schemeClr val="tx1"/>
                </a:solidFill>
                <a:effectLst/>
                <a:latin typeface="Arial" panose="020B0604020202020204" pitchFamily="34" charset="0"/>
              </a:rPr>
              <a:t>，从而注意力  </a:t>
            </a:r>
            <a:r>
              <a:rPr kumimoji="0" lang="zh-CN" altLang="zh-CN" sz="1900" b="0" i="0" u="none" strike="noStrike" cap="none" normalizeH="0" baseline="0" dirty="0">
                <a:ln>
                  <a:noFill/>
                </a:ln>
                <a:solidFill>
                  <a:schemeClr val="tx1"/>
                </a:solidFill>
                <a:effectLst/>
                <a:latin typeface="Arial" panose="020B0604020202020204" pitchFamily="34" charset="0"/>
              </a:rPr>
              <a:t>    </a:t>
            </a:r>
            <a:r>
              <a:rPr kumimoji="0" lang="en-US" altLang="zh-CN" sz="1900" b="0" i="0" u="none" strike="noStrike" cap="none" normalizeH="0" baseline="0" dirty="0">
                <a:ln>
                  <a:noFill/>
                </a:ln>
                <a:solidFill>
                  <a:schemeClr val="tx1"/>
                </a:solidFill>
                <a:effectLst/>
                <a:latin typeface="Arial" panose="020B0604020202020204" pitchFamily="34" charset="0"/>
              </a:rPr>
              <a:t>          </a:t>
            </a:r>
            <a:r>
              <a:rPr kumimoji="0" lang="zh-CN" altLang="zh-CN" sz="1900" b="0" i="0" u="none" strike="noStrike" cap="none" normalizeH="0" baseline="0" dirty="0">
                <a:ln>
                  <a:noFill/>
                </a:ln>
                <a:solidFill>
                  <a:schemeClr val="tx1"/>
                </a:solidFill>
                <a:effectLst/>
                <a:latin typeface="Arial" panose="020B0604020202020204" pitchFamily="34" charset="0"/>
              </a:rPr>
              <a:t> </a:t>
            </a:r>
            <a:r>
              <a:rPr kumimoji="0" lang="zh-CN" altLang="zh-CN" sz="1800" b="0" i="0" u="none" strike="noStrike" cap="none" normalizeH="0" baseline="0" dirty="0">
                <a:ln>
                  <a:noFill/>
                </a:ln>
                <a:solidFill>
                  <a:schemeClr val="tx1"/>
                </a:solidFill>
                <a:effectLst/>
                <a:latin typeface="Arial" panose="020B0604020202020204" pitchFamily="34" charset="0"/>
              </a:rPr>
              <a:t>. </a:t>
            </a:r>
          </a:p>
        </p:txBody>
      </p:sp>
      <p:sp>
        <p:nvSpPr>
          <p:cNvPr id="40" name="AutoShape 12" descr="w_{k}">
            <a:extLst>
              <a:ext uri="{FF2B5EF4-FFF2-40B4-BE49-F238E27FC236}">
                <a16:creationId xmlns:a16="http://schemas.microsoft.com/office/drawing/2014/main" id="{9ACB4732-A812-4B51-89D5-53107F16AD98}"/>
              </a:ext>
            </a:extLst>
          </p:cNvPr>
          <p:cNvSpPr>
            <a:spLocks noChangeAspect="1" noChangeArrowheads="1"/>
          </p:cNvSpPr>
          <p:nvPr/>
        </p:nvSpPr>
        <p:spPr bwMode="auto">
          <a:xfrm>
            <a:off x="5842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AutoShape 13" descr="w_{j}">
            <a:extLst>
              <a:ext uri="{FF2B5EF4-FFF2-40B4-BE49-F238E27FC236}">
                <a16:creationId xmlns:a16="http://schemas.microsoft.com/office/drawing/2014/main" id="{739B6B9B-A4EB-4B02-9AA3-D40C5A8B53CB}"/>
              </a:ext>
            </a:extLst>
          </p:cNvPr>
          <p:cNvSpPr>
            <a:spLocks noChangeAspect="1" noChangeArrowheads="1"/>
          </p:cNvSpPr>
          <p:nvPr/>
        </p:nvSpPr>
        <p:spPr bwMode="auto">
          <a:xfrm>
            <a:off x="13366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AutoShape 14" descr="M_{jk}=- \infty">
            <a:extLst>
              <a:ext uri="{FF2B5EF4-FFF2-40B4-BE49-F238E27FC236}">
                <a16:creationId xmlns:a16="http://schemas.microsoft.com/office/drawing/2014/main" id="{0FD89E29-596E-4689-B12B-B24FC5E40EF4}"/>
              </a:ext>
            </a:extLst>
          </p:cNvPr>
          <p:cNvSpPr>
            <a:spLocks noChangeAspect="1" noChangeArrowheads="1"/>
          </p:cNvSpPr>
          <p:nvPr/>
        </p:nvSpPr>
        <p:spPr bwMode="auto">
          <a:xfrm>
            <a:off x="30035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AutoShape 15" descr="S^{i+1}=0">
            <a:extLst>
              <a:ext uri="{FF2B5EF4-FFF2-40B4-BE49-F238E27FC236}">
                <a16:creationId xmlns:a16="http://schemas.microsoft.com/office/drawing/2014/main" id="{4887640A-0E84-49BD-B041-F3F68D0D0914}"/>
              </a:ext>
            </a:extLst>
          </p:cNvPr>
          <p:cNvSpPr>
            <a:spLocks noChangeAspect="1" noChangeArrowheads="1"/>
          </p:cNvSpPr>
          <p:nvPr/>
        </p:nvSpPr>
        <p:spPr bwMode="auto">
          <a:xfrm>
            <a:off x="48990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5" name="图形 44">
            <a:extLst>
              <a:ext uri="{FF2B5EF4-FFF2-40B4-BE49-F238E27FC236}">
                <a16:creationId xmlns:a16="http://schemas.microsoft.com/office/drawing/2014/main" id="{BEA73A3C-C9D3-4149-B02A-2A15E5F7176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45551" y="1952435"/>
            <a:ext cx="330157" cy="233052"/>
          </a:xfrm>
          <a:prstGeom prst="rect">
            <a:avLst/>
          </a:prstGeom>
        </p:spPr>
      </p:pic>
      <p:pic>
        <p:nvPicPr>
          <p:cNvPr id="47" name="图形 46">
            <a:extLst>
              <a:ext uri="{FF2B5EF4-FFF2-40B4-BE49-F238E27FC236}">
                <a16:creationId xmlns:a16="http://schemas.microsoft.com/office/drawing/2014/main" id="{9CA80293-11C0-498C-9DB6-C8EAD738640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663605" y="1952435"/>
            <a:ext cx="292510" cy="273009"/>
          </a:xfrm>
          <a:prstGeom prst="rect">
            <a:avLst/>
          </a:prstGeom>
        </p:spPr>
      </p:pic>
      <p:pic>
        <p:nvPicPr>
          <p:cNvPr id="49" name="图形 48">
            <a:extLst>
              <a:ext uri="{FF2B5EF4-FFF2-40B4-BE49-F238E27FC236}">
                <a16:creationId xmlns:a16="http://schemas.microsoft.com/office/drawing/2014/main" id="{94132022-4AEC-45A2-BBFF-401473B2CC8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327858" y="1935590"/>
            <a:ext cx="1116940" cy="279235"/>
          </a:xfrm>
          <a:prstGeom prst="rect">
            <a:avLst/>
          </a:prstGeom>
        </p:spPr>
      </p:pic>
      <p:pic>
        <p:nvPicPr>
          <p:cNvPr id="51" name="图形 50">
            <a:extLst>
              <a:ext uri="{FF2B5EF4-FFF2-40B4-BE49-F238E27FC236}">
                <a16:creationId xmlns:a16="http://schemas.microsoft.com/office/drawing/2014/main" id="{5D7A1995-CE1C-4CC2-9EA2-07B5B00EBC8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197287" y="2292643"/>
            <a:ext cx="932636" cy="286965"/>
          </a:xfrm>
          <a:prstGeom prst="rect">
            <a:avLst/>
          </a:prstGeom>
        </p:spPr>
      </p:pic>
      <p:pic>
        <p:nvPicPr>
          <p:cNvPr id="53" name="图片 52">
            <a:extLst>
              <a:ext uri="{FF2B5EF4-FFF2-40B4-BE49-F238E27FC236}">
                <a16:creationId xmlns:a16="http://schemas.microsoft.com/office/drawing/2014/main" id="{0F3FD55C-30CE-4AE2-B602-CFC65E235AD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43398" y="2629705"/>
            <a:ext cx="5753100" cy="3962400"/>
          </a:xfrm>
          <a:prstGeom prst="rect">
            <a:avLst/>
          </a:prstGeom>
        </p:spPr>
      </p:pic>
    </p:spTree>
    <p:extLst>
      <p:ext uri="{BB962C8B-B14F-4D97-AF65-F5344CB8AC3E}">
        <p14:creationId xmlns:p14="http://schemas.microsoft.com/office/powerpoint/2010/main" val="311185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12" name="图片 11">
            <a:extLst>
              <a:ext uri="{FF2B5EF4-FFF2-40B4-BE49-F238E27FC236}">
                <a16:creationId xmlns:a16="http://schemas.microsoft.com/office/drawing/2014/main" id="{AB0458AE-4C83-4F08-A0BF-752196562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36" y="2520498"/>
            <a:ext cx="9587883" cy="3178966"/>
          </a:xfrm>
          <a:prstGeom prst="rect">
            <a:avLst/>
          </a:prstGeom>
        </p:spPr>
      </p:pic>
      <p:sp>
        <p:nvSpPr>
          <p:cNvPr id="14" name="矩形 13">
            <a:extLst>
              <a:ext uri="{FF2B5EF4-FFF2-40B4-BE49-F238E27FC236}">
                <a16:creationId xmlns:a16="http://schemas.microsoft.com/office/drawing/2014/main" id="{2C4B4B53-F386-484E-A0C5-6A12F15676A7}"/>
              </a:ext>
            </a:extLst>
          </p:cNvPr>
          <p:cNvSpPr/>
          <p:nvPr/>
        </p:nvSpPr>
        <p:spPr>
          <a:xfrm>
            <a:off x="550539" y="1864339"/>
            <a:ext cx="9472475" cy="369332"/>
          </a:xfrm>
          <a:prstGeom prst="rect">
            <a:avLst/>
          </a:prstGeom>
        </p:spPr>
        <p:txBody>
          <a:bodyPr wrap="square">
            <a:spAutoFit/>
          </a:bodyPr>
          <a:lstStyle/>
          <a:p>
            <a:r>
              <a:rPr lang="zh-CN" altLang="en-US" dirty="0"/>
              <a:t>在开放域的</a:t>
            </a:r>
            <a:r>
              <a:rPr lang="en-US" altLang="zh-CN" dirty="0"/>
              <a:t>8</a:t>
            </a:r>
            <a:r>
              <a:rPr lang="zh-CN" altLang="en-US" dirty="0"/>
              <a:t>个中文</a:t>
            </a:r>
            <a:r>
              <a:rPr lang="en-US" altLang="zh-CN" dirty="0"/>
              <a:t>NLP</a:t>
            </a:r>
            <a:r>
              <a:rPr lang="zh-CN" altLang="en-US" dirty="0"/>
              <a:t>任务上对</a:t>
            </a:r>
            <a:r>
              <a:rPr lang="en-US" altLang="zh-CN" dirty="0"/>
              <a:t>Google BERT</a:t>
            </a:r>
            <a:r>
              <a:rPr lang="zh-CN" altLang="en-US" dirty="0"/>
              <a:t>和</a:t>
            </a:r>
            <a:r>
              <a:rPr lang="en-US" altLang="zh-CN" dirty="0"/>
              <a:t>K-BERT</a:t>
            </a:r>
            <a:r>
              <a:rPr lang="zh-CN" altLang="en-US" dirty="0"/>
              <a:t>做了比较，结果如下表：</a:t>
            </a:r>
          </a:p>
        </p:txBody>
      </p:sp>
      <p:sp>
        <p:nvSpPr>
          <p:cNvPr id="2" name="矩形 1">
            <a:extLst>
              <a:ext uri="{FF2B5EF4-FFF2-40B4-BE49-F238E27FC236}">
                <a16:creationId xmlns:a16="http://schemas.microsoft.com/office/drawing/2014/main" id="{185C1A1A-C17B-4032-A754-FFDB43FE182C}"/>
              </a:ext>
            </a:extLst>
          </p:cNvPr>
          <p:cNvSpPr/>
          <p:nvPr/>
        </p:nvSpPr>
        <p:spPr>
          <a:xfrm>
            <a:off x="479518" y="5796125"/>
            <a:ext cx="10058531" cy="738664"/>
          </a:xfrm>
          <a:prstGeom prst="rect">
            <a:avLst/>
          </a:prstGeom>
        </p:spPr>
        <p:txBody>
          <a:bodyPr wrap="square">
            <a:spAutoFit/>
          </a:bodyPr>
          <a:lstStyle/>
          <a:p>
            <a:r>
              <a:rPr lang="zh-CN" altLang="en-US" sz="1400" dirty="0"/>
              <a:t>说明：为了反应</a:t>
            </a:r>
            <a:r>
              <a:rPr lang="en-US" altLang="zh-CN" sz="1400" dirty="0"/>
              <a:t>KG</a:t>
            </a:r>
            <a:r>
              <a:rPr lang="zh-CN" altLang="en-US" sz="1400" dirty="0"/>
              <a:t>和</a:t>
            </a:r>
            <a:r>
              <a:rPr lang="en-US" altLang="zh-CN" sz="1400" dirty="0"/>
              <a:t>RL(Representation Language)</a:t>
            </a:r>
            <a:r>
              <a:rPr lang="zh-CN" altLang="en-US" sz="1400" dirty="0"/>
              <a:t>模型之间的角色关系，作者在训练</a:t>
            </a:r>
            <a:r>
              <a:rPr lang="en-US" altLang="zh-CN" sz="1400" dirty="0"/>
              <a:t>X-BERT</a:t>
            </a:r>
            <a:r>
              <a:rPr lang="zh-CN" altLang="en-US" sz="1400" dirty="0"/>
              <a:t>时保持与</a:t>
            </a:r>
            <a:r>
              <a:rPr lang="en-US" altLang="zh-CN" sz="1400" dirty="0"/>
              <a:t>BERT</a:t>
            </a:r>
            <a:r>
              <a:rPr lang="zh-CN" altLang="en-US" sz="1400" dirty="0"/>
              <a:t>的参数一致。在训练</a:t>
            </a:r>
            <a:r>
              <a:rPr lang="en-US" altLang="zh-CN" sz="1400" dirty="0"/>
              <a:t>K-BERT</a:t>
            </a:r>
            <a:r>
              <a:rPr lang="zh-CN" altLang="en-US" sz="1400" dirty="0"/>
              <a:t>时并不会加入</a:t>
            </a:r>
            <a:r>
              <a:rPr lang="en-US" altLang="zh-CN" sz="1400" dirty="0"/>
              <a:t>KG</a:t>
            </a:r>
            <a:r>
              <a:rPr lang="zh-CN" altLang="en-US" sz="1400" dirty="0"/>
              <a:t>。因为</a:t>
            </a:r>
            <a:r>
              <a:rPr lang="en-US" altLang="zh-CN" sz="1400" dirty="0"/>
              <a:t>KG</a:t>
            </a:r>
            <a:r>
              <a:rPr lang="zh-CN" altLang="en-US" sz="1400" dirty="0"/>
              <a:t>会将相关的两个实体绑定在一起，从而训练时被掩码的两个词意思相近或相等，从而导致语义损失。</a:t>
            </a:r>
            <a:r>
              <a:rPr lang="en-US" altLang="zh-CN" sz="1400" dirty="0"/>
              <a:t>KG</a:t>
            </a:r>
            <a:r>
              <a:rPr lang="zh-CN" altLang="en-US" sz="1400" dirty="0"/>
              <a:t>是在接下游任务微调时或推理时加入的。</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998694C6-4753-47C3-98AD-3299FAEC6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818" y="2146787"/>
            <a:ext cx="5805996" cy="3910604"/>
          </a:xfrm>
          <a:prstGeom prst="rect">
            <a:avLst/>
          </a:prstGeom>
        </p:spPr>
      </p:pic>
      <p:sp>
        <p:nvSpPr>
          <p:cNvPr id="4" name="Rectangle 1">
            <a:extLst>
              <a:ext uri="{FF2B5EF4-FFF2-40B4-BE49-F238E27FC236}">
                <a16:creationId xmlns:a16="http://schemas.microsoft.com/office/drawing/2014/main" id="{D0025380-8F26-40F3-8BB1-5E0330FDCEAD}"/>
              </a:ext>
            </a:extLst>
          </p:cNvPr>
          <p:cNvSpPr>
            <a:spLocks noChangeArrowheads="1"/>
          </p:cNvSpPr>
          <p:nvPr/>
        </p:nvSpPr>
        <p:spPr bwMode="auto">
          <a:xfrm>
            <a:off x="5929482" y="3779019"/>
            <a:ext cx="5805996" cy="87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br>
              <a:rPr kumimoji="0" lang="zh-CN" altLang="zh-CN" sz="1800" b="0" i="0" u="none" strike="noStrike" cap="none" normalizeH="0" baseline="0" dirty="0">
                <a:ln>
                  <a:noFill/>
                </a:ln>
                <a:solidFill>
                  <a:schemeClr val="tx1"/>
                </a:solidFill>
                <a:effectLst/>
                <a:latin typeface="Arial" panose="020B0604020202020204" pitchFamily="34" charset="0"/>
              </a:rPr>
            </a:b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sp>
        <p:nvSpPr>
          <p:cNvPr id="2" name="矩形 1">
            <a:extLst>
              <a:ext uri="{FF2B5EF4-FFF2-40B4-BE49-F238E27FC236}">
                <a16:creationId xmlns:a16="http://schemas.microsoft.com/office/drawing/2014/main" id="{1B984027-D17C-40D2-ACD4-F115D2EE78FD}"/>
              </a:ext>
            </a:extLst>
          </p:cNvPr>
          <p:cNvSpPr/>
          <p:nvPr/>
        </p:nvSpPr>
        <p:spPr>
          <a:xfrm>
            <a:off x="989244" y="1994080"/>
            <a:ext cx="5896166" cy="369332"/>
          </a:xfrm>
          <a:prstGeom prst="rect">
            <a:avLst/>
          </a:prstGeom>
        </p:spPr>
        <p:txBody>
          <a:bodyPr wrap="none">
            <a:spAutoFit/>
          </a:bodyPr>
          <a:lstStyle/>
          <a:p>
            <a:r>
              <a:rPr lang="zh-CN" altLang="en-US" dirty="0"/>
              <a:t>在金融、法律和医学领域的</a:t>
            </a:r>
            <a:r>
              <a:rPr lang="en-US" altLang="zh-CN" dirty="0"/>
              <a:t>NLP</a:t>
            </a:r>
            <a:r>
              <a:rPr lang="zh-CN" altLang="en-US" dirty="0"/>
              <a:t>任务做了测试，见下表：</a:t>
            </a:r>
          </a:p>
        </p:txBody>
      </p:sp>
      <p:pic>
        <p:nvPicPr>
          <p:cNvPr id="6" name="图片 5">
            <a:extLst>
              <a:ext uri="{FF2B5EF4-FFF2-40B4-BE49-F238E27FC236}">
                <a16:creationId xmlns:a16="http://schemas.microsoft.com/office/drawing/2014/main" id="{42A75688-B8AF-4B74-BBD7-CDE3B0295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44" y="2603597"/>
            <a:ext cx="9362120" cy="3781984"/>
          </a:xfrm>
          <a:prstGeom prst="rect">
            <a:avLst/>
          </a:prstGeom>
        </p:spPr>
      </p:pic>
    </p:spTree>
    <p:extLst>
      <p:ext uri="{BB962C8B-B14F-4D97-AF65-F5344CB8AC3E}">
        <p14:creationId xmlns:p14="http://schemas.microsoft.com/office/powerpoint/2010/main" val="1126116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62DF6DD4-CB2C-4054-A342-F93493DFF7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3494"/>
          <a:stretch/>
        </p:blipFill>
        <p:spPr>
          <a:xfrm>
            <a:off x="926128" y="1759542"/>
            <a:ext cx="4416835" cy="2729815"/>
          </a:xfrm>
          <a:prstGeom prst="rect">
            <a:avLst/>
          </a:prstGeom>
        </p:spPr>
      </p:pic>
      <p:sp>
        <p:nvSpPr>
          <p:cNvPr id="5" name="矩形 4">
            <a:extLst>
              <a:ext uri="{FF2B5EF4-FFF2-40B4-BE49-F238E27FC236}">
                <a16:creationId xmlns:a16="http://schemas.microsoft.com/office/drawing/2014/main" id="{336A2C4B-7ED7-41B3-BEFA-1350D2B272DD}"/>
              </a:ext>
            </a:extLst>
          </p:cNvPr>
          <p:cNvSpPr/>
          <p:nvPr/>
        </p:nvSpPr>
        <p:spPr>
          <a:xfrm>
            <a:off x="2169283" y="5497579"/>
            <a:ext cx="8158058" cy="881139"/>
          </a:xfrm>
          <a:prstGeom prst="rect">
            <a:avLst/>
          </a:prstGeom>
        </p:spPr>
        <p:txBody>
          <a:bodyPr wrap="square">
            <a:spAutoFit/>
          </a:bodyPr>
          <a:lstStyle/>
          <a:p>
            <a:pPr>
              <a:lnSpc>
                <a:spcPct val="150000"/>
              </a:lnSpc>
              <a:buFont typeface="Arial" panose="020B0604020202020204" pitchFamily="34" charset="0"/>
              <a:buChar char="•"/>
            </a:pPr>
            <a:r>
              <a:rPr lang="en-US" altLang="zh-CN" b="1" dirty="0"/>
              <a:t>w/o soft-position:</a:t>
            </a:r>
            <a:r>
              <a:rPr lang="en-US" altLang="zh-CN" dirty="0"/>
              <a:t> </a:t>
            </a:r>
            <a:r>
              <a:rPr lang="zh-CN" altLang="en-US" dirty="0"/>
              <a:t>微调时使用</a:t>
            </a:r>
            <a:r>
              <a:rPr lang="en-US" altLang="zh-CN" dirty="0"/>
              <a:t>hard-position</a:t>
            </a:r>
            <a:r>
              <a:rPr lang="zh-CN" altLang="en-US" dirty="0"/>
              <a:t>，而不是</a:t>
            </a:r>
            <a:r>
              <a:rPr lang="en-US" altLang="zh-CN" dirty="0"/>
              <a:t>soft-position;</a:t>
            </a:r>
          </a:p>
          <a:p>
            <a:pPr>
              <a:lnSpc>
                <a:spcPct val="150000"/>
              </a:lnSpc>
              <a:buFont typeface="Arial" panose="020B0604020202020204" pitchFamily="34" charset="0"/>
              <a:buChar char="•"/>
            </a:pPr>
            <a:r>
              <a:rPr lang="en-US" altLang="zh-CN" b="1" dirty="0"/>
              <a:t>w/o visible matrix</a:t>
            </a:r>
            <a:r>
              <a:rPr lang="zh-CN" altLang="en-US" b="1" dirty="0"/>
              <a:t>：</a:t>
            </a:r>
            <a:r>
              <a:rPr lang="zh-CN" altLang="en-US" dirty="0"/>
              <a:t>所有</a:t>
            </a:r>
            <a:r>
              <a:rPr lang="en-US" altLang="zh-CN" dirty="0"/>
              <a:t>token</a:t>
            </a:r>
            <a:r>
              <a:rPr lang="zh-CN" altLang="en-US" dirty="0"/>
              <a:t>之间都是可见的。</a:t>
            </a:r>
          </a:p>
        </p:txBody>
      </p:sp>
      <p:pic>
        <p:nvPicPr>
          <p:cNvPr id="6" name="图片 5">
            <a:extLst>
              <a:ext uri="{FF2B5EF4-FFF2-40B4-BE49-F238E27FC236}">
                <a16:creationId xmlns:a16="http://schemas.microsoft.com/office/drawing/2014/main" id="{B187FEF0-677C-4B0E-A91E-13ED8220DF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4856" b="9930"/>
          <a:stretch/>
        </p:blipFill>
        <p:spPr>
          <a:xfrm>
            <a:off x="5692573" y="1759541"/>
            <a:ext cx="4416834" cy="2654017"/>
          </a:xfrm>
          <a:prstGeom prst="rect">
            <a:avLst/>
          </a:prstGeom>
        </p:spPr>
      </p:pic>
      <p:pic>
        <p:nvPicPr>
          <p:cNvPr id="7" name="图片 6">
            <a:extLst>
              <a:ext uri="{FF2B5EF4-FFF2-40B4-BE49-F238E27FC236}">
                <a16:creationId xmlns:a16="http://schemas.microsoft.com/office/drawing/2014/main" id="{1FA70266-0FAB-40EE-93D0-CC9BF99A7C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1134"/>
          <a:stretch/>
        </p:blipFill>
        <p:spPr>
          <a:xfrm>
            <a:off x="3397607" y="4557210"/>
            <a:ext cx="5053357" cy="595412"/>
          </a:xfrm>
          <a:prstGeom prst="rect">
            <a:avLst/>
          </a:prstGeom>
        </p:spPr>
      </p:pic>
    </p:spTree>
    <p:extLst>
      <p:ext uri="{BB962C8B-B14F-4D97-AF65-F5344CB8AC3E}">
        <p14:creationId xmlns:p14="http://schemas.microsoft.com/office/powerpoint/2010/main" val="3863610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86403"/>
            <a:ext cx="10515600" cy="482946"/>
          </a:xfrm>
        </p:spPr>
        <p:txBody>
          <a:bodyPr/>
          <a:lstStyle/>
          <a:p>
            <a:r>
              <a:rPr lang="en-US" altLang="zh-CN" sz="3600" dirty="0">
                <a:solidFill>
                  <a:schemeClr val="accent1">
                    <a:lumMod val="50000"/>
                  </a:schemeClr>
                </a:solidFill>
                <a:latin typeface="Times New Roman" panose="02020603050405020304" pitchFamily="18" charset="0"/>
              </a:rPr>
              <a:t>Summary</a:t>
            </a:r>
          </a:p>
        </p:txBody>
      </p:sp>
      <p:sp>
        <p:nvSpPr>
          <p:cNvPr id="4" name="文本框 3"/>
          <p:cNvSpPr txBox="1"/>
          <p:nvPr/>
        </p:nvSpPr>
        <p:spPr>
          <a:xfrm>
            <a:off x="500681" y="1798092"/>
            <a:ext cx="11439211" cy="4401205"/>
          </a:xfrm>
          <a:prstGeom prst="rect">
            <a:avLst/>
          </a:prstGeom>
          <a:noFill/>
        </p:spPr>
        <p:txBody>
          <a:bodyPr wrap="square" rtlCol="0">
            <a:spAutoFit/>
          </a:bodyPr>
          <a:lstStyle/>
          <a:p>
            <a:r>
              <a:rPr lang="en-US" altLang="zh-CN" sz="28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In this paper</a:t>
            </a:r>
            <a:r>
              <a:rPr lang="en-US" altLang="zh-CN" sz="28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the authors </a:t>
            </a:r>
            <a:r>
              <a:rPr lang="en-US" altLang="zh-CN" sz="28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propose K-BERT to enable language representation with knowledge graphs, achieving the capability of commonsense or domain knowledge. Despite the challenges of HES and KN, our investigation reveals promising results on twelve open-/specific- domain NLP tasks. Empirical results demonstrate that KG is especially helpful for knowledge-driven specific-domain tasks and can be used to solve problems that require domain experts. Besides, K-BERT is compatible with the model parameters of BERT, which means that users can directly adopt the available pre-trained BERT parameters (e.g., Google BERT, Baidu-ERNIE, etc.) on K-BERT without pre-training by themselves.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5" y="3074670"/>
            <a:ext cx="4278630" cy="92202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1235569"/>
            <a:chOff x="0" y="0"/>
            <a:chExt cx="12204000" cy="1235569"/>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915056" y="77247"/>
              <a:ext cx="3403734" cy="895113"/>
            </a:xfrm>
            <a:prstGeom prst="rect">
              <a:avLst/>
            </a:prstGeom>
          </p:spPr>
        </p:pic>
        <p:sp>
          <p:nvSpPr>
            <p:cNvPr id="9" name="矩形 8"/>
            <p:cNvSpPr/>
            <p:nvPr/>
          </p:nvSpPr>
          <p:spPr>
            <a:xfrm>
              <a:off x="972357" y="127573"/>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1951975"/>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1" y="28000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1" y="3648155"/>
            <a:ext cx="3328670" cy="706755"/>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3" name="文本框 22"/>
          <p:cNvSpPr txBox="1"/>
          <p:nvPr/>
        </p:nvSpPr>
        <p:spPr>
          <a:xfrm>
            <a:off x="4854220" y="4496245"/>
            <a:ext cx="2991485" cy="706755"/>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3"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30927" y="1843295"/>
            <a:ext cx="6316345" cy="521970"/>
          </a:xfrm>
          <a:prstGeom prst="rect">
            <a:avLst/>
          </a:prstGeom>
          <a:noFill/>
        </p:spPr>
        <p:txBody>
          <a:bodyPr wrap="square" rtlCol="0">
            <a:spAutoFit/>
          </a:bodyPr>
          <a:lstStyle/>
          <a:p>
            <a:r>
              <a:rPr lang="en-US" altLang="zh-CN"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BERT</a:t>
            </a:r>
            <a:r>
              <a:rPr lang="zh-CN" altLang="en-US"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12" name="矩形 11">
            <a:extLst>
              <a:ext uri="{FF2B5EF4-FFF2-40B4-BE49-F238E27FC236}">
                <a16:creationId xmlns:a16="http://schemas.microsoft.com/office/drawing/2014/main" id="{357C09A2-7D89-4075-8D74-75704A6AC7B5}"/>
              </a:ext>
            </a:extLst>
          </p:cNvPr>
          <p:cNvSpPr/>
          <p:nvPr/>
        </p:nvSpPr>
        <p:spPr>
          <a:xfrm>
            <a:off x="730927" y="2546865"/>
            <a:ext cx="10622873" cy="1477328"/>
          </a:xfrm>
          <a:prstGeom prst="rect">
            <a:avLst/>
          </a:prstGeom>
        </p:spPr>
        <p:txBody>
          <a:bodyPr wrap="square">
            <a:spAutoFit/>
          </a:bodyPr>
          <a:lstStyle/>
          <a:p>
            <a:r>
              <a:rPr lang="en-US" altLang="zh-CN" dirty="0"/>
              <a:t>       Unsupervised pre-trained Language Representation (LR)models like BERT (Devlin et al. 2018) have achieved promising results in multiple NLP tasks. These models are pre-trained over large-scale open-domain corpora to obtain general language represent </a:t>
            </a:r>
            <a:r>
              <a:rPr lang="en-US" altLang="zh-CN" dirty="0" err="1"/>
              <a:t>ations</a:t>
            </a:r>
            <a:r>
              <a:rPr lang="en-US" altLang="zh-CN" dirty="0"/>
              <a:t> and then fine-tuned in specific downstream tasks for absorbing specific-domain knowledge. However, due to the domain-discrepancy between pre-training and fine-tuning, these models do not perform well on knowledge-driven tasks. </a:t>
            </a:r>
            <a:endParaRPr lang="zh-CN" altLang="en-US" dirty="0"/>
          </a:p>
        </p:txBody>
      </p:sp>
      <p:pic>
        <p:nvPicPr>
          <p:cNvPr id="13" name="图片 12">
            <a:extLst>
              <a:ext uri="{FF2B5EF4-FFF2-40B4-BE49-F238E27FC236}">
                <a16:creationId xmlns:a16="http://schemas.microsoft.com/office/drawing/2014/main" id="{505D1CC1-355B-4DAD-9088-349DB9A9F1C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5391" y1="49609" x2="25391" y2="49609"/>
                      </a14:backgroundRemoval>
                    </a14:imgEffect>
                  </a14:imgLayer>
                </a14:imgProps>
              </a:ext>
            </a:extLst>
          </a:blip>
          <a:stretch>
            <a:fillRect/>
          </a:stretch>
        </p:blipFill>
        <p:spPr>
          <a:xfrm>
            <a:off x="1736143" y="4328465"/>
            <a:ext cx="722790" cy="722790"/>
          </a:xfrm>
          <a:prstGeom prst="rect">
            <a:avLst/>
          </a:prstGeom>
        </p:spPr>
      </p:pic>
      <p:sp>
        <p:nvSpPr>
          <p:cNvPr id="15" name="矩形 14">
            <a:extLst>
              <a:ext uri="{FF2B5EF4-FFF2-40B4-BE49-F238E27FC236}">
                <a16:creationId xmlns:a16="http://schemas.microsoft.com/office/drawing/2014/main" id="{886D3F84-C845-4041-A25A-0AD841E37FE4}"/>
              </a:ext>
            </a:extLst>
          </p:cNvPr>
          <p:cNvSpPr/>
          <p:nvPr/>
        </p:nvSpPr>
        <p:spPr>
          <a:xfrm>
            <a:off x="597764" y="5121137"/>
            <a:ext cx="3317289" cy="923330"/>
          </a:xfrm>
          <a:prstGeom prst="rect">
            <a:avLst/>
          </a:prstGeom>
        </p:spPr>
        <p:txBody>
          <a:bodyPr wrap="square">
            <a:spAutoFit/>
          </a:bodyPr>
          <a:lstStyle/>
          <a:p>
            <a:r>
              <a:rPr lang="en-US" altLang="zh-CN" dirty="0"/>
              <a:t>Publicly-provided models, like BERT, and </a:t>
            </a:r>
            <a:r>
              <a:rPr lang="en-US" altLang="zh-CN" dirty="0" err="1"/>
              <a:t>XLNet</a:t>
            </a:r>
            <a:r>
              <a:rPr lang="zh-CN" altLang="en-US" dirty="0"/>
              <a:t>，</a:t>
            </a:r>
            <a:r>
              <a:rPr lang="en-US" altLang="zh-CN" dirty="0"/>
              <a:t>pre-trained over open-domain corpora</a:t>
            </a:r>
            <a:endParaRPr lang="zh-CN" altLang="en-US" dirty="0"/>
          </a:p>
        </p:txBody>
      </p:sp>
      <p:sp>
        <p:nvSpPr>
          <p:cNvPr id="16" name="箭头: 右 15">
            <a:extLst>
              <a:ext uri="{FF2B5EF4-FFF2-40B4-BE49-F238E27FC236}">
                <a16:creationId xmlns:a16="http://schemas.microsoft.com/office/drawing/2014/main" id="{24AF1B83-43A0-4EBE-9211-70A479B26EBC}"/>
              </a:ext>
            </a:extLst>
          </p:cNvPr>
          <p:cNvSpPr/>
          <p:nvPr/>
        </p:nvSpPr>
        <p:spPr>
          <a:xfrm>
            <a:off x="4115541" y="5294347"/>
            <a:ext cx="3693111" cy="239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26A2DB7C-1EA7-49E2-AA97-53E665722F67}"/>
              </a:ext>
            </a:extLst>
          </p:cNvPr>
          <p:cNvSpPr/>
          <p:nvPr/>
        </p:nvSpPr>
        <p:spPr>
          <a:xfrm>
            <a:off x="4303451" y="4648016"/>
            <a:ext cx="3317289" cy="646331"/>
          </a:xfrm>
          <a:prstGeom prst="rect">
            <a:avLst/>
          </a:prstGeom>
        </p:spPr>
        <p:txBody>
          <a:bodyPr wrap="square">
            <a:spAutoFit/>
          </a:bodyPr>
          <a:lstStyle/>
          <a:p>
            <a:r>
              <a:rPr lang="en-US" altLang="zh-CN" dirty="0"/>
              <a:t>pre-train a model emphasizing domain-specific</a:t>
            </a:r>
            <a:endParaRPr lang="zh-CN" altLang="en-US" dirty="0"/>
          </a:p>
        </p:txBody>
      </p:sp>
      <p:pic>
        <p:nvPicPr>
          <p:cNvPr id="21" name="图片 20">
            <a:extLst>
              <a:ext uri="{FF2B5EF4-FFF2-40B4-BE49-F238E27FC236}">
                <a16:creationId xmlns:a16="http://schemas.microsoft.com/office/drawing/2014/main" id="{6A679B86-72DC-4B29-AA9B-C2120A4F53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0453" y="4404923"/>
            <a:ext cx="727722" cy="646332"/>
          </a:xfrm>
          <a:prstGeom prst="rect">
            <a:avLst/>
          </a:prstGeom>
        </p:spPr>
      </p:pic>
      <p:sp>
        <p:nvSpPr>
          <p:cNvPr id="22" name="矩形 21">
            <a:extLst>
              <a:ext uri="{FF2B5EF4-FFF2-40B4-BE49-F238E27FC236}">
                <a16:creationId xmlns:a16="http://schemas.microsoft.com/office/drawing/2014/main" id="{B1509787-9E9F-4EA0-8F87-DE8D1188A1CA}"/>
              </a:ext>
            </a:extLst>
          </p:cNvPr>
          <p:cNvSpPr/>
          <p:nvPr/>
        </p:nvSpPr>
        <p:spPr>
          <a:xfrm>
            <a:off x="8009138" y="5121137"/>
            <a:ext cx="3530353" cy="1200329"/>
          </a:xfrm>
          <a:prstGeom prst="rect">
            <a:avLst/>
          </a:prstGeom>
        </p:spPr>
        <p:txBody>
          <a:bodyPr wrap="square">
            <a:spAutoFit/>
          </a:bodyPr>
          <a:lstStyle/>
          <a:p>
            <a:r>
              <a:rPr lang="en-US" altLang="zh-CN" dirty="0"/>
              <a:t>pre-training is time-consuming and computationally expensive, making it unacceptable to most users.</a:t>
            </a:r>
            <a:endParaRPr lang="zh-CN" altLang="en-US" dirty="0"/>
          </a:p>
        </p:txBody>
      </p:sp>
      <p:pic>
        <p:nvPicPr>
          <p:cNvPr id="19" name="图片 18">
            <a:extLst>
              <a:ext uri="{FF2B5EF4-FFF2-40B4-BE49-F238E27FC236}">
                <a16:creationId xmlns:a16="http://schemas.microsoft.com/office/drawing/2014/main" id="{9286953B-C821-4C40-9343-A2A38F62B30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3359" y1="28516" x2="43359" y2="28516"/>
                        <a14:foregroundMark x1="37500" y1="82227" x2="37500" y2="82227"/>
                        <a14:foregroundMark x1="66992" y1="80859" x2="66992" y2="80859"/>
                      </a14:backgroundRemoval>
                    </a14:imgEffect>
                  </a14:imgLayer>
                </a14:imgProps>
              </a:ext>
              <a:ext uri="{28A0092B-C50C-407E-A947-70E740481C1C}">
                <a14:useLocalDpi xmlns:a14="http://schemas.microsoft.com/office/drawing/2010/main" val="0"/>
              </a:ext>
            </a:extLst>
          </a:blip>
          <a:stretch>
            <a:fillRect/>
          </a:stretch>
        </p:blipFill>
        <p:spPr>
          <a:xfrm>
            <a:off x="8861678" y="4369982"/>
            <a:ext cx="831133" cy="716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5" name="文本框 4">
            <a:extLst>
              <a:ext uri="{FF2B5EF4-FFF2-40B4-BE49-F238E27FC236}">
                <a16:creationId xmlns:a16="http://schemas.microsoft.com/office/drawing/2014/main" id="{DED85BDA-36CC-40A4-9FA7-4A267ACB496E}"/>
              </a:ext>
            </a:extLst>
          </p:cNvPr>
          <p:cNvSpPr txBox="1"/>
          <p:nvPr/>
        </p:nvSpPr>
        <p:spPr>
          <a:xfrm>
            <a:off x="651028" y="1807784"/>
            <a:ext cx="6316345" cy="521970"/>
          </a:xfrm>
          <a:prstGeom prst="rect">
            <a:avLst/>
          </a:prstGeom>
          <a:noFill/>
        </p:spPr>
        <p:txBody>
          <a:bodyPr wrap="square" rtlCol="0">
            <a:spAutoFit/>
          </a:bodyPr>
          <a:lstStyle/>
          <a:p>
            <a:r>
              <a:rPr lang="en-US" altLang="zh-CN"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Knowledge Graph</a:t>
            </a:r>
            <a:r>
              <a:rPr lang="zh-CN" altLang="en-US"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
        <p:nvSpPr>
          <p:cNvPr id="6" name="矩形 5">
            <a:extLst>
              <a:ext uri="{FF2B5EF4-FFF2-40B4-BE49-F238E27FC236}">
                <a16:creationId xmlns:a16="http://schemas.microsoft.com/office/drawing/2014/main" id="{3203B7C5-9F82-40C2-B672-5342FD198914}"/>
              </a:ext>
            </a:extLst>
          </p:cNvPr>
          <p:cNvSpPr/>
          <p:nvPr/>
        </p:nvSpPr>
        <p:spPr>
          <a:xfrm>
            <a:off x="761200" y="2618979"/>
            <a:ext cx="10622873" cy="369332"/>
          </a:xfrm>
          <a:prstGeom prst="rect">
            <a:avLst/>
          </a:prstGeom>
        </p:spPr>
        <p:txBody>
          <a:bodyPr wrap="square">
            <a:spAutoFit/>
          </a:bodyPr>
          <a:lstStyle/>
          <a:p>
            <a:r>
              <a:rPr lang="en-US" altLang="zh-CN" dirty="0"/>
              <a:t>1.KGs</a:t>
            </a:r>
            <a:r>
              <a:rPr lang="zh-CN" altLang="en-US" dirty="0"/>
              <a:t> </a:t>
            </a:r>
            <a:r>
              <a:rPr lang="en-US" altLang="zh-CN" dirty="0"/>
              <a:t>in</a:t>
            </a:r>
            <a:r>
              <a:rPr lang="zh-CN" altLang="en-US" dirty="0"/>
              <a:t> </a:t>
            </a:r>
            <a:r>
              <a:rPr lang="en-US" altLang="zh-CN" dirty="0"/>
              <a:t>many</a:t>
            </a:r>
            <a:r>
              <a:rPr lang="zh-CN" altLang="en-US" dirty="0"/>
              <a:t> </a:t>
            </a:r>
            <a:r>
              <a:rPr lang="en-US" altLang="zh-CN" dirty="0"/>
              <a:t>fields</a:t>
            </a:r>
            <a:r>
              <a:rPr lang="zh-CN" altLang="en-US" dirty="0"/>
              <a:t> </a:t>
            </a:r>
            <a:r>
              <a:rPr lang="en-US" altLang="zh-CN" dirty="0"/>
              <a:t>is structured data;</a:t>
            </a:r>
            <a:endParaRPr lang="zh-CN" altLang="en-US" dirty="0"/>
          </a:p>
        </p:txBody>
      </p:sp>
      <p:sp>
        <p:nvSpPr>
          <p:cNvPr id="8" name="矩形 7">
            <a:extLst>
              <a:ext uri="{FF2B5EF4-FFF2-40B4-BE49-F238E27FC236}">
                <a16:creationId xmlns:a16="http://schemas.microsoft.com/office/drawing/2014/main" id="{B33C132F-745A-4812-9D3F-31A3225A7675}"/>
              </a:ext>
            </a:extLst>
          </p:cNvPr>
          <p:cNvSpPr/>
          <p:nvPr/>
        </p:nvSpPr>
        <p:spPr>
          <a:xfrm>
            <a:off x="761200" y="4353816"/>
            <a:ext cx="4396726" cy="923330"/>
          </a:xfrm>
          <a:prstGeom prst="rect">
            <a:avLst/>
          </a:prstGeom>
        </p:spPr>
        <p:txBody>
          <a:bodyPr wrap="square">
            <a:spAutoFit/>
          </a:bodyPr>
          <a:lstStyle/>
          <a:p>
            <a:r>
              <a:rPr lang="en-US" altLang="zh-CN" dirty="0"/>
              <a:t>3.models posses greater interpretability, for the injected knowledge is manually editable.</a:t>
            </a:r>
            <a:endParaRPr lang="zh-CN" altLang="en-US" dirty="0"/>
          </a:p>
        </p:txBody>
      </p:sp>
      <p:sp>
        <p:nvSpPr>
          <p:cNvPr id="9" name="矩形 8">
            <a:extLst>
              <a:ext uri="{FF2B5EF4-FFF2-40B4-BE49-F238E27FC236}">
                <a16:creationId xmlns:a16="http://schemas.microsoft.com/office/drawing/2014/main" id="{0F8274F8-1CDA-4066-B707-333891798F62}"/>
              </a:ext>
            </a:extLst>
          </p:cNvPr>
          <p:cNvSpPr/>
          <p:nvPr/>
        </p:nvSpPr>
        <p:spPr>
          <a:xfrm>
            <a:off x="761200" y="3277537"/>
            <a:ext cx="4396726" cy="923330"/>
          </a:xfrm>
          <a:prstGeom prst="rect">
            <a:avLst/>
          </a:prstGeom>
        </p:spPr>
        <p:txBody>
          <a:bodyPr wrap="square">
            <a:spAutoFit/>
          </a:bodyPr>
          <a:lstStyle/>
          <a:p>
            <a:r>
              <a:rPr lang="en-US" altLang="zh-CN" dirty="0"/>
              <a:t>2.equip the model with domain knowledge, while reducing the cost of pre-training on a large scale. </a:t>
            </a:r>
            <a:endParaRPr lang="zh-CN" altLang="en-US" dirty="0"/>
          </a:p>
        </p:txBody>
      </p:sp>
      <p:sp>
        <p:nvSpPr>
          <p:cNvPr id="11" name="矩形 10">
            <a:extLst>
              <a:ext uri="{FF2B5EF4-FFF2-40B4-BE49-F238E27FC236}">
                <a16:creationId xmlns:a16="http://schemas.microsoft.com/office/drawing/2014/main" id="{5F723424-E19E-435C-B0D1-A7DFAFE0DB43}"/>
              </a:ext>
            </a:extLst>
          </p:cNvPr>
          <p:cNvSpPr/>
          <p:nvPr/>
        </p:nvSpPr>
        <p:spPr>
          <a:xfrm>
            <a:off x="6457496" y="1803435"/>
            <a:ext cx="2592954" cy="523220"/>
          </a:xfrm>
          <a:prstGeom prst="rect">
            <a:avLst/>
          </a:prstGeom>
        </p:spPr>
        <p:txBody>
          <a:bodyPr wrap="none">
            <a:spAutoFit/>
          </a:bodyPr>
          <a:lstStyle/>
          <a:p>
            <a:r>
              <a:rPr lang="en-US" altLang="zh-CN"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Two</a:t>
            </a:r>
            <a:r>
              <a:rPr lang="en-US" altLang="zh-CN" dirty="0"/>
              <a:t> </a:t>
            </a:r>
            <a:r>
              <a:rPr lang="en-US" altLang="zh-CN"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challenges:</a:t>
            </a:r>
            <a:endParaRPr lang="zh-CN" altLang="en-US"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2" name="Rectangle 1">
            <a:extLst>
              <a:ext uri="{FF2B5EF4-FFF2-40B4-BE49-F238E27FC236}">
                <a16:creationId xmlns:a16="http://schemas.microsoft.com/office/drawing/2014/main" id="{3A112447-ABD2-424D-949C-8506C3214DF9}"/>
              </a:ext>
            </a:extLst>
          </p:cNvPr>
          <p:cNvSpPr>
            <a:spLocks noChangeArrowheads="1"/>
          </p:cNvSpPr>
          <p:nvPr/>
        </p:nvSpPr>
        <p:spPr bwMode="auto">
          <a:xfrm>
            <a:off x="6537395" y="2439532"/>
            <a:ext cx="4597932" cy="171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lang="en-US" altLang="zh-CN" b="1" dirty="0"/>
              <a:t> </a:t>
            </a:r>
            <a:r>
              <a:rPr lang="zh-CN" altLang="zh-CN" b="1" dirty="0"/>
              <a:t>Heterogeneous Embedding Space (HES)</a:t>
            </a:r>
          </a:p>
          <a:p>
            <a:pPr lvl="0" eaLnBrk="0" fontAlgn="base" hangingPunct="0">
              <a:lnSpc>
                <a:spcPct val="150000"/>
              </a:lnSpc>
              <a:spcBef>
                <a:spcPct val="0"/>
              </a:spcBef>
              <a:spcAft>
                <a:spcPct val="0"/>
              </a:spcAft>
            </a:pPr>
            <a:r>
              <a:rPr lang="en-US" altLang="zh-CN" dirty="0"/>
              <a:t>the embedding vectors of words in text and entities in KG are obtained in separate ways, making their vector-space inconsistent;</a:t>
            </a:r>
            <a:endParaRPr lang="zh-CN" altLang="zh-CN" dirty="0"/>
          </a:p>
        </p:txBody>
      </p:sp>
      <p:sp>
        <p:nvSpPr>
          <p:cNvPr id="13" name="Rectangle 2">
            <a:extLst>
              <a:ext uri="{FF2B5EF4-FFF2-40B4-BE49-F238E27FC236}">
                <a16:creationId xmlns:a16="http://schemas.microsoft.com/office/drawing/2014/main" id="{1E26193F-6133-43CF-B68B-DF776A4D6260}"/>
              </a:ext>
            </a:extLst>
          </p:cNvPr>
          <p:cNvSpPr>
            <a:spLocks noChangeArrowheads="1"/>
          </p:cNvSpPr>
          <p:nvPr/>
        </p:nvSpPr>
        <p:spPr bwMode="auto">
          <a:xfrm>
            <a:off x="6537395" y="4440892"/>
            <a:ext cx="4728368" cy="129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lang="en-US" altLang="zh-CN" b="1" dirty="0"/>
              <a:t> </a:t>
            </a:r>
            <a:r>
              <a:rPr lang="zh-CN" altLang="zh-CN" b="1" dirty="0"/>
              <a:t>Knowledge Noise (KN)</a:t>
            </a:r>
          </a:p>
          <a:p>
            <a:pPr lvl="0" eaLnBrk="0" fontAlgn="base" hangingPunct="0">
              <a:lnSpc>
                <a:spcPct val="150000"/>
              </a:lnSpc>
              <a:spcBef>
                <a:spcPct val="0"/>
              </a:spcBef>
              <a:spcAft>
                <a:spcPct val="0"/>
              </a:spcAft>
            </a:pPr>
            <a:r>
              <a:rPr lang="en-US" altLang="zh-CN" dirty="0"/>
              <a:t>Too much knowledge incorporation may divert the sentence from its correct meaning.</a:t>
            </a:r>
            <a:endParaRPr lang="zh-CN" altLang="zh-C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5" name="文本框 4">
            <a:extLst>
              <a:ext uri="{FF2B5EF4-FFF2-40B4-BE49-F238E27FC236}">
                <a16:creationId xmlns:a16="http://schemas.microsoft.com/office/drawing/2014/main" id="{DED85BDA-36CC-40A4-9FA7-4A267ACB496E}"/>
              </a:ext>
            </a:extLst>
          </p:cNvPr>
          <p:cNvSpPr txBox="1"/>
          <p:nvPr/>
        </p:nvSpPr>
        <p:spPr>
          <a:xfrm>
            <a:off x="761200" y="1718779"/>
            <a:ext cx="6316345" cy="521970"/>
          </a:xfrm>
          <a:prstGeom prst="rect">
            <a:avLst/>
          </a:prstGeom>
          <a:noFill/>
        </p:spPr>
        <p:txBody>
          <a:bodyPr wrap="square" rtlCol="0">
            <a:spAutoFit/>
          </a:bodyPr>
          <a:lstStyle/>
          <a:p>
            <a:r>
              <a:rPr lang="en-US" altLang="zh-CN"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K-BERT</a:t>
            </a:r>
            <a:endParaRPr lang="zh-CN" altLang="en-US"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2" name="Rectangle 1">
            <a:extLst>
              <a:ext uri="{FF2B5EF4-FFF2-40B4-BE49-F238E27FC236}">
                <a16:creationId xmlns:a16="http://schemas.microsoft.com/office/drawing/2014/main" id="{3A112447-ABD2-424D-949C-8506C3214DF9}"/>
              </a:ext>
            </a:extLst>
          </p:cNvPr>
          <p:cNvSpPr>
            <a:spLocks noChangeArrowheads="1"/>
          </p:cNvSpPr>
          <p:nvPr/>
        </p:nvSpPr>
        <p:spPr bwMode="auto">
          <a:xfrm>
            <a:off x="761200" y="2562259"/>
            <a:ext cx="10184967" cy="46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buFontTx/>
              <a:buChar char="•"/>
            </a:pPr>
            <a:r>
              <a:rPr lang="en-US" altLang="zh-CN" b="1" dirty="0"/>
              <a:t>  Knowledge-enabled Bidirectional Encoder Representation from Transformers</a:t>
            </a:r>
            <a:endParaRPr lang="zh-CN" altLang="zh-CN" dirty="0"/>
          </a:p>
        </p:txBody>
      </p:sp>
      <p:sp>
        <p:nvSpPr>
          <p:cNvPr id="16" name="矩形 15">
            <a:extLst>
              <a:ext uri="{FF2B5EF4-FFF2-40B4-BE49-F238E27FC236}">
                <a16:creationId xmlns:a16="http://schemas.microsoft.com/office/drawing/2014/main" id="{5B77669D-7940-43D9-94B0-8C96CE397B8F}"/>
              </a:ext>
            </a:extLst>
          </p:cNvPr>
          <p:cNvSpPr/>
          <p:nvPr/>
        </p:nvSpPr>
        <p:spPr>
          <a:xfrm>
            <a:off x="807927" y="3429000"/>
            <a:ext cx="8975265" cy="646331"/>
          </a:xfrm>
          <a:prstGeom prst="rect">
            <a:avLst/>
          </a:prstGeom>
        </p:spPr>
        <p:txBody>
          <a:bodyPr wrap="square">
            <a:spAutoFit/>
          </a:bodyPr>
          <a:lstStyle/>
          <a:p>
            <a:r>
              <a:rPr lang="en-US" altLang="zh-CN" dirty="0"/>
              <a:t>1. This paper proposes a knowledge-enabled LR model, namely K-BERT, which is compatible with BERT and can incorporate domain knowledge without HES and KN issues;</a:t>
            </a:r>
            <a:endParaRPr lang="zh-CN" altLang="en-US" dirty="0"/>
          </a:p>
        </p:txBody>
      </p:sp>
      <p:sp>
        <p:nvSpPr>
          <p:cNvPr id="17" name="矩形 16">
            <a:extLst>
              <a:ext uri="{FF2B5EF4-FFF2-40B4-BE49-F238E27FC236}">
                <a16:creationId xmlns:a16="http://schemas.microsoft.com/office/drawing/2014/main" id="{80C9EAA1-375E-4A78-8270-8E12B2F77D53}"/>
              </a:ext>
            </a:extLst>
          </p:cNvPr>
          <p:cNvSpPr/>
          <p:nvPr/>
        </p:nvSpPr>
        <p:spPr>
          <a:xfrm>
            <a:off x="807927" y="4429235"/>
            <a:ext cx="8682302" cy="646331"/>
          </a:xfrm>
          <a:prstGeom prst="rect">
            <a:avLst/>
          </a:prstGeom>
        </p:spPr>
        <p:txBody>
          <a:bodyPr wrap="square">
            <a:spAutoFit/>
          </a:bodyPr>
          <a:lstStyle/>
          <a:p>
            <a:r>
              <a:rPr lang="en-US" altLang="zh-CN" dirty="0"/>
              <a:t>2. K-BERT can easily inject domain knowledge into the models by equipped with a KG without pre-training</a:t>
            </a:r>
            <a:endParaRPr lang="zh-CN" altLang="en-US" dirty="0"/>
          </a:p>
        </p:txBody>
      </p:sp>
      <p:sp>
        <p:nvSpPr>
          <p:cNvPr id="18" name="矩形 17">
            <a:extLst>
              <a:ext uri="{FF2B5EF4-FFF2-40B4-BE49-F238E27FC236}">
                <a16:creationId xmlns:a16="http://schemas.microsoft.com/office/drawing/2014/main" id="{A24695C8-3933-442D-AD65-F181C67232CE}"/>
              </a:ext>
            </a:extLst>
          </p:cNvPr>
          <p:cNvSpPr/>
          <p:nvPr/>
        </p:nvSpPr>
        <p:spPr>
          <a:xfrm>
            <a:off x="784564" y="5441141"/>
            <a:ext cx="9256081" cy="646331"/>
          </a:xfrm>
          <a:prstGeom prst="rect">
            <a:avLst/>
          </a:prstGeom>
        </p:spPr>
        <p:txBody>
          <a:bodyPr wrap="square">
            <a:spAutoFit/>
          </a:bodyPr>
          <a:lstStyle/>
          <a:p>
            <a:r>
              <a:rPr lang="en-US" altLang="zh-CN" dirty="0"/>
              <a:t>3. With the delicate injection of KG, K-BERT significantly outperforms BERT not only on domain-specific tasks, but also plenty of those in the open-domain</a:t>
            </a:r>
            <a:endParaRPr lang="zh-CN" altLang="en-US" dirty="0"/>
          </a:p>
        </p:txBody>
      </p:sp>
    </p:spTree>
    <p:extLst>
      <p:ext uri="{BB962C8B-B14F-4D97-AF65-F5344CB8AC3E}">
        <p14:creationId xmlns:p14="http://schemas.microsoft.com/office/powerpoint/2010/main" val="110082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21" name="图片 20">
            <a:extLst>
              <a:ext uri="{FF2B5EF4-FFF2-40B4-BE49-F238E27FC236}">
                <a16:creationId xmlns:a16="http://schemas.microsoft.com/office/drawing/2014/main" id="{4732F9F0-70AE-427E-972E-97EFCF49D399}"/>
              </a:ext>
            </a:extLst>
          </p:cNvPr>
          <p:cNvPicPr>
            <a:picLocks noChangeAspect="1"/>
          </p:cNvPicPr>
          <p:nvPr/>
        </p:nvPicPr>
        <p:blipFill rotWithShape="1">
          <a:blip r:embed="rId2">
            <a:extLst>
              <a:ext uri="{28A0092B-C50C-407E-A947-70E740481C1C}">
                <a14:useLocalDpi xmlns:a14="http://schemas.microsoft.com/office/drawing/2010/main" val="0"/>
              </a:ext>
            </a:extLst>
          </a:blip>
          <a:srcRect b="22486"/>
          <a:stretch/>
        </p:blipFill>
        <p:spPr>
          <a:xfrm>
            <a:off x="88661" y="1342357"/>
            <a:ext cx="5607844" cy="5315895"/>
          </a:xfrm>
          <a:prstGeom prst="rect">
            <a:avLst/>
          </a:prstGeom>
        </p:spPr>
      </p:pic>
      <p:sp>
        <p:nvSpPr>
          <p:cNvPr id="22" name="Rectangle 1">
            <a:extLst>
              <a:ext uri="{FF2B5EF4-FFF2-40B4-BE49-F238E27FC236}">
                <a16:creationId xmlns:a16="http://schemas.microsoft.com/office/drawing/2014/main" id="{65AE11E1-B973-4F8E-BC48-CEF7A80ADCB1}"/>
              </a:ext>
            </a:extLst>
          </p:cNvPr>
          <p:cNvSpPr>
            <a:spLocks noChangeArrowheads="1"/>
          </p:cNvSpPr>
          <p:nvPr/>
        </p:nvSpPr>
        <p:spPr bwMode="auto">
          <a:xfrm>
            <a:off x="5943170" y="3067363"/>
            <a:ext cx="5607844"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  </a:t>
            </a:r>
            <a:r>
              <a:rPr kumimoji="0" lang="zh-CN" altLang="zh-CN" sz="1900" b="0" i="0" u="none" strike="noStrike" cap="none" normalizeH="0" baseline="0" dirty="0">
                <a:ln>
                  <a:noFill/>
                </a:ln>
                <a:solidFill>
                  <a:schemeClr val="tx1"/>
                </a:solidFill>
                <a:effectLst/>
                <a:latin typeface="Arial" panose="020B0604020202020204" pitchFamily="34" charset="0"/>
              </a:rPr>
              <a:t>     </a:t>
            </a:r>
            <a:r>
              <a:rPr kumimoji="0" lang="zh-CN" altLang="zh-CN" sz="1800" b="0" i="0" u="none" strike="noStrike" cap="none" normalizeH="0" baseline="0" dirty="0">
                <a:ln>
                  <a:noFill/>
                </a:ln>
                <a:solidFill>
                  <a:schemeClr val="tx1"/>
                </a:solidFill>
                <a:effectLst/>
                <a:latin typeface="Arial" panose="020B0604020202020204" pitchFamily="34" charset="0"/>
              </a:rPr>
              <a:t> </a:t>
            </a:r>
            <a:r>
              <a:rPr kumimoji="0" lang="en-US" altLang="zh-CN" sz="1800" b="0" i="0" u="none" strike="noStrike" cap="none" normalizeH="0" baseline="0" dirty="0">
                <a:ln>
                  <a:noFill/>
                </a:ln>
                <a:solidFill>
                  <a:schemeClr val="tx1"/>
                </a:solidFill>
                <a:effectLst/>
                <a:latin typeface="Arial" panose="020B0604020202020204" pitchFamily="34" charset="0"/>
              </a:rPr>
              <a:t>                                    </a:t>
            </a:r>
            <a:r>
              <a:rPr kumimoji="0" lang="zh-CN" altLang="zh-CN" sz="1800" b="0" i="0" u="none" strike="noStrike" cap="none" normalizeH="0" baseline="0" dirty="0">
                <a:ln>
                  <a:noFill/>
                </a:ln>
                <a:solidFill>
                  <a:schemeClr val="tx1"/>
                </a:solidFill>
                <a:effectLst/>
                <a:latin typeface="Arial" panose="020B0604020202020204" pitchFamily="34" charset="0"/>
              </a:rPr>
              <a:t>表示一句话</a:t>
            </a:r>
            <a:r>
              <a:rPr kumimoji="0" lang="zh-CN" altLang="en-US" sz="1800" b="0" i="0" u="none" strike="noStrike" cap="none" normalizeH="0" baseline="0" dirty="0">
                <a:ln>
                  <a:noFill/>
                </a:ln>
                <a:solidFill>
                  <a:schemeClr val="tx1"/>
                </a:solidFill>
                <a:effectLst/>
                <a:latin typeface="Arial" panose="020B0604020202020204" pitchFamily="34" charset="0"/>
              </a:rPr>
              <a:t>，</a:t>
            </a:r>
            <a:r>
              <a:rPr kumimoji="0" lang="en-US" altLang="zh-CN" sz="1800" b="0" i="0" u="none" strike="noStrike" cap="none" normalizeH="0" baseline="0" dirty="0">
                <a:ln>
                  <a:noFill/>
                </a:ln>
                <a:solidFill>
                  <a:schemeClr val="tx1"/>
                </a:solidFill>
                <a:effectLst/>
                <a:latin typeface="Arial" panose="020B0604020202020204" pitchFamily="34" charset="0"/>
              </a:rPr>
              <a:t>n </a:t>
            </a:r>
            <a:r>
              <a:rPr kumimoji="0" lang="zh-CN" altLang="zh-CN" sz="1800" b="0" i="0" u="none" strike="noStrike" cap="none" normalizeH="0" baseline="0" dirty="0">
                <a:ln>
                  <a:noFill/>
                </a:ln>
                <a:solidFill>
                  <a:schemeClr val="tx1"/>
                </a:solidFill>
                <a:effectLst/>
                <a:latin typeface="Arial" panose="020B0604020202020204" pitchFamily="34" charset="0"/>
              </a:rPr>
              <a:t>表示语句长度，对于英文是词级别的，对于中文是字级别的；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  </a:t>
            </a:r>
            <a:r>
              <a:rPr kumimoji="0" lang="zh-CN" altLang="zh-CN" sz="1900" b="0" i="0" u="none" strike="noStrike" cap="none" normalizeH="0" baseline="0" dirty="0">
                <a:ln>
                  <a:noFill/>
                </a:ln>
                <a:solidFill>
                  <a:schemeClr val="tx1"/>
                </a:solidFill>
                <a:effectLst/>
                <a:latin typeface="Arial" panose="020B0604020202020204" pitchFamily="34" charset="0"/>
              </a:rPr>
              <a:t>     </a:t>
            </a:r>
            <a:r>
              <a:rPr kumimoji="0" lang="zh-CN" altLang="zh-CN" sz="1800" b="0" i="0" u="none" strike="noStrike" cap="none" normalizeH="0" baseline="0" dirty="0">
                <a:ln>
                  <a:noFill/>
                </a:ln>
                <a:solidFill>
                  <a:schemeClr val="tx1"/>
                </a:solidFill>
                <a:effectLst/>
                <a:latin typeface="Arial" panose="020B0604020202020204" pitchFamily="34" charset="0"/>
              </a:rPr>
              <a:t> ：字典，所有的  </a:t>
            </a:r>
            <a:r>
              <a:rPr kumimoji="0" lang="zh-CN" altLang="zh-CN" sz="1900" b="0" i="0" u="none" strike="noStrike" cap="none" normalizeH="0" baseline="0" dirty="0">
                <a:ln>
                  <a:noFill/>
                </a:ln>
                <a:solidFill>
                  <a:schemeClr val="tx1"/>
                </a:solidFill>
                <a:effectLst/>
                <a:latin typeface="Arial" panose="020B0604020202020204" pitchFamily="34" charset="0"/>
              </a:rPr>
              <a:t>     </a:t>
            </a:r>
            <a:r>
              <a:rPr kumimoji="0" lang="zh-CN" altLang="zh-CN" sz="1800" b="0" i="0" u="none" strike="noStrike" cap="none" normalizeH="0" baseline="0" dirty="0">
                <a:ln>
                  <a:noFill/>
                </a:ln>
                <a:solidFill>
                  <a:schemeClr val="tx1"/>
                </a:solidFill>
                <a:effectLst/>
                <a:latin typeface="Arial" panose="020B0604020202020204" pitchFamily="34" charset="0"/>
              </a:rPr>
              <a:t> </a:t>
            </a:r>
            <a:r>
              <a:rPr kumimoji="0" lang="en-US" altLang="zh-CN" sz="1800" b="0" i="0" u="none" strike="noStrike" cap="none" normalizeH="0" baseline="0" dirty="0">
                <a:ln>
                  <a:noFill/>
                </a:ln>
                <a:solidFill>
                  <a:schemeClr val="tx1"/>
                </a:solidFill>
                <a:effectLst/>
                <a:latin typeface="Arial" panose="020B0604020202020204" pitchFamily="34" charset="0"/>
              </a:rPr>
              <a:t>        </a:t>
            </a:r>
            <a:r>
              <a:rPr kumimoji="0" lang="zh-CN" altLang="en-US" sz="1800" b="0" i="0" u="none" strike="noStrike" cap="none" normalizeH="0" baseline="0" dirty="0">
                <a:ln>
                  <a:noFill/>
                </a:ln>
                <a:solidFill>
                  <a:schemeClr val="tx1"/>
                </a:solidFill>
                <a:effectLst/>
                <a:latin typeface="Arial" panose="020B0604020202020204" pitchFamily="34" charset="0"/>
              </a:rPr>
              <a:t>；</a:t>
            </a:r>
            <a:endParaRPr kumimoji="0" lang="zh-CN" altLang="zh-CN"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  </a:t>
            </a:r>
            <a:r>
              <a:rPr kumimoji="0" lang="zh-CN" altLang="zh-CN" sz="1900" b="0" i="0" u="none" strike="noStrike" cap="none" normalizeH="0" baseline="0" dirty="0">
                <a:ln>
                  <a:noFill/>
                </a:ln>
                <a:solidFill>
                  <a:schemeClr val="tx1"/>
                </a:solidFill>
                <a:effectLst/>
                <a:latin typeface="Arial" panose="020B0604020202020204" pitchFamily="34" charset="0"/>
              </a:rPr>
              <a:t>     </a:t>
            </a:r>
            <a:r>
              <a:rPr kumimoji="0" lang="zh-CN" altLang="zh-CN" sz="1800" b="0" i="0" u="none" strike="noStrike" cap="none" normalizeH="0" baseline="0" dirty="0">
                <a:ln>
                  <a:noFill/>
                </a:ln>
                <a:solidFill>
                  <a:schemeClr val="tx1"/>
                </a:solidFill>
                <a:effectLst/>
                <a:latin typeface="Arial" panose="020B0604020202020204" pitchFamily="34" charset="0"/>
              </a:rPr>
              <a:t>：知识图谱，是所有三元组的集合；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  </a:t>
            </a:r>
            <a:r>
              <a:rPr kumimoji="0" lang="zh-CN" altLang="zh-CN" sz="1900" b="0" i="0" u="none" strike="noStrike" cap="none" normalizeH="0" baseline="0" dirty="0">
                <a:ln>
                  <a:noFill/>
                </a:ln>
                <a:solidFill>
                  <a:schemeClr val="tx1"/>
                </a:solidFill>
                <a:effectLst/>
                <a:latin typeface="Arial" panose="020B0604020202020204" pitchFamily="34" charset="0"/>
              </a:rPr>
              <a:t>   </a:t>
            </a:r>
            <a:r>
              <a:rPr kumimoji="0" lang="en-US" altLang="zh-CN" sz="1900" b="0" i="0" u="none" strike="noStrike" cap="none" normalizeH="0" baseline="0" dirty="0">
                <a:ln>
                  <a:noFill/>
                </a:ln>
                <a:solidFill>
                  <a:schemeClr val="tx1"/>
                </a:solidFill>
                <a:effectLst/>
                <a:latin typeface="Arial" panose="020B0604020202020204" pitchFamily="34" charset="0"/>
              </a:rPr>
              <a:t>           </a:t>
            </a:r>
            <a:r>
              <a:rPr kumimoji="0" lang="zh-CN" altLang="zh-CN" sz="1900" b="0" i="0" u="none" strike="noStrike" cap="none" normalizeH="0" baseline="0" dirty="0">
                <a:ln>
                  <a:noFill/>
                </a:ln>
                <a:solidFill>
                  <a:schemeClr val="tx1"/>
                </a:solidFill>
                <a:effectLst/>
                <a:latin typeface="Arial" panose="020B0604020202020204" pitchFamily="34" charset="0"/>
              </a:rPr>
              <a:t> </a:t>
            </a:r>
            <a:r>
              <a:rPr kumimoji="0" lang="en-US" altLang="zh-CN" sz="1900" b="0" i="0" u="none" strike="noStrike" cap="none" normalizeH="0" baseline="0" dirty="0">
                <a:ln>
                  <a:noFill/>
                </a:ln>
                <a:solidFill>
                  <a:schemeClr val="tx1"/>
                </a:solidFill>
                <a:effectLst/>
                <a:latin typeface="Arial" panose="020B0604020202020204" pitchFamily="34" charset="0"/>
              </a:rPr>
              <a:t>      </a:t>
            </a:r>
            <a:r>
              <a:rPr kumimoji="0" lang="zh-CN" altLang="zh-CN" sz="1900" b="0" i="0" u="none" strike="noStrike" cap="none" normalizeH="0" baseline="0" dirty="0">
                <a:ln>
                  <a:noFill/>
                </a:ln>
                <a:solidFill>
                  <a:schemeClr val="tx1"/>
                </a:solidFill>
                <a:effectLst/>
                <a:latin typeface="Arial" panose="020B0604020202020204" pitchFamily="34" charset="0"/>
              </a:rPr>
              <a:t> </a:t>
            </a:r>
            <a:r>
              <a:rPr kumimoji="0" lang="zh-CN" altLang="zh-CN" sz="1800" b="0" i="0" u="none" strike="noStrike" cap="none" normalizeH="0" baseline="0" dirty="0">
                <a:ln>
                  <a:noFill/>
                </a:ln>
                <a:solidFill>
                  <a:schemeClr val="tx1"/>
                </a:solidFill>
                <a:effectLst/>
                <a:latin typeface="Arial" panose="020B0604020202020204" pitchFamily="34" charset="0"/>
              </a:rPr>
              <a:t>：一个三元组，</a:t>
            </a:r>
          </a:p>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dirty="0">
                <a:ln>
                  <a:noFill/>
                </a:ln>
                <a:solidFill>
                  <a:schemeClr val="tx1"/>
                </a:solidFill>
                <a:effectLst/>
                <a:latin typeface="Arial" panose="020B0604020202020204" pitchFamily="34" charset="0"/>
              </a:rPr>
            </a:br>
            <a:br>
              <a:rPr kumimoji="0" lang="zh-CN" altLang="zh-CN" sz="1800" b="0" i="0" u="none" strike="noStrike" cap="none" normalizeH="0" baseline="0" dirty="0">
                <a:ln>
                  <a:noFill/>
                </a:ln>
                <a:solidFill>
                  <a:schemeClr val="tx1"/>
                </a:solidFill>
                <a:effectLst/>
                <a:latin typeface="Arial" panose="020B0604020202020204" pitchFamily="34" charset="0"/>
              </a:rPr>
            </a:b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23" name="AutoShape 2" descr="s=\left\{w_{0}, w_{1}, w_{2}, \dots, w_{n}\right\}">
            <a:extLst>
              <a:ext uri="{FF2B5EF4-FFF2-40B4-BE49-F238E27FC236}">
                <a16:creationId xmlns:a16="http://schemas.microsoft.com/office/drawing/2014/main" id="{BC5AF0FB-4C07-4296-882C-BA563C57DC9F}"/>
              </a:ext>
            </a:extLst>
          </p:cNvPr>
          <p:cNvSpPr>
            <a:spLocks noChangeAspect="1" noChangeArrowheads="1"/>
          </p:cNvSpPr>
          <p:nvPr/>
        </p:nvSpPr>
        <p:spPr bwMode="auto">
          <a:xfrm flipV="1">
            <a:off x="5790340" y="2334405"/>
            <a:ext cx="305660"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AutoShape 3" descr="n">
            <a:extLst>
              <a:ext uri="{FF2B5EF4-FFF2-40B4-BE49-F238E27FC236}">
                <a16:creationId xmlns:a16="http://schemas.microsoft.com/office/drawing/2014/main" id="{D7AE326E-2C95-4392-9CF1-B2935D16831D}"/>
              </a:ext>
            </a:extLst>
          </p:cNvPr>
          <p:cNvSpPr>
            <a:spLocks noChangeAspect="1" noChangeArrowheads="1"/>
          </p:cNvSpPr>
          <p:nvPr/>
        </p:nvSpPr>
        <p:spPr bwMode="auto">
          <a:xfrm flipV="1">
            <a:off x="7685815" y="2334405"/>
            <a:ext cx="305660"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AutoShape 4" descr="\mathbb{V}">
            <a:extLst>
              <a:ext uri="{FF2B5EF4-FFF2-40B4-BE49-F238E27FC236}">
                <a16:creationId xmlns:a16="http://schemas.microsoft.com/office/drawing/2014/main" id="{5A092993-569B-48D3-A2A5-86F8E85E77C0}"/>
              </a:ext>
            </a:extLst>
          </p:cNvPr>
          <p:cNvSpPr>
            <a:spLocks noChangeAspect="1" noChangeArrowheads="1"/>
          </p:cNvSpPr>
          <p:nvPr/>
        </p:nvSpPr>
        <p:spPr bwMode="auto">
          <a:xfrm flipV="1">
            <a:off x="5790340" y="2623330"/>
            <a:ext cx="305660"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AutoShape 5" descr="w_{i} \in \mathbb{V}">
            <a:extLst>
              <a:ext uri="{FF2B5EF4-FFF2-40B4-BE49-F238E27FC236}">
                <a16:creationId xmlns:a16="http://schemas.microsoft.com/office/drawing/2014/main" id="{CD762EEE-BF2A-4364-939D-69F882FDB2CB}"/>
              </a:ext>
            </a:extLst>
          </p:cNvPr>
          <p:cNvSpPr>
            <a:spLocks noChangeAspect="1" noChangeArrowheads="1"/>
          </p:cNvSpPr>
          <p:nvPr/>
        </p:nvSpPr>
        <p:spPr bwMode="auto">
          <a:xfrm flipV="1">
            <a:off x="7914415" y="2623330"/>
            <a:ext cx="305660"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AutoShape 6" descr="\mathbb{K}">
            <a:extLst>
              <a:ext uri="{FF2B5EF4-FFF2-40B4-BE49-F238E27FC236}">
                <a16:creationId xmlns:a16="http://schemas.microsoft.com/office/drawing/2014/main" id="{D500DD36-F144-47E6-A4C5-D0F64A6239E8}"/>
              </a:ext>
            </a:extLst>
          </p:cNvPr>
          <p:cNvSpPr>
            <a:spLocks noChangeAspect="1" noChangeArrowheads="1"/>
          </p:cNvSpPr>
          <p:nvPr/>
        </p:nvSpPr>
        <p:spPr bwMode="auto">
          <a:xfrm flipV="1">
            <a:off x="5790340" y="2913843"/>
            <a:ext cx="305660"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AutoShape 7" descr="\varepsilon">
            <a:extLst>
              <a:ext uri="{FF2B5EF4-FFF2-40B4-BE49-F238E27FC236}">
                <a16:creationId xmlns:a16="http://schemas.microsoft.com/office/drawing/2014/main" id="{9D013506-9C52-4D10-B770-426CF81B213D}"/>
              </a:ext>
            </a:extLst>
          </p:cNvPr>
          <p:cNvSpPr>
            <a:spLocks noChangeAspect="1" noChangeArrowheads="1"/>
          </p:cNvSpPr>
          <p:nvPr/>
        </p:nvSpPr>
        <p:spPr bwMode="auto">
          <a:xfrm flipV="1">
            <a:off x="8993915" y="2913843"/>
            <a:ext cx="305660"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AutoShape 8" descr="\varepsilon=\left(w_{i}, r_{j}, w_{k}\right)">
            <a:extLst>
              <a:ext uri="{FF2B5EF4-FFF2-40B4-BE49-F238E27FC236}">
                <a16:creationId xmlns:a16="http://schemas.microsoft.com/office/drawing/2014/main" id="{E68D46B9-881F-41C5-A32C-ABCE220B94B5}"/>
              </a:ext>
            </a:extLst>
          </p:cNvPr>
          <p:cNvSpPr>
            <a:spLocks noChangeAspect="1" noChangeArrowheads="1"/>
          </p:cNvSpPr>
          <p:nvPr/>
        </p:nvSpPr>
        <p:spPr bwMode="auto">
          <a:xfrm flipV="1">
            <a:off x="5790340" y="3202768"/>
            <a:ext cx="305660"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6" name="图形 35">
            <a:extLst>
              <a:ext uri="{FF2B5EF4-FFF2-40B4-BE49-F238E27FC236}">
                <a16:creationId xmlns:a16="http://schemas.microsoft.com/office/drawing/2014/main" id="{CD124103-E66D-44F4-A62F-5A753B473F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1309" y="3248487"/>
            <a:ext cx="2369011" cy="270290"/>
          </a:xfrm>
          <a:prstGeom prst="rect">
            <a:avLst/>
          </a:prstGeom>
        </p:spPr>
      </p:pic>
      <p:pic>
        <p:nvPicPr>
          <p:cNvPr id="38" name="图形 37">
            <a:extLst>
              <a:ext uri="{FF2B5EF4-FFF2-40B4-BE49-F238E27FC236}">
                <a16:creationId xmlns:a16="http://schemas.microsoft.com/office/drawing/2014/main" id="{48F8584F-D773-412F-ABF8-FFFA954EA0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5484" y="4118132"/>
            <a:ext cx="155825" cy="202572"/>
          </a:xfrm>
          <a:prstGeom prst="rect">
            <a:avLst/>
          </a:prstGeom>
        </p:spPr>
      </p:pic>
      <p:pic>
        <p:nvPicPr>
          <p:cNvPr id="40" name="图形 39">
            <a:extLst>
              <a:ext uri="{FF2B5EF4-FFF2-40B4-BE49-F238E27FC236}">
                <a16:creationId xmlns:a16="http://schemas.microsoft.com/office/drawing/2014/main" id="{38E17460-82FD-46F2-9FB8-83AF500743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61459" y="4074798"/>
            <a:ext cx="809869" cy="289239"/>
          </a:xfrm>
          <a:prstGeom prst="rect">
            <a:avLst/>
          </a:prstGeom>
        </p:spPr>
      </p:pic>
      <p:pic>
        <p:nvPicPr>
          <p:cNvPr id="42" name="图形 41">
            <a:extLst>
              <a:ext uri="{FF2B5EF4-FFF2-40B4-BE49-F238E27FC236}">
                <a16:creationId xmlns:a16="http://schemas.microsoft.com/office/drawing/2014/main" id="{1B1DFE42-F89A-4BFE-9245-97E73190937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45484" y="4556932"/>
            <a:ext cx="171407" cy="202572"/>
          </a:xfrm>
          <a:prstGeom prst="rect">
            <a:avLst/>
          </a:prstGeom>
        </p:spPr>
      </p:pic>
      <p:pic>
        <p:nvPicPr>
          <p:cNvPr id="44" name="图形 43">
            <a:extLst>
              <a:ext uri="{FF2B5EF4-FFF2-40B4-BE49-F238E27FC236}">
                <a16:creationId xmlns:a16="http://schemas.microsoft.com/office/drawing/2014/main" id="{E51E7AA4-F11E-4B3B-A964-7BED4B851CF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19348" y="4941870"/>
            <a:ext cx="1366466" cy="270290"/>
          </a:xfrm>
          <a:prstGeom prst="rect">
            <a:avLst/>
          </a:prstGeom>
        </p:spPr>
      </p:pic>
      <p:pic>
        <p:nvPicPr>
          <p:cNvPr id="46" name="图形 45">
            <a:extLst>
              <a:ext uri="{FF2B5EF4-FFF2-40B4-BE49-F238E27FC236}">
                <a16:creationId xmlns:a16="http://schemas.microsoft.com/office/drawing/2014/main" id="{5EED782C-F7C9-4564-B345-7879B8CBAD1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99575" y="4941870"/>
            <a:ext cx="634538" cy="24261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7" name="文本框 6"/>
          <p:cNvSpPr txBox="1"/>
          <p:nvPr/>
        </p:nvSpPr>
        <p:spPr>
          <a:xfrm>
            <a:off x="414655" y="1776730"/>
            <a:ext cx="7000240" cy="523220"/>
          </a:xfrm>
          <a:prstGeom prst="rect">
            <a:avLst/>
          </a:prstGeom>
          <a:noFill/>
        </p:spPr>
        <p:txBody>
          <a:bodyPr wrap="square" rtlCol="0">
            <a:spAutoFit/>
          </a:bodyPr>
          <a:lstStyle/>
          <a:p>
            <a:r>
              <a:rPr lang="en-US" altLang="zh-CN"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Knowledge layer</a:t>
            </a:r>
          </a:p>
        </p:txBody>
      </p:sp>
      <p:sp>
        <p:nvSpPr>
          <p:cNvPr id="14" name="Rectangle 1">
            <a:extLst>
              <a:ext uri="{FF2B5EF4-FFF2-40B4-BE49-F238E27FC236}">
                <a16:creationId xmlns:a16="http://schemas.microsoft.com/office/drawing/2014/main" id="{1F8EFA2E-98CD-4C42-B4C4-DD45D7D4DC83}"/>
              </a:ext>
            </a:extLst>
          </p:cNvPr>
          <p:cNvSpPr>
            <a:spLocks noChangeArrowheads="1"/>
          </p:cNvSpPr>
          <p:nvPr/>
        </p:nvSpPr>
        <p:spPr bwMode="auto">
          <a:xfrm>
            <a:off x="242527" y="2581812"/>
            <a:ext cx="6785695" cy="169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200000"/>
              </a:lnSpc>
              <a:spcBef>
                <a:spcPct val="0"/>
              </a:spcBef>
              <a:spcAft>
                <a:spcPct val="0"/>
              </a:spcAft>
            </a:pPr>
            <a:r>
              <a:rPr kumimoji="0" lang="zh-CN" altLang="zh-CN" sz="1800" b="0" i="0" u="none" strike="noStrike" cap="none" normalizeH="0" baseline="0" dirty="0">
                <a:ln>
                  <a:noFill/>
                </a:ln>
                <a:solidFill>
                  <a:schemeClr val="tx1"/>
                </a:solidFill>
                <a:effectLst/>
                <a:latin typeface="Arial" panose="020B0604020202020204" pitchFamily="34" charset="0"/>
              </a:rPr>
              <a:t>1)</a:t>
            </a:r>
            <a:r>
              <a:rPr kumimoji="0" lang="en-US" altLang="zh-CN" sz="1800" b="0" i="0" u="none" strike="noStrike" cap="none" normalizeH="0" baseline="0" dirty="0">
                <a:ln>
                  <a:noFill/>
                </a:ln>
                <a:solidFill>
                  <a:schemeClr val="tx1"/>
                </a:solidFill>
                <a:effectLst/>
                <a:latin typeface="Arial" panose="020B0604020202020204" pitchFamily="34" charset="0"/>
              </a:rPr>
              <a:t> </a:t>
            </a:r>
            <a:r>
              <a:rPr lang="en-US" altLang="zh-CN" dirty="0"/>
              <a:t>sentence knowledge injection </a:t>
            </a:r>
            <a:endParaRPr kumimoji="0" lang="en-US" altLang="zh-CN" sz="1800" b="0" i="0" u="none" strike="noStrike" cap="none" normalizeH="0" baseline="0" dirty="0">
              <a:ln>
                <a:noFill/>
              </a:ln>
              <a:solidFill>
                <a:schemeClr val="tx1"/>
              </a:solidFill>
              <a:effectLst/>
              <a:latin typeface="Arial" panose="020B0604020202020204" pitchFamily="34" charset="0"/>
            </a:endParaRPr>
          </a:p>
          <a:p>
            <a:pPr lvl="0" eaLnBrk="0" fontAlgn="base" hangingPunct="0">
              <a:lnSpc>
                <a:spcPct val="200000"/>
              </a:lnSpc>
              <a:spcBef>
                <a:spcPct val="0"/>
              </a:spcBef>
              <a:spcAft>
                <a:spcPct val="0"/>
              </a:spcAft>
            </a:pPr>
            <a:r>
              <a:rPr kumimoji="0" lang="zh-CN" altLang="zh-CN" sz="1800" b="0" i="0" u="none" strike="noStrike" cap="none" normalizeH="0" baseline="0" dirty="0">
                <a:ln>
                  <a:noFill/>
                </a:ln>
                <a:solidFill>
                  <a:schemeClr val="tx1"/>
                </a:solidFill>
                <a:effectLst/>
                <a:latin typeface="Arial" panose="020B0604020202020204" pitchFamily="34" charset="0"/>
              </a:rPr>
              <a:t>2)</a:t>
            </a:r>
            <a:r>
              <a:rPr lang="en-US" altLang="zh-CN" dirty="0"/>
              <a:t> sentence tree conversion.</a:t>
            </a:r>
          </a:p>
          <a:p>
            <a:pPr lvl="0" eaLnBrk="0" fontAlgn="base" hangingPunct="0">
              <a:lnSpc>
                <a:spcPct val="200000"/>
              </a:lnSpc>
              <a:spcBef>
                <a:spcPct val="0"/>
              </a:spcBef>
              <a:spcAft>
                <a:spcPct val="0"/>
              </a:spcAft>
            </a:pPr>
            <a:r>
              <a:rPr kumimoji="0" lang="zh-CN" altLang="zh-CN" sz="1900" b="0" i="0" u="none" strike="noStrike" cap="none" normalizeH="0" baseline="0" dirty="0">
                <a:ln>
                  <a:noFill/>
                </a:ln>
                <a:solidFill>
                  <a:schemeClr val="tx1"/>
                </a:solidFill>
                <a:effectLst/>
                <a:latin typeface="Arial" panose="020B0604020202020204" pitchFamily="34" charset="0"/>
              </a:rPr>
              <a:t>    </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6" name="AutoShape 2" descr="\mathbb{K}">
            <a:extLst>
              <a:ext uri="{FF2B5EF4-FFF2-40B4-BE49-F238E27FC236}">
                <a16:creationId xmlns:a16="http://schemas.microsoft.com/office/drawing/2014/main" id="{05B46633-1A16-42FA-AE9F-33422AA0DA65}"/>
              </a:ext>
            </a:extLst>
          </p:cNvPr>
          <p:cNvSpPr>
            <a:spLocks noChangeAspect="1" noChangeArrowheads="1"/>
          </p:cNvSpPr>
          <p:nvPr/>
        </p:nvSpPr>
        <p:spPr bwMode="auto">
          <a:xfrm>
            <a:off x="1498600" y="-968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AutoShape 3" descr="s=\left\{w_{0}, w_{1}, w_{2}, \dots, w_{n}\right\}">
            <a:extLst>
              <a:ext uri="{FF2B5EF4-FFF2-40B4-BE49-F238E27FC236}">
                <a16:creationId xmlns:a16="http://schemas.microsoft.com/office/drawing/2014/main" id="{443E38FD-EA8C-4F8F-896D-2309151AD0F5}"/>
              </a:ext>
            </a:extLst>
          </p:cNvPr>
          <p:cNvSpPr>
            <a:spLocks noChangeAspect="1" noChangeArrowheads="1"/>
          </p:cNvSpPr>
          <p:nvPr/>
        </p:nvSpPr>
        <p:spPr bwMode="auto">
          <a:xfrm>
            <a:off x="3330575" y="-968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AutoShape 4" descr="t=\left\{w_{0}, w_{1}, \ldots, w_{i}\left\{\left(r_{i 0}, w_{i 0}\right), \ldots,\left(r_{i k}, w_{i k}\right)\right\}, \ldots, w_{n}\right\}">
            <a:extLst>
              <a:ext uri="{FF2B5EF4-FFF2-40B4-BE49-F238E27FC236}">
                <a16:creationId xmlns:a16="http://schemas.microsoft.com/office/drawing/2014/main" id="{E9B66887-D60C-4025-BEF6-2C136EC015A8}"/>
              </a:ext>
            </a:extLst>
          </p:cNvPr>
          <p:cNvSpPr>
            <a:spLocks noChangeAspect="1" noChangeArrowheads="1"/>
          </p:cNvSpPr>
          <p:nvPr/>
        </p:nvSpPr>
        <p:spPr bwMode="auto">
          <a:xfrm>
            <a:off x="6127750" y="-968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矩形 23">
            <a:extLst>
              <a:ext uri="{FF2B5EF4-FFF2-40B4-BE49-F238E27FC236}">
                <a16:creationId xmlns:a16="http://schemas.microsoft.com/office/drawing/2014/main" id="{ADC4075B-18CC-4C51-B89E-A75453469DF6}"/>
              </a:ext>
            </a:extLst>
          </p:cNvPr>
          <p:cNvSpPr/>
          <p:nvPr/>
        </p:nvSpPr>
        <p:spPr>
          <a:xfrm>
            <a:off x="280930" y="4078862"/>
            <a:ext cx="5088929" cy="1399229"/>
          </a:xfrm>
          <a:prstGeom prst="rect">
            <a:avLst/>
          </a:prstGeom>
        </p:spPr>
        <p:txBody>
          <a:bodyPr wrap="square">
            <a:spAutoFit/>
          </a:bodyPr>
          <a:lstStyle/>
          <a:p>
            <a:pPr>
              <a:lnSpc>
                <a:spcPct val="150000"/>
              </a:lnSpc>
              <a:spcAft>
                <a:spcPts val="360"/>
              </a:spcAft>
            </a:pPr>
            <a:r>
              <a:rPr lang="en-US" altLang="zh-CN" dirty="0"/>
              <a:t>given an input sentence                                </a:t>
            </a:r>
          </a:p>
          <a:p>
            <a:pPr>
              <a:lnSpc>
                <a:spcPct val="150000"/>
              </a:lnSpc>
              <a:spcAft>
                <a:spcPts val="360"/>
              </a:spcAft>
            </a:pPr>
            <a:r>
              <a:rPr lang="en-US" altLang="zh-CN" dirty="0"/>
              <a:t>and a KG     , KL outputs a sentence tree</a:t>
            </a:r>
          </a:p>
          <a:p>
            <a:pPr>
              <a:lnSpc>
                <a:spcPct val="150000"/>
              </a:lnSpc>
              <a:spcAft>
                <a:spcPts val="360"/>
              </a:spcAft>
            </a:pPr>
            <a:endParaRPr lang="en-US" altLang="zh-CN" i="1" dirty="0">
              <a:effectLst/>
            </a:endParaRPr>
          </a:p>
        </p:txBody>
      </p:sp>
      <p:sp>
        <p:nvSpPr>
          <p:cNvPr id="25" name="矩形 24">
            <a:extLst>
              <a:ext uri="{FF2B5EF4-FFF2-40B4-BE49-F238E27FC236}">
                <a16:creationId xmlns:a16="http://schemas.microsoft.com/office/drawing/2014/main" id="{873E4226-ED4A-4207-821C-5445B3E590B9}"/>
              </a:ext>
            </a:extLst>
          </p:cNvPr>
          <p:cNvSpPr/>
          <p:nvPr/>
        </p:nvSpPr>
        <p:spPr>
          <a:xfrm>
            <a:off x="6628112" y="2643770"/>
            <a:ext cx="6096000" cy="369332"/>
          </a:xfrm>
          <a:prstGeom prst="rect">
            <a:avLst/>
          </a:prstGeom>
        </p:spPr>
        <p:txBody>
          <a:bodyPr>
            <a:spAutoFit/>
          </a:bodyPr>
          <a:lstStyle/>
          <a:p>
            <a:pPr marL="285750" indent="-285750">
              <a:buFont typeface="Wingdings" panose="05000000000000000000" pitchFamily="2" charset="2"/>
              <a:buChar char="l"/>
            </a:pPr>
            <a:r>
              <a:rPr lang="zh-CN" altLang="en-US" dirty="0">
                <a:latin typeface="Cambria" panose="02040503050406030204" pitchFamily="18" charset="0"/>
              </a:rPr>
              <a:t>知识查询  </a:t>
            </a:r>
            <a:r>
              <a:rPr lang="en-US" altLang="zh-CN" dirty="0">
                <a:latin typeface="Cambria" panose="02040503050406030204" pitchFamily="18" charset="0"/>
              </a:rPr>
              <a:t>(K-Query)</a:t>
            </a:r>
            <a:endParaRPr lang="zh-CN" altLang="en-US" dirty="0"/>
          </a:p>
        </p:txBody>
      </p:sp>
      <p:pic>
        <p:nvPicPr>
          <p:cNvPr id="27" name="图形 26">
            <a:extLst>
              <a:ext uri="{FF2B5EF4-FFF2-40B4-BE49-F238E27FC236}">
                <a16:creationId xmlns:a16="http://schemas.microsoft.com/office/drawing/2014/main" id="{066603B5-09B2-4980-ACB3-E3852AD1D9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2100" y="4730786"/>
            <a:ext cx="171407" cy="202572"/>
          </a:xfrm>
          <a:prstGeom prst="rect">
            <a:avLst/>
          </a:prstGeom>
        </p:spPr>
      </p:pic>
      <p:pic>
        <p:nvPicPr>
          <p:cNvPr id="29" name="图形 28">
            <a:extLst>
              <a:ext uri="{FF2B5EF4-FFF2-40B4-BE49-F238E27FC236}">
                <a16:creationId xmlns:a16="http://schemas.microsoft.com/office/drawing/2014/main" id="{9C0A031F-6E41-41CD-9197-409A36099D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9343" y="5254764"/>
            <a:ext cx="5254546" cy="271511"/>
          </a:xfrm>
          <a:prstGeom prst="rect">
            <a:avLst/>
          </a:prstGeom>
        </p:spPr>
      </p:pic>
      <p:pic>
        <p:nvPicPr>
          <p:cNvPr id="31" name="图形 30">
            <a:extLst>
              <a:ext uri="{FF2B5EF4-FFF2-40B4-BE49-F238E27FC236}">
                <a16:creationId xmlns:a16="http://schemas.microsoft.com/office/drawing/2014/main" id="{8BDDDD4F-05D6-4D7B-ACAC-570906FC8E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80009" y="4242129"/>
            <a:ext cx="2304150" cy="262890"/>
          </a:xfrm>
          <a:prstGeom prst="rect">
            <a:avLst/>
          </a:prstGeom>
        </p:spPr>
      </p:pic>
      <p:sp>
        <p:nvSpPr>
          <p:cNvPr id="32" name="矩形 31">
            <a:extLst>
              <a:ext uri="{FF2B5EF4-FFF2-40B4-BE49-F238E27FC236}">
                <a16:creationId xmlns:a16="http://schemas.microsoft.com/office/drawing/2014/main" id="{925FB9AF-BB7D-42E2-8B39-7117DC5264FE}"/>
              </a:ext>
            </a:extLst>
          </p:cNvPr>
          <p:cNvSpPr/>
          <p:nvPr/>
        </p:nvSpPr>
        <p:spPr>
          <a:xfrm>
            <a:off x="6096000" y="3386736"/>
            <a:ext cx="6096000" cy="646331"/>
          </a:xfrm>
          <a:prstGeom prst="rect">
            <a:avLst/>
          </a:prstGeom>
        </p:spPr>
        <p:txBody>
          <a:bodyPr>
            <a:spAutoFit/>
          </a:bodyPr>
          <a:lstStyle/>
          <a:p>
            <a:r>
              <a:rPr lang="en-US" altLang="zh-CN" dirty="0"/>
              <a:t>all the entity names involved in the sentence s are selected out to query their corresponding triples from    </a:t>
            </a:r>
            <a:endParaRPr lang="zh-CN" altLang="en-US" dirty="0"/>
          </a:p>
        </p:txBody>
      </p:sp>
      <p:pic>
        <p:nvPicPr>
          <p:cNvPr id="33" name="图形 32">
            <a:extLst>
              <a:ext uri="{FF2B5EF4-FFF2-40B4-BE49-F238E27FC236}">
                <a16:creationId xmlns:a16="http://schemas.microsoft.com/office/drawing/2014/main" id="{FB974D0F-2614-4755-9DC7-97895A93E6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16231" y="3755713"/>
            <a:ext cx="171407" cy="202572"/>
          </a:xfrm>
          <a:prstGeom prst="rect">
            <a:avLst/>
          </a:prstGeom>
        </p:spPr>
      </p:pic>
      <p:pic>
        <p:nvPicPr>
          <p:cNvPr id="35" name="图形 34">
            <a:extLst>
              <a:ext uri="{FF2B5EF4-FFF2-40B4-BE49-F238E27FC236}">
                <a16:creationId xmlns:a16="http://schemas.microsoft.com/office/drawing/2014/main" id="{943094E2-03FC-44AB-BE56-43CD8199221F}"/>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7862" t="-11136" r="37687" b="-12943"/>
          <a:stretch/>
        </p:blipFill>
        <p:spPr>
          <a:xfrm>
            <a:off x="7157062" y="4373574"/>
            <a:ext cx="2254929" cy="343704"/>
          </a:xfrm>
          <a:prstGeom prst="rect">
            <a:avLst/>
          </a:prstGeom>
        </p:spPr>
      </p:pic>
      <p:pic>
        <p:nvPicPr>
          <p:cNvPr id="37" name="图形 36">
            <a:extLst>
              <a:ext uri="{FF2B5EF4-FFF2-40B4-BE49-F238E27FC236}">
                <a16:creationId xmlns:a16="http://schemas.microsoft.com/office/drawing/2014/main" id="{A8C0DCB3-2D32-4BB8-9216-0129CA72DBE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75183" y="5168460"/>
            <a:ext cx="3147682" cy="237825"/>
          </a:xfrm>
          <a:prstGeom prst="rect">
            <a:avLst/>
          </a:prstGeom>
        </p:spPr>
      </p:pic>
      <p:pic>
        <p:nvPicPr>
          <p:cNvPr id="2" name="图片 1">
            <a:extLst>
              <a:ext uri="{FF2B5EF4-FFF2-40B4-BE49-F238E27FC236}">
                <a16:creationId xmlns:a16="http://schemas.microsoft.com/office/drawing/2014/main" id="{75495478-C6DC-4901-B4AE-8366082144B5}"/>
              </a:ext>
            </a:extLst>
          </p:cNvPr>
          <p:cNvPicPr>
            <a:picLocks noChangeAspect="1"/>
          </p:cNvPicPr>
          <p:nvPr/>
        </p:nvPicPr>
        <p:blipFill>
          <a:blip r:embed="rId12"/>
          <a:stretch>
            <a:fillRect/>
          </a:stretch>
        </p:blipFill>
        <p:spPr>
          <a:xfrm>
            <a:off x="10009030" y="4340080"/>
            <a:ext cx="708721" cy="381033"/>
          </a:xfrm>
          <a:prstGeom prst="rect">
            <a:avLst/>
          </a:prstGeom>
        </p:spPr>
      </p:pic>
      <p:sp>
        <p:nvSpPr>
          <p:cNvPr id="3" name="文本框 2">
            <a:extLst>
              <a:ext uri="{FF2B5EF4-FFF2-40B4-BE49-F238E27FC236}">
                <a16:creationId xmlns:a16="http://schemas.microsoft.com/office/drawing/2014/main" id="{2EBDF4B1-8BFA-442C-B07C-FC99BEDF4AF6}"/>
              </a:ext>
            </a:extLst>
          </p:cNvPr>
          <p:cNvSpPr txBox="1"/>
          <p:nvPr/>
        </p:nvSpPr>
        <p:spPr>
          <a:xfrm>
            <a:off x="6628112" y="5085487"/>
            <a:ext cx="800219" cy="338554"/>
          </a:xfrm>
          <a:prstGeom prst="rect">
            <a:avLst/>
          </a:prstGeom>
          <a:noFill/>
        </p:spPr>
        <p:txBody>
          <a:bodyPr wrap="none" rtlCol="0">
            <a:spAutoFit/>
          </a:bodyPr>
          <a:lstStyle/>
          <a:p>
            <a:r>
              <a:rPr lang="zh-CN" altLang="en-US" sz="1600" dirty="0"/>
              <a:t>其中，</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7" name="文本框 6"/>
          <p:cNvSpPr txBox="1"/>
          <p:nvPr/>
        </p:nvSpPr>
        <p:spPr>
          <a:xfrm>
            <a:off x="414655" y="1776730"/>
            <a:ext cx="7000240" cy="523220"/>
          </a:xfrm>
          <a:prstGeom prst="rect">
            <a:avLst/>
          </a:prstGeom>
          <a:noFill/>
        </p:spPr>
        <p:txBody>
          <a:bodyPr wrap="square" rtlCol="0">
            <a:spAutoFit/>
          </a:bodyPr>
          <a:lstStyle/>
          <a:p>
            <a:r>
              <a:rPr lang="en-US" altLang="zh-CN"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Knowledge layer</a:t>
            </a:r>
          </a:p>
        </p:txBody>
      </p:sp>
      <p:sp>
        <p:nvSpPr>
          <p:cNvPr id="16" name="AutoShape 2" descr="\mathbb{K}">
            <a:extLst>
              <a:ext uri="{FF2B5EF4-FFF2-40B4-BE49-F238E27FC236}">
                <a16:creationId xmlns:a16="http://schemas.microsoft.com/office/drawing/2014/main" id="{05B46633-1A16-42FA-AE9F-33422AA0DA65}"/>
              </a:ext>
            </a:extLst>
          </p:cNvPr>
          <p:cNvSpPr>
            <a:spLocks noChangeAspect="1" noChangeArrowheads="1"/>
          </p:cNvSpPr>
          <p:nvPr/>
        </p:nvSpPr>
        <p:spPr bwMode="auto">
          <a:xfrm>
            <a:off x="1498600" y="-968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AutoShape 3" descr="s=\left\{w_{0}, w_{1}, w_{2}, \dots, w_{n}\right\}">
            <a:extLst>
              <a:ext uri="{FF2B5EF4-FFF2-40B4-BE49-F238E27FC236}">
                <a16:creationId xmlns:a16="http://schemas.microsoft.com/office/drawing/2014/main" id="{443E38FD-EA8C-4F8F-896D-2309151AD0F5}"/>
              </a:ext>
            </a:extLst>
          </p:cNvPr>
          <p:cNvSpPr>
            <a:spLocks noChangeAspect="1" noChangeArrowheads="1"/>
          </p:cNvSpPr>
          <p:nvPr/>
        </p:nvSpPr>
        <p:spPr bwMode="auto">
          <a:xfrm>
            <a:off x="3330575" y="-968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AutoShape 4" descr="t=\left\{w_{0}, w_{1}, \ldots, w_{i}\left\{\left(r_{i 0}, w_{i 0}\right), \ldots,\left(r_{i k}, w_{i k}\right)\right\}, \ldots, w_{n}\right\}">
            <a:extLst>
              <a:ext uri="{FF2B5EF4-FFF2-40B4-BE49-F238E27FC236}">
                <a16:creationId xmlns:a16="http://schemas.microsoft.com/office/drawing/2014/main" id="{E9B66887-D60C-4025-BEF6-2C136EC015A8}"/>
              </a:ext>
            </a:extLst>
          </p:cNvPr>
          <p:cNvSpPr>
            <a:spLocks noChangeAspect="1" noChangeArrowheads="1"/>
          </p:cNvSpPr>
          <p:nvPr/>
        </p:nvSpPr>
        <p:spPr bwMode="auto">
          <a:xfrm>
            <a:off x="6127750" y="-968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矩形 25">
            <a:extLst>
              <a:ext uri="{FF2B5EF4-FFF2-40B4-BE49-F238E27FC236}">
                <a16:creationId xmlns:a16="http://schemas.microsoft.com/office/drawing/2014/main" id="{F44B3ED3-4EF1-455D-8939-4C14CD318136}"/>
              </a:ext>
            </a:extLst>
          </p:cNvPr>
          <p:cNvSpPr/>
          <p:nvPr/>
        </p:nvSpPr>
        <p:spPr>
          <a:xfrm>
            <a:off x="587375" y="2823206"/>
            <a:ext cx="6096000" cy="369332"/>
          </a:xfrm>
          <a:prstGeom prst="rect">
            <a:avLst/>
          </a:prstGeom>
        </p:spPr>
        <p:txBody>
          <a:bodyPr>
            <a:spAutoFit/>
          </a:bodyPr>
          <a:lstStyle/>
          <a:p>
            <a:pPr marL="285750" indent="-285750">
              <a:buFont typeface="Wingdings" panose="05000000000000000000" pitchFamily="2" charset="2"/>
              <a:buChar char="l"/>
            </a:pPr>
            <a:r>
              <a:rPr lang="zh-CN" altLang="en-US" dirty="0">
                <a:latin typeface="Cambria" panose="02040503050406030204" pitchFamily="18" charset="0"/>
              </a:rPr>
              <a:t>知识注入 </a:t>
            </a:r>
            <a:r>
              <a:rPr lang="en-US" altLang="zh-CN" dirty="0">
                <a:latin typeface="Cambria" panose="02040503050406030204" pitchFamily="18" charset="0"/>
              </a:rPr>
              <a:t>(K-Inject)</a:t>
            </a:r>
            <a:endParaRPr lang="zh-CN" altLang="en-US" dirty="0"/>
          </a:p>
        </p:txBody>
      </p:sp>
      <p:sp>
        <p:nvSpPr>
          <p:cNvPr id="38" name="矩形 37">
            <a:extLst>
              <a:ext uri="{FF2B5EF4-FFF2-40B4-BE49-F238E27FC236}">
                <a16:creationId xmlns:a16="http://schemas.microsoft.com/office/drawing/2014/main" id="{284CEDA8-E8E5-42BC-9874-97225BFFA0A9}"/>
              </a:ext>
            </a:extLst>
          </p:cNvPr>
          <p:cNvSpPr/>
          <p:nvPr/>
        </p:nvSpPr>
        <p:spPr>
          <a:xfrm>
            <a:off x="587375" y="3705902"/>
            <a:ext cx="4233198" cy="1200329"/>
          </a:xfrm>
          <a:prstGeom prst="rect">
            <a:avLst/>
          </a:prstGeom>
        </p:spPr>
        <p:txBody>
          <a:bodyPr wrap="square">
            <a:spAutoFit/>
          </a:bodyPr>
          <a:lstStyle/>
          <a:p>
            <a:r>
              <a:rPr lang="en-US" altLang="zh-CN" dirty="0"/>
              <a:t>K-Inject injects the queried </a:t>
            </a:r>
            <a:r>
              <a:rPr lang="en-US" altLang="zh-CN" i="1" dirty="0"/>
              <a:t>E </a:t>
            </a:r>
            <a:r>
              <a:rPr lang="en-US" altLang="zh-CN" dirty="0"/>
              <a:t> into the sentence </a:t>
            </a:r>
            <a:r>
              <a:rPr lang="en-US" altLang="zh-CN" i="1" dirty="0"/>
              <a:t>s</a:t>
            </a:r>
            <a:r>
              <a:rPr lang="en-US" altLang="zh-CN" dirty="0"/>
              <a:t>  by stitching the triples in </a:t>
            </a:r>
            <a:r>
              <a:rPr lang="en-US" altLang="zh-CN" i="1" dirty="0"/>
              <a:t>E</a:t>
            </a:r>
            <a:r>
              <a:rPr lang="en-US" altLang="zh-CN" dirty="0"/>
              <a:t>  to their corresponding position, and generates a sentence tree </a:t>
            </a:r>
            <a:r>
              <a:rPr lang="en-US" altLang="zh-CN" i="1" dirty="0"/>
              <a:t>t</a:t>
            </a:r>
            <a:endParaRPr lang="zh-CN" altLang="en-US" i="1" dirty="0"/>
          </a:p>
        </p:txBody>
      </p:sp>
      <p:pic>
        <p:nvPicPr>
          <p:cNvPr id="3" name="图形 2">
            <a:extLst>
              <a:ext uri="{FF2B5EF4-FFF2-40B4-BE49-F238E27FC236}">
                <a16:creationId xmlns:a16="http://schemas.microsoft.com/office/drawing/2014/main" id="{9BC0A9DB-80E2-415A-89CB-F06D2B93B4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83" y="5698369"/>
            <a:ext cx="9973086" cy="282571"/>
          </a:xfrm>
          <a:prstGeom prst="rect">
            <a:avLst/>
          </a:prstGeom>
        </p:spPr>
      </p:pic>
      <p:pic>
        <p:nvPicPr>
          <p:cNvPr id="5" name="图片 4">
            <a:extLst>
              <a:ext uri="{FF2B5EF4-FFF2-40B4-BE49-F238E27FC236}">
                <a16:creationId xmlns:a16="http://schemas.microsoft.com/office/drawing/2014/main" id="{3293828A-FDD7-4173-844D-9CA003A00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6523" y="2823206"/>
            <a:ext cx="4597400" cy="2032000"/>
          </a:xfrm>
          <a:prstGeom prst="rect">
            <a:avLst/>
          </a:prstGeom>
        </p:spPr>
      </p:pic>
    </p:spTree>
    <p:extLst>
      <p:ext uri="{BB962C8B-B14F-4D97-AF65-F5344CB8AC3E}">
        <p14:creationId xmlns:p14="http://schemas.microsoft.com/office/powerpoint/2010/main" val="160415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7" name="文本框 6"/>
          <p:cNvSpPr txBox="1"/>
          <p:nvPr/>
        </p:nvSpPr>
        <p:spPr>
          <a:xfrm>
            <a:off x="201590" y="1246056"/>
            <a:ext cx="7000240" cy="523220"/>
          </a:xfrm>
          <a:prstGeom prst="rect">
            <a:avLst/>
          </a:prstGeom>
          <a:noFill/>
        </p:spPr>
        <p:txBody>
          <a:bodyPr wrap="square" rtlCol="0">
            <a:spAutoFit/>
          </a:bodyPr>
          <a:lstStyle/>
          <a:p>
            <a:r>
              <a:rPr lang="en-US" altLang="zh-CN"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Embedding layer</a:t>
            </a:r>
          </a:p>
        </p:txBody>
      </p:sp>
      <p:sp>
        <p:nvSpPr>
          <p:cNvPr id="16" name="AutoShape 2" descr="\mathbb{K}">
            <a:extLst>
              <a:ext uri="{FF2B5EF4-FFF2-40B4-BE49-F238E27FC236}">
                <a16:creationId xmlns:a16="http://schemas.microsoft.com/office/drawing/2014/main" id="{05B46633-1A16-42FA-AE9F-33422AA0DA65}"/>
              </a:ext>
            </a:extLst>
          </p:cNvPr>
          <p:cNvSpPr>
            <a:spLocks noChangeAspect="1" noChangeArrowheads="1"/>
          </p:cNvSpPr>
          <p:nvPr/>
        </p:nvSpPr>
        <p:spPr bwMode="auto">
          <a:xfrm>
            <a:off x="1498600" y="-968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AutoShape 3" descr="s=\left\{w_{0}, w_{1}, w_{2}, \dots, w_{n}\right\}">
            <a:extLst>
              <a:ext uri="{FF2B5EF4-FFF2-40B4-BE49-F238E27FC236}">
                <a16:creationId xmlns:a16="http://schemas.microsoft.com/office/drawing/2014/main" id="{443E38FD-EA8C-4F8F-896D-2309151AD0F5}"/>
              </a:ext>
            </a:extLst>
          </p:cNvPr>
          <p:cNvSpPr>
            <a:spLocks noChangeAspect="1" noChangeArrowheads="1"/>
          </p:cNvSpPr>
          <p:nvPr/>
        </p:nvSpPr>
        <p:spPr bwMode="auto">
          <a:xfrm>
            <a:off x="3330575" y="-968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AutoShape 4" descr="t=\left\{w_{0}, w_{1}, \ldots, w_{i}\left\{\left(r_{i 0}, w_{i 0}\right), \ldots,\left(r_{i k}, w_{i k}\right)\right\}, \ldots, w_{n}\right\}">
            <a:extLst>
              <a:ext uri="{FF2B5EF4-FFF2-40B4-BE49-F238E27FC236}">
                <a16:creationId xmlns:a16="http://schemas.microsoft.com/office/drawing/2014/main" id="{E9B66887-D60C-4025-BEF6-2C136EC015A8}"/>
              </a:ext>
            </a:extLst>
          </p:cNvPr>
          <p:cNvSpPr>
            <a:spLocks noChangeAspect="1" noChangeArrowheads="1"/>
          </p:cNvSpPr>
          <p:nvPr/>
        </p:nvSpPr>
        <p:spPr bwMode="auto">
          <a:xfrm>
            <a:off x="6127750" y="-968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图片 3">
            <a:extLst>
              <a:ext uri="{FF2B5EF4-FFF2-40B4-BE49-F238E27FC236}">
                <a16:creationId xmlns:a16="http://schemas.microsoft.com/office/drawing/2014/main" id="{2D2ECAB4-CE11-456B-B13A-A303975D1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8" y="1769276"/>
            <a:ext cx="8000116" cy="4973949"/>
          </a:xfrm>
          <a:prstGeom prst="rect">
            <a:avLst/>
          </a:prstGeom>
        </p:spPr>
      </p:pic>
      <p:sp>
        <p:nvSpPr>
          <p:cNvPr id="2" name="矩形 1">
            <a:extLst>
              <a:ext uri="{FF2B5EF4-FFF2-40B4-BE49-F238E27FC236}">
                <a16:creationId xmlns:a16="http://schemas.microsoft.com/office/drawing/2014/main" id="{E2FF313F-0D53-4836-9781-5C3F98A926A7}"/>
              </a:ext>
            </a:extLst>
          </p:cNvPr>
          <p:cNvSpPr/>
          <p:nvPr/>
        </p:nvSpPr>
        <p:spPr>
          <a:xfrm>
            <a:off x="8446302" y="2830548"/>
            <a:ext cx="3014770" cy="3416320"/>
          </a:xfrm>
          <a:prstGeom prst="rect">
            <a:avLst/>
          </a:prstGeom>
        </p:spPr>
        <p:txBody>
          <a:bodyPr wrap="square">
            <a:spAutoFit/>
          </a:bodyPr>
          <a:lstStyle/>
          <a:p>
            <a:r>
              <a:rPr lang="en-US" altLang="zh-CN" dirty="0"/>
              <a:t>Embedding layer(EL)</a:t>
            </a:r>
            <a:r>
              <a:rPr lang="zh-CN" altLang="en-US" dirty="0"/>
              <a:t>的作用是将句子树转换成嵌入表达。和</a:t>
            </a:r>
            <a:r>
              <a:rPr lang="en-US" altLang="zh-CN" dirty="0"/>
              <a:t>BERT</a:t>
            </a:r>
            <a:r>
              <a:rPr lang="zh-CN" altLang="en-US" dirty="0"/>
              <a:t>一样，</a:t>
            </a:r>
            <a:r>
              <a:rPr lang="en-US" altLang="zh-CN" dirty="0"/>
              <a:t>K-BERT</a:t>
            </a:r>
            <a:r>
              <a:rPr lang="zh-CN" altLang="en-US" dirty="0"/>
              <a:t>的嵌入表示包括三部分：</a:t>
            </a:r>
            <a:r>
              <a:rPr lang="en-US" altLang="zh-CN" dirty="0"/>
              <a:t>token embedding, position embedding </a:t>
            </a:r>
            <a:r>
              <a:rPr lang="zh-CN" altLang="en-US" dirty="0"/>
              <a:t>和 </a:t>
            </a:r>
            <a:r>
              <a:rPr lang="en-US" altLang="zh-CN" dirty="0"/>
              <a:t>segment embedding</a:t>
            </a:r>
            <a:r>
              <a:rPr lang="zh-CN" altLang="en-US" dirty="0"/>
              <a:t>。</a:t>
            </a:r>
            <a:r>
              <a:rPr lang="zh-CN" altLang="en-US" b="1" dirty="0"/>
              <a:t>关键是如何将句子树转换成一个序列，同时保留它的结构信息。</a:t>
            </a:r>
            <a:endParaRPr lang="zh-CN" altLang="en-US" dirty="0"/>
          </a:p>
          <a:p>
            <a:br>
              <a:rPr lang="zh-CN" altLang="en-US" dirty="0"/>
            </a:br>
            <a:br>
              <a:rPr lang="zh-CN" altLang="en-US" dirty="0"/>
            </a:br>
            <a:endParaRPr lang="zh-CN" altLang="en-US" dirty="0"/>
          </a:p>
        </p:txBody>
      </p:sp>
    </p:spTree>
    <p:extLst>
      <p:ext uri="{BB962C8B-B14F-4D97-AF65-F5344CB8AC3E}">
        <p14:creationId xmlns:p14="http://schemas.microsoft.com/office/powerpoint/2010/main" val="25196929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TotalTime>
  <Words>804</Words>
  <Application>Microsoft Office PowerPoint</Application>
  <PresentationFormat>宽屏</PresentationFormat>
  <Paragraphs>97</Paragraphs>
  <Slides>17</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等线</vt:lpstr>
      <vt:lpstr>黑体</vt:lpstr>
      <vt:lpstr>华康俪金黑W8(P)</vt:lpstr>
      <vt:lpstr>宋体</vt:lpstr>
      <vt:lpstr>Arial</vt:lpstr>
      <vt:lpstr>Bahnschrift Condensed</vt:lpstr>
      <vt:lpstr>Cambria</vt:lpstr>
      <vt:lpstr>Gill Sans Ultra Bold</vt:lpstr>
      <vt:lpstr>Times New Roman</vt:lpstr>
      <vt:lpstr>Wingdings</vt:lpstr>
      <vt:lpstr>Office 主题​​</vt:lpstr>
      <vt:lpstr>PowerPoint 演示文稿</vt:lpstr>
      <vt:lpstr>PowerPoint 演示文稿</vt:lpstr>
      <vt:lpstr>Introduction</vt:lpstr>
      <vt:lpstr>Introduction</vt:lpstr>
      <vt:lpstr>Introduction</vt:lpstr>
      <vt:lpstr>Method</vt:lpstr>
      <vt:lpstr>Method</vt:lpstr>
      <vt:lpstr>Method</vt:lpstr>
      <vt:lpstr>Method</vt:lpstr>
      <vt:lpstr>Method</vt:lpstr>
      <vt:lpstr>Method</vt:lpstr>
      <vt:lpstr>Experiments</vt:lpstr>
      <vt:lpstr>Experiments</vt:lpstr>
      <vt:lpstr>Experiments</vt:lpstr>
      <vt:lpstr>Experiments</vt:lpstr>
      <vt:lpstr>Summary</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思进 刘</cp:lastModifiedBy>
  <cp:revision>1302</cp:revision>
  <dcterms:created xsi:type="dcterms:W3CDTF">2017-04-22T07:59:00Z</dcterms:created>
  <dcterms:modified xsi:type="dcterms:W3CDTF">2020-10-09T11:42:38Z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