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2" r:id="rId3"/>
    <p:sldId id="260" r:id="rId4"/>
    <p:sldId id="273" r:id="rId5"/>
    <p:sldId id="279" r:id="rId6"/>
    <p:sldId id="274" r:id="rId7"/>
    <p:sldId id="280" r:id="rId8"/>
    <p:sldId id="276" r:id="rId9"/>
    <p:sldId id="283" r:id="rId10"/>
    <p:sldId id="281" r:id="rId11"/>
    <p:sldId id="270" r:id="rId12"/>
    <p:sldId id="271" r:id="rId13"/>
    <p:sldId id="282" r:id="rId14"/>
    <p:sldId id="272" r:id="rId15"/>
    <p:sldId id="277" r:id="rId16"/>
    <p:sldId id="278" r:id="rId17"/>
    <p:sldId id="26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0" autoAdjust="0"/>
    <p:restoredTop sz="94270" autoAdjust="0"/>
  </p:normalViewPr>
  <p:slideViewPr>
    <p:cSldViewPr snapToGrid="0">
      <p:cViewPr varScale="1">
        <p:scale>
          <a:sx n="104" d="100"/>
          <a:sy n="104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58064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0-05-20T05:39:50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12488 8533 0,'0'-13'47,"14"13"-32,-1 13 1,0 0-16,0 0 0,14-13 0,-1 14 16,-26-1-16,13 0 15,1 0-15,-1 0 0,13 1 0,-12-1 16,-1 0-16,0 0 15,13 1-15,-12-1 79,-1 0-79,0 0 0,0-13 15,1 13 1,-1-13-16,0 14 15</inkml:trace>
  <inkml:trace contextRef="#ctx0" brushRef="#br0" timeOffset="24084.0503">12634 8136 0,'13'0'156,"-13"13"-140,0 0 62,-13 1-62,13-1-1,-13-13-15,13 13 32,-14 0 139,1 1-155,0-1 0,0-13-1,-1 13 17,1-13-17,13 13 1,-13-13-16,0 0 47,0 0-32,-1 13 110,14 1-109,0-1-16,0 0 16,14-13-16,-1 13 15,0-13-15,0 0 16,0 14-1,1-14 1,-1 0-16,0 0 16,0 0-16,14 0 15,-14 0-15,0 0 16,1 0-16,-1 0 0,13 13 16,-13-13-1,1 0 1,-1 0-16,0 0 15,0 0 1,1 0 0,-1 0-16,0 0 0,0 0 15,1 0-15,-1 13 0,0-13 16,0 0-16,0 0 16,1 0-16,-1 0 15</inkml:trace>
  <inkml:trace contextRef="#ctx0" brushRef="#br0" timeOffset="25050.4982">12779 8136 0,'0'13'125,"0"14"-125,0-1 0,0 27 15,0-40-15,-13 14 0,0-1 16,0-13-16,13 1 0,0-1 15,0 0 32,0 0 0,0 1-47,0-1 16,0 0-16,0 0 15,0 0-15,0 1 0,0-1 16,0 0-16,0 0 16</inkml:trace>
  <inkml:trace contextRef="#ctx0" brushRef="#br0" timeOffset="26435.7077">13057 8520 0,'13'0'62,"1"0"-46,-1 13 0,0-13-16,0 0 15,1 13-15,-1 0 16,0 1-16,0-1 15,14 0 1,-1 0 0,-13 0-1,1 1 1,-1-14 15,0 13-31,0 0 31,1 0 1,-1 1-17,13-1 1,-13-13 0</inkml:trace>
  <inkml:trace contextRef="#ctx0" brushRef="#br0" timeOffset="27902.7533">13256 8136 0,'0'13'141,"0"0"-125,0 14-16,0-14 15,0 0-15,0 1 156,0 12-156,0 0 0,0-12 16,0-1-16,0 0 0,0 0 16,0 1-16,0-1 0,0 0 15,0 0-15,0 1 16,0-1 109,0 13-125,0-13 0,0 1 16,0 12-16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58064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0-05-20T05:39:50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12488 8533 0,'0'-13'47,"14"13"-32,-1 13 1,0 0-16,0 0 0,14-13 0,-1 14 16,-26-1-16,13 0 15,1 0-15,-1 0 0,13 1 0,-12-1 16,-1 0-16,0 0 15,13 1-15,-12-1 79,-1 0-79,0 0 0,0-13 15,1 13 1,-1-13-16,0 14 15</inkml:trace>
  <inkml:trace contextRef="#ctx0" brushRef="#br0" timeOffset="24084.0503">12634 8136 0,'13'0'156,"-13"13"-140,0 0 62,-13 1-62,13-1-1,-13-13-15,13 13 32,-14 0 139,1 1-155,0-1 0,0-13-1,-1 13 17,1-13-17,13 13 1,-13-13-16,0 0 47,0 0-32,-1 13 110,14 1-109,0-1-16,0 0 16,14-13-16,-1 13 15,0-13-15,0 0 16,0 14-1,1-14 1,-1 0-16,0 0 16,0 0-16,14 0 15,-14 0-15,0 0 16,1 0-16,-1 0 0,13 13 16,-13-13-1,1 0 1,-1 0-16,0 0 15,0 0 1,1 0 0,-1 0-16,0 0 0,0 0 15,1 0-15,-1 13 0,0-13 16,0 0-16,0 0 16,1 0-16,-1 0 15</inkml:trace>
  <inkml:trace contextRef="#ctx0" brushRef="#br0" timeOffset="25050.4982">12779 8136 0,'0'13'125,"0"14"-125,0-1 0,0 27 15,0-40-15,-13 14 0,0-1 16,0-13-16,13 1 0,0-1 15,0 0 32,0 0 0,0 1-47,0-1 16,0 0-16,0 0 15,0 0-15,0 1 0,0-1 16,0 0-16,0 0 16</inkml:trace>
  <inkml:trace contextRef="#ctx0" brushRef="#br0" timeOffset="26435.7077">13057 8520 0,'13'0'62,"1"0"-46,-1 13 0,0-13-16,0 0 15,1 13-15,-1 0 16,0 1-16,0-1 15,14 0 1,-1 0 0,-13 0-1,1 1 1,-1-14 15,0 13-31,0 0 31,1 0 1,-1 1-17,13-1 1,-13-13 0</inkml:trace>
  <inkml:trace contextRef="#ctx0" brushRef="#br0" timeOffset="27902.7533">13256 8136 0,'0'13'141,"0"0"-125,0 14-16,0-14 15,0 0-15,0 1 156,0 12-156,0 0 0,0-12 16,0-1-16,0 0 0,0 0 16,0 1-16,0-1 0,0 0 15,0 0-15,0 1 16,0-1 109,0 13-125,0-13 0,0 1 16,0 12-16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58064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0-05-21T03:37:14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3784 7541 0,'0'13'125,"0"0"-109,0 0-16,13 1 15,0 12-15,-13-13 0,13 0 16,0 1 0,14 25-16,-14-12 0,0-1 15,1-12-15,-14-1 0,0 0 16,13 13-1,0-12 32,-13-1-47,13 0 16,1 0 0,-1 1-16</inkml:trace>
  <inkml:trace contextRef="#ctx0" brushRef="#br0" timeOffset="1431.1689">4286 7567 0,'13'0'93,"1"0"-77,12 13-16,-13-13 16,14 14-16,-1 12 15,-26-13-15,14-13 0,12 13 16,-13 1-16,0-1 0,14-13 15,-1 13-15,-12 0 0,-1 1 0,-13-1 16,13 13-16,0-12 0,1-1 16,-1-13-16,0 13 62,0 0-46,-13 0-16,13 1 15,1-1-15,-1-13 0</inkml:trace>
  <inkml:trace contextRef="#ctx0" brushRef="#br0" timeOffset="2657.3514">3969 7342 0,'-13'0'125,"-1"0"-110,1 0-15,0 13 0,0 14 0,-1-14 16,14 0-16,-13 14 0,0-14 16,13 0-16,-13 0 15,13 1 157,0-1-172,26 0 0,-13 14 16,14-14-16,-14 0 15,27 14-15,-27-14 0,13 0 16,-12-13-16,12 0 0,-13 0 16,14 0-16,-1 0 0,-12 0 15,-1 0-15,0 0 0,27 13 0,-27-13 16,0 0-16,0 0 16,1 0-16,-1 0 15,0 0-15,0 0 16</inkml:trace>
  <inkml:trace contextRef="#ctx0" brushRef="#br0" timeOffset="3428.7923">4141 7395 0,'0'27'93,"0"-1"-93,0 0 16,0 1-16,0-14 0,-13 40 16,13-26-16,-14-1 0,14 0 0,-13-12 15,0 12-15,13-13 0,0 1 16,0-1-16</inkml:trace>
  <inkml:trace contextRef="#ctx0" brushRef="#br0" timeOffset="4478.3392">4763 7355 0,'0'27'109,"0"13"-109,0-14 0,0 0 16,0 1-16,0 26 0,0-27 16,0 1-16,0-14 0,0 0 15,0 0-15,0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58064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0-05-20T05:40:58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13904 7276 0,'13'13'94,"0"1"-94,14 12 0,-14-13 15,13 0 1,-26 1-16,0-1 0,14 13 0,-1-12 16,0 12-16,0-13 15,1-13-15,-1 13 0,0 1 16,-13-1-16,13 0 31,1 0 16,-1 1-47,0-14 16,0 13-16,-13 0 0,13 0 15,1 1 48,-1-1-63,0 0 15</inkml:trace>
  <inkml:trace contextRef="#ctx0" brushRef="#br0" timeOffset="916.6824">14512 7303 0,'14'0'78,"-1"0"-78,13 26 16,-12 0-16,-1 1 16,0-14-16,0-13 0,-13 13 15,13 1-15,-13-1 0,14 13 0,-14-13 16,13 1-16,0-14 16,-13 13-16,13 0 15,1 0-15,-1 1 16,0-1-16,-13 0 15,13-13-15,1 13 16,-1 1 0,0-1 62</inkml:trace>
  <inkml:trace contextRef="#ctx0" brushRef="#br0" timeOffset="2600.7205">14089 6906 0,'0'13'78,"-13"13"-78,0-12 16,13 12-16,0-13 15,-14 0-15,1 1 16,13-1 0,0 0 62,0 14-63,-13-1-15,13 1 0,-13-14 16,13 0-16,0 0 16,-14 0 124,1 1-124,13 12 78,0-13-94,13-13 15,1 0-15,-1 0 0,53 27 16,-53-27-16,14 0 0,-14 0 0,13 0 15,-12 13-15,-1-13 0,0 0 0,0 0 16,14 0-16,-14 0 16,0 0-16</inkml:trace>
  <inkml:trace contextRef="#ctx0" brushRef="#br0" timeOffset="3722.0713">14208 7011 0,'0'14'109,"0"-1"-109,0 0 0,0 0 16,0 1-16,0-1 0,0 0 0,0 0 16,0 1-16,0-1 15,-13 0-15,13 0 16,-13 14 0,13-14-16,0 13 15,-14-12-15,14-1 16,0 0-16,0 14 15,0-14-15,0 13 16,0-13-16,0 1 16,0-1-16,0 0 15</inkml:trace>
  <inkml:trace contextRef="#ctx0" brushRef="#br0" timeOffset="15769.4948">14817 6972 0,'0'13'125,"0"0"-125,0 14 16,0-14-16,0 13 16,0-12-16,0-1 0,0 0 15,0 0 79,0 1-94,0-1 16,0 0-16,0 0 0,0 14 0,0-14 15,0 0 1,0 0-16,0 1 453,0-1-453,0 0 0,0 0 16,0 1-16,0-1 15,0 0 141,0 0-140,0 0-16,0 1 0,0-1 16,0 0-16,0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e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customXml" Target="../ink/ink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2.png"/><Relationship Id="rId7" Type="http://schemas.openxmlformats.org/officeDocument/2006/relationships/customXml" Target="../ink/ink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30.png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" y="125363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683558" y="2283221"/>
            <a:ext cx="8824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GraLSP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Graph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Neural Networks with Local Structural Patterns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788503" y="6411399"/>
            <a:ext cx="10614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AAAI 2020</a:t>
            </a:r>
            <a:endParaRPr lang="en-US" altLang="zh-CN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9909637" y="4889913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2020.05.24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4849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Model(5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743" y="1796655"/>
            <a:ext cx="3918151" cy="4191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597" y="2640220"/>
            <a:ext cx="3880049" cy="3492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375" y="3411628"/>
            <a:ext cx="806491" cy="292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846" y="4423273"/>
            <a:ext cx="1682836" cy="4762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846" y="4941192"/>
            <a:ext cx="3206915" cy="8318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4744" y="5814730"/>
            <a:ext cx="2292468" cy="4318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0326" y="6429032"/>
            <a:ext cx="1803493" cy="2222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4597" y="3127085"/>
            <a:ext cx="1651085" cy="2222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5375" y="2266940"/>
            <a:ext cx="1587582" cy="323867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-3094680" y="1709502"/>
            <a:ext cx="10515600" cy="35229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362240" y="2643120"/>
              <a:ext cx="352800" cy="195840"/>
            </p14:xfrm>
          </p:contentPart>
        </mc:Choice>
        <mc:Fallback xmlns="">
          <p:pic>
            <p:nvPicPr>
              <p:cNvPr id="8" name="墨迹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2880" y="2633760"/>
                <a:ext cx="371520" cy="2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6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557" y="973045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Model(6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87" y="1573609"/>
            <a:ext cx="10865970" cy="3636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87" y="5612195"/>
            <a:ext cx="3949903" cy="4572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94" y="6237306"/>
            <a:ext cx="3308520" cy="5080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239" y="5577267"/>
            <a:ext cx="5842300" cy="5270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621" y="6293563"/>
            <a:ext cx="2413124" cy="3556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墨迹 10"/>
              <p14:cNvContentPartPr/>
              <p14:nvPr/>
            </p14:nvContentPartPr>
            <p14:xfrm>
              <a:off x="5005440" y="2486160"/>
              <a:ext cx="329040" cy="257400"/>
            </p14:xfrm>
          </p:contentPart>
        </mc:Choice>
        <mc:Fallback xmlns="">
          <p:pic>
            <p:nvPicPr>
              <p:cNvPr id="11" name="墨迹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96080" y="2476800"/>
                <a:ext cx="347760" cy="2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 </a:t>
            </a: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and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Result(1)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3401" y="2423219"/>
            <a:ext cx="5748913" cy="19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 </a:t>
            </a: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and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Result(2)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166" y="1968750"/>
            <a:ext cx="4235668" cy="37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93008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and 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Result(3)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656" y="1993932"/>
            <a:ext cx="9979185" cy="28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723" y="1095784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and 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Result(4)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004" y="2027578"/>
            <a:ext cx="9996319" cy="28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598" y="1034415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Analysis(1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554" y="2554337"/>
            <a:ext cx="9113738" cy="21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7514" y="1046689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Analysis(2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636" y="2292985"/>
            <a:ext cx="8605356" cy="21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126764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A501EAF-49F3-5942-9661-6EA1CA15E05E}"/>
              </a:ext>
            </a:extLst>
          </p:cNvPr>
          <p:cNvSpPr txBox="1"/>
          <p:nvPr/>
        </p:nvSpPr>
        <p:spPr>
          <a:xfrm>
            <a:off x="4045679" y="1267644"/>
            <a:ext cx="75274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2.Conclusion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3.Model</a:t>
            </a: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4.Experiment and Result</a:t>
            </a:r>
          </a:p>
          <a:p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Model Analysis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20DD90-BB34-A144-9A88-43EF5F8E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8" y="106510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285" y="2395833"/>
            <a:ext cx="5410491" cy="18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956" y="999725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Contributions</a:t>
            </a:r>
            <a:r>
              <a:rPr lang="en-US" altLang="zh-CN" sz="32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926" y="1409028"/>
            <a:ext cx="10515600" cy="4859989"/>
          </a:xfrm>
        </p:spPr>
        <p:txBody>
          <a:bodyPr>
            <a:normAutofit fontScale="92500" lnSpcReduction="10000"/>
          </a:bodyPr>
          <a:lstStyle/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nalyze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the neighborhood aggregation scheme 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and conclude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that common GNNs suffer </a:t>
            </a:r>
            <a:r>
              <a:rPr lang="en-US" altLang="zh-CN" sz="2800" b="0" u="sng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from defects in identifying some common structural patterns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altLang="zh-CN" sz="28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endParaRPr lang="en-US" altLang="zh-CN" sz="28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ropose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that </a:t>
            </a:r>
            <a:r>
              <a:rPr lang="en-US" altLang="zh-CN" sz="2800" b="0" u="sng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random walks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can be used to 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capture structural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patterns with analyses on them.</a:t>
            </a:r>
            <a:endParaRPr lang="en-US" altLang="zh-CN" sz="28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b="0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ropose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a novel neighborhood aggregation 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scheme that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combines the structural and node properties 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through </a:t>
            </a:r>
            <a:r>
              <a:rPr lang="en-US" altLang="zh-CN" sz="2800" b="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adaptive </a:t>
            </a:r>
            <a:r>
              <a:rPr lang="en-US" altLang="zh-CN" sz="2800" b="0" u="sng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receptive radius, attention and amplification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457200">
              <a:buFont typeface="Wingdings" panose="05000000000000000000" pitchFamily="2" charset="2"/>
              <a:buChar char="l"/>
            </a:pPr>
            <a:endParaRPr lang="en-US" altLang="zh-CN" sz="2800" b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l"/>
            </a:pP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arry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out extensive experiments with their 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results showing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that our model, incorporating structural </a:t>
            </a:r>
            <a:r>
              <a:rPr lang="en-US" altLang="zh-CN" sz="28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patterns into 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GNNs, </a:t>
            </a:r>
            <a:r>
              <a:rPr lang="en-US" altLang="zh-CN" sz="2800" b="0" u="sng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attains satisfactory performances</a:t>
            </a:r>
            <a:r>
              <a:rPr lang="en-US" altLang="zh-CN" sz="2800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4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4849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Model(1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825" y="2094225"/>
            <a:ext cx="2071525" cy="26189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417" y="2003316"/>
            <a:ext cx="1124008" cy="2248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416" y="2438983"/>
            <a:ext cx="1403336" cy="2612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416" y="2911107"/>
            <a:ext cx="1452686" cy="267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636" y="3326439"/>
            <a:ext cx="1319750" cy="6441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9415" y="4049723"/>
            <a:ext cx="4727285" cy="3136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9415" y="4595236"/>
            <a:ext cx="4790354" cy="4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4849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Model(2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39" y="2424235"/>
            <a:ext cx="3660157" cy="25229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8" y="3209709"/>
            <a:ext cx="2591757" cy="314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265" y="3784701"/>
            <a:ext cx="1306604" cy="2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349" y="1308072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Model(3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396" y="1796853"/>
            <a:ext cx="6834860" cy="1963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750" y="3982857"/>
            <a:ext cx="4338669" cy="284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49" y="4318555"/>
            <a:ext cx="5155381" cy="508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750" y="4866002"/>
            <a:ext cx="3949784" cy="2427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483" y="4868284"/>
            <a:ext cx="1202215" cy="2404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795" y="4877672"/>
            <a:ext cx="3010055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4849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Model(4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35" y="2075820"/>
            <a:ext cx="7542785" cy="2790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60" y="1699329"/>
            <a:ext cx="3596120" cy="263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60" y="2159647"/>
            <a:ext cx="3017526" cy="550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669" y="2828500"/>
            <a:ext cx="2185657" cy="6204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墨迹 8"/>
              <p14:cNvContentPartPr/>
              <p14:nvPr/>
            </p14:nvContentPartPr>
            <p14:xfrm>
              <a:off x="4495680" y="2928960"/>
              <a:ext cx="314640" cy="224280"/>
            </p14:xfrm>
          </p:contentPart>
        </mc:Choice>
        <mc:Fallback xmlns="">
          <p:pic>
            <p:nvPicPr>
              <p:cNvPr id="9" name="墨迹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6320" y="2919600"/>
                <a:ext cx="333360" cy="2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6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4849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Model(4</a:t>
            </a: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35" y="2075820"/>
            <a:ext cx="7542785" cy="27907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220" y="2075820"/>
            <a:ext cx="3912317" cy="21814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452" y="4524813"/>
            <a:ext cx="2095131" cy="3417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墨迹 8"/>
              <p14:cNvContentPartPr/>
              <p14:nvPr/>
            </p14:nvContentPartPr>
            <p14:xfrm>
              <a:off x="4495680" y="2928960"/>
              <a:ext cx="314640" cy="224280"/>
            </p14:xfrm>
          </p:contentPart>
        </mc:Choice>
        <mc:Fallback xmlns="">
          <p:pic>
            <p:nvPicPr>
              <p:cNvPr id="9" name="墨迹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6320" y="2919600"/>
                <a:ext cx="333360" cy="2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6406</TotalTime>
  <Words>160</Words>
  <Application>Microsoft Office PowerPoint</Application>
  <PresentationFormat>宽屏</PresentationFormat>
  <Paragraphs>43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 </vt:lpstr>
      <vt:lpstr>Contributions </vt:lpstr>
      <vt:lpstr>Model(1) </vt:lpstr>
      <vt:lpstr>Model(2) </vt:lpstr>
      <vt:lpstr>Model(3) </vt:lpstr>
      <vt:lpstr>Model(4) </vt:lpstr>
      <vt:lpstr>Model(4) </vt:lpstr>
      <vt:lpstr>Model(5) </vt:lpstr>
      <vt:lpstr>Model(6) </vt:lpstr>
      <vt:lpstr>Experiment and Result(1) </vt:lpstr>
      <vt:lpstr>Experiment and Result(2) </vt:lpstr>
      <vt:lpstr>Experiment and Result(3) </vt:lpstr>
      <vt:lpstr>Experiment and Result(4) </vt:lpstr>
      <vt:lpstr>Model Analysis(1) </vt:lpstr>
      <vt:lpstr>Model Analysis(2)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LENOVO</cp:lastModifiedBy>
  <cp:revision>687</cp:revision>
  <dcterms:created xsi:type="dcterms:W3CDTF">2017-04-22T07:59:29Z</dcterms:created>
  <dcterms:modified xsi:type="dcterms:W3CDTF">2020-05-24T03:44:13Z</dcterms:modified>
</cp:coreProperties>
</file>