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85" r:id="rId4"/>
    <p:sldId id="286" r:id="rId5"/>
    <p:sldId id="294" r:id="rId6"/>
    <p:sldId id="275" r:id="rId7"/>
    <p:sldId id="291" r:id="rId8"/>
    <p:sldId id="278" r:id="rId9"/>
    <p:sldId id="293" r:id="rId10"/>
    <p:sldId id="292" r:id="rId11"/>
    <p:sldId id="280" r:id="rId12"/>
    <p:sldId id="284" r:id="rId13"/>
    <p:sldId id="281" r:id="rId14"/>
    <p:sldId id="287" r:id="rId15"/>
    <p:sldId id="288" r:id="rId16"/>
    <p:sldId id="289" r:id="rId17"/>
    <p:sldId id="264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77" d="100"/>
          <a:sy n="77" d="100"/>
        </p:scale>
        <p:origin x="48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10:02:48.815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8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6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1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55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8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Zhanwang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Peng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4823699" y="3200427"/>
            <a:ext cx="71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ASAP: Adaptive Structure Aware Pooling for Learning Hierarchical Graph Representations</a:t>
            </a:r>
            <a:r>
              <a:rPr lang="zh-CN" altLang="en-US" sz="2400" dirty="0"/>
              <a:t>（</a:t>
            </a:r>
            <a:r>
              <a:rPr lang="en-US" altLang="zh-CN" sz="2400" dirty="0"/>
              <a:t>AAAI 2020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9B4E82-1E7D-4B4B-9EE6-BE99CA6A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1" y="2281209"/>
            <a:ext cx="2522439" cy="2667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096A80-7430-4133-A241-7100853B6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730" y="2281208"/>
            <a:ext cx="5639289" cy="2667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23FCD7-03EC-46C1-A0AE-C169CD37C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019" y="2273587"/>
            <a:ext cx="2354784" cy="274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22D0AC-E7B3-4059-8D99-9E8D1A406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91" y="1397738"/>
            <a:ext cx="3772227" cy="3657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67959A-845E-4303-93B7-A4E764EA4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91" y="2948898"/>
            <a:ext cx="1463167" cy="480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7EC711-8539-4E8B-BDCD-1C01A683D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5480" y="2948898"/>
            <a:ext cx="1333616" cy="3886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92DC47-FF4F-4E12-81B8-5E3937E3A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56" y="3581169"/>
            <a:ext cx="6015052" cy="24399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41FFBB-C8F2-4627-BCF2-745FC811E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5755" y="2948898"/>
            <a:ext cx="899238" cy="533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1EC8B1-5841-4F07-988F-9E6CDC9EC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4993" y="3009741"/>
            <a:ext cx="2110923" cy="4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1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D33CF4-C61C-4AB1-8FB7-CFDB8F0A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42" y="1813420"/>
            <a:ext cx="5944115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C6D24-B670-4E21-B742-7B58BFFBA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769938"/>
            <a:ext cx="12191999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Experiments</a:t>
            </a:r>
            <a:endParaRPr lang="zh-CN" altLang="en-US"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5D9EA7-9056-44B4-A78F-29F2041B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719"/>
            <a:ext cx="12192000" cy="36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62754-64CC-4B9C-85BA-C1ACA391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23" y="1377117"/>
            <a:ext cx="6241321" cy="22938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E91293-1B56-4F21-8197-0D1B7F171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126" y="3948036"/>
            <a:ext cx="5982218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612960-D0F8-4626-A027-CD156CA1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66" y="2318261"/>
            <a:ext cx="7475868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A6AC47-1CD4-448A-ADAC-F33A585BA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28" y="1511099"/>
            <a:ext cx="7651143" cy="3322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3A0AA-2BBA-429F-A76D-6E24868F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23677"/>
            <a:ext cx="4740051" cy="3353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BB5812-64D3-4C94-81B6-46E80F9B9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251" y="4923677"/>
            <a:ext cx="4854361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D5D5FD-C6A0-43FE-8461-38F43D54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71" y="1637678"/>
            <a:ext cx="6660457" cy="25834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3DADF-7B9E-4730-B89A-7C22E303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36" y="4809597"/>
            <a:ext cx="31153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ASAP clusters local subgraphs hierarchically which helps it to effectively learn the rich information present in the graph structure.</a:t>
            </a:r>
            <a:br>
              <a:rPr lang="en-US" altLang="zh-CN" dirty="0"/>
            </a:br>
            <a:endParaRPr lang="en-US" altLang="zh-CN" dirty="0"/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ASAP also calculates sparse edge weights for the selected clusters and is able to capture the edge connectivity information efficiently while being scalable to large graphs. </a:t>
            </a:r>
            <a:r>
              <a:rPr lang="en-US" altLang="zh-CN" b="0" dirty="0">
                <a:solidFill>
                  <a:schemeClr val="tx1"/>
                </a:solidFill>
              </a:rPr>
              <a:t> </a:t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Introduction</a:t>
            </a:r>
            <a:r>
              <a:rPr lang="en-US" altLang="zh-CN" sz="4000" b="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Approach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Experiments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1D95C-A682-41C0-8188-1EC6B38C22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1AA1C7-165E-4B55-B6FE-7787E645F0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317625"/>
            <a:ext cx="3233394" cy="416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Problem Statement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332DFE-81F5-4684-95A8-CEBCF66F3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2" y="2426367"/>
            <a:ext cx="3444538" cy="2895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420D05-393A-433C-83FA-87BAED5CF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7815"/>
            <a:ext cx="510584" cy="198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654563-1039-44A8-B2BD-588EDC48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483" y="2906774"/>
            <a:ext cx="640135" cy="2514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652B53-9B7D-478D-8D2E-1C6B78C55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558" y="3349078"/>
            <a:ext cx="1257409" cy="3048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92459B-0B01-4A2B-86B7-A495F0666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915" y="3357125"/>
            <a:ext cx="1325995" cy="304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60A1BA-DA0F-422C-9410-799E7AB4AAE4}"/>
                  </a:ext>
                </a:extLst>
              </p:cNvPr>
              <p:cNvSpPr txBox="1"/>
              <p:nvPr/>
            </p:nvSpPr>
            <p:spPr>
              <a:xfrm>
                <a:off x="3496549" y="2807400"/>
                <a:ext cx="5198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d-dimensional feature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60A1BA-DA0F-422C-9410-799E7AB4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549" y="2807400"/>
                <a:ext cx="519890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1836049D-9065-49C9-99BD-12B53DB15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4558" y="3834297"/>
            <a:ext cx="5654530" cy="2819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C9F00B-6D9F-48BF-A3D9-4EE8E3374A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462" y="4261985"/>
            <a:ext cx="5936494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Introduction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63A184-2F44-4091-9AA9-70CCA0C96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7625"/>
            <a:ext cx="10515600" cy="4859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1BEFE4F-FBA8-4288-8E72-DCD2B2DB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7" y="2555967"/>
            <a:ext cx="2400508" cy="3734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9E17439-54BC-4947-A3A1-316699150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3" y="3658690"/>
            <a:ext cx="5060118" cy="8763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BD11244-B821-4AC7-8DF4-AFC81DDED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10" y="2514243"/>
            <a:ext cx="2331922" cy="3962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ED3DB7-0FB2-4D16-BB25-BFA763C4D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243" y="3788431"/>
            <a:ext cx="3505504" cy="53344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359EBA6-11FC-4D27-B95C-5FEACD36DEC4}"/>
              </a:ext>
            </a:extLst>
          </p:cNvPr>
          <p:cNvSpPr txBox="1"/>
          <p:nvPr/>
        </p:nvSpPr>
        <p:spPr>
          <a:xfrm>
            <a:off x="575035" y="1517715"/>
            <a:ext cx="400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Self-Attention: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7322D5-18DC-4932-A2E6-7DFEF19AB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35" y="4980907"/>
            <a:ext cx="3877392" cy="1560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9D6C9DB-C91F-4CD7-9AEB-589FFC4E3BD1}"/>
              </a:ext>
            </a:extLst>
          </p:cNvPr>
          <p:cNvSpPr txBox="1"/>
          <p:nvPr/>
        </p:nvSpPr>
        <p:spPr>
          <a:xfrm>
            <a:off x="4920792" y="5467546"/>
            <a:ext cx="4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朱玲</a:t>
            </a:r>
          </a:p>
        </p:txBody>
      </p:sp>
    </p:spTree>
    <p:extLst>
      <p:ext uri="{BB962C8B-B14F-4D97-AF65-F5344CB8AC3E}">
        <p14:creationId xmlns:p14="http://schemas.microsoft.com/office/powerpoint/2010/main" val="201328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Introduction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63A184-2F44-4091-9AA9-70CCA0C96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7625"/>
            <a:ext cx="10515600" cy="485933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87CC88-EF66-45E8-8977-52CAC6F7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3" y="990092"/>
            <a:ext cx="3162574" cy="5867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7F0AFF-9861-4A72-AC5D-64DA661C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408" y="1665328"/>
            <a:ext cx="8634479" cy="31469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0D033F-BFC8-4FA0-BB7C-5B10C4003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34" y="4812305"/>
            <a:ext cx="3734124" cy="5563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EFB41C-6CC4-41DC-8C50-ED10BD354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491" y="5597513"/>
            <a:ext cx="1364098" cy="35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307E13-222C-4710-9750-F5EE1B5A2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196" y="5643237"/>
            <a:ext cx="723963" cy="3048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040D77-3DA7-4A6B-AC31-1C4337C7C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956" y="5597513"/>
            <a:ext cx="2339543" cy="4191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110638-2C43-47CA-90B4-8CF93D316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228" y="4888652"/>
            <a:ext cx="1280271" cy="39627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955D209-E3A7-4052-A1F1-6A18C1C3B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4813" y="5620375"/>
            <a:ext cx="1470787" cy="35055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6CDE135-11A1-4BDC-B2E9-4C9597C210EF}"/>
              </a:ext>
            </a:extLst>
          </p:cNvPr>
          <p:cNvSpPr/>
          <p:nvPr/>
        </p:nvSpPr>
        <p:spPr>
          <a:xfrm>
            <a:off x="5813197" y="1274624"/>
            <a:ext cx="510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论文：</a:t>
            </a:r>
            <a:r>
              <a:rPr lang="en-US" altLang="zh-CN" dirty="0"/>
              <a:t>Self-Attention Graph Pooling</a:t>
            </a:r>
            <a:r>
              <a:rPr lang="zh-CN" altLang="en-US" dirty="0"/>
              <a:t>（</a:t>
            </a:r>
            <a:r>
              <a:rPr lang="en-US" altLang="zh-CN" dirty="0"/>
              <a:t>ICML2019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5647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493237-13C3-4041-987E-42994F39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3410"/>
            <a:ext cx="9156986" cy="46089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039F65D-AC27-4AD7-B1A1-65DBB55AC85B}"/>
              </a:ext>
            </a:extLst>
          </p:cNvPr>
          <p:cNvSpPr/>
          <p:nvPr/>
        </p:nvSpPr>
        <p:spPr>
          <a:xfrm>
            <a:off x="1968932" y="60623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Readout is a concatenation of the mean and max of the node representations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9437F1-D21D-4F3F-A409-EDAC61A89E6A}"/>
              </a:ext>
            </a:extLst>
          </p:cNvPr>
          <p:cNvSpPr/>
          <p:nvPr/>
        </p:nvSpPr>
        <p:spPr>
          <a:xfrm>
            <a:off x="420517" y="1660631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Cluster Assignment: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D8AAED-85A2-4495-808B-B577C5CF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03" y="2437120"/>
            <a:ext cx="4389500" cy="2514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A3F2DB-9D8A-4FA5-9625-20642E45E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5" y="2454744"/>
            <a:ext cx="701101" cy="251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7CF202-721F-41B2-95F8-8B2F01FB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82" y="2962127"/>
            <a:ext cx="1470787" cy="2514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348E9F4-4708-4941-88F0-F1495DEB9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750" y="2935725"/>
            <a:ext cx="1638442" cy="3200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E71CBC-EB69-4E56-B308-18C621419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82" y="3384525"/>
            <a:ext cx="5151566" cy="289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E93C6A-18A9-4FA4-9E21-AFB0E649C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82" y="4012411"/>
            <a:ext cx="1318374" cy="2667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5C94A31-0E36-491D-9FDB-325D4D98B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2498" y="3989548"/>
            <a:ext cx="1219306" cy="3124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80368F3-3440-4206-8EF5-EB7BB1B6CA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8623" y="4012410"/>
            <a:ext cx="807790" cy="28958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8CC6F3F-B224-4A5C-9FFD-23231DADB3C7}"/>
              </a:ext>
            </a:extLst>
          </p:cNvPr>
          <p:cNvSpPr/>
          <p:nvPr/>
        </p:nvSpPr>
        <p:spPr>
          <a:xfrm>
            <a:off x="440511" y="4620979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cluster assignment matrix: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AEE02B5-D1CA-4E7B-A1D3-732A0F8F0C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100" y="4687525"/>
            <a:ext cx="1211685" cy="2362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621AF5-853D-46A9-9BCC-3C5DF6B411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11" y="5279618"/>
            <a:ext cx="5639289" cy="25910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04641AF-2EF7-4742-80AF-D6E4F678195C}"/>
              </a:ext>
            </a:extLst>
          </p:cNvPr>
          <p:cNvSpPr txBox="1"/>
          <p:nvPr/>
        </p:nvSpPr>
        <p:spPr>
          <a:xfrm>
            <a:off x="1333892" y="2364316"/>
            <a:ext cx="1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B0F6751-FAC2-496E-B0F7-F978F014C5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252945"/>
            <a:ext cx="1341236" cy="3124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3F34FD2-1D63-4299-9541-8CF7981750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4667" y="1591227"/>
            <a:ext cx="2720576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F2616B-0A69-45D8-AFB3-5D6A5DF0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8" y="1306873"/>
            <a:ext cx="4419983" cy="37341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D138018-4924-4C2B-B7F2-17BF99C57405}"/>
              </a:ext>
            </a:extLst>
          </p:cNvPr>
          <p:cNvSpPr/>
          <p:nvPr/>
        </p:nvSpPr>
        <p:spPr>
          <a:xfrm>
            <a:off x="2839631" y="187196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create a master query: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68C4773-8C12-4F0A-918A-20DF83177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509" y="1896598"/>
            <a:ext cx="1036410" cy="32006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C4DC050-825A-40DE-95D7-F3FEDD5C00E5}"/>
              </a:ext>
            </a:extLst>
          </p:cNvPr>
          <p:cNvSpPr/>
          <p:nvPr/>
        </p:nvSpPr>
        <p:spPr>
          <a:xfrm>
            <a:off x="2429269" y="2290151"/>
            <a:ext cx="5530919" cy="37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which is representative of all the nodes within a cluster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89497BD-7B5E-4EF1-85A1-CABD138BF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72" y="2727517"/>
            <a:ext cx="3025402" cy="52582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723F3A4-7EAA-4590-B4F0-B84D3FC76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841" y="2837789"/>
            <a:ext cx="2194750" cy="28196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0BABC1-CD28-45B6-B8D0-44404F5F35BB}"/>
              </a:ext>
            </a:extLst>
          </p:cNvPr>
          <p:cNvSpPr/>
          <p:nvPr/>
        </p:nvSpPr>
        <p:spPr>
          <a:xfrm>
            <a:off x="2627772" y="38614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In this work we experiment with max master function defined as: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2C69135-1959-48A7-9702-1086FDC7F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370" y="4930043"/>
            <a:ext cx="3665538" cy="4343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8A1453F-62EF-4849-B38D-3C8C844A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136" y="4978308"/>
            <a:ext cx="1051651" cy="3124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DB105D-CF87-46E4-B98F-D2B02EF938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7555" y="5740768"/>
            <a:ext cx="2339543" cy="967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96EB63-5BC2-4975-A6BB-792A625E6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4275" y="4145115"/>
            <a:ext cx="2598645" cy="7849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EF69373-B9C0-49D3-815C-E8B22915A66D}"/>
                  </a:ext>
                </a:extLst>
              </p:cNvPr>
              <p:cNvSpPr/>
              <p:nvPr/>
            </p:nvSpPr>
            <p:spPr>
              <a:xfrm>
                <a:off x="2627772" y="3276739"/>
                <a:ext cx="5939557" cy="40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/>
                  <a:t>  is obtained after passing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through a separate GCN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EF69373-B9C0-49D3-815C-E8B22915A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72" y="3276739"/>
                <a:ext cx="5939557" cy="400879"/>
              </a:xfrm>
              <a:prstGeom prst="rect">
                <a:avLst/>
              </a:prstGeom>
              <a:blipFill>
                <a:blip r:embed="rId11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92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1E0315-7958-4840-8140-2662DEF5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3" y="1592603"/>
            <a:ext cx="3619814" cy="3734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59C84E-E9DE-4D35-8B67-4D5A86DC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05144"/>
            <a:ext cx="4511431" cy="723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3C181A-9BDA-4F8A-9CFC-6215994A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76" y="3615917"/>
            <a:ext cx="1722269" cy="464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8913F0-899F-41F0-BBA7-A79F2A333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376" y="3195630"/>
            <a:ext cx="2072820" cy="2972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12C7AD-0EC9-48B8-87FA-C4A232451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229782"/>
            <a:ext cx="4244708" cy="2667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987092-B61E-43A6-AAF7-FBEE131E29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179" y="2305144"/>
            <a:ext cx="2370025" cy="4953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251FA9-CA92-4D9A-82D4-CA845676F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1013" y="2411833"/>
            <a:ext cx="1135478" cy="2819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A2CDCE-7AC8-4A4E-AB95-67322D97D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2237" y="3050837"/>
            <a:ext cx="3375953" cy="5867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EE0C72-5BCB-4DBE-9CB3-2534F5A362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373" y="3806433"/>
            <a:ext cx="1546994" cy="2743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D3D4B0-DA5B-4775-8D33-4665663698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3228" y="3806433"/>
            <a:ext cx="434378" cy="3200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C93DC1-0FB6-49E4-83E4-0A7F537EFA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7606" y="3845990"/>
            <a:ext cx="102116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23667</TotalTime>
  <Words>167</Words>
  <Application>Microsoft Office PowerPoint</Application>
  <PresentationFormat>宽屏</PresentationFormat>
  <Paragraphs>64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等线</vt:lpstr>
      <vt:lpstr>黑体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 </vt:lpstr>
      <vt:lpstr>Introduction</vt:lpstr>
      <vt:lpstr>Introduction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Experiments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彭 展望</cp:lastModifiedBy>
  <cp:revision>885</cp:revision>
  <dcterms:created xsi:type="dcterms:W3CDTF">2017-04-22T07:59:29Z</dcterms:created>
  <dcterms:modified xsi:type="dcterms:W3CDTF">2020-05-14T13:23:07Z</dcterms:modified>
</cp:coreProperties>
</file>