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8" r:id="rId3"/>
    <p:sldId id="257" r:id="rId4"/>
    <p:sldId id="263" r:id="rId6"/>
    <p:sldId id="290" r:id="rId7"/>
    <p:sldId id="291" r:id="rId8"/>
    <p:sldId id="302" r:id="rId9"/>
    <p:sldId id="326" r:id="rId10"/>
    <p:sldId id="324" r:id="rId11"/>
    <p:sldId id="282" r:id="rId12"/>
  </p:sldIdLst>
  <p:sldSz cx="9144000" cy="5141595"/>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尚宏 代" initials="尚宏"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7B0E8"/>
    <a:srgbClr val="F0F1F3"/>
    <a:srgbClr val="54667A"/>
    <a:srgbClr val="586B7F"/>
    <a:srgbClr val="62768C"/>
    <a:srgbClr val="354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96" autoAdjust="0"/>
    <p:restoredTop sz="94618" autoAdjust="0"/>
  </p:normalViewPr>
  <p:slideViewPr>
    <p:cSldViewPr showGuides="1">
      <p:cViewPr varScale="1">
        <p:scale>
          <a:sx n="108" d="100"/>
          <a:sy n="108" d="100"/>
        </p:scale>
        <p:origin x="864" y="77"/>
      </p:cViewPr>
      <p:guideLst>
        <p:guide orient="horz" pos="1557"/>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76BABE-6672-42B9-84E1-7B71947022D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03F25E-EA0B-4DC9-90BC-2999D9FF641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sym typeface="+mn-ea"/>
              </a:rPr>
              <a:t>(1) 输入层：处理该模型的输入 (包括单词序列和位置序列)，以及对这些输入进行向量嵌入操作。</a:t>
            </a:r>
            <a:endParaRPr lang="zh-CN" altLang="en-US">
              <a:solidFill>
                <a:schemeClr val="tx1"/>
              </a:solidFill>
              <a:sym typeface="+mn-ea"/>
            </a:endParaRPr>
          </a:p>
          <a:p>
            <a:endParaRPr lang="zh-CN" altLang="en-US">
              <a:solidFill>
                <a:schemeClr val="tx1"/>
              </a:solidFill>
            </a:endParaRPr>
          </a:p>
          <a:p>
            <a:r>
              <a:rPr lang="zh-CN" altLang="en-US">
                <a:sym typeface="+mn-ea"/>
              </a:rPr>
              <a:t>(2) 语义编码层：双向 GRU，对输入进行上下文语义编码。</a:t>
            </a:r>
            <a:endParaRPr lang="zh-CN" altLang="en-US">
              <a:solidFill>
                <a:schemeClr val="tx1"/>
              </a:solidFill>
              <a:sym typeface="+mn-ea"/>
            </a:endParaRPr>
          </a:p>
          <a:p>
            <a:endParaRPr lang="zh-CN" altLang="en-US">
              <a:solidFill>
                <a:schemeClr val="tx1"/>
              </a:solidFill>
            </a:endParaRPr>
          </a:p>
          <a:p>
            <a:r>
              <a:rPr lang="zh-CN" altLang="en-US">
                <a:sym typeface="+mn-ea"/>
              </a:rPr>
              <a:t>(3) 记忆体 (memory)：编码层所有隐层状态输出。</a:t>
            </a:r>
            <a:endParaRPr lang="zh-CN" altLang="en-US">
              <a:solidFill>
                <a:schemeClr val="tx1"/>
              </a:solidFill>
              <a:sym typeface="+mn-ea"/>
            </a:endParaRPr>
          </a:p>
          <a:p>
            <a:endParaRPr lang="zh-CN" altLang="en-US">
              <a:solidFill>
                <a:schemeClr val="tx1"/>
              </a:solidFill>
              <a:sym typeface="+mn-ea"/>
            </a:endParaRPr>
          </a:p>
          <a:p>
            <a:r>
              <a:rPr lang="zh-CN" altLang="en-US">
                <a:sym typeface="+mn-ea"/>
              </a:rPr>
              <a:t>(4) 动态注意力层：动态地改变内部 attention，同时向实体表示内融入不同 attention 值的句子信息，得到最终实体表示。</a:t>
            </a:r>
            <a:endParaRPr lang="zh-CN" altLang="en-US">
              <a:solidFill>
                <a:schemeClr val="tx1"/>
              </a:solidFill>
              <a:sym typeface="+mn-ea"/>
            </a:endParaRPr>
          </a:p>
          <a:p>
            <a:endParaRPr lang="zh-CN" altLang="en-US">
              <a:solidFill>
                <a:schemeClr val="tx1"/>
              </a:solidFill>
            </a:endParaRPr>
          </a:p>
          <a:p>
            <a:r>
              <a:rPr lang="zh-CN" altLang="en-US">
                <a:sym typeface="+mn-ea"/>
              </a:rPr>
              <a:t>(5) 输出层：利用动态注意力层的输出，即利用最终实体表示进行情感预测。</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接着让  r k  与序列  M  = { h S 1 , h S 2 , . . . , h S t , . . . , h S n } 一起通过  Dense  层得到记忆体中每个词的得分</a:t>
            </a:r>
            <a:endParaRPr lang="zh-CN" altLang="en-US" dirty="0"/>
          </a:p>
          <a:p>
            <a:r>
              <a:rPr lang="zh-CN" altLang="en-US" dirty="0"/>
              <a:t> s t k , 经过  softmax  归一化获得  α k , 即新的注意力值 ; 再利用新注意力值对记忆体每个元素进行加权求</a:t>
            </a:r>
            <a:endParaRPr lang="zh-CN" altLang="en-US" dirty="0"/>
          </a:p>
          <a:p>
            <a:r>
              <a:rPr lang="zh-CN" altLang="en-US" dirty="0"/>
              <a:t> 和得到新记忆体向量表示  m k ; 最后输入  GRU,  将新的上下文信息融入  Term k 轨 1 得到  Term k</a:t>
            </a:r>
            <a:endParaRPr lang="zh-CN" altLang="en-US" dirty="0"/>
          </a:p>
        </p:txBody>
      </p:sp>
      <p:sp>
        <p:nvSpPr>
          <p:cNvPr id="4" name="灯片编号占位符 3"/>
          <p:cNvSpPr>
            <a:spLocks noGrp="1"/>
          </p:cNvSpPr>
          <p:nvPr>
            <p:ph type="sldNum" sz="quarter" idx="5"/>
          </p:nvPr>
        </p:nvSpPr>
        <p:spPr/>
        <p:txBody>
          <a:bodyPr/>
          <a:lstStyle/>
          <a:p>
            <a:fld id="{4603F25E-EA0B-4DC9-90BC-2999D9FF641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 独立编码是使用两个BiGRU 分别对目标实体和句子编码.</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首先测试了动态注意力机制 DAGRU 对模型的作用, 通过去除 DAGRU 或者改变 DAGRU的层数探索其影响。对层数从 0 到 5 进行了实验比较. 层数为 0 表示去除 DAGRU 模块的情况. 首先仅观察基于联合编码的数据, 可以看出:</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7" name="矩形 6"/>
          <p:cNvSpPr/>
          <p:nvPr userDrawn="1"/>
        </p:nvSpPr>
        <p:spPr>
          <a:xfrm>
            <a:off x="0" y="0"/>
            <a:ext cx="9144000" cy="338708"/>
          </a:xfrm>
          <a:prstGeom prst="rect">
            <a:avLst/>
          </a:prstGeom>
          <a:solidFill>
            <a:srgbClr val="5466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0" y="4515172"/>
            <a:ext cx="9144000" cy="626741"/>
          </a:xfrm>
          <a:prstGeom prst="rect">
            <a:avLst/>
          </a:prstGeom>
          <a:solidFill>
            <a:srgbClr val="5466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500"/>
                                        <p:tgtEl>
                                          <p:spTgt spid="7"/>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9" name="矩形 8"/>
          <p:cNvSpPr/>
          <p:nvPr userDrawn="1"/>
        </p:nvSpPr>
        <p:spPr>
          <a:xfrm>
            <a:off x="1" y="0"/>
            <a:ext cx="1279524" cy="5141913"/>
          </a:xfrm>
          <a:prstGeom prst="rect">
            <a:avLst/>
          </a:prstGeom>
          <a:solidFill>
            <a:srgbClr val="54667A">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 name="直接连接符 4"/>
          <p:cNvCxnSpPr/>
          <p:nvPr userDrawn="1"/>
        </p:nvCxnSpPr>
        <p:spPr>
          <a:xfrm>
            <a:off x="1279525" y="568056"/>
            <a:ext cx="786447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sp>
        <p:nvSpPr>
          <p:cNvPr id="6" name="矩形 5"/>
          <p:cNvSpPr/>
          <p:nvPr userDrawn="1"/>
        </p:nvSpPr>
        <p:spPr>
          <a:xfrm>
            <a:off x="0" y="-1"/>
            <a:ext cx="395536" cy="5141913"/>
          </a:xfrm>
          <a:prstGeom prst="rect">
            <a:avLst/>
          </a:prstGeom>
          <a:solidFill>
            <a:srgbClr val="5466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F1F3"/>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3.xml"/><Relationship Id="rId7"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27585" y="1922884"/>
            <a:ext cx="7560839" cy="584775"/>
          </a:xfrm>
          <a:prstGeom prst="rect">
            <a:avLst/>
          </a:prstGeom>
          <a:noFill/>
        </p:spPr>
        <p:txBody>
          <a:bodyPr wrap="square" rtlCol="0">
            <a:spAutoFit/>
          </a:bodyPr>
          <a:lstStyle/>
          <a:p>
            <a:pPr algn="ctr"/>
            <a:r>
              <a:rPr lang="zh-CN" altLang="en-US" sz="3200" b="1" dirty="0">
                <a:ln w="6350">
                  <a:noFill/>
                </a:ln>
                <a:solidFill>
                  <a:srgbClr val="354454"/>
                </a:solidFill>
                <a:latin typeface="Franklin Gothic Heavy" panose="020B0903020102020204" pitchFamily="34" charset="0"/>
                <a:ea typeface="微软雅黑" panose="020B0503020204020204" pitchFamily="34" charset="-122"/>
              </a:rPr>
              <a:t>基于动态注意力</a:t>
            </a:r>
            <a:r>
              <a:rPr lang="en-US" altLang="zh-CN" sz="3200" b="1" dirty="0">
                <a:ln w="6350">
                  <a:noFill/>
                </a:ln>
                <a:solidFill>
                  <a:srgbClr val="354454"/>
                </a:solidFill>
                <a:latin typeface="Franklin Gothic Heavy" panose="020B0903020102020204" pitchFamily="34" charset="0"/>
                <a:ea typeface="微软雅黑" panose="020B0503020204020204" pitchFamily="34" charset="-122"/>
              </a:rPr>
              <a:t>GRU</a:t>
            </a:r>
            <a:r>
              <a:rPr lang="zh-CN" altLang="en-US" sz="3200" b="1" dirty="0">
                <a:ln w="6350">
                  <a:noFill/>
                </a:ln>
                <a:solidFill>
                  <a:srgbClr val="354454"/>
                </a:solidFill>
                <a:latin typeface="Franklin Gothic Heavy" panose="020B0903020102020204" pitchFamily="34" charset="0"/>
                <a:ea typeface="微软雅黑" panose="020B0503020204020204" pitchFamily="34" charset="-122"/>
              </a:rPr>
              <a:t>的特定目标情感分类</a:t>
            </a:r>
            <a:endParaRPr lang="zh-CN" altLang="en-US" sz="3200" b="1" dirty="0">
              <a:ln w="6350">
                <a:noFill/>
              </a:ln>
              <a:solidFill>
                <a:srgbClr val="354454"/>
              </a:solidFill>
              <a:latin typeface="Franklin Gothic Heavy" panose="020B0903020102020204" pitchFamily="34" charset="0"/>
              <a:ea typeface="微软雅黑" panose="020B0503020204020204" pitchFamily="34" charset="-122"/>
            </a:endParaRPr>
          </a:p>
        </p:txBody>
      </p:sp>
      <p:sp>
        <p:nvSpPr>
          <p:cNvPr id="25" name="Text Box 19"/>
          <p:cNvSpPr txBox="1">
            <a:spLocks noChangeArrowheads="1"/>
          </p:cNvSpPr>
          <p:nvPr/>
        </p:nvSpPr>
        <p:spPr bwMode="auto">
          <a:xfrm>
            <a:off x="433785" y="40660"/>
            <a:ext cx="987771"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050" dirty="0">
                <a:solidFill>
                  <a:schemeClr val="bg1"/>
                </a:solidFill>
                <a:latin typeface="微软雅黑" panose="020B0503020204020204" pitchFamily="34" charset="-122"/>
                <a:ea typeface="微软雅黑" panose="020B0503020204020204" pitchFamily="34" charset="-122"/>
              </a:rPr>
              <a:t>重庆理工大学</a:t>
            </a:r>
            <a:endParaRPr lang="en-US" altLang="zh-CN" sz="1050" dirty="0">
              <a:solidFill>
                <a:schemeClr val="bg1"/>
              </a:solidFill>
              <a:latin typeface="微软雅黑" panose="020B0503020204020204" pitchFamily="34" charset="-122"/>
              <a:ea typeface="微软雅黑" panose="020B0503020204020204" pitchFamily="34" charset="-122"/>
            </a:endParaRPr>
          </a:p>
        </p:txBody>
      </p:sp>
      <p:grpSp>
        <p:nvGrpSpPr>
          <p:cNvPr id="26" name="组合 25"/>
          <p:cNvGrpSpPr/>
          <p:nvPr/>
        </p:nvGrpSpPr>
        <p:grpSpPr>
          <a:xfrm>
            <a:off x="113215" y="94248"/>
            <a:ext cx="132594" cy="132592"/>
            <a:chOff x="8689063" y="2493438"/>
            <a:chExt cx="156623" cy="156623"/>
          </a:xfrm>
        </p:grpSpPr>
        <p:sp>
          <p:nvSpPr>
            <p:cNvPr id="27" name="矩形 26"/>
            <p:cNvSpPr/>
            <p:nvPr/>
          </p:nvSpPr>
          <p:spPr>
            <a:xfrm>
              <a:off x="8689063" y="2493438"/>
              <a:ext cx="156623" cy="156623"/>
            </a:xfrm>
            <a:prstGeom prst="rect">
              <a:avLst/>
            </a:prstGeom>
            <a:noFill/>
            <a:ln w="6350" cap="sq">
              <a:solidFill>
                <a:srgbClr val="37B0E8"/>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rot="10800000">
              <a:off x="8737889" y="2531868"/>
              <a:ext cx="58967" cy="79764"/>
            </a:xfrm>
            <a:custGeom>
              <a:avLst/>
              <a:gdLst>
                <a:gd name="connsiteX0" fmla="*/ 0 w 78581"/>
                <a:gd name="connsiteY0" fmla="*/ 0 h 152400"/>
                <a:gd name="connsiteX1" fmla="*/ 78581 w 78581"/>
                <a:gd name="connsiteY1" fmla="*/ 78581 h 152400"/>
                <a:gd name="connsiteX2" fmla="*/ 4762 w 78581"/>
                <a:gd name="connsiteY2" fmla="*/ 152400 h 152400"/>
              </a:gdLst>
              <a:ahLst/>
              <a:cxnLst>
                <a:cxn ang="0">
                  <a:pos x="connsiteX0" y="connsiteY0"/>
                </a:cxn>
                <a:cxn ang="0">
                  <a:pos x="connsiteX1" y="connsiteY1"/>
                </a:cxn>
                <a:cxn ang="0">
                  <a:pos x="connsiteX2" y="connsiteY2"/>
                </a:cxn>
              </a:cxnLst>
              <a:rect l="l" t="t" r="r" b="b"/>
              <a:pathLst>
                <a:path w="78581" h="152400">
                  <a:moveTo>
                    <a:pt x="0" y="0"/>
                  </a:moveTo>
                  <a:lnTo>
                    <a:pt x="78581" y="78581"/>
                  </a:lnTo>
                  <a:lnTo>
                    <a:pt x="4762" y="152400"/>
                  </a:lnTo>
                </a:path>
              </a:pathLst>
            </a:cu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9" name="组合 28"/>
          <p:cNvGrpSpPr/>
          <p:nvPr/>
        </p:nvGrpSpPr>
        <p:grpSpPr>
          <a:xfrm>
            <a:off x="245809" y="94248"/>
            <a:ext cx="132594" cy="132592"/>
            <a:chOff x="8845686" y="2493438"/>
            <a:chExt cx="156623" cy="156623"/>
          </a:xfrm>
        </p:grpSpPr>
        <p:sp>
          <p:nvSpPr>
            <p:cNvPr id="30" name="矩形 29"/>
            <p:cNvSpPr/>
            <p:nvPr/>
          </p:nvSpPr>
          <p:spPr>
            <a:xfrm>
              <a:off x="8845686" y="2493438"/>
              <a:ext cx="156623" cy="156623"/>
            </a:xfrm>
            <a:prstGeom prst="rect">
              <a:avLst/>
            </a:prstGeom>
            <a:noFill/>
            <a:ln w="6350" cap="sq">
              <a:solidFill>
                <a:srgbClr val="37B0E8"/>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a:off x="8894513" y="2531868"/>
              <a:ext cx="58967" cy="79764"/>
            </a:xfrm>
            <a:custGeom>
              <a:avLst/>
              <a:gdLst>
                <a:gd name="connsiteX0" fmla="*/ 0 w 78581"/>
                <a:gd name="connsiteY0" fmla="*/ 0 h 152400"/>
                <a:gd name="connsiteX1" fmla="*/ 78581 w 78581"/>
                <a:gd name="connsiteY1" fmla="*/ 78581 h 152400"/>
                <a:gd name="connsiteX2" fmla="*/ 4762 w 78581"/>
                <a:gd name="connsiteY2" fmla="*/ 152400 h 152400"/>
              </a:gdLst>
              <a:ahLst/>
              <a:cxnLst>
                <a:cxn ang="0">
                  <a:pos x="connsiteX0" y="connsiteY0"/>
                </a:cxn>
                <a:cxn ang="0">
                  <a:pos x="connsiteX1" y="connsiteY1"/>
                </a:cxn>
                <a:cxn ang="0">
                  <a:pos x="connsiteX2" y="connsiteY2"/>
                </a:cxn>
              </a:cxnLst>
              <a:rect l="l" t="t" r="r" b="b"/>
              <a:pathLst>
                <a:path w="78581" h="152400">
                  <a:moveTo>
                    <a:pt x="0" y="0"/>
                  </a:moveTo>
                  <a:lnTo>
                    <a:pt x="78581" y="78581"/>
                  </a:lnTo>
                  <a:lnTo>
                    <a:pt x="4762" y="152400"/>
                  </a:lnTo>
                </a:path>
              </a:pathLst>
            </a:cu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文本框 1"/>
          <p:cNvSpPr txBox="1"/>
          <p:nvPr/>
        </p:nvSpPr>
        <p:spPr>
          <a:xfrm>
            <a:off x="6549390" y="3891280"/>
            <a:ext cx="1838960" cy="337185"/>
          </a:xfrm>
          <a:prstGeom prst="rect">
            <a:avLst/>
          </a:prstGeom>
          <a:noFill/>
        </p:spPr>
        <p:txBody>
          <a:bodyPr wrap="square" rtlCol="0">
            <a:spAutoFit/>
          </a:bodyPr>
          <a:p>
            <a:pPr algn="l"/>
            <a:r>
              <a:rPr lang="zh-CN" altLang="en-US" sz="1600"/>
              <a:t>汇报人：付朝燕</a:t>
            </a:r>
            <a:endParaRPr lang="zh-CN" altLang="en-US" sz="16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40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anim calcmode="lin" valueType="num">
                                      <p:cBhvr>
                                        <p:cTn id="8" dur="500" fill="hold"/>
                                        <p:tgtEl>
                                          <p:spTgt spid="25"/>
                                        </p:tgtEl>
                                        <p:attrNameLst>
                                          <p:attrName>ppt_x</p:attrName>
                                        </p:attrNameLst>
                                      </p:cBhvr>
                                      <p:tavLst>
                                        <p:tav tm="0">
                                          <p:val>
                                            <p:strVal val="#ppt_x"/>
                                          </p:val>
                                        </p:tav>
                                        <p:tav tm="100000">
                                          <p:val>
                                            <p:strVal val="#ppt_x"/>
                                          </p:val>
                                        </p:tav>
                                      </p:tavLst>
                                    </p:anim>
                                    <p:anim calcmode="lin" valueType="num">
                                      <p:cBhvr>
                                        <p:cTn id="9" dur="500" fill="hold"/>
                                        <p:tgtEl>
                                          <p:spTgt spid="25"/>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40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anim calcmode="lin" valueType="num">
                                      <p:cBhvr>
                                        <p:cTn id="13" dur="500" fill="hold"/>
                                        <p:tgtEl>
                                          <p:spTgt spid="26"/>
                                        </p:tgtEl>
                                        <p:attrNameLst>
                                          <p:attrName>ppt_x</p:attrName>
                                        </p:attrNameLst>
                                      </p:cBhvr>
                                      <p:tavLst>
                                        <p:tav tm="0">
                                          <p:val>
                                            <p:strVal val="#ppt_x"/>
                                          </p:val>
                                        </p:tav>
                                        <p:tav tm="100000">
                                          <p:val>
                                            <p:strVal val="#ppt_x"/>
                                          </p:val>
                                        </p:tav>
                                      </p:tavLst>
                                    </p:anim>
                                    <p:anim calcmode="lin" valueType="num">
                                      <p:cBhvr>
                                        <p:cTn id="14" dur="500" fill="hold"/>
                                        <p:tgtEl>
                                          <p:spTgt spid="26"/>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40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anim calcmode="lin" valueType="num">
                                      <p:cBhvr>
                                        <p:cTn id="18" dur="500" fill="hold"/>
                                        <p:tgtEl>
                                          <p:spTgt spid="29"/>
                                        </p:tgtEl>
                                        <p:attrNameLst>
                                          <p:attrName>ppt_x</p:attrName>
                                        </p:attrNameLst>
                                      </p:cBhvr>
                                      <p:tavLst>
                                        <p:tav tm="0">
                                          <p:val>
                                            <p:strVal val="#ppt_x"/>
                                          </p:val>
                                        </p:tav>
                                        <p:tav tm="100000">
                                          <p:val>
                                            <p:strVal val="#ppt_x"/>
                                          </p:val>
                                        </p:tav>
                                      </p:tavLst>
                                    </p:anim>
                                    <p:anim calcmode="lin" valueType="num">
                                      <p:cBhvr>
                                        <p:cTn id="19" dur="500" fill="hold"/>
                                        <p:tgtEl>
                                          <p:spTgt spid="29"/>
                                        </p:tgtEl>
                                        <p:attrNameLst>
                                          <p:attrName>ppt_y</p:attrName>
                                        </p:attrNameLst>
                                      </p:cBhvr>
                                      <p:tavLst>
                                        <p:tav tm="0">
                                          <p:val>
                                            <p:strVal val="#ppt_y-.1"/>
                                          </p:val>
                                        </p:tav>
                                        <p:tav tm="100000">
                                          <p:val>
                                            <p:strVal val="#ppt_y"/>
                                          </p:val>
                                        </p:tav>
                                      </p:tavLst>
                                    </p:anim>
                                  </p:childTnLst>
                                </p:cTn>
                              </p:par>
                              <p:par>
                                <p:cTn id="20" presetID="41" presetClass="entr" presetSubtype="0" fill="hold" grpId="0" nodeType="withEffect">
                                  <p:stCondLst>
                                    <p:cond delay="1000"/>
                                  </p:stCondLst>
                                  <p:iterate type="lt">
                                    <p:tmPct val="10000"/>
                                  </p:iterate>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11"/>
                                        </p:tgtEl>
                                        <p:attrNameLst>
                                          <p:attrName>ppt_y</p:attrName>
                                        </p:attrNameLst>
                                      </p:cBhvr>
                                      <p:tavLst>
                                        <p:tav tm="0">
                                          <p:val>
                                            <p:strVal val="#ppt_y"/>
                                          </p:val>
                                        </p:tav>
                                        <p:tav tm="100000">
                                          <p:val>
                                            <p:strVal val="#ppt_y"/>
                                          </p:val>
                                        </p:tav>
                                      </p:tavLst>
                                    </p:anim>
                                    <p:anim calcmode="lin" valueType="num">
                                      <p:cBhvr>
                                        <p:cTn id="24"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H="1">
            <a:off x="0" y="23683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0" y="197786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0" y="27620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0" y="315261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1" y="1588788"/>
            <a:ext cx="1280513" cy="390525"/>
          </a:xfrm>
          <a:prstGeom prst="rect">
            <a:avLst/>
          </a:prstGeom>
          <a:solidFill>
            <a:srgbClr val="37B0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reeform 11"/>
          <p:cNvSpPr>
            <a:spLocks noEditPoints="1"/>
          </p:cNvSpPr>
          <p:nvPr/>
        </p:nvSpPr>
        <p:spPr bwMode="auto">
          <a:xfrm>
            <a:off x="124293" y="2864285"/>
            <a:ext cx="150176" cy="190798"/>
          </a:xfrm>
          <a:custGeom>
            <a:avLst/>
            <a:gdLst>
              <a:gd name="T0" fmla="*/ 104 w 139"/>
              <a:gd name="T1" fmla="*/ 99 h 177"/>
              <a:gd name="T2" fmla="*/ 91 w 139"/>
              <a:gd name="T3" fmla="*/ 160 h 177"/>
              <a:gd name="T4" fmla="*/ 133 w 139"/>
              <a:gd name="T5" fmla="*/ 164 h 177"/>
              <a:gd name="T6" fmla="*/ 133 w 139"/>
              <a:gd name="T7" fmla="*/ 177 h 177"/>
              <a:gd name="T8" fmla="*/ 0 w 139"/>
              <a:gd name="T9" fmla="*/ 170 h 177"/>
              <a:gd name="T10" fmla="*/ 51 w 139"/>
              <a:gd name="T11" fmla="*/ 164 h 177"/>
              <a:gd name="T12" fmla="*/ 81 w 139"/>
              <a:gd name="T13" fmla="*/ 151 h 177"/>
              <a:gd name="T14" fmla="*/ 10 w 139"/>
              <a:gd name="T15" fmla="*/ 147 h 177"/>
              <a:gd name="T16" fmla="*/ 10 w 139"/>
              <a:gd name="T17" fmla="*/ 139 h 177"/>
              <a:gd name="T18" fmla="*/ 94 w 139"/>
              <a:gd name="T19" fmla="*/ 120 h 177"/>
              <a:gd name="T20" fmla="*/ 84 w 139"/>
              <a:gd name="T21" fmla="*/ 92 h 177"/>
              <a:gd name="T22" fmla="*/ 69 w 139"/>
              <a:gd name="T23" fmla="*/ 94 h 177"/>
              <a:gd name="T24" fmla="*/ 53 w 139"/>
              <a:gd name="T25" fmla="*/ 113 h 177"/>
              <a:gd name="T26" fmla="*/ 46 w 139"/>
              <a:gd name="T27" fmla="*/ 117 h 177"/>
              <a:gd name="T28" fmla="*/ 24 w 139"/>
              <a:gd name="T29" fmla="*/ 109 h 177"/>
              <a:gd name="T30" fmla="*/ 26 w 139"/>
              <a:gd name="T31" fmla="*/ 97 h 177"/>
              <a:gd name="T32" fmla="*/ 21 w 139"/>
              <a:gd name="T33" fmla="*/ 89 h 177"/>
              <a:gd name="T34" fmla="*/ 63 w 139"/>
              <a:gd name="T35" fmla="*/ 24 h 177"/>
              <a:gd name="T36" fmla="*/ 67 w 139"/>
              <a:gd name="T37" fmla="*/ 26 h 177"/>
              <a:gd name="T38" fmla="*/ 69 w 139"/>
              <a:gd name="T39" fmla="*/ 14 h 177"/>
              <a:gd name="T40" fmla="*/ 76 w 139"/>
              <a:gd name="T41" fmla="*/ 2 h 177"/>
              <a:gd name="T42" fmla="*/ 109 w 139"/>
              <a:gd name="T43" fmla="*/ 29 h 177"/>
              <a:gd name="T44" fmla="*/ 96 w 139"/>
              <a:gd name="T45" fmla="*/ 30 h 177"/>
              <a:gd name="T46" fmla="*/ 94 w 139"/>
              <a:gd name="T47" fmla="*/ 42 h 177"/>
              <a:gd name="T48" fmla="*/ 87 w 139"/>
              <a:gd name="T49" fmla="*/ 63 h 177"/>
              <a:gd name="T50" fmla="*/ 92 w 139"/>
              <a:gd name="T51" fmla="*/ 81 h 177"/>
              <a:gd name="T52" fmla="*/ 89 w 139"/>
              <a:gd name="T53" fmla="*/ 26 h 177"/>
              <a:gd name="T54" fmla="*/ 74 w 139"/>
              <a:gd name="T55" fmla="*/ 30 h 177"/>
              <a:gd name="T56" fmla="*/ 89 w 139"/>
              <a:gd name="T57" fmla="*/ 26 h 177"/>
              <a:gd name="T58" fmla="*/ 80 w 139"/>
              <a:gd name="T59" fmla="*/ 59 h 177"/>
              <a:gd name="T60" fmla="*/ 62 w 139"/>
              <a:gd name="T61" fmla="*/ 33 h 177"/>
              <a:gd name="T62" fmla="*/ 54 w 139"/>
              <a:gd name="T63" fmla="*/ 104 h 177"/>
              <a:gd name="T64" fmla="*/ 56 w 139"/>
              <a:gd name="T65" fmla="*/ 76 h 177"/>
              <a:gd name="T66" fmla="*/ 62 w 139"/>
              <a:gd name="T67" fmla="*/ 63 h 177"/>
              <a:gd name="T68" fmla="*/ 82 w 139"/>
              <a:gd name="T69" fmla="*/ 69 h 177"/>
              <a:gd name="T70" fmla="*/ 67 w 139"/>
              <a:gd name="T71" fmla="*/ 69 h 177"/>
              <a:gd name="T72" fmla="*/ 67 w 139"/>
              <a:gd name="T73" fmla="*/ 69 h 177"/>
              <a:gd name="T74" fmla="*/ 75 w 139"/>
              <a:gd name="T75" fmla="*/ 86 h 177"/>
              <a:gd name="T76" fmla="*/ 82 w 139"/>
              <a:gd name="T77" fmla="*/ 83 h 177"/>
              <a:gd name="T78" fmla="*/ 82 w 139"/>
              <a:gd name="T79" fmla="*/ 69 h 177"/>
              <a:gd name="T80" fmla="*/ 33 w 139"/>
              <a:gd name="T81" fmla="*/ 101 h 177"/>
              <a:gd name="T82" fmla="*/ 31 w 139"/>
              <a:gd name="T83" fmla="*/ 104 h 177"/>
              <a:gd name="T84" fmla="*/ 42 w 139"/>
              <a:gd name="T85" fmla="*/ 10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9" h="177">
                <a:moveTo>
                  <a:pt x="92" y="81"/>
                </a:moveTo>
                <a:cubicBezTo>
                  <a:pt x="97" y="87"/>
                  <a:pt x="101" y="92"/>
                  <a:pt x="104" y="99"/>
                </a:cubicBezTo>
                <a:cubicBezTo>
                  <a:pt x="106" y="106"/>
                  <a:pt x="108" y="113"/>
                  <a:pt x="108" y="120"/>
                </a:cubicBezTo>
                <a:cubicBezTo>
                  <a:pt x="108" y="136"/>
                  <a:pt x="101" y="150"/>
                  <a:pt x="91" y="160"/>
                </a:cubicBezTo>
                <a:cubicBezTo>
                  <a:pt x="90" y="162"/>
                  <a:pt x="89" y="163"/>
                  <a:pt x="88" y="164"/>
                </a:cubicBezTo>
                <a:cubicBezTo>
                  <a:pt x="133" y="164"/>
                  <a:pt x="133" y="164"/>
                  <a:pt x="133" y="164"/>
                </a:cubicBezTo>
                <a:cubicBezTo>
                  <a:pt x="136" y="164"/>
                  <a:pt x="139" y="167"/>
                  <a:pt x="139" y="170"/>
                </a:cubicBezTo>
                <a:cubicBezTo>
                  <a:pt x="139" y="174"/>
                  <a:pt x="136" y="177"/>
                  <a:pt x="133" y="177"/>
                </a:cubicBezTo>
                <a:cubicBezTo>
                  <a:pt x="91" y="177"/>
                  <a:pt x="49" y="177"/>
                  <a:pt x="7" y="177"/>
                </a:cubicBezTo>
                <a:cubicBezTo>
                  <a:pt x="3" y="177"/>
                  <a:pt x="0" y="174"/>
                  <a:pt x="0" y="170"/>
                </a:cubicBezTo>
                <a:cubicBezTo>
                  <a:pt x="0" y="167"/>
                  <a:pt x="3" y="164"/>
                  <a:pt x="7" y="164"/>
                </a:cubicBezTo>
                <a:cubicBezTo>
                  <a:pt x="51" y="164"/>
                  <a:pt x="51" y="164"/>
                  <a:pt x="51" y="164"/>
                </a:cubicBezTo>
                <a:cubicBezTo>
                  <a:pt x="51" y="164"/>
                  <a:pt x="51" y="164"/>
                  <a:pt x="51" y="164"/>
                </a:cubicBezTo>
                <a:cubicBezTo>
                  <a:pt x="63" y="164"/>
                  <a:pt x="74" y="159"/>
                  <a:pt x="81" y="151"/>
                </a:cubicBezTo>
                <a:cubicBezTo>
                  <a:pt x="83" y="150"/>
                  <a:pt x="84" y="148"/>
                  <a:pt x="85" y="147"/>
                </a:cubicBezTo>
                <a:cubicBezTo>
                  <a:pt x="10" y="147"/>
                  <a:pt x="10" y="147"/>
                  <a:pt x="10" y="147"/>
                </a:cubicBezTo>
                <a:cubicBezTo>
                  <a:pt x="8" y="147"/>
                  <a:pt x="6" y="145"/>
                  <a:pt x="6" y="143"/>
                </a:cubicBezTo>
                <a:cubicBezTo>
                  <a:pt x="6" y="141"/>
                  <a:pt x="8" y="139"/>
                  <a:pt x="10" y="139"/>
                </a:cubicBezTo>
                <a:cubicBezTo>
                  <a:pt x="90" y="139"/>
                  <a:pt x="90" y="139"/>
                  <a:pt x="90" y="139"/>
                </a:cubicBezTo>
                <a:cubicBezTo>
                  <a:pt x="93" y="133"/>
                  <a:pt x="94" y="127"/>
                  <a:pt x="94" y="120"/>
                </a:cubicBezTo>
                <a:cubicBezTo>
                  <a:pt x="94" y="114"/>
                  <a:pt x="93" y="109"/>
                  <a:pt x="91" y="104"/>
                </a:cubicBezTo>
                <a:cubicBezTo>
                  <a:pt x="89" y="100"/>
                  <a:pt x="87" y="96"/>
                  <a:pt x="84" y="92"/>
                </a:cubicBezTo>
                <a:cubicBezTo>
                  <a:pt x="81" y="94"/>
                  <a:pt x="78" y="94"/>
                  <a:pt x="75" y="94"/>
                </a:cubicBezTo>
                <a:cubicBezTo>
                  <a:pt x="73" y="94"/>
                  <a:pt x="71" y="94"/>
                  <a:pt x="69" y="94"/>
                </a:cubicBezTo>
                <a:cubicBezTo>
                  <a:pt x="59" y="111"/>
                  <a:pt x="59" y="111"/>
                  <a:pt x="59" y="111"/>
                </a:cubicBezTo>
                <a:cubicBezTo>
                  <a:pt x="58" y="113"/>
                  <a:pt x="55" y="114"/>
                  <a:pt x="53" y="113"/>
                </a:cubicBezTo>
                <a:cubicBezTo>
                  <a:pt x="50" y="111"/>
                  <a:pt x="50" y="111"/>
                  <a:pt x="50" y="111"/>
                </a:cubicBezTo>
                <a:cubicBezTo>
                  <a:pt x="46" y="117"/>
                  <a:pt x="46" y="117"/>
                  <a:pt x="46" y="117"/>
                </a:cubicBezTo>
                <a:cubicBezTo>
                  <a:pt x="45" y="119"/>
                  <a:pt x="42" y="119"/>
                  <a:pt x="40" y="118"/>
                </a:cubicBezTo>
                <a:cubicBezTo>
                  <a:pt x="24" y="109"/>
                  <a:pt x="24" y="109"/>
                  <a:pt x="24" y="109"/>
                </a:cubicBezTo>
                <a:cubicBezTo>
                  <a:pt x="22" y="108"/>
                  <a:pt x="21" y="105"/>
                  <a:pt x="22" y="103"/>
                </a:cubicBezTo>
                <a:cubicBezTo>
                  <a:pt x="26" y="97"/>
                  <a:pt x="26" y="97"/>
                  <a:pt x="26" y="97"/>
                </a:cubicBezTo>
                <a:cubicBezTo>
                  <a:pt x="22" y="95"/>
                  <a:pt x="22" y="95"/>
                  <a:pt x="22" y="95"/>
                </a:cubicBezTo>
                <a:cubicBezTo>
                  <a:pt x="20" y="94"/>
                  <a:pt x="20" y="91"/>
                  <a:pt x="21" y="89"/>
                </a:cubicBezTo>
                <a:cubicBezTo>
                  <a:pt x="57" y="26"/>
                  <a:pt x="57" y="26"/>
                  <a:pt x="57" y="26"/>
                </a:cubicBezTo>
                <a:cubicBezTo>
                  <a:pt x="58" y="24"/>
                  <a:pt x="61" y="23"/>
                  <a:pt x="63" y="24"/>
                </a:cubicBezTo>
                <a:cubicBezTo>
                  <a:pt x="63" y="24"/>
                  <a:pt x="63" y="24"/>
                  <a:pt x="63" y="24"/>
                </a:cubicBezTo>
                <a:cubicBezTo>
                  <a:pt x="67" y="26"/>
                  <a:pt x="67" y="26"/>
                  <a:pt x="67" y="26"/>
                </a:cubicBezTo>
                <a:cubicBezTo>
                  <a:pt x="73" y="16"/>
                  <a:pt x="73" y="16"/>
                  <a:pt x="73" y="16"/>
                </a:cubicBezTo>
                <a:cubicBezTo>
                  <a:pt x="69" y="14"/>
                  <a:pt x="69" y="14"/>
                  <a:pt x="69" y="14"/>
                </a:cubicBezTo>
                <a:cubicBezTo>
                  <a:pt x="66" y="12"/>
                  <a:pt x="65" y="8"/>
                  <a:pt x="66" y="5"/>
                </a:cubicBezTo>
                <a:cubicBezTo>
                  <a:pt x="68" y="1"/>
                  <a:pt x="72" y="0"/>
                  <a:pt x="76" y="2"/>
                </a:cubicBezTo>
                <a:cubicBezTo>
                  <a:pt x="86" y="8"/>
                  <a:pt x="96" y="14"/>
                  <a:pt x="107" y="20"/>
                </a:cubicBezTo>
                <a:cubicBezTo>
                  <a:pt x="110" y="22"/>
                  <a:pt x="111" y="26"/>
                  <a:pt x="109" y="29"/>
                </a:cubicBezTo>
                <a:cubicBezTo>
                  <a:pt x="107" y="33"/>
                  <a:pt x="103" y="34"/>
                  <a:pt x="100" y="32"/>
                </a:cubicBezTo>
                <a:cubicBezTo>
                  <a:pt x="96" y="30"/>
                  <a:pt x="96" y="30"/>
                  <a:pt x="96" y="30"/>
                </a:cubicBezTo>
                <a:cubicBezTo>
                  <a:pt x="90" y="40"/>
                  <a:pt x="90" y="40"/>
                  <a:pt x="90" y="40"/>
                </a:cubicBezTo>
                <a:cubicBezTo>
                  <a:pt x="94" y="42"/>
                  <a:pt x="94" y="42"/>
                  <a:pt x="94" y="42"/>
                </a:cubicBezTo>
                <a:cubicBezTo>
                  <a:pt x="96" y="43"/>
                  <a:pt x="97" y="46"/>
                  <a:pt x="96" y="48"/>
                </a:cubicBezTo>
                <a:cubicBezTo>
                  <a:pt x="87" y="63"/>
                  <a:pt x="87" y="63"/>
                  <a:pt x="87" y="63"/>
                </a:cubicBezTo>
                <a:cubicBezTo>
                  <a:pt x="91" y="66"/>
                  <a:pt x="93" y="71"/>
                  <a:pt x="93" y="76"/>
                </a:cubicBezTo>
                <a:cubicBezTo>
                  <a:pt x="93" y="78"/>
                  <a:pt x="93" y="80"/>
                  <a:pt x="92" y="81"/>
                </a:cubicBezTo>
                <a:close/>
                <a:moveTo>
                  <a:pt x="89" y="26"/>
                </a:moveTo>
                <a:cubicBezTo>
                  <a:pt x="89" y="26"/>
                  <a:pt x="89" y="26"/>
                  <a:pt x="89" y="26"/>
                </a:cubicBezTo>
                <a:cubicBezTo>
                  <a:pt x="86" y="24"/>
                  <a:pt x="83" y="22"/>
                  <a:pt x="80" y="20"/>
                </a:cubicBezTo>
                <a:cubicBezTo>
                  <a:pt x="74" y="30"/>
                  <a:pt x="74" y="30"/>
                  <a:pt x="74" y="30"/>
                </a:cubicBezTo>
                <a:cubicBezTo>
                  <a:pt x="83" y="36"/>
                  <a:pt x="83" y="36"/>
                  <a:pt x="83" y="36"/>
                </a:cubicBezTo>
                <a:cubicBezTo>
                  <a:pt x="89" y="26"/>
                  <a:pt x="89" y="26"/>
                  <a:pt x="89" y="26"/>
                </a:cubicBezTo>
                <a:close/>
                <a:moveTo>
                  <a:pt x="80" y="59"/>
                </a:moveTo>
                <a:cubicBezTo>
                  <a:pt x="80" y="59"/>
                  <a:pt x="80" y="59"/>
                  <a:pt x="80" y="59"/>
                </a:cubicBezTo>
                <a:cubicBezTo>
                  <a:pt x="87" y="47"/>
                  <a:pt x="87" y="47"/>
                  <a:pt x="87" y="47"/>
                </a:cubicBezTo>
                <a:cubicBezTo>
                  <a:pt x="78" y="43"/>
                  <a:pt x="70" y="38"/>
                  <a:pt x="62" y="33"/>
                </a:cubicBezTo>
                <a:cubicBezTo>
                  <a:pt x="30" y="90"/>
                  <a:pt x="30" y="90"/>
                  <a:pt x="30" y="90"/>
                </a:cubicBezTo>
                <a:cubicBezTo>
                  <a:pt x="38" y="94"/>
                  <a:pt x="46" y="99"/>
                  <a:pt x="54" y="104"/>
                </a:cubicBezTo>
                <a:cubicBezTo>
                  <a:pt x="62" y="90"/>
                  <a:pt x="62" y="90"/>
                  <a:pt x="62" y="90"/>
                </a:cubicBezTo>
                <a:cubicBezTo>
                  <a:pt x="58" y="86"/>
                  <a:pt x="56" y="81"/>
                  <a:pt x="56" y="76"/>
                </a:cubicBezTo>
                <a:cubicBezTo>
                  <a:pt x="56" y="71"/>
                  <a:pt x="58" y="66"/>
                  <a:pt x="62" y="63"/>
                </a:cubicBezTo>
                <a:cubicBezTo>
                  <a:pt x="62" y="63"/>
                  <a:pt x="62" y="63"/>
                  <a:pt x="62" y="63"/>
                </a:cubicBezTo>
                <a:cubicBezTo>
                  <a:pt x="67" y="58"/>
                  <a:pt x="73" y="57"/>
                  <a:pt x="80" y="59"/>
                </a:cubicBezTo>
                <a:close/>
                <a:moveTo>
                  <a:pt x="82" y="69"/>
                </a:moveTo>
                <a:cubicBezTo>
                  <a:pt x="82" y="69"/>
                  <a:pt x="82" y="69"/>
                  <a:pt x="82" y="69"/>
                </a:cubicBezTo>
                <a:cubicBezTo>
                  <a:pt x="78" y="65"/>
                  <a:pt x="71" y="65"/>
                  <a:pt x="67" y="69"/>
                </a:cubicBezTo>
                <a:cubicBezTo>
                  <a:pt x="67" y="69"/>
                  <a:pt x="67" y="69"/>
                  <a:pt x="67" y="69"/>
                </a:cubicBezTo>
                <a:cubicBezTo>
                  <a:pt x="67" y="69"/>
                  <a:pt x="67" y="69"/>
                  <a:pt x="67" y="69"/>
                </a:cubicBezTo>
                <a:cubicBezTo>
                  <a:pt x="65" y="71"/>
                  <a:pt x="64" y="73"/>
                  <a:pt x="64" y="76"/>
                </a:cubicBezTo>
                <a:cubicBezTo>
                  <a:pt x="64" y="82"/>
                  <a:pt x="69" y="86"/>
                  <a:pt x="75" y="86"/>
                </a:cubicBezTo>
                <a:cubicBezTo>
                  <a:pt x="77" y="86"/>
                  <a:pt x="80" y="85"/>
                  <a:pt x="82" y="83"/>
                </a:cubicBezTo>
                <a:cubicBezTo>
                  <a:pt x="82" y="83"/>
                  <a:pt x="82" y="83"/>
                  <a:pt x="82" y="83"/>
                </a:cubicBezTo>
                <a:cubicBezTo>
                  <a:pt x="84" y="81"/>
                  <a:pt x="85" y="79"/>
                  <a:pt x="85" y="76"/>
                </a:cubicBezTo>
                <a:cubicBezTo>
                  <a:pt x="85" y="73"/>
                  <a:pt x="84" y="71"/>
                  <a:pt x="82" y="69"/>
                </a:cubicBezTo>
                <a:cubicBezTo>
                  <a:pt x="82" y="69"/>
                  <a:pt x="82" y="69"/>
                  <a:pt x="82" y="69"/>
                </a:cubicBezTo>
                <a:close/>
                <a:moveTo>
                  <a:pt x="33" y="101"/>
                </a:moveTo>
                <a:cubicBezTo>
                  <a:pt x="33" y="101"/>
                  <a:pt x="33" y="101"/>
                  <a:pt x="33" y="101"/>
                </a:cubicBezTo>
                <a:cubicBezTo>
                  <a:pt x="31" y="104"/>
                  <a:pt x="31" y="104"/>
                  <a:pt x="31" y="104"/>
                </a:cubicBezTo>
                <a:cubicBezTo>
                  <a:pt x="41" y="109"/>
                  <a:pt x="41" y="109"/>
                  <a:pt x="41" y="109"/>
                </a:cubicBezTo>
                <a:cubicBezTo>
                  <a:pt x="42" y="106"/>
                  <a:pt x="42" y="106"/>
                  <a:pt x="42" y="106"/>
                </a:cubicBezTo>
                <a:cubicBezTo>
                  <a:pt x="33" y="101"/>
                  <a:pt x="33" y="101"/>
                  <a:pt x="33" y="101"/>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10" name="Freeform 12"/>
          <p:cNvSpPr>
            <a:spLocks noEditPoints="1"/>
          </p:cNvSpPr>
          <p:nvPr/>
        </p:nvSpPr>
        <p:spPr bwMode="auto">
          <a:xfrm>
            <a:off x="134107" y="2472073"/>
            <a:ext cx="130548" cy="187604"/>
          </a:xfrm>
          <a:custGeom>
            <a:avLst/>
            <a:gdLst>
              <a:gd name="T0" fmla="*/ 3 w 121"/>
              <a:gd name="T1" fmla="*/ 119 h 174"/>
              <a:gd name="T2" fmla="*/ 23 w 121"/>
              <a:gd name="T3" fmla="*/ 115 h 174"/>
              <a:gd name="T4" fmla="*/ 38 w 121"/>
              <a:gd name="T5" fmla="*/ 74 h 174"/>
              <a:gd name="T6" fmla="*/ 38 w 121"/>
              <a:gd name="T7" fmla="*/ 74 h 174"/>
              <a:gd name="T8" fmla="*/ 38 w 121"/>
              <a:gd name="T9" fmla="*/ 29 h 174"/>
              <a:gd name="T10" fmla="*/ 54 w 121"/>
              <a:gd name="T11" fmla="*/ 21 h 174"/>
              <a:gd name="T12" fmla="*/ 60 w 121"/>
              <a:gd name="T13" fmla="*/ 0 h 174"/>
              <a:gd name="T14" fmla="*/ 67 w 121"/>
              <a:gd name="T15" fmla="*/ 21 h 174"/>
              <a:gd name="T16" fmla="*/ 92 w 121"/>
              <a:gd name="T17" fmla="*/ 51 h 174"/>
              <a:gd name="T18" fmla="*/ 82 w 121"/>
              <a:gd name="T19" fmla="*/ 74 h 174"/>
              <a:gd name="T20" fmla="*/ 98 w 121"/>
              <a:gd name="T21" fmla="*/ 115 h 174"/>
              <a:gd name="T22" fmla="*/ 117 w 121"/>
              <a:gd name="T23" fmla="*/ 119 h 174"/>
              <a:gd name="T24" fmla="*/ 102 w 121"/>
              <a:gd name="T25" fmla="*/ 124 h 174"/>
              <a:gd name="T26" fmla="*/ 116 w 121"/>
              <a:gd name="T27" fmla="*/ 159 h 174"/>
              <a:gd name="T28" fmla="*/ 120 w 121"/>
              <a:gd name="T29" fmla="*/ 168 h 174"/>
              <a:gd name="T30" fmla="*/ 113 w 121"/>
              <a:gd name="T31" fmla="*/ 171 h 174"/>
              <a:gd name="T32" fmla="*/ 108 w 121"/>
              <a:gd name="T33" fmla="*/ 162 h 174"/>
              <a:gd name="T34" fmla="*/ 87 w 121"/>
              <a:gd name="T35" fmla="*/ 124 h 174"/>
              <a:gd name="T36" fmla="*/ 67 w 121"/>
              <a:gd name="T37" fmla="*/ 129 h 174"/>
              <a:gd name="T38" fmla="*/ 54 w 121"/>
              <a:gd name="T39" fmla="*/ 129 h 174"/>
              <a:gd name="T40" fmla="*/ 34 w 121"/>
              <a:gd name="T41" fmla="*/ 124 h 174"/>
              <a:gd name="T42" fmla="*/ 13 w 121"/>
              <a:gd name="T43" fmla="*/ 162 h 174"/>
              <a:gd name="T44" fmla="*/ 8 w 121"/>
              <a:gd name="T45" fmla="*/ 171 h 174"/>
              <a:gd name="T46" fmla="*/ 1 w 121"/>
              <a:gd name="T47" fmla="*/ 168 h 174"/>
              <a:gd name="T48" fmla="*/ 5 w 121"/>
              <a:gd name="T49" fmla="*/ 159 h 174"/>
              <a:gd name="T50" fmla="*/ 19 w 121"/>
              <a:gd name="T51" fmla="*/ 124 h 174"/>
              <a:gd name="T52" fmla="*/ 54 w 121"/>
              <a:gd name="T53" fmla="*/ 115 h 174"/>
              <a:gd name="T54" fmla="*/ 54 w 121"/>
              <a:gd name="T55" fmla="*/ 110 h 174"/>
              <a:gd name="T56" fmla="*/ 67 w 121"/>
              <a:gd name="T57" fmla="*/ 110 h 174"/>
              <a:gd name="T58" fmla="*/ 83 w 121"/>
              <a:gd name="T59" fmla="*/ 115 h 174"/>
              <a:gd name="T60" fmla="*/ 54 w 121"/>
              <a:gd name="T61" fmla="*/ 82 h 174"/>
              <a:gd name="T62" fmla="*/ 54 w 121"/>
              <a:gd name="T63" fmla="*/ 115 h 174"/>
              <a:gd name="T64" fmla="*/ 73 w 121"/>
              <a:gd name="T65" fmla="*/ 39 h 174"/>
              <a:gd name="T66" fmla="*/ 48 w 121"/>
              <a:gd name="T67" fmla="*/ 39 h 174"/>
              <a:gd name="T68" fmla="*/ 48 w 121"/>
              <a:gd name="T69" fmla="*/ 64 h 174"/>
              <a:gd name="T70" fmla="*/ 68 w 121"/>
              <a:gd name="T71" fmla="*/ 68 h 174"/>
              <a:gd name="T72" fmla="*/ 73 w 121"/>
              <a:gd name="T73" fmla="*/ 64 h 174"/>
              <a:gd name="T74" fmla="*/ 73 w 121"/>
              <a:gd name="T75" fmla="*/ 3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1" h="174">
                <a:moveTo>
                  <a:pt x="8" y="124"/>
                </a:moveTo>
                <a:cubicBezTo>
                  <a:pt x="5" y="124"/>
                  <a:pt x="3" y="122"/>
                  <a:pt x="3" y="119"/>
                </a:cubicBezTo>
                <a:cubicBezTo>
                  <a:pt x="3" y="117"/>
                  <a:pt x="5" y="115"/>
                  <a:pt x="8" y="115"/>
                </a:cubicBezTo>
                <a:cubicBezTo>
                  <a:pt x="23" y="115"/>
                  <a:pt x="23" y="115"/>
                  <a:pt x="23" y="115"/>
                </a:cubicBezTo>
                <a:cubicBezTo>
                  <a:pt x="42" y="77"/>
                  <a:pt x="42" y="77"/>
                  <a:pt x="42" y="77"/>
                </a:cubicBezTo>
                <a:cubicBezTo>
                  <a:pt x="41" y="76"/>
                  <a:pt x="40" y="75"/>
                  <a:pt x="38" y="74"/>
                </a:cubicBezTo>
                <a:cubicBezTo>
                  <a:pt x="38" y="74"/>
                  <a:pt x="38" y="74"/>
                  <a:pt x="38" y="74"/>
                </a:cubicBezTo>
                <a:cubicBezTo>
                  <a:pt x="38" y="74"/>
                  <a:pt x="38" y="74"/>
                  <a:pt x="38" y="74"/>
                </a:cubicBezTo>
                <a:cubicBezTo>
                  <a:pt x="33" y="68"/>
                  <a:pt x="29" y="60"/>
                  <a:pt x="29" y="51"/>
                </a:cubicBezTo>
                <a:cubicBezTo>
                  <a:pt x="29" y="43"/>
                  <a:pt x="33" y="35"/>
                  <a:pt x="38" y="29"/>
                </a:cubicBezTo>
                <a:cubicBezTo>
                  <a:pt x="39" y="29"/>
                  <a:pt x="39" y="29"/>
                  <a:pt x="39" y="29"/>
                </a:cubicBezTo>
                <a:cubicBezTo>
                  <a:pt x="43" y="25"/>
                  <a:pt x="48" y="22"/>
                  <a:pt x="54" y="21"/>
                </a:cubicBezTo>
                <a:cubicBezTo>
                  <a:pt x="54" y="7"/>
                  <a:pt x="54" y="7"/>
                  <a:pt x="54" y="7"/>
                </a:cubicBezTo>
                <a:cubicBezTo>
                  <a:pt x="54" y="3"/>
                  <a:pt x="57" y="0"/>
                  <a:pt x="60" y="0"/>
                </a:cubicBezTo>
                <a:cubicBezTo>
                  <a:pt x="64" y="0"/>
                  <a:pt x="67" y="3"/>
                  <a:pt x="67" y="7"/>
                </a:cubicBezTo>
                <a:cubicBezTo>
                  <a:pt x="67" y="21"/>
                  <a:pt x="67" y="21"/>
                  <a:pt x="67" y="21"/>
                </a:cubicBezTo>
                <a:cubicBezTo>
                  <a:pt x="73" y="22"/>
                  <a:pt x="78" y="25"/>
                  <a:pt x="82" y="29"/>
                </a:cubicBezTo>
                <a:cubicBezTo>
                  <a:pt x="88" y="35"/>
                  <a:pt x="92" y="43"/>
                  <a:pt x="92" y="51"/>
                </a:cubicBezTo>
                <a:cubicBezTo>
                  <a:pt x="92" y="60"/>
                  <a:pt x="88" y="68"/>
                  <a:pt x="82" y="74"/>
                </a:cubicBezTo>
                <a:cubicBezTo>
                  <a:pt x="82" y="74"/>
                  <a:pt x="82" y="74"/>
                  <a:pt x="82" y="74"/>
                </a:cubicBezTo>
                <a:cubicBezTo>
                  <a:pt x="81" y="75"/>
                  <a:pt x="80" y="76"/>
                  <a:pt x="79" y="77"/>
                </a:cubicBezTo>
                <a:cubicBezTo>
                  <a:pt x="98" y="115"/>
                  <a:pt x="98" y="115"/>
                  <a:pt x="98" y="115"/>
                </a:cubicBezTo>
                <a:cubicBezTo>
                  <a:pt x="113" y="115"/>
                  <a:pt x="113" y="115"/>
                  <a:pt x="113" y="115"/>
                </a:cubicBezTo>
                <a:cubicBezTo>
                  <a:pt x="116" y="115"/>
                  <a:pt x="117" y="117"/>
                  <a:pt x="117" y="119"/>
                </a:cubicBezTo>
                <a:cubicBezTo>
                  <a:pt x="117" y="122"/>
                  <a:pt x="116" y="124"/>
                  <a:pt x="113" y="124"/>
                </a:cubicBezTo>
                <a:cubicBezTo>
                  <a:pt x="102" y="124"/>
                  <a:pt x="102" y="124"/>
                  <a:pt x="102" y="124"/>
                </a:cubicBezTo>
                <a:cubicBezTo>
                  <a:pt x="116" y="153"/>
                  <a:pt x="116" y="153"/>
                  <a:pt x="116" y="153"/>
                </a:cubicBezTo>
                <a:cubicBezTo>
                  <a:pt x="117" y="155"/>
                  <a:pt x="117" y="157"/>
                  <a:pt x="116" y="159"/>
                </a:cubicBezTo>
                <a:cubicBezTo>
                  <a:pt x="117" y="162"/>
                  <a:pt x="117" y="162"/>
                  <a:pt x="117" y="162"/>
                </a:cubicBezTo>
                <a:cubicBezTo>
                  <a:pt x="120" y="168"/>
                  <a:pt x="120" y="168"/>
                  <a:pt x="120" y="168"/>
                </a:cubicBezTo>
                <a:cubicBezTo>
                  <a:pt x="121" y="170"/>
                  <a:pt x="120" y="172"/>
                  <a:pt x="118" y="173"/>
                </a:cubicBezTo>
                <a:cubicBezTo>
                  <a:pt x="116" y="174"/>
                  <a:pt x="114" y="173"/>
                  <a:pt x="113" y="171"/>
                </a:cubicBezTo>
                <a:cubicBezTo>
                  <a:pt x="110" y="165"/>
                  <a:pt x="110" y="165"/>
                  <a:pt x="110" y="165"/>
                </a:cubicBezTo>
                <a:cubicBezTo>
                  <a:pt x="108" y="162"/>
                  <a:pt x="108" y="162"/>
                  <a:pt x="108" y="162"/>
                </a:cubicBezTo>
                <a:cubicBezTo>
                  <a:pt x="106" y="162"/>
                  <a:pt x="104" y="160"/>
                  <a:pt x="103" y="158"/>
                </a:cubicBezTo>
                <a:cubicBezTo>
                  <a:pt x="87" y="124"/>
                  <a:pt x="87" y="124"/>
                  <a:pt x="87" y="124"/>
                </a:cubicBezTo>
                <a:cubicBezTo>
                  <a:pt x="67" y="124"/>
                  <a:pt x="67" y="124"/>
                  <a:pt x="67" y="124"/>
                </a:cubicBezTo>
                <a:cubicBezTo>
                  <a:pt x="67" y="129"/>
                  <a:pt x="67" y="129"/>
                  <a:pt x="67" y="129"/>
                </a:cubicBezTo>
                <a:cubicBezTo>
                  <a:pt x="67" y="132"/>
                  <a:pt x="64" y="136"/>
                  <a:pt x="60" y="136"/>
                </a:cubicBezTo>
                <a:cubicBezTo>
                  <a:pt x="57" y="136"/>
                  <a:pt x="54" y="132"/>
                  <a:pt x="54" y="129"/>
                </a:cubicBezTo>
                <a:cubicBezTo>
                  <a:pt x="54" y="124"/>
                  <a:pt x="54" y="124"/>
                  <a:pt x="54" y="124"/>
                </a:cubicBezTo>
                <a:cubicBezTo>
                  <a:pt x="34" y="124"/>
                  <a:pt x="34" y="124"/>
                  <a:pt x="34" y="124"/>
                </a:cubicBezTo>
                <a:cubicBezTo>
                  <a:pt x="17" y="158"/>
                  <a:pt x="17" y="158"/>
                  <a:pt x="17" y="158"/>
                </a:cubicBezTo>
                <a:cubicBezTo>
                  <a:pt x="16" y="160"/>
                  <a:pt x="15" y="162"/>
                  <a:pt x="13" y="162"/>
                </a:cubicBezTo>
                <a:cubicBezTo>
                  <a:pt x="11" y="165"/>
                  <a:pt x="11" y="165"/>
                  <a:pt x="11" y="165"/>
                </a:cubicBezTo>
                <a:cubicBezTo>
                  <a:pt x="8" y="171"/>
                  <a:pt x="8" y="171"/>
                  <a:pt x="8" y="171"/>
                </a:cubicBezTo>
                <a:cubicBezTo>
                  <a:pt x="7" y="173"/>
                  <a:pt x="5" y="174"/>
                  <a:pt x="3" y="173"/>
                </a:cubicBezTo>
                <a:cubicBezTo>
                  <a:pt x="1" y="172"/>
                  <a:pt x="0" y="170"/>
                  <a:pt x="1" y="168"/>
                </a:cubicBezTo>
                <a:cubicBezTo>
                  <a:pt x="4" y="162"/>
                  <a:pt x="4" y="162"/>
                  <a:pt x="4" y="162"/>
                </a:cubicBezTo>
                <a:cubicBezTo>
                  <a:pt x="5" y="159"/>
                  <a:pt x="5" y="159"/>
                  <a:pt x="5" y="159"/>
                </a:cubicBezTo>
                <a:cubicBezTo>
                  <a:pt x="4" y="157"/>
                  <a:pt x="4" y="155"/>
                  <a:pt x="5" y="153"/>
                </a:cubicBezTo>
                <a:cubicBezTo>
                  <a:pt x="19" y="124"/>
                  <a:pt x="19" y="124"/>
                  <a:pt x="19" y="124"/>
                </a:cubicBezTo>
                <a:cubicBezTo>
                  <a:pt x="8" y="124"/>
                  <a:pt x="8" y="124"/>
                  <a:pt x="8" y="124"/>
                </a:cubicBezTo>
                <a:close/>
                <a:moveTo>
                  <a:pt x="54" y="115"/>
                </a:moveTo>
                <a:cubicBezTo>
                  <a:pt x="54" y="115"/>
                  <a:pt x="54" y="115"/>
                  <a:pt x="54" y="115"/>
                </a:cubicBezTo>
                <a:cubicBezTo>
                  <a:pt x="54" y="110"/>
                  <a:pt x="54" y="110"/>
                  <a:pt x="54" y="110"/>
                </a:cubicBezTo>
                <a:cubicBezTo>
                  <a:pt x="54" y="107"/>
                  <a:pt x="57" y="103"/>
                  <a:pt x="60" y="103"/>
                </a:cubicBezTo>
                <a:cubicBezTo>
                  <a:pt x="64" y="103"/>
                  <a:pt x="67" y="107"/>
                  <a:pt x="67" y="110"/>
                </a:cubicBezTo>
                <a:cubicBezTo>
                  <a:pt x="67" y="115"/>
                  <a:pt x="67" y="115"/>
                  <a:pt x="67" y="115"/>
                </a:cubicBezTo>
                <a:cubicBezTo>
                  <a:pt x="83" y="115"/>
                  <a:pt x="83" y="115"/>
                  <a:pt x="83" y="115"/>
                </a:cubicBezTo>
                <a:cubicBezTo>
                  <a:pt x="67" y="82"/>
                  <a:pt x="67" y="82"/>
                  <a:pt x="67" y="82"/>
                </a:cubicBezTo>
                <a:cubicBezTo>
                  <a:pt x="63" y="83"/>
                  <a:pt x="58" y="83"/>
                  <a:pt x="54" y="82"/>
                </a:cubicBezTo>
                <a:cubicBezTo>
                  <a:pt x="38" y="115"/>
                  <a:pt x="38" y="115"/>
                  <a:pt x="38" y="115"/>
                </a:cubicBezTo>
                <a:cubicBezTo>
                  <a:pt x="54" y="115"/>
                  <a:pt x="54" y="115"/>
                  <a:pt x="54" y="115"/>
                </a:cubicBezTo>
                <a:close/>
                <a:moveTo>
                  <a:pt x="73" y="39"/>
                </a:moveTo>
                <a:cubicBezTo>
                  <a:pt x="73" y="39"/>
                  <a:pt x="73" y="39"/>
                  <a:pt x="73" y="39"/>
                </a:cubicBezTo>
                <a:cubicBezTo>
                  <a:pt x="66" y="32"/>
                  <a:pt x="55" y="32"/>
                  <a:pt x="48" y="39"/>
                </a:cubicBezTo>
                <a:cubicBezTo>
                  <a:pt x="48" y="39"/>
                  <a:pt x="48" y="39"/>
                  <a:pt x="48" y="39"/>
                </a:cubicBezTo>
                <a:cubicBezTo>
                  <a:pt x="45" y="42"/>
                  <a:pt x="43" y="47"/>
                  <a:pt x="43" y="51"/>
                </a:cubicBezTo>
                <a:cubicBezTo>
                  <a:pt x="43" y="56"/>
                  <a:pt x="45" y="61"/>
                  <a:pt x="48" y="64"/>
                </a:cubicBezTo>
                <a:cubicBezTo>
                  <a:pt x="53" y="69"/>
                  <a:pt x="61" y="71"/>
                  <a:pt x="67" y="68"/>
                </a:cubicBezTo>
                <a:cubicBezTo>
                  <a:pt x="68" y="68"/>
                  <a:pt x="68" y="68"/>
                  <a:pt x="68" y="68"/>
                </a:cubicBezTo>
                <a:cubicBezTo>
                  <a:pt x="69" y="67"/>
                  <a:pt x="71" y="66"/>
                  <a:pt x="73" y="64"/>
                </a:cubicBezTo>
                <a:cubicBezTo>
                  <a:pt x="73" y="64"/>
                  <a:pt x="73" y="64"/>
                  <a:pt x="73" y="64"/>
                </a:cubicBezTo>
                <a:cubicBezTo>
                  <a:pt x="76" y="61"/>
                  <a:pt x="78" y="56"/>
                  <a:pt x="78" y="51"/>
                </a:cubicBezTo>
                <a:cubicBezTo>
                  <a:pt x="78" y="47"/>
                  <a:pt x="76" y="42"/>
                  <a:pt x="73" y="39"/>
                </a:cubicBezTo>
                <a:cubicBezTo>
                  <a:pt x="73" y="39"/>
                  <a:pt x="73" y="39"/>
                  <a:pt x="73" y="39"/>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11" name="Freeform 13"/>
          <p:cNvSpPr>
            <a:spLocks noEditPoints="1"/>
          </p:cNvSpPr>
          <p:nvPr/>
        </p:nvSpPr>
        <p:spPr bwMode="auto">
          <a:xfrm>
            <a:off x="93026" y="1695727"/>
            <a:ext cx="212710" cy="176648"/>
          </a:xfrm>
          <a:custGeom>
            <a:avLst/>
            <a:gdLst>
              <a:gd name="T0" fmla="*/ 111 w 197"/>
              <a:gd name="T1" fmla="*/ 11 h 164"/>
              <a:gd name="T2" fmla="*/ 0 w 197"/>
              <a:gd name="T3" fmla="*/ 15 h 164"/>
              <a:gd name="T4" fmla="*/ 105 w 197"/>
              <a:gd name="T5" fmla="*/ 164 h 164"/>
              <a:gd name="T6" fmla="*/ 136 w 197"/>
              <a:gd name="T7" fmla="*/ 159 h 164"/>
              <a:gd name="T8" fmla="*/ 196 w 197"/>
              <a:gd name="T9" fmla="*/ 142 h 164"/>
              <a:gd name="T10" fmla="*/ 52 w 197"/>
              <a:gd name="T11" fmla="*/ 150 h 164"/>
              <a:gd name="T12" fmla="*/ 52 w 197"/>
              <a:gd name="T13" fmla="*/ 22 h 164"/>
              <a:gd name="T14" fmla="*/ 99 w 197"/>
              <a:gd name="T15" fmla="*/ 150 h 164"/>
              <a:gd name="T16" fmla="*/ 99 w 197"/>
              <a:gd name="T17" fmla="*/ 22 h 164"/>
              <a:gd name="T18" fmla="*/ 147 w 197"/>
              <a:gd name="T19" fmla="*/ 149 h 164"/>
              <a:gd name="T20" fmla="*/ 181 w 197"/>
              <a:gd name="T21" fmla="*/ 139 h 164"/>
              <a:gd name="T22" fmla="*/ 23 w 197"/>
              <a:gd name="T23" fmla="*/ 133 h 164"/>
              <a:gd name="T24" fmla="*/ 42 w 197"/>
              <a:gd name="T25" fmla="*/ 134 h 164"/>
              <a:gd name="T26" fmla="*/ 43 w 197"/>
              <a:gd name="T27" fmla="*/ 114 h 164"/>
              <a:gd name="T28" fmla="*/ 23 w 197"/>
              <a:gd name="T29" fmla="*/ 114 h 164"/>
              <a:gd name="T30" fmla="*/ 29 w 197"/>
              <a:gd name="T31" fmla="*/ 120 h 164"/>
              <a:gd name="T32" fmla="*/ 37 w 197"/>
              <a:gd name="T33" fmla="*/ 120 h 164"/>
              <a:gd name="T34" fmla="*/ 37 w 197"/>
              <a:gd name="T35" fmla="*/ 128 h 164"/>
              <a:gd name="T36" fmla="*/ 29 w 197"/>
              <a:gd name="T37" fmla="*/ 127 h 164"/>
              <a:gd name="T38" fmla="*/ 32 w 197"/>
              <a:gd name="T39" fmla="*/ 91 h 164"/>
              <a:gd name="T40" fmla="*/ 36 w 197"/>
              <a:gd name="T41" fmla="*/ 38 h 164"/>
              <a:gd name="T42" fmla="*/ 28 w 197"/>
              <a:gd name="T43" fmla="*/ 87 h 164"/>
              <a:gd name="T44" fmla="*/ 134 w 197"/>
              <a:gd name="T45" fmla="*/ 31 h 164"/>
              <a:gd name="T46" fmla="*/ 149 w 197"/>
              <a:gd name="T47" fmla="*/ 86 h 164"/>
              <a:gd name="T48" fmla="*/ 134 w 197"/>
              <a:gd name="T49" fmla="*/ 31 h 164"/>
              <a:gd name="T50" fmla="*/ 69 w 197"/>
              <a:gd name="T51" fmla="*/ 133 h 164"/>
              <a:gd name="T52" fmla="*/ 88 w 197"/>
              <a:gd name="T53" fmla="*/ 133 h 164"/>
              <a:gd name="T54" fmla="*/ 79 w 197"/>
              <a:gd name="T55" fmla="*/ 110 h 164"/>
              <a:gd name="T56" fmla="*/ 65 w 197"/>
              <a:gd name="T57" fmla="*/ 124 h 164"/>
              <a:gd name="T58" fmla="*/ 75 w 197"/>
              <a:gd name="T59" fmla="*/ 120 h 164"/>
              <a:gd name="T60" fmla="*/ 82 w 197"/>
              <a:gd name="T61" fmla="*/ 120 h 164"/>
              <a:gd name="T62" fmla="*/ 82 w 197"/>
              <a:gd name="T63" fmla="*/ 128 h 164"/>
              <a:gd name="T64" fmla="*/ 74 w 197"/>
              <a:gd name="T65" fmla="*/ 127 h 164"/>
              <a:gd name="T66" fmla="*/ 81 w 197"/>
              <a:gd name="T67" fmla="*/ 91 h 164"/>
              <a:gd name="T68" fmla="*/ 85 w 197"/>
              <a:gd name="T69" fmla="*/ 38 h 164"/>
              <a:gd name="T70" fmla="*/ 77 w 197"/>
              <a:gd name="T71" fmla="*/ 87 h 164"/>
              <a:gd name="T72" fmla="*/ 148 w 197"/>
              <a:gd name="T73" fmla="*/ 109 h 164"/>
              <a:gd name="T74" fmla="*/ 148 w 197"/>
              <a:gd name="T75" fmla="*/ 128 h 164"/>
              <a:gd name="T76" fmla="*/ 167 w 197"/>
              <a:gd name="T77" fmla="*/ 128 h 164"/>
              <a:gd name="T78" fmla="*/ 168 w 197"/>
              <a:gd name="T79" fmla="*/ 109 h 164"/>
              <a:gd name="T80" fmla="*/ 158 w 197"/>
              <a:gd name="T81" fmla="*/ 105 h 164"/>
              <a:gd name="T82" fmla="*/ 154 w 197"/>
              <a:gd name="T83" fmla="*/ 114 h 164"/>
              <a:gd name="T84" fmla="*/ 163 w 197"/>
              <a:gd name="T85" fmla="*/ 118 h 164"/>
              <a:gd name="T86" fmla="*/ 154 w 197"/>
              <a:gd name="T87" fmla="*/ 122 h 164"/>
              <a:gd name="T88" fmla="*/ 154 w 197"/>
              <a:gd name="T89" fmla="*/ 11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7" h="164">
                <a:moveTo>
                  <a:pt x="159" y="6"/>
                </a:moveTo>
                <a:cubicBezTo>
                  <a:pt x="158" y="2"/>
                  <a:pt x="155" y="0"/>
                  <a:pt x="151" y="1"/>
                </a:cubicBezTo>
                <a:cubicBezTo>
                  <a:pt x="111" y="11"/>
                  <a:pt x="111" y="11"/>
                  <a:pt x="111" y="11"/>
                </a:cubicBezTo>
                <a:cubicBezTo>
                  <a:pt x="110" y="10"/>
                  <a:pt x="108" y="8"/>
                  <a:pt x="105" y="8"/>
                </a:cubicBezTo>
                <a:cubicBezTo>
                  <a:pt x="7" y="8"/>
                  <a:pt x="7" y="8"/>
                  <a:pt x="7" y="8"/>
                </a:cubicBezTo>
                <a:cubicBezTo>
                  <a:pt x="3" y="8"/>
                  <a:pt x="0" y="11"/>
                  <a:pt x="0" y="15"/>
                </a:cubicBezTo>
                <a:cubicBezTo>
                  <a:pt x="0" y="157"/>
                  <a:pt x="0" y="157"/>
                  <a:pt x="0" y="157"/>
                </a:cubicBezTo>
                <a:cubicBezTo>
                  <a:pt x="0" y="161"/>
                  <a:pt x="3" y="164"/>
                  <a:pt x="7" y="164"/>
                </a:cubicBezTo>
                <a:cubicBezTo>
                  <a:pt x="105" y="164"/>
                  <a:pt x="105" y="164"/>
                  <a:pt x="105" y="164"/>
                </a:cubicBezTo>
                <a:cubicBezTo>
                  <a:pt x="109" y="164"/>
                  <a:pt x="112" y="161"/>
                  <a:pt x="112" y="157"/>
                </a:cubicBezTo>
                <a:cubicBezTo>
                  <a:pt x="112" y="71"/>
                  <a:pt x="112" y="71"/>
                  <a:pt x="112" y="71"/>
                </a:cubicBezTo>
                <a:cubicBezTo>
                  <a:pt x="136" y="159"/>
                  <a:pt x="136" y="159"/>
                  <a:pt x="136" y="159"/>
                </a:cubicBezTo>
                <a:cubicBezTo>
                  <a:pt x="136" y="162"/>
                  <a:pt x="140" y="164"/>
                  <a:pt x="144" y="163"/>
                </a:cubicBezTo>
                <a:cubicBezTo>
                  <a:pt x="191" y="151"/>
                  <a:pt x="191" y="151"/>
                  <a:pt x="191" y="151"/>
                </a:cubicBezTo>
                <a:cubicBezTo>
                  <a:pt x="195" y="150"/>
                  <a:pt x="197" y="146"/>
                  <a:pt x="196" y="142"/>
                </a:cubicBezTo>
                <a:cubicBezTo>
                  <a:pt x="159" y="6"/>
                  <a:pt x="159" y="6"/>
                  <a:pt x="159" y="6"/>
                </a:cubicBezTo>
                <a:close/>
                <a:moveTo>
                  <a:pt x="52" y="150"/>
                </a:moveTo>
                <a:cubicBezTo>
                  <a:pt x="52" y="150"/>
                  <a:pt x="52" y="150"/>
                  <a:pt x="52" y="150"/>
                </a:cubicBezTo>
                <a:cubicBezTo>
                  <a:pt x="14" y="150"/>
                  <a:pt x="14" y="150"/>
                  <a:pt x="14" y="150"/>
                </a:cubicBezTo>
                <a:cubicBezTo>
                  <a:pt x="14" y="22"/>
                  <a:pt x="14" y="22"/>
                  <a:pt x="14" y="22"/>
                </a:cubicBezTo>
                <a:cubicBezTo>
                  <a:pt x="52" y="22"/>
                  <a:pt x="52" y="22"/>
                  <a:pt x="52" y="22"/>
                </a:cubicBezTo>
                <a:cubicBezTo>
                  <a:pt x="52" y="150"/>
                  <a:pt x="52" y="150"/>
                  <a:pt x="52" y="150"/>
                </a:cubicBezTo>
                <a:close/>
                <a:moveTo>
                  <a:pt x="99" y="150"/>
                </a:moveTo>
                <a:cubicBezTo>
                  <a:pt x="99" y="150"/>
                  <a:pt x="99" y="150"/>
                  <a:pt x="99" y="150"/>
                </a:cubicBezTo>
                <a:cubicBezTo>
                  <a:pt x="60" y="150"/>
                  <a:pt x="60" y="150"/>
                  <a:pt x="60" y="150"/>
                </a:cubicBezTo>
                <a:cubicBezTo>
                  <a:pt x="60" y="22"/>
                  <a:pt x="60" y="22"/>
                  <a:pt x="60" y="22"/>
                </a:cubicBezTo>
                <a:cubicBezTo>
                  <a:pt x="99" y="22"/>
                  <a:pt x="99" y="22"/>
                  <a:pt x="99" y="22"/>
                </a:cubicBezTo>
                <a:cubicBezTo>
                  <a:pt x="99" y="150"/>
                  <a:pt x="99" y="150"/>
                  <a:pt x="99" y="150"/>
                </a:cubicBezTo>
                <a:close/>
                <a:moveTo>
                  <a:pt x="147" y="149"/>
                </a:moveTo>
                <a:cubicBezTo>
                  <a:pt x="147" y="149"/>
                  <a:pt x="147" y="149"/>
                  <a:pt x="147" y="149"/>
                </a:cubicBezTo>
                <a:cubicBezTo>
                  <a:pt x="114" y="25"/>
                  <a:pt x="114" y="25"/>
                  <a:pt x="114" y="25"/>
                </a:cubicBezTo>
                <a:cubicBezTo>
                  <a:pt x="148" y="16"/>
                  <a:pt x="148" y="16"/>
                  <a:pt x="148" y="16"/>
                </a:cubicBezTo>
                <a:cubicBezTo>
                  <a:pt x="181" y="139"/>
                  <a:pt x="181" y="139"/>
                  <a:pt x="181" y="139"/>
                </a:cubicBezTo>
                <a:cubicBezTo>
                  <a:pt x="147" y="149"/>
                  <a:pt x="147" y="149"/>
                  <a:pt x="147" y="149"/>
                </a:cubicBezTo>
                <a:close/>
                <a:moveTo>
                  <a:pt x="23" y="133"/>
                </a:moveTo>
                <a:cubicBezTo>
                  <a:pt x="23" y="133"/>
                  <a:pt x="23" y="133"/>
                  <a:pt x="23" y="133"/>
                </a:cubicBezTo>
                <a:cubicBezTo>
                  <a:pt x="23" y="133"/>
                  <a:pt x="23" y="133"/>
                  <a:pt x="23" y="133"/>
                </a:cubicBezTo>
                <a:cubicBezTo>
                  <a:pt x="26" y="136"/>
                  <a:pt x="29" y="137"/>
                  <a:pt x="33" y="137"/>
                </a:cubicBezTo>
                <a:cubicBezTo>
                  <a:pt x="37" y="137"/>
                  <a:pt x="40" y="136"/>
                  <a:pt x="42" y="134"/>
                </a:cubicBezTo>
                <a:cubicBezTo>
                  <a:pt x="43" y="133"/>
                  <a:pt x="43" y="133"/>
                  <a:pt x="43" y="133"/>
                </a:cubicBezTo>
                <a:cubicBezTo>
                  <a:pt x="45" y="131"/>
                  <a:pt x="47" y="127"/>
                  <a:pt x="47" y="124"/>
                </a:cubicBezTo>
                <a:cubicBezTo>
                  <a:pt x="47" y="120"/>
                  <a:pt x="45" y="116"/>
                  <a:pt x="43" y="114"/>
                </a:cubicBezTo>
                <a:cubicBezTo>
                  <a:pt x="42" y="114"/>
                  <a:pt x="42" y="114"/>
                  <a:pt x="42" y="114"/>
                </a:cubicBezTo>
                <a:cubicBezTo>
                  <a:pt x="40" y="112"/>
                  <a:pt x="37" y="110"/>
                  <a:pt x="33" y="110"/>
                </a:cubicBezTo>
                <a:cubicBezTo>
                  <a:pt x="29" y="110"/>
                  <a:pt x="26" y="112"/>
                  <a:pt x="23" y="114"/>
                </a:cubicBezTo>
                <a:cubicBezTo>
                  <a:pt x="21" y="116"/>
                  <a:pt x="19" y="120"/>
                  <a:pt x="19" y="124"/>
                </a:cubicBezTo>
                <a:cubicBezTo>
                  <a:pt x="19" y="127"/>
                  <a:pt x="21" y="131"/>
                  <a:pt x="23" y="133"/>
                </a:cubicBezTo>
                <a:close/>
                <a:moveTo>
                  <a:pt x="29" y="120"/>
                </a:moveTo>
                <a:cubicBezTo>
                  <a:pt x="29" y="120"/>
                  <a:pt x="29" y="120"/>
                  <a:pt x="29" y="120"/>
                </a:cubicBezTo>
                <a:cubicBezTo>
                  <a:pt x="30" y="119"/>
                  <a:pt x="31" y="118"/>
                  <a:pt x="33" y="118"/>
                </a:cubicBezTo>
                <a:cubicBezTo>
                  <a:pt x="34" y="118"/>
                  <a:pt x="36" y="119"/>
                  <a:pt x="37" y="120"/>
                </a:cubicBezTo>
                <a:cubicBezTo>
                  <a:pt x="37" y="120"/>
                  <a:pt x="37" y="120"/>
                  <a:pt x="37" y="120"/>
                </a:cubicBezTo>
                <a:cubicBezTo>
                  <a:pt x="38" y="121"/>
                  <a:pt x="38" y="122"/>
                  <a:pt x="38" y="124"/>
                </a:cubicBezTo>
                <a:cubicBezTo>
                  <a:pt x="38" y="125"/>
                  <a:pt x="38" y="127"/>
                  <a:pt x="37" y="128"/>
                </a:cubicBezTo>
                <a:cubicBezTo>
                  <a:pt x="36" y="129"/>
                  <a:pt x="34" y="129"/>
                  <a:pt x="33" y="129"/>
                </a:cubicBezTo>
                <a:cubicBezTo>
                  <a:pt x="31" y="129"/>
                  <a:pt x="30" y="129"/>
                  <a:pt x="29" y="128"/>
                </a:cubicBezTo>
                <a:cubicBezTo>
                  <a:pt x="29" y="127"/>
                  <a:pt x="29" y="127"/>
                  <a:pt x="29" y="127"/>
                </a:cubicBezTo>
                <a:cubicBezTo>
                  <a:pt x="28" y="126"/>
                  <a:pt x="27" y="125"/>
                  <a:pt x="27" y="124"/>
                </a:cubicBezTo>
                <a:cubicBezTo>
                  <a:pt x="27" y="122"/>
                  <a:pt x="28" y="121"/>
                  <a:pt x="29" y="120"/>
                </a:cubicBezTo>
                <a:close/>
                <a:moveTo>
                  <a:pt x="32" y="91"/>
                </a:moveTo>
                <a:cubicBezTo>
                  <a:pt x="32" y="91"/>
                  <a:pt x="32" y="91"/>
                  <a:pt x="32" y="91"/>
                </a:cubicBezTo>
                <a:cubicBezTo>
                  <a:pt x="34" y="91"/>
                  <a:pt x="36" y="89"/>
                  <a:pt x="36" y="87"/>
                </a:cubicBezTo>
                <a:cubicBezTo>
                  <a:pt x="36" y="38"/>
                  <a:pt x="36" y="38"/>
                  <a:pt x="36" y="38"/>
                </a:cubicBezTo>
                <a:cubicBezTo>
                  <a:pt x="36" y="35"/>
                  <a:pt x="34" y="34"/>
                  <a:pt x="32" y="34"/>
                </a:cubicBezTo>
                <a:cubicBezTo>
                  <a:pt x="29" y="34"/>
                  <a:pt x="28" y="35"/>
                  <a:pt x="28" y="38"/>
                </a:cubicBezTo>
                <a:cubicBezTo>
                  <a:pt x="28" y="87"/>
                  <a:pt x="28" y="87"/>
                  <a:pt x="28" y="87"/>
                </a:cubicBezTo>
                <a:cubicBezTo>
                  <a:pt x="28" y="89"/>
                  <a:pt x="29" y="91"/>
                  <a:pt x="32" y="91"/>
                </a:cubicBezTo>
                <a:close/>
                <a:moveTo>
                  <a:pt x="134" y="31"/>
                </a:moveTo>
                <a:cubicBezTo>
                  <a:pt x="134" y="31"/>
                  <a:pt x="134" y="31"/>
                  <a:pt x="134" y="31"/>
                </a:cubicBezTo>
                <a:cubicBezTo>
                  <a:pt x="132" y="32"/>
                  <a:pt x="131" y="34"/>
                  <a:pt x="131" y="36"/>
                </a:cubicBezTo>
                <a:cubicBezTo>
                  <a:pt x="144" y="84"/>
                  <a:pt x="144" y="84"/>
                  <a:pt x="144" y="84"/>
                </a:cubicBezTo>
                <a:cubicBezTo>
                  <a:pt x="144" y="86"/>
                  <a:pt x="146" y="87"/>
                  <a:pt x="149" y="86"/>
                </a:cubicBezTo>
                <a:cubicBezTo>
                  <a:pt x="151" y="86"/>
                  <a:pt x="152" y="84"/>
                  <a:pt x="152" y="82"/>
                </a:cubicBezTo>
                <a:cubicBezTo>
                  <a:pt x="139" y="34"/>
                  <a:pt x="139" y="34"/>
                  <a:pt x="139" y="34"/>
                </a:cubicBezTo>
                <a:cubicBezTo>
                  <a:pt x="138" y="32"/>
                  <a:pt x="136" y="31"/>
                  <a:pt x="134" y="31"/>
                </a:cubicBezTo>
                <a:close/>
                <a:moveTo>
                  <a:pt x="69" y="133"/>
                </a:moveTo>
                <a:cubicBezTo>
                  <a:pt x="69" y="133"/>
                  <a:pt x="69" y="133"/>
                  <a:pt x="69" y="133"/>
                </a:cubicBezTo>
                <a:cubicBezTo>
                  <a:pt x="69" y="133"/>
                  <a:pt x="69" y="133"/>
                  <a:pt x="69" y="133"/>
                </a:cubicBezTo>
                <a:cubicBezTo>
                  <a:pt x="71" y="136"/>
                  <a:pt x="75" y="137"/>
                  <a:pt x="79" y="137"/>
                </a:cubicBezTo>
                <a:cubicBezTo>
                  <a:pt x="82" y="137"/>
                  <a:pt x="86" y="136"/>
                  <a:pt x="88" y="134"/>
                </a:cubicBezTo>
                <a:cubicBezTo>
                  <a:pt x="88" y="133"/>
                  <a:pt x="88" y="133"/>
                  <a:pt x="88" y="133"/>
                </a:cubicBezTo>
                <a:cubicBezTo>
                  <a:pt x="91" y="131"/>
                  <a:pt x="92" y="127"/>
                  <a:pt x="92" y="124"/>
                </a:cubicBezTo>
                <a:cubicBezTo>
                  <a:pt x="92" y="120"/>
                  <a:pt x="91" y="116"/>
                  <a:pt x="88" y="114"/>
                </a:cubicBezTo>
                <a:cubicBezTo>
                  <a:pt x="86" y="112"/>
                  <a:pt x="82" y="110"/>
                  <a:pt x="79" y="110"/>
                </a:cubicBezTo>
                <a:cubicBezTo>
                  <a:pt x="75" y="110"/>
                  <a:pt x="71" y="112"/>
                  <a:pt x="69" y="114"/>
                </a:cubicBezTo>
                <a:cubicBezTo>
                  <a:pt x="69" y="114"/>
                  <a:pt x="69" y="114"/>
                  <a:pt x="69" y="114"/>
                </a:cubicBezTo>
                <a:cubicBezTo>
                  <a:pt x="66" y="116"/>
                  <a:pt x="65" y="120"/>
                  <a:pt x="65" y="124"/>
                </a:cubicBezTo>
                <a:cubicBezTo>
                  <a:pt x="65" y="127"/>
                  <a:pt x="66" y="131"/>
                  <a:pt x="69" y="133"/>
                </a:cubicBezTo>
                <a:close/>
                <a:moveTo>
                  <a:pt x="75" y="120"/>
                </a:moveTo>
                <a:cubicBezTo>
                  <a:pt x="75" y="120"/>
                  <a:pt x="75" y="120"/>
                  <a:pt x="75" y="120"/>
                </a:cubicBezTo>
                <a:cubicBezTo>
                  <a:pt x="76" y="119"/>
                  <a:pt x="77" y="118"/>
                  <a:pt x="79" y="118"/>
                </a:cubicBezTo>
                <a:cubicBezTo>
                  <a:pt x="80" y="118"/>
                  <a:pt x="81" y="119"/>
                  <a:pt x="82" y="120"/>
                </a:cubicBezTo>
                <a:cubicBezTo>
                  <a:pt x="82" y="120"/>
                  <a:pt x="82" y="120"/>
                  <a:pt x="82" y="120"/>
                </a:cubicBezTo>
                <a:cubicBezTo>
                  <a:pt x="84" y="121"/>
                  <a:pt x="84" y="122"/>
                  <a:pt x="84" y="124"/>
                </a:cubicBezTo>
                <a:cubicBezTo>
                  <a:pt x="84" y="125"/>
                  <a:pt x="84" y="127"/>
                  <a:pt x="83" y="128"/>
                </a:cubicBezTo>
                <a:cubicBezTo>
                  <a:pt x="82" y="128"/>
                  <a:pt x="82" y="128"/>
                  <a:pt x="82" y="128"/>
                </a:cubicBezTo>
                <a:cubicBezTo>
                  <a:pt x="81" y="129"/>
                  <a:pt x="80" y="129"/>
                  <a:pt x="79" y="129"/>
                </a:cubicBezTo>
                <a:cubicBezTo>
                  <a:pt x="77" y="129"/>
                  <a:pt x="76" y="129"/>
                  <a:pt x="75" y="128"/>
                </a:cubicBezTo>
                <a:cubicBezTo>
                  <a:pt x="74" y="127"/>
                  <a:pt x="74" y="127"/>
                  <a:pt x="74" y="127"/>
                </a:cubicBezTo>
                <a:cubicBezTo>
                  <a:pt x="74" y="126"/>
                  <a:pt x="73" y="125"/>
                  <a:pt x="73" y="124"/>
                </a:cubicBezTo>
                <a:cubicBezTo>
                  <a:pt x="73" y="122"/>
                  <a:pt x="74" y="121"/>
                  <a:pt x="75" y="120"/>
                </a:cubicBezTo>
                <a:close/>
                <a:moveTo>
                  <a:pt x="81" y="91"/>
                </a:moveTo>
                <a:cubicBezTo>
                  <a:pt x="81" y="91"/>
                  <a:pt x="81" y="91"/>
                  <a:pt x="81" y="91"/>
                </a:cubicBezTo>
                <a:cubicBezTo>
                  <a:pt x="83" y="91"/>
                  <a:pt x="85" y="89"/>
                  <a:pt x="85" y="87"/>
                </a:cubicBezTo>
                <a:cubicBezTo>
                  <a:pt x="85" y="38"/>
                  <a:pt x="85" y="38"/>
                  <a:pt x="85" y="38"/>
                </a:cubicBezTo>
                <a:cubicBezTo>
                  <a:pt x="85" y="35"/>
                  <a:pt x="83" y="34"/>
                  <a:pt x="81" y="34"/>
                </a:cubicBezTo>
                <a:cubicBezTo>
                  <a:pt x="79" y="34"/>
                  <a:pt x="77" y="35"/>
                  <a:pt x="77" y="38"/>
                </a:cubicBezTo>
                <a:cubicBezTo>
                  <a:pt x="77" y="87"/>
                  <a:pt x="77" y="87"/>
                  <a:pt x="77" y="87"/>
                </a:cubicBezTo>
                <a:cubicBezTo>
                  <a:pt x="77" y="89"/>
                  <a:pt x="79" y="91"/>
                  <a:pt x="81" y="91"/>
                </a:cubicBezTo>
                <a:close/>
                <a:moveTo>
                  <a:pt x="148" y="109"/>
                </a:moveTo>
                <a:cubicBezTo>
                  <a:pt x="148" y="109"/>
                  <a:pt x="148" y="109"/>
                  <a:pt x="148" y="109"/>
                </a:cubicBezTo>
                <a:cubicBezTo>
                  <a:pt x="146" y="111"/>
                  <a:pt x="144" y="114"/>
                  <a:pt x="144" y="118"/>
                </a:cubicBezTo>
                <a:cubicBezTo>
                  <a:pt x="144" y="122"/>
                  <a:pt x="146" y="125"/>
                  <a:pt x="148" y="128"/>
                </a:cubicBezTo>
                <a:cubicBezTo>
                  <a:pt x="148" y="128"/>
                  <a:pt x="148" y="128"/>
                  <a:pt x="148" y="128"/>
                </a:cubicBezTo>
                <a:cubicBezTo>
                  <a:pt x="151" y="130"/>
                  <a:pt x="154" y="132"/>
                  <a:pt x="158" y="132"/>
                </a:cubicBezTo>
                <a:cubicBezTo>
                  <a:pt x="161" y="132"/>
                  <a:pt x="165" y="131"/>
                  <a:pt x="167" y="128"/>
                </a:cubicBezTo>
                <a:cubicBezTo>
                  <a:pt x="167" y="128"/>
                  <a:pt x="167" y="128"/>
                  <a:pt x="167" y="128"/>
                </a:cubicBezTo>
                <a:cubicBezTo>
                  <a:pt x="168" y="128"/>
                  <a:pt x="168" y="128"/>
                  <a:pt x="168" y="128"/>
                </a:cubicBezTo>
                <a:cubicBezTo>
                  <a:pt x="170" y="126"/>
                  <a:pt x="171" y="122"/>
                  <a:pt x="171" y="118"/>
                </a:cubicBezTo>
                <a:cubicBezTo>
                  <a:pt x="171" y="114"/>
                  <a:pt x="170" y="111"/>
                  <a:pt x="168" y="109"/>
                </a:cubicBezTo>
                <a:cubicBezTo>
                  <a:pt x="168" y="109"/>
                  <a:pt x="168" y="109"/>
                  <a:pt x="168" y="109"/>
                </a:cubicBezTo>
                <a:cubicBezTo>
                  <a:pt x="168" y="109"/>
                  <a:pt x="168" y="109"/>
                  <a:pt x="168" y="109"/>
                </a:cubicBezTo>
                <a:cubicBezTo>
                  <a:pt x="165" y="106"/>
                  <a:pt x="162" y="105"/>
                  <a:pt x="158" y="105"/>
                </a:cubicBezTo>
                <a:cubicBezTo>
                  <a:pt x="154" y="105"/>
                  <a:pt x="151" y="106"/>
                  <a:pt x="148" y="109"/>
                </a:cubicBezTo>
                <a:close/>
                <a:moveTo>
                  <a:pt x="154" y="114"/>
                </a:moveTo>
                <a:cubicBezTo>
                  <a:pt x="154" y="114"/>
                  <a:pt x="154" y="114"/>
                  <a:pt x="154" y="114"/>
                </a:cubicBezTo>
                <a:cubicBezTo>
                  <a:pt x="155" y="113"/>
                  <a:pt x="156" y="113"/>
                  <a:pt x="158" y="113"/>
                </a:cubicBezTo>
                <a:cubicBezTo>
                  <a:pt x="159" y="113"/>
                  <a:pt x="161" y="113"/>
                  <a:pt x="162" y="114"/>
                </a:cubicBezTo>
                <a:cubicBezTo>
                  <a:pt x="163" y="115"/>
                  <a:pt x="163" y="117"/>
                  <a:pt x="163" y="118"/>
                </a:cubicBezTo>
                <a:cubicBezTo>
                  <a:pt x="163" y="120"/>
                  <a:pt x="163" y="121"/>
                  <a:pt x="162" y="122"/>
                </a:cubicBezTo>
                <a:cubicBezTo>
                  <a:pt x="161" y="123"/>
                  <a:pt x="159" y="124"/>
                  <a:pt x="158" y="124"/>
                </a:cubicBezTo>
                <a:cubicBezTo>
                  <a:pt x="156" y="124"/>
                  <a:pt x="155" y="123"/>
                  <a:pt x="154" y="122"/>
                </a:cubicBezTo>
                <a:cubicBezTo>
                  <a:pt x="154" y="122"/>
                  <a:pt x="154" y="122"/>
                  <a:pt x="154" y="122"/>
                </a:cubicBezTo>
                <a:cubicBezTo>
                  <a:pt x="153" y="121"/>
                  <a:pt x="152" y="120"/>
                  <a:pt x="152" y="118"/>
                </a:cubicBezTo>
                <a:cubicBezTo>
                  <a:pt x="152" y="117"/>
                  <a:pt x="153" y="115"/>
                  <a:pt x="154" y="11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8" name="Freeform 10"/>
          <p:cNvSpPr>
            <a:spLocks noEditPoints="1"/>
          </p:cNvSpPr>
          <p:nvPr/>
        </p:nvSpPr>
        <p:spPr bwMode="auto">
          <a:xfrm>
            <a:off x="107850" y="2091788"/>
            <a:ext cx="174824" cy="175280"/>
          </a:xfrm>
          <a:custGeom>
            <a:avLst/>
            <a:gdLst>
              <a:gd name="T0" fmla="*/ 47 w 162"/>
              <a:gd name="T1" fmla="*/ 34 h 163"/>
              <a:gd name="T2" fmla="*/ 34 w 162"/>
              <a:gd name="T3" fmla="*/ 47 h 163"/>
              <a:gd name="T4" fmla="*/ 32 w 162"/>
              <a:gd name="T5" fmla="*/ 61 h 163"/>
              <a:gd name="T6" fmla="*/ 41 w 162"/>
              <a:gd name="T7" fmla="*/ 52 h 163"/>
              <a:gd name="T8" fmla="*/ 52 w 162"/>
              <a:gd name="T9" fmla="*/ 41 h 163"/>
              <a:gd name="T10" fmla="*/ 60 w 162"/>
              <a:gd name="T11" fmla="*/ 32 h 163"/>
              <a:gd name="T12" fmla="*/ 160 w 162"/>
              <a:gd name="T13" fmla="*/ 150 h 163"/>
              <a:gd name="T14" fmla="*/ 130 w 162"/>
              <a:gd name="T15" fmla="*/ 121 h 163"/>
              <a:gd name="T16" fmla="*/ 147 w 162"/>
              <a:gd name="T17" fmla="*/ 74 h 163"/>
              <a:gd name="T18" fmla="*/ 142 w 162"/>
              <a:gd name="T19" fmla="*/ 46 h 163"/>
              <a:gd name="T20" fmla="*/ 126 w 162"/>
              <a:gd name="T21" fmla="*/ 22 h 163"/>
              <a:gd name="T22" fmla="*/ 74 w 162"/>
              <a:gd name="T23" fmla="*/ 0 h 163"/>
              <a:gd name="T24" fmla="*/ 6 w 162"/>
              <a:gd name="T25" fmla="*/ 46 h 163"/>
              <a:gd name="T26" fmla="*/ 5 w 162"/>
              <a:gd name="T27" fmla="*/ 102 h 163"/>
              <a:gd name="T28" fmla="*/ 21 w 162"/>
              <a:gd name="T29" fmla="*/ 126 h 163"/>
              <a:gd name="T30" fmla="*/ 45 w 162"/>
              <a:gd name="T31" fmla="*/ 142 h 163"/>
              <a:gd name="T32" fmla="*/ 45 w 162"/>
              <a:gd name="T33" fmla="*/ 142 h 163"/>
              <a:gd name="T34" fmla="*/ 102 w 162"/>
              <a:gd name="T35" fmla="*/ 142 h 163"/>
              <a:gd name="T36" fmla="*/ 150 w 162"/>
              <a:gd name="T37" fmla="*/ 160 h 163"/>
              <a:gd name="T38" fmla="*/ 160 w 162"/>
              <a:gd name="T39" fmla="*/ 150 h 163"/>
              <a:gd name="T40" fmla="*/ 116 w 162"/>
              <a:gd name="T41" fmla="*/ 117 h 163"/>
              <a:gd name="T42" fmla="*/ 97 w 162"/>
              <a:gd name="T43" fmla="*/ 130 h 163"/>
              <a:gd name="T44" fmla="*/ 51 w 162"/>
              <a:gd name="T45" fmla="*/ 130 h 163"/>
              <a:gd name="T46" fmla="*/ 31 w 162"/>
              <a:gd name="T47" fmla="*/ 117 h 163"/>
              <a:gd name="T48" fmla="*/ 31 w 162"/>
              <a:gd name="T49" fmla="*/ 117 h 163"/>
              <a:gd name="T50" fmla="*/ 18 w 162"/>
              <a:gd name="T51" fmla="*/ 97 h 163"/>
              <a:gd name="T52" fmla="*/ 18 w 162"/>
              <a:gd name="T53" fmla="*/ 51 h 163"/>
              <a:gd name="T54" fmla="*/ 74 w 162"/>
              <a:gd name="T55" fmla="*/ 14 h 163"/>
              <a:gd name="T56" fmla="*/ 116 w 162"/>
              <a:gd name="T57" fmla="*/ 31 h 163"/>
              <a:gd name="T58" fmla="*/ 129 w 162"/>
              <a:gd name="T59" fmla="*/ 51 h 163"/>
              <a:gd name="T60" fmla="*/ 134 w 162"/>
              <a:gd name="T61" fmla="*/ 74 h 163"/>
              <a:gd name="T62" fmla="*/ 116 w 162"/>
              <a:gd name="T63" fmla="*/ 117 h 163"/>
              <a:gd name="T64" fmla="*/ 117 w 162"/>
              <a:gd name="T65" fmla="*/ 70 h 163"/>
              <a:gd name="T66" fmla="*/ 110 w 162"/>
              <a:gd name="T67" fmla="*/ 89 h 163"/>
              <a:gd name="T68" fmla="*/ 102 w 162"/>
              <a:gd name="T69" fmla="*/ 102 h 163"/>
              <a:gd name="T70" fmla="*/ 74 w 162"/>
              <a:gd name="T71" fmla="*/ 114 h 163"/>
              <a:gd name="T72" fmla="*/ 74 w 162"/>
              <a:gd name="T73" fmla="*/ 122 h 163"/>
              <a:gd name="T74" fmla="*/ 107 w 162"/>
              <a:gd name="T75" fmla="*/ 108 h 163"/>
              <a:gd name="T76" fmla="*/ 118 w 162"/>
              <a:gd name="T77" fmla="*/ 92 h 163"/>
              <a:gd name="T78" fmla="*/ 117 w 162"/>
              <a:gd name="T79" fmla="*/ 7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2" h="163">
                <a:moveTo>
                  <a:pt x="55" y="30"/>
                </a:moveTo>
                <a:cubicBezTo>
                  <a:pt x="52" y="31"/>
                  <a:pt x="50" y="33"/>
                  <a:pt x="47" y="34"/>
                </a:cubicBezTo>
                <a:cubicBezTo>
                  <a:pt x="44" y="36"/>
                  <a:pt x="42" y="38"/>
                  <a:pt x="40" y="40"/>
                </a:cubicBezTo>
                <a:cubicBezTo>
                  <a:pt x="38" y="42"/>
                  <a:pt x="36" y="45"/>
                  <a:pt x="34" y="47"/>
                </a:cubicBezTo>
                <a:cubicBezTo>
                  <a:pt x="32" y="50"/>
                  <a:pt x="31" y="53"/>
                  <a:pt x="30" y="55"/>
                </a:cubicBezTo>
                <a:cubicBezTo>
                  <a:pt x="29" y="57"/>
                  <a:pt x="30" y="60"/>
                  <a:pt x="32" y="61"/>
                </a:cubicBezTo>
                <a:cubicBezTo>
                  <a:pt x="34" y="62"/>
                  <a:pt x="36" y="61"/>
                  <a:pt x="37" y="59"/>
                </a:cubicBezTo>
                <a:cubicBezTo>
                  <a:pt x="38" y="56"/>
                  <a:pt x="39" y="54"/>
                  <a:pt x="41" y="52"/>
                </a:cubicBezTo>
                <a:cubicBezTo>
                  <a:pt x="42" y="50"/>
                  <a:pt x="44" y="48"/>
                  <a:pt x="46" y="46"/>
                </a:cubicBezTo>
                <a:cubicBezTo>
                  <a:pt x="48" y="44"/>
                  <a:pt x="49" y="43"/>
                  <a:pt x="52" y="41"/>
                </a:cubicBezTo>
                <a:cubicBezTo>
                  <a:pt x="54" y="40"/>
                  <a:pt x="56" y="38"/>
                  <a:pt x="58" y="37"/>
                </a:cubicBezTo>
                <a:cubicBezTo>
                  <a:pt x="60" y="37"/>
                  <a:pt x="61" y="34"/>
                  <a:pt x="60" y="32"/>
                </a:cubicBezTo>
                <a:cubicBezTo>
                  <a:pt x="59" y="30"/>
                  <a:pt x="57" y="29"/>
                  <a:pt x="55" y="30"/>
                </a:cubicBezTo>
                <a:close/>
                <a:moveTo>
                  <a:pt x="160" y="150"/>
                </a:moveTo>
                <a:cubicBezTo>
                  <a:pt x="160" y="150"/>
                  <a:pt x="160" y="150"/>
                  <a:pt x="160" y="150"/>
                </a:cubicBezTo>
                <a:cubicBezTo>
                  <a:pt x="130" y="121"/>
                  <a:pt x="130" y="121"/>
                  <a:pt x="130" y="121"/>
                </a:cubicBezTo>
                <a:cubicBezTo>
                  <a:pt x="135" y="115"/>
                  <a:pt x="139" y="109"/>
                  <a:pt x="142" y="102"/>
                </a:cubicBezTo>
                <a:cubicBezTo>
                  <a:pt x="145" y="93"/>
                  <a:pt x="147" y="84"/>
                  <a:pt x="147" y="74"/>
                </a:cubicBezTo>
                <a:cubicBezTo>
                  <a:pt x="147" y="64"/>
                  <a:pt x="145" y="55"/>
                  <a:pt x="142" y="46"/>
                </a:cubicBezTo>
                <a:cubicBezTo>
                  <a:pt x="142" y="46"/>
                  <a:pt x="142" y="46"/>
                  <a:pt x="142" y="46"/>
                </a:cubicBezTo>
                <a:cubicBezTo>
                  <a:pt x="138" y="37"/>
                  <a:pt x="133" y="29"/>
                  <a:pt x="126" y="22"/>
                </a:cubicBezTo>
                <a:cubicBezTo>
                  <a:pt x="126" y="22"/>
                  <a:pt x="126" y="22"/>
                  <a:pt x="126" y="22"/>
                </a:cubicBezTo>
                <a:cubicBezTo>
                  <a:pt x="119" y="15"/>
                  <a:pt x="111" y="10"/>
                  <a:pt x="102" y="6"/>
                </a:cubicBezTo>
                <a:cubicBezTo>
                  <a:pt x="93" y="2"/>
                  <a:pt x="84" y="0"/>
                  <a:pt x="74" y="0"/>
                </a:cubicBezTo>
                <a:cubicBezTo>
                  <a:pt x="53" y="0"/>
                  <a:pt x="35" y="8"/>
                  <a:pt x="21" y="22"/>
                </a:cubicBezTo>
                <a:cubicBezTo>
                  <a:pt x="15" y="29"/>
                  <a:pt x="9" y="37"/>
                  <a:pt x="6" y="46"/>
                </a:cubicBezTo>
                <a:cubicBezTo>
                  <a:pt x="2" y="55"/>
                  <a:pt x="0" y="64"/>
                  <a:pt x="0" y="74"/>
                </a:cubicBezTo>
                <a:cubicBezTo>
                  <a:pt x="0" y="84"/>
                  <a:pt x="2" y="93"/>
                  <a:pt x="5" y="102"/>
                </a:cubicBezTo>
                <a:cubicBezTo>
                  <a:pt x="6" y="102"/>
                  <a:pt x="6" y="102"/>
                  <a:pt x="6" y="102"/>
                </a:cubicBezTo>
                <a:cubicBezTo>
                  <a:pt x="9" y="111"/>
                  <a:pt x="15" y="119"/>
                  <a:pt x="21" y="126"/>
                </a:cubicBezTo>
                <a:cubicBezTo>
                  <a:pt x="22" y="126"/>
                  <a:pt x="22" y="126"/>
                  <a:pt x="22" y="126"/>
                </a:cubicBezTo>
                <a:cubicBezTo>
                  <a:pt x="28" y="133"/>
                  <a:pt x="36" y="138"/>
                  <a:pt x="45" y="142"/>
                </a:cubicBezTo>
                <a:cubicBezTo>
                  <a:pt x="45" y="142"/>
                  <a:pt x="45" y="142"/>
                  <a:pt x="45" y="142"/>
                </a:cubicBezTo>
                <a:cubicBezTo>
                  <a:pt x="45" y="142"/>
                  <a:pt x="45" y="142"/>
                  <a:pt x="45" y="142"/>
                </a:cubicBezTo>
                <a:cubicBezTo>
                  <a:pt x="54" y="146"/>
                  <a:pt x="64" y="148"/>
                  <a:pt x="74" y="148"/>
                </a:cubicBezTo>
                <a:cubicBezTo>
                  <a:pt x="84" y="148"/>
                  <a:pt x="93" y="146"/>
                  <a:pt x="102" y="142"/>
                </a:cubicBezTo>
                <a:cubicBezTo>
                  <a:pt x="109" y="139"/>
                  <a:pt x="115" y="135"/>
                  <a:pt x="121" y="131"/>
                </a:cubicBezTo>
                <a:cubicBezTo>
                  <a:pt x="150" y="160"/>
                  <a:pt x="150" y="160"/>
                  <a:pt x="150" y="160"/>
                </a:cubicBezTo>
                <a:cubicBezTo>
                  <a:pt x="153" y="163"/>
                  <a:pt x="157" y="163"/>
                  <a:pt x="160" y="160"/>
                </a:cubicBezTo>
                <a:cubicBezTo>
                  <a:pt x="162" y="157"/>
                  <a:pt x="162" y="153"/>
                  <a:pt x="160" y="150"/>
                </a:cubicBezTo>
                <a:close/>
                <a:moveTo>
                  <a:pt x="116" y="117"/>
                </a:moveTo>
                <a:cubicBezTo>
                  <a:pt x="116" y="117"/>
                  <a:pt x="116" y="117"/>
                  <a:pt x="116" y="117"/>
                </a:cubicBezTo>
                <a:cubicBezTo>
                  <a:pt x="116" y="117"/>
                  <a:pt x="116" y="117"/>
                  <a:pt x="116" y="117"/>
                </a:cubicBezTo>
                <a:cubicBezTo>
                  <a:pt x="111" y="122"/>
                  <a:pt x="104" y="127"/>
                  <a:pt x="97" y="130"/>
                </a:cubicBezTo>
                <a:cubicBezTo>
                  <a:pt x="90" y="133"/>
                  <a:pt x="82" y="134"/>
                  <a:pt x="74" y="134"/>
                </a:cubicBezTo>
                <a:cubicBezTo>
                  <a:pt x="65" y="134"/>
                  <a:pt x="58" y="133"/>
                  <a:pt x="51" y="130"/>
                </a:cubicBezTo>
                <a:cubicBezTo>
                  <a:pt x="51" y="130"/>
                  <a:pt x="51" y="130"/>
                  <a:pt x="51" y="130"/>
                </a:cubicBezTo>
                <a:cubicBezTo>
                  <a:pt x="43" y="127"/>
                  <a:pt x="37" y="122"/>
                  <a:pt x="31" y="117"/>
                </a:cubicBezTo>
                <a:cubicBezTo>
                  <a:pt x="31" y="117"/>
                  <a:pt x="31" y="117"/>
                  <a:pt x="31" y="117"/>
                </a:cubicBezTo>
                <a:cubicBezTo>
                  <a:pt x="31" y="117"/>
                  <a:pt x="31" y="117"/>
                  <a:pt x="31" y="117"/>
                </a:cubicBezTo>
                <a:cubicBezTo>
                  <a:pt x="26" y="111"/>
                  <a:pt x="21" y="104"/>
                  <a:pt x="18" y="97"/>
                </a:cubicBezTo>
                <a:cubicBezTo>
                  <a:pt x="18" y="97"/>
                  <a:pt x="18" y="97"/>
                  <a:pt x="18" y="97"/>
                </a:cubicBezTo>
                <a:cubicBezTo>
                  <a:pt x="15" y="90"/>
                  <a:pt x="13" y="82"/>
                  <a:pt x="13" y="74"/>
                </a:cubicBezTo>
                <a:cubicBezTo>
                  <a:pt x="13" y="66"/>
                  <a:pt x="15" y="58"/>
                  <a:pt x="18" y="51"/>
                </a:cubicBezTo>
                <a:cubicBezTo>
                  <a:pt x="21" y="44"/>
                  <a:pt x="26" y="37"/>
                  <a:pt x="31" y="31"/>
                </a:cubicBezTo>
                <a:cubicBezTo>
                  <a:pt x="42" y="21"/>
                  <a:pt x="57" y="14"/>
                  <a:pt x="74" y="14"/>
                </a:cubicBezTo>
                <a:cubicBezTo>
                  <a:pt x="82" y="14"/>
                  <a:pt x="90" y="15"/>
                  <a:pt x="97" y="18"/>
                </a:cubicBezTo>
                <a:cubicBezTo>
                  <a:pt x="104" y="21"/>
                  <a:pt x="111" y="26"/>
                  <a:pt x="116" y="31"/>
                </a:cubicBezTo>
                <a:cubicBezTo>
                  <a:pt x="117" y="32"/>
                  <a:pt x="117" y="32"/>
                  <a:pt x="117" y="32"/>
                </a:cubicBezTo>
                <a:cubicBezTo>
                  <a:pt x="122" y="37"/>
                  <a:pt x="126" y="44"/>
                  <a:pt x="129" y="51"/>
                </a:cubicBezTo>
                <a:cubicBezTo>
                  <a:pt x="129" y="51"/>
                  <a:pt x="129" y="51"/>
                  <a:pt x="129" y="51"/>
                </a:cubicBezTo>
                <a:cubicBezTo>
                  <a:pt x="132" y="58"/>
                  <a:pt x="134" y="66"/>
                  <a:pt x="134" y="74"/>
                </a:cubicBezTo>
                <a:cubicBezTo>
                  <a:pt x="134" y="82"/>
                  <a:pt x="132" y="90"/>
                  <a:pt x="129" y="97"/>
                </a:cubicBezTo>
                <a:cubicBezTo>
                  <a:pt x="126" y="104"/>
                  <a:pt x="122" y="111"/>
                  <a:pt x="116" y="117"/>
                </a:cubicBezTo>
                <a:close/>
                <a:moveTo>
                  <a:pt x="117" y="70"/>
                </a:moveTo>
                <a:cubicBezTo>
                  <a:pt x="117" y="70"/>
                  <a:pt x="117" y="70"/>
                  <a:pt x="117" y="70"/>
                </a:cubicBezTo>
                <a:cubicBezTo>
                  <a:pt x="115" y="70"/>
                  <a:pt x="113" y="72"/>
                  <a:pt x="113" y="74"/>
                </a:cubicBezTo>
                <a:cubicBezTo>
                  <a:pt x="113" y="79"/>
                  <a:pt x="112" y="84"/>
                  <a:pt x="110" y="89"/>
                </a:cubicBezTo>
                <a:cubicBezTo>
                  <a:pt x="110" y="89"/>
                  <a:pt x="110" y="89"/>
                  <a:pt x="110" y="89"/>
                </a:cubicBezTo>
                <a:cubicBezTo>
                  <a:pt x="108" y="94"/>
                  <a:pt x="105" y="98"/>
                  <a:pt x="102" y="102"/>
                </a:cubicBezTo>
                <a:cubicBezTo>
                  <a:pt x="98" y="106"/>
                  <a:pt x="94" y="109"/>
                  <a:pt x="89" y="111"/>
                </a:cubicBezTo>
                <a:cubicBezTo>
                  <a:pt x="84" y="113"/>
                  <a:pt x="79" y="114"/>
                  <a:pt x="74" y="114"/>
                </a:cubicBezTo>
                <a:cubicBezTo>
                  <a:pt x="71" y="114"/>
                  <a:pt x="70" y="115"/>
                  <a:pt x="70" y="118"/>
                </a:cubicBezTo>
                <a:cubicBezTo>
                  <a:pt x="70" y="120"/>
                  <a:pt x="71" y="122"/>
                  <a:pt x="74" y="122"/>
                </a:cubicBezTo>
                <a:cubicBezTo>
                  <a:pt x="80" y="122"/>
                  <a:pt x="86" y="120"/>
                  <a:pt x="92" y="118"/>
                </a:cubicBezTo>
                <a:cubicBezTo>
                  <a:pt x="98" y="116"/>
                  <a:pt x="103" y="112"/>
                  <a:pt x="107" y="108"/>
                </a:cubicBezTo>
                <a:cubicBezTo>
                  <a:pt x="112" y="103"/>
                  <a:pt x="115" y="98"/>
                  <a:pt x="118" y="92"/>
                </a:cubicBezTo>
                <a:cubicBezTo>
                  <a:pt x="118" y="92"/>
                  <a:pt x="118" y="92"/>
                  <a:pt x="118" y="92"/>
                </a:cubicBezTo>
                <a:cubicBezTo>
                  <a:pt x="120" y="86"/>
                  <a:pt x="121" y="80"/>
                  <a:pt x="121" y="74"/>
                </a:cubicBezTo>
                <a:cubicBezTo>
                  <a:pt x="121" y="72"/>
                  <a:pt x="120" y="70"/>
                  <a:pt x="117" y="70"/>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38" name="矩形 37"/>
          <p:cNvSpPr/>
          <p:nvPr/>
        </p:nvSpPr>
        <p:spPr>
          <a:xfrm>
            <a:off x="614946" y="1653245"/>
            <a:ext cx="441146" cy="246221"/>
          </a:xfrm>
          <a:prstGeom prst="rect">
            <a:avLst/>
          </a:prstGeom>
        </p:spPr>
        <p:txBody>
          <a:bodyPr wrap="none">
            <a:spAutoFit/>
          </a:bodyPr>
          <a:lstStyle/>
          <a:p>
            <a:pPr algn="ctr"/>
            <a:r>
              <a:rPr lang="zh-CN" altLang="en-US" sz="1000" dirty="0">
                <a:ln w="6350">
                  <a:noFill/>
                </a:ln>
                <a:solidFill>
                  <a:schemeClr val="bg1"/>
                </a:solidFill>
                <a:latin typeface="Impact" panose="020B0806030902050204" pitchFamily="34" charset="0"/>
                <a:ea typeface="微软雅黑" panose="020B0503020204020204" pitchFamily="34" charset="-122"/>
              </a:rPr>
              <a:t>引言</a:t>
            </a:r>
            <a:endParaRPr lang="zh-CN" altLang="en-US" sz="1000" dirty="0">
              <a:ln w="6350">
                <a:noFill/>
              </a:ln>
              <a:solidFill>
                <a:schemeClr val="bg1"/>
              </a:solidFill>
              <a:latin typeface="Impact" panose="020B0806030902050204" pitchFamily="34" charset="0"/>
              <a:ea typeface="微软雅黑" panose="020B0503020204020204" pitchFamily="34" charset="-122"/>
            </a:endParaRPr>
          </a:p>
        </p:txBody>
      </p:sp>
      <p:sp>
        <p:nvSpPr>
          <p:cNvPr id="43" name="Rectangle 27"/>
          <p:cNvSpPr>
            <a:spLocks noChangeArrowheads="1"/>
          </p:cNvSpPr>
          <p:nvPr/>
        </p:nvSpPr>
        <p:spPr bwMode="auto">
          <a:xfrm rot="10800000" flipV="1">
            <a:off x="1763688" y="1471288"/>
            <a:ext cx="6873413" cy="667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1">
            <a:spAutoFit/>
          </a:bodyPr>
          <a:lstStyle/>
          <a:p>
            <a:pPr lvl="0" algn="just" fontAlgn="base">
              <a:lnSpc>
                <a:spcPct val="150000"/>
              </a:lnSpc>
              <a:spcBef>
                <a:spcPct val="0"/>
              </a:spcBef>
              <a:spcAft>
                <a:spcPct val="0"/>
              </a:spcAft>
            </a:pPr>
            <a:r>
              <a:rPr lang="en-US" altLang="zh-CN" sz="1000" dirty="0">
                <a:solidFill>
                  <a:schemeClr val="tx1">
                    <a:lumMod val="65000"/>
                    <a:lumOff val="35000"/>
                  </a:schemeClr>
                </a:solidFill>
                <a:latin typeface="Arial" panose="020B0604020202020204" pitchFamily="34" charset="0"/>
                <a:ea typeface="微软雅黑" panose="020B0503020204020204" pitchFamily="34" charset="-122"/>
              </a:rPr>
              <a:t>        </a:t>
            </a:r>
            <a:r>
              <a:rPr lang="zh-CN" altLang="en-US" sz="1000" dirty="0">
                <a:solidFill>
                  <a:schemeClr val="tx1">
                    <a:lumMod val="65000"/>
                    <a:lumOff val="35000"/>
                  </a:schemeClr>
                </a:solidFill>
                <a:latin typeface="Arial" panose="020B0604020202020204" pitchFamily="34" charset="0"/>
                <a:ea typeface="微软雅黑" panose="020B0503020204020204" pitchFamily="34" charset="-122"/>
              </a:rPr>
              <a:t>利用自然语言处理技术分析社交网络短文本的情感倾向，帮助人们了解社交评论背后的</a:t>
            </a: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rPr>
              <a:t>观点</a:t>
            </a:r>
            <a:r>
              <a:rPr lang="zh-CN" altLang="en-US" sz="1000" dirty="0">
                <a:solidFill>
                  <a:schemeClr val="tx1">
                    <a:lumMod val="65000"/>
                    <a:lumOff val="35000"/>
                  </a:schemeClr>
                </a:solidFill>
                <a:latin typeface="Arial" panose="020B0604020202020204" pitchFamily="34" charset="0"/>
                <a:ea typeface="微软雅黑" panose="020B0503020204020204" pitchFamily="34" charset="-122"/>
              </a:rPr>
              <a:t>和</a:t>
            </a: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rPr>
              <a:t>情感</a:t>
            </a:r>
            <a:r>
              <a:rPr lang="zh-CN" altLang="en-US" sz="1000" dirty="0">
                <a:solidFill>
                  <a:schemeClr val="tx1">
                    <a:lumMod val="65000"/>
                    <a:lumOff val="35000"/>
                  </a:schemeClr>
                </a:solidFill>
                <a:latin typeface="Arial" panose="020B0604020202020204" pitchFamily="34" charset="0"/>
                <a:ea typeface="微软雅黑" panose="020B0503020204020204" pitchFamily="34" charset="-122"/>
              </a:rPr>
              <a:t>。在本实验中，给定一个句子以及该句子中的特定目标实体（</a:t>
            </a:r>
            <a:r>
              <a:rPr lang="en-US" altLang="zh-CN" sz="1000" dirty="0">
                <a:solidFill>
                  <a:schemeClr val="tx1">
                    <a:lumMod val="65000"/>
                    <a:lumOff val="35000"/>
                  </a:schemeClr>
                </a:solidFill>
                <a:latin typeface="Arial" panose="020B0604020202020204" pitchFamily="34" charset="0"/>
                <a:ea typeface="微软雅黑" panose="020B0503020204020204" pitchFamily="34" charset="-122"/>
              </a:rPr>
              <a:t>aspect</a:t>
            </a:r>
            <a:r>
              <a:rPr lang="zh-CN" altLang="en-US" sz="1000" dirty="0">
                <a:solidFill>
                  <a:schemeClr val="tx1">
                    <a:lumMod val="65000"/>
                    <a:lumOff val="35000"/>
                  </a:schemeClr>
                </a:solidFill>
                <a:latin typeface="Arial" panose="020B0604020202020204" pitchFamily="34" charset="0"/>
                <a:ea typeface="微软雅黑" panose="020B0503020204020204" pitchFamily="34" charset="-122"/>
              </a:rPr>
              <a:t>），其中的目标实体每个都包含情感极性，实验的目的就是推断出各个目标实体的情感极性 </a:t>
            </a:r>
            <a:r>
              <a:rPr lang="zh-CN" altLang="en-US" sz="1000" b="1" dirty="0">
                <a:solidFill>
                  <a:schemeClr val="tx1">
                    <a:lumMod val="65000"/>
                    <a:lumOff val="35000"/>
                  </a:schemeClr>
                </a:solidFill>
                <a:latin typeface="Arial" panose="020B0604020202020204" pitchFamily="34" charset="0"/>
                <a:ea typeface="微软雅黑" panose="020B0503020204020204" pitchFamily="34" charset="-122"/>
              </a:rPr>
              <a:t>（积极、消极、中性）</a:t>
            </a:r>
            <a:endParaRPr lang="zh-CN" altLang="en-US" sz="800" b="1" dirty="0">
              <a:solidFill>
                <a:schemeClr val="tx1">
                  <a:lumMod val="65000"/>
                  <a:lumOff val="35000"/>
                </a:schemeClr>
              </a:solidFill>
            </a:endParaRPr>
          </a:p>
        </p:txBody>
      </p:sp>
      <p:sp>
        <p:nvSpPr>
          <p:cNvPr id="47" name="矩形 46"/>
          <p:cNvSpPr/>
          <p:nvPr/>
        </p:nvSpPr>
        <p:spPr>
          <a:xfrm>
            <a:off x="4163815" y="914772"/>
            <a:ext cx="1655985" cy="237178"/>
          </a:xfrm>
          <a:prstGeom prst="rect">
            <a:avLst/>
          </a:prstGeom>
          <a:noFill/>
          <a:ln w="6350" cap="flat">
            <a:solidFill>
              <a:srgbClr val="37B0E8"/>
            </a:solidFill>
            <a:prstDash val="solid"/>
            <a:miter lim="800000"/>
          </a:ln>
        </p:spPr>
        <p:txBody>
          <a:bodyPr vert="horz" wrap="square" lIns="91440" tIns="45720" rIns="91440" bIns="45720" numCol="1" anchor="ctr" anchorCtr="0" compatLnSpc="1"/>
          <a:lstStyle/>
          <a:p>
            <a:pPr lvl="0" algn="ctr"/>
            <a:r>
              <a:rPr lang="zh-CN" altLang="en-US" sz="1200" dirty="0">
                <a:ln w="6350">
                  <a:noFill/>
                </a:ln>
                <a:solidFill>
                  <a:srgbClr val="37B0E8"/>
                </a:solidFill>
                <a:latin typeface="Impact" panose="020B0806030902050204" pitchFamily="34" charset="0"/>
                <a:ea typeface="微软雅黑" panose="020B0503020204020204" pitchFamily="34" charset="-122"/>
              </a:rPr>
              <a:t>实验背景及研究意义</a:t>
            </a:r>
            <a:endParaRPr lang="en-US" altLang="zh-CN" sz="1200" dirty="0">
              <a:ln w="6350">
                <a:noFill/>
              </a:ln>
              <a:solidFill>
                <a:srgbClr val="37B0E8"/>
              </a:solidFill>
              <a:latin typeface="Impact" panose="020B0806030902050204" pitchFamily="34" charset="0"/>
              <a:ea typeface="微软雅黑" panose="020B0503020204020204" pitchFamily="34" charset="-122"/>
            </a:endParaRPr>
          </a:p>
        </p:txBody>
      </p:sp>
      <p:sp>
        <p:nvSpPr>
          <p:cNvPr id="27" name="矩形 26"/>
          <p:cNvSpPr/>
          <p:nvPr/>
        </p:nvSpPr>
        <p:spPr>
          <a:xfrm>
            <a:off x="486706" y="2036065"/>
            <a:ext cx="697627"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相关研究</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28" name="矩形 27"/>
          <p:cNvSpPr/>
          <p:nvPr/>
        </p:nvSpPr>
        <p:spPr>
          <a:xfrm>
            <a:off x="424187" y="2823369"/>
            <a:ext cx="822662"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实验与分析</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29" name="矩形 28"/>
          <p:cNvSpPr/>
          <p:nvPr/>
        </p:nvSpPr>
        <p:spPr>
          <a:xfrm>
            <a:off x="484301" y="2432846"/>
            <a:ext cx="702436"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模型建立</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graphicFrame>
        <p:nvGraphicFramePr>
          <p:cNvPr id="2" name="表格 3"/>
          <p:cNvGraphicFramePr>
            <a:graphicFrameLocks noGrp="1"/>
          </p:cNvGraphicFramePr>
          <p:nvPr>
            <p:custDataLst>
              <p:tags r:id="rId1"/>
            </p:custDataLst>
          </p:nvPr>
        </p:nvGraphicFramePr>
        <p:xfrm>
          <a:off x="1763687" y="2599764"/>
          <a:ext cx="6873414" cy="1483360"/>
        </p:xfrm>
        <a:graphic>
          <a:graphicData uri="http://schemas.openxmlformats.org/drawingml/2006/table">
            <a:tbl>
              <a:tblPr firstRow="1" bandRow="1">
                <a:tableStyleId>{5940675A-B579-460E-94D1-54222C63F5DA}</a:tableStyleId>
              </a:tblPr>
              <a:tblGrid>
                <a:gridCol w="3024337"/>
                <a:gridCol w="1944216"/>
                <a:gridCol w="1904861"/>
              </a:tblGrid>
              <a:tr h="370840">
                <a:tc>
                  <a:txBody>
                    <a:bodyPr/>
                    <a:lstStyle/>
                    <a:p>
                      <a:pPr algn="ctr">
                        <a:lnSpc>
                          <a:spcPct val="150000"/>
                        </a:lnSpc>
                      </a:pPr>
                      <a:r>
                        <a:rPr lang="en-US" altLang="zh-CN" sz="1200" b="1" dirty="0"/>
                        <a:t>Sentence</a:t>
                      </a:r>
                      <a:endParaRPr lang="zh-CN" altLang="en-US" sz="1200" b="1"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200" b="1" dirty="0"/>
                        <a:t>Target entity</a:t>
                      </a:r>
                      <a:endParaRPr lang="zh-CN" altLang="en-US" sz="12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200" b="1" dirty="0"/>
                        <a:t>Sentiment polarity</a:t>
                      </a:r>
                      <a:endParaRPr lang="zh-CN" altLang="en-US" sz="1200" b="1" dirty="0"/>
                    </a:p>
                  </a:txBody>
                  <a:tcP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rowSpan="2">
                  <a:txBody>
                    <a:bodyPr/>
                    <a:lstStyle/>
                    <a:p>
                      <a:pPr algn="ctr">
                        <a:lnSpc>
                          <a:spcPct val="100000"/>
                        </a:lnSpc>
                      </a:pPr>
                      <a:endParaRPr lang="en-US" altLang="zh-CN" sz="1100" dirty="0"/>
                    </a:p>
                    <a:p>
                      <a:pPr algn="ctr">
                        <a:lnSpc>
                          <a:spcPct val="150000"/>
                        </a:lnSpc>
                      </a:pPr>
                      <a:r>
                        <a:rPr lang="en-US" altLang="zh-CN" sz="1100" dirty="0"/>
                        <a:t>(a) Great food but the service was dreadful</a:t>
                      </a:r>
                      <a:endParaRPr lang="zh-CN" altLang="en-US" sz="1100" dirty="0"/>
                    </a:p>
                  </a:txBody>
                  <a:tcPr>
                    <a:lnL w="12700" cmpd="sng">
                      <a:noFill/>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100" dirty="0"/>
                        <a:t>Food</a:t>
                      </a:r>
                      <a:endParaRPr lang="zh-CN" altLang="en-US"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100" dirty="0"/>
                        <a:t>Positive</a:t>
                      </a:r>
                      <a:endParaRPr lang="zh-CN" altLang="en-US" sz="1100" dirty="0"/>
                    </a:p>
                  </a:txBody>
                  <a:tcPr>
                    <a:lnL w="12700" cap="flat" cmpd="sng" algn="ctr">
                      <a:no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cPr>
                    <a:lnT w="12700" cap="flat" cmpd="sng" algn="ctr">
                      <a:solidFill>
                        <a:schemeClr val="tx1"/>
                      </a:solidFill>
                      <a:prstDash val="solid"/>
                      <a:round/>
                      <a:headEnd type="none" w="med" len="med"/>
                      <a:tailEnd type="none" w="med" len="med"/>
                    </a:lnT>
                  </a:tcPr>
                </a:tc>
                <a:tc>
                  <a:txBody>
                    <a:bodyPr/>
                    <a:lstStyle/>
                    <a:p>
                      <a:pPr algn="ctr">
                        <a:lnSpc>
                          <a:spcPct val="150000"/>
                        </a:lnSpc>
                      </a:pPr>
                      <a:r>
                        <a:rPr lang="en-US" altLang="zh-CN" sz="1100" dirty="0"/>
                        <a:t>Service</a:t>
                      </a:r>
                      <a:endParaRPr lang="zh-CN" altLang="en-US"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100" dirty="0"/>
                        <a:t>Negative</a:t>
                      </a:r>
                      <a:endParaRPr lang="zh-CN" altLang="en-US" sz="1100" dirty="0"/>
                    </a:p>
                  </a:txBody>
                  <a:tcPr>
                    <a:lnL w="12700" cap="flat" cmpd="sng" algn="ctr">
                      <a:no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lnSpc>
                          <a:spcPct val="150000"/>
                        </a:lnSpc>
                      </a:pPr>
                      <a:r>
                        <a:rPr lang="en-US" altLang="zh-CN" sz="1100" dirty="0"/>
                        <a:t>(b) Except Patrick, all other actors don’t play well</a:t>
                      </a:r>
                      <a:endParaRPr lang="zh-CN" altLang="en-US" sz="1100" dirty="0"/>
                    </a:p>
                  </a:txBody>
                  <a:tcPr>
                    <a:lnL w="12700" cmpd="sng">
                      <a:noFill/>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100" dirty="0"/>
                        <a:t>Patrick</a:t>
                      </a:r>
                      <a:endParaRPr lang="zh-CN" altLang="en-US"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100" dirty="0"/>
                        <a:t>Positive</a:t>
                      </a:r>
                      <a:endParaRPr lang="zh-CN" altLang="en-US" sz="1100" dirty="0"/>
                    </a:p>
                  </a:txBody>
                  <a:tcPr>
                    <a:lnL w="12700" cap="flat" cmpd="sng" algn="ctr">
                      <a:no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anim calcmode="lin" valueType="num">
                                      <p:cBhvr>
                                        <p:cTn id="8" dur="500" fill="hold"/>
                                        <p:tgtEl>
                                          <p:spTgt spid="47"/>
                                        </p:tgtEl>
                                        <p:attrNameLst>
                                          <p:attrName>ppt_x</p:attrName>
                                        </p:attrNameLst>
                                      </p:cBhvr>
                                      <p:tavLst>
                                        <p:tav tm="0">
                                          <p:val>
                                            <p:strVal val="#ppt_x"/>
                                          </p:val>
                                        </p:tav>
                                        <p:tav tm="100000">
                                          <p:val>
                                            <p:strVal val="#ppt_x"/>
                                          </p:val>
                                        </p:tav>
                                      </p:tavLst>
                                    </p:anim>
                                    <p:anim calcmode="lin" valueType="num">
                                      <p:cBhvr>
                                        <p:cTn id="9" dur="500" fill="hold"/>
                                        <p:tgtEl>
                                          <p:spTgt spid="4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500"/>
                                        <p:tgtEl>
                                          <p:spTgt spid="43"/>
                                        </p:tgtEl>
                                      </p:cBhvr>
                                    </p:animEffect>
                                    <p:anim calcmode="lin" valueType="num">
                                      <p:cBhvr>
                                        <p:cTn id="13" dur="500" fill="hold"/>
                                        <p:tgtEl>
                                          <p:spTgt spid="43"/>
                                        </p:tgtEl>
                                        <p:attrNameLst>
                                          <p:attrName>ppt_x</p:attrName>
                                        </p:attrNameLst>
                                      </p:cBhvr>
                                      <p:tavLst>
                                        <p:tav tm="0">
                                          <p:val>
                                            <p:strVal val="#ppt_x"/>
                                          </p:val>
                                        </p:tav>
                                        <p:tav tm="100000">
                                          <p:val>
                                            <p:strVal val="#ppt_x"/>
                                          </p:val>
                                        </p:tav>
                                      </p:tavLst>
                                    </p:anim>
                                    <p:anim calcmode="lin" valueType="num">
                                      <p:cBhvr>
                                        <p:cTn id="14" dur="500" fill="hold"/>
                                        <p:tgtEl>
                                          <p:spTgt spid="43"/>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矩形 56"/>
          <p:cNvSpPr/>
          <p:nvPr/>
        </p:nvSpPr>
        <p:spPr>
          <a:xfrm>
            <a:off x="5285264" y="1478384"/>
            <a:ext cx="1666875" cy="310871"/>
          </a:xfrm>
          <a:prstGeom prst="rect">
            <a:avLst/>
          </a:prstGeom>
          <a:solidFill>
            <a:srgbClr val="37B0E8"/>
          </a:solidFill>
          <a:ln w="6350" cap="flat">
            <a:solidFill>
              <a:schemeClr val="bg1"/>
            </a:solidFill>
            <a:prstDash val="solid"/>
            <a:miter lim="800000"/>
          </a:ln>
        </p:spPr>
        <p:txBody>
          <a:bodyPr vert="horz" wrap="square" lIns="91440" tIns="45720" rIns="91440" bIns="45720" numCol="1" anchor="ctr" anchorCtr="0" compatLnSpc="1"/>
          <a:lstStyle/>
          <a:p>
            <a:pPr algn="ctr"/>
            <a:r>
              <a:rPr lang="zh-CN" altLang="en-US" sz="1200" dirty="0">
                <a:ln w="6350">
                  <a:noFill/>
                </a:ln>
                <a:solidFill>
                  <a:schemeClr val="bg1"/>
                </a:solidFill>
                <a:latin typeface="Impact" panose="020B0806030902050204" pitchFamily="34" charset="0"/>
                <a:ea typeface="微软雅黑" panose="020B0503020204020204" pitchFamily="34" charset="-122"/>
              </a:rPr>
              <a:t>基于目标实体</a:t>
            </a:r>
            <a:endParaRPr lang="zh-CN" altLang="en-US" sz="1200" dirty="0">
              <a:ln w="6350">
                <a:noFill/>
              </a:ln>
              <a:solidFill>
                <a:schemeClr val="bg1"/>
              </a:solidFill>
              <a:latin typeface="Impact" panose="020B0806030902050204" pitchFamily="34" charset="0"/>
              <a:ea typeface="微软雅黑" panose="020B0503020204020204" pitchFamily="34" charset="-122"/>
            </a:endParaRPr>
          </a:p>
        </p:txBody>
      </p:sp>
      <p:sp>
        <p:nvSpPr>
          <p:cNvPr id="58" name="Rectangle 62"/>
          <p:cNvSpPr>
            <a:spLocks noChangeArrowheads="1"/>
          </p:cNvSpPr>
          <p:nvPr/>
        </p:nvSpPr>
        <p:spPr bwMode="auto">
          <a:xfrm>
            <a:off x="1680258" y="2083285"/>
            <a:ext cx="1679575" cy="2107703"/>
          </a:xfrm>
          <a:prstGeom prst="rect">
            <a:avLst/>
          </a:prstGeom>
          <a:solidFill>
            <a:srgbClr val="37B0E8"/>
          </a:solidFill>
          <a:ln w="6350" cap="flat">
            <a:solidFill>
              <a:schemeClr val="bg1"/>
            </a:solidFill>
            <a:prstDash val="solid"/>
            <a:miter lim="800000"/>
          </a:ln>
        </p:spPr>
        <p:txBody>
          <a:bodyPr vert="horz" wrap="square" lIns="91440" tIns="45720" rIns="91440" bIns="45720" numCol="1" anchor="ctr" anchorCtr="0" compatLnSpc="1"/>
          <a:lstStyle/>
          <a:p>
            <a:pPr algn="ctr"/>
            <a:endParaRPr lang="zh-CN" altLang="en-US" sz="1200" dirty="0">
              <a:ln w="6350">
                <a:noFill/>
              </a:ln>
              <a:solidFill>
                <a:schemeClr val="bg1"/>
              </a:solidFill>
              <a:latin typeface="Impact" panose="020B0806030902050204" pitchFamily="34" charset="0"/>
              <a:ea typeface="微软雅黑" panose="020B0503020204020204" pitchFamily="34" charset="-122"/>
            </a:endParaRPr>
          </a:p>
        </p:txBody>
      </p:sp>
      <p:sp>
        <p:nvSpPr>
          <p:cNvPr id="59" name="Rectangle 64"/>
          <p:cNvSpPr>
            <a:spLocks noChangeArrowheads="1"/>
          </p:cNvSpPr>
          <p:nvPr/>
        </p:nvSpPr>
        <p:spPr bwMode="auto">
          <a:xfrm>
            <a:off x="3480301" y="2083285"/>
            <a:ext cx="1679575" cy="2107703"/>
          </a:xfrm>
          <a:prstGeom prst="rect">
            <a:avLst/>
          </a:prstGeom>
          <a:solidFill>
            <a:schemeClr val="bg1"/>
          </a:solidFill>
          <a:ln w="6350" cap="flat">
            <a:solidFill>
              <a:schemeClr val="bg1">
                <a:lumMod val="85000"/>
              </a:schemeClr>
            </a:solidFill>
            <a:prstDash val="solid"/>
            <a:miter lim="800000"/>
          </a:ln>
        </p:spPr>
        <p:txBody>
          <a:bodyPr vert="horz" wrap="square" lIns="91440" tIns="45720" rIns="91440" bIns="45720" numCol="1" anchor="ctr" anchorCtr="0" compatLnSpc="1"/>
          <a:lstStyle/>
          <a:p>
            <a:pPr algn="ctr"/>
            <a:endParaRPr lang="zh-CN" altLang="en-US" sz="1200">
              <a:ln w="6350">
                <a:noFill/>
              </a:ln>
              <a:solidFill>
                <a:schemeClr val="tx1">
                  <a:lumMod val="85000"/>
                  <a:lumOff val="15000"/>
                </a:schemeClr>
              </a:solidFill>
              <a:latin typeface="Impact" panose="020B0806030902050204" pitchFamily="34" charset="0"/>
              <a:ea typeface="微软雅黑" panose="020B0503020204020204" pitchFamily="34" charset="-122"/>
            </a:endParaRPr>
          </a:p>
        </p:txBody>
      </p:sp>
      <p:sp>
        <p:nvSpPr>
          <p:cNvPr id="60" name="Rectangle 66"/>
          <p:cNvSpPr>
            <a:spLocks noChangeArrowheads="1"/>
          </p:cNvSpPr>
          <p:nvPr/>
        </p:nvSpPr>
        <p:spPr bwMode="auto">
          <a:xfrm>
            <a:off x="5280501" y="2083285"/>
            <a:ext cx="1679575" cy="2107703"/>
          </a:xfrm>
          <a:prstGeom prst="rect">
            <a:avLst/>
          </a:prstGeom>
          <a:solidFill>
            <a:srgbClr val="37B0E8"/>
          </a:solidFill>
          <a:ln w="6350" cap="flat">
            <a:solidFill>
              <a:schemeClr val="bg1"/>
            </a:solidFill>
            <a:prstDash val="solid"/>
            <a:miter lim="800000"/>
          </a:ln>
        </p:spPr>
        <p:txBody>
          <a:bodyPr vert="horz" wrap="square" lIns="91440" tIns="45720" rIns="91440" bIns="45720" numCol="1" anchor="ctr" anchorCtr="0" compatLnSpc="1"/>
          <a:lstStyle/>
          <a:p>
            <a:pPr algn="ctr"/>
            <a:endParaRPr lang="zh-CN" altLang="en-US" sz="1200">
              <a:ln w="6350">
                <a:noFill/>
              </a:ln>
              <a:solidFill>
                <a:schemeClr val="bg1"/>
              </a:solidFill>
              <a:latin typeface="Impact" panose="020B0806030902050204" pitchFamily="34" charset="0"/>
              <a:ea typeface="微软雅黑" panose="020B0503020204020204" pitchFamily="34" charset="-122"/>
            </a:endParaRPr>
          </a:p>
        </p:txBody>
      </p:sp>
      <p:sp>
        <p:nvSpPr>
          <p:cNvPr id="61" name="Rectangle 68"/>
          <p:cNvSpPr>
            <a:spLocks noChangeArrowheads="1"/>
          </p:cNvSpPr>
          <p:nvPr/>
        </p:nvSpPr>
        <p:spPr bwMode="auto">
          <a:xfrm>
            <a:off x="7080701" y="2083285"/>
            <a:ext cx="1679575" cy="2107703"/>
          </a:xfrm>
          <a:prstGeom prst="rect">
            <a:avLst/>
          </a:prstGeom>
          <a:solidFill>
            <a:schemeClr val="bg1"/>
          </a:solidFill>
          <a:ln w="6350" cap="flat">
            <a:solidFill>
              <a:schemeClr val="bg1">
                <a:lumMod val="85000"/>
              </a:schemeClr>
            </a:solidFill>
            <a:prstDash val="solid"/>
            <a:miter lim="800000"/>
          </a:ln>
        </p:spPr>
        <p:txBody>
          <a:bodyPr vert="horz" wrap="square" lIns="91440" tIns="45720" rIns="91440" bIns="45720" numCol="1" anchor="ctr" anchorCtr="0" compatLnSpc="1"/>
          <a:lstStyle/>
          <a:p>
            <a:pPr algn="ctr"/>
            <a:endParaRPr lang="zh-CN" altLang="en-US" sz="1200">
              <a:ln w="6350">
                <a:noFill/>
              </a:ln>
              <a:solidFill>
                <a:schemeClr val="tx1">
                  <a:lumMod val="85000"/>
                  <a:lumOff val="15000"/>
                </a:schemeClr>
              </a:solidFill>
              <a:latin typeface="Impact" panose="020B0806030902050204" pitchFamily="34" charset="0"/>
              <a:ea typeface="微软雅黑" panose="020B0503020204020204" pitchFamily="34" charset="-122"/>
            </a:endParaRPr>
          </a:p>
        </p:txBody>
      </p:sp>
      <p:sp>
        <p:nvSpPr>
          <p:cNvPr id="62" name="Rectangle 74"/>
          <p:cNvSpPr>
            <a:spLocks noChangeArrowheads="1"/>
          </p:cNvSpPr>
          <p:nvPr/>
        </p:nvSpPr>
        <p:spPr bwMode="auto">
          <a:xfrm>
            <a:off x="1799320" y="2302361"/>
            <a:ext cx="1441450" cy="1523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buFont typeface="Arial" panose="020B0604020202020204" pitchFamily="34" charset="0"/>
              <a:buNone/>
            </a:pPr>
            <a:r>
              <a:rPr lang="zh-CN" altLang="en-US" sz="1100" dirty="0">
                <a:solidFill>
                  <a:schemeClr val="bg1"/>
                </a:solidFill>
                <a:latin typeface="微软雅黑" panose="020B0503020204020204" pitchFamily="34" charset="-122"/>
                <a:ea typeface="微软雅黑" panose="020B0503020204020204" pitchFamily="34" charset="-122"/>
              </a:rPr>
              <a:t>利用词袋模型 </a:t>
            </a:r>
            <a:r>
              <a:rPr lang="en-US" altLang="zh-CN" sz="1100" dirty="0">
                <a:solidFill>
                  <a:schemeClr val="bg1"/>
                </a:solidFill>
                <a:latin typeface="微软雅黑" panose="020B0503020204020204" pitchFamily="34" charset="-122"/>
                <a:ea typeface="微软雅黑" panose="020B0503020204020204" pitchFamily="34" charset="-122"/>
              </a:rPr>
              <a:t>BOW</a:t>
            </a:r>
            <a:r>
              <a:rPr lang="zh-CN" altLang="en-US" sz="1100" dirty="0">
                <a:solidFill>
                  <a:schemeClr val="bg1"/>
                </a:solidFill>
                <a:latin typeface="微软雅黑" panose="020B0503020204020204" pitchFamily="34" charset="-122"/>
                <a:ea typeface="微软雅黑" panose="020B0503020204020204" pitchFamily="34" charset="-122"/>
              </a:rPr>
              <a:t>、情感词典，以及语义解析等外部资源构建特征，通过训练支持向量机 </a:t>
            </a:r>
            <a:r>
              <a:rPr lang="en-US" altLang="zh-CN" sz="1100" dirty="0">
                <a:solidFill>
                  <a:schemeClr val="bg1"/>
                </a:solidFill>
                <a:latin typeface="微软雅黑" panose="020B0503020204020204" pitchFamily="34" charset="-122"/>
                <a:ea typeface="微软雅黑" panose="020B0503020204020204" pitchFamily="34" charset="-122"/>
              </a:rPr>
              <a:t>(SVM) </a:t>
            </a:r>
            <a:r>
              <a:rPr lang="zh-CN" altLang="en-US" sz="1100" dirty="0">
                <a:solidFill>
                  <a:schemeClr val="bg1"/>
                </a:solidFill>
                <a:latin typeface="微软雅黑" panose="020B0503020204020204" pitchFamily="34" charset="-122"/>
                <a:ea typeface="微软雅黑" panose="020B0503020204020204" pitchFamily="34" charset="-122"/>
              </a:rPr>
              <a:t>来进行情感分类。</a:t>
            </a:r>
            <a:r>
              <a:rPr lang="en-US" altLang="zh-CN" sz="1100" dirty="0">
                <a:solidFill>
                  <a:schemeClr val="bg1"/>
                </a:solidFill>
                <a:latin typeface="微软雅黑" panose="020B0503020204020204" pitchFamily="34" charset="-122"/>
                <a:ea typeface="微软雅黑" panose="020B0503020204020204" pitchFamily="34" charset="-122"/>
              </a:rPr>
              <a:t> </a:t>
            </a:r>
            <a:r>
              <a:rPr lang="zh-CN" altLang="en-US" sz="1100" dirty="0">
                <a:solidFill>
                  <a:schemeClr val="bg1"/>
                </a:solidFill>
                <a:latin typeface="微软雅黑" panose="020B0503020204020204" pitchFamily="34" charset="-122"/>
                <a:ea typeface="微软雅黑" panose="020B0503020204020204" pitchFamily="34" charset="-122"/>
              </a:rPr>
              <a:t>这类方法表现较好，但结果依赖于特征设计与抽取，需要消耗大量人力物力。</a:t>
            </a:r>
            <a:endParaRPr lang="zh-CN" altLang="en-US" sz="1000" dirty="0">
              <a:solidFill>
                <a:schemeClr val="bg1"/>
              </a:solidFill>
              <a:latin typeface="微软雅黑" panose="020B0503020204020204" pitchFamily="34" charset="-122"/>
              <a:ea typeface="微软雅黑" panose="020B0503020204020204" pitchFamily="34" charset="-122"/>
            </a:endParaRPr>
          </a:p>
        </p:txBody>
      </p:sp>
      <p:sp>
        <p:nvSpPr>
          <p:cNvPr id="67" name="Rectangle 74"/>
          <p:cNvSpPr>
            <a:spLocks noChangeArrowheads="1"/>
          </p:cNvSpPr>
          <p:nvPr/>
        </p:nvSpPr>
        <p:spPr bwMode="auto">
          <a:xfrm>
            <a:off x="3599363" y="2308089"/>
            <a:ext cx="1441450" cy="1184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buFont typeface="Arial" panose="020B0604020202020204" pitchFamily="34" charset="0"/>
              <a:buNone/>
            </a:pP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递归神经网络 、循环神经网络、树形</a:t>
            </a:r>
            <a:r>
              <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rPr>
              <a:t>LSTM</a:t>
            </a: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和</a:t>
            </a:r>
            <a:r>
              <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rPr>
              <a:t>GRU</a:t>
            </a: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等。</a:t>
            </a:r>
            <a:r>
              <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rPr>
              <a:t> </a:t>
            </a: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这些基于神经网络的方法仅利用了上下文信息，</a:t>
            </a:r>
            <a:r>
              <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rPr>
              <a:t> </a:t>
            </a: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未考虑极性判断特定目标级情感分类。</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68" name="Rectangle 74"/>
          <p:cNvSpPr>
            <a:spLocks noChangeArrowheads="1"/>
          </p:cNvSpPr>
          <p:nvPr/>
        </p:nvSpPr>
        <p:spPr bwMode="auto">
          <a:xfrm>
            <a:off x="5399562" y="2302361"/>
            <a:ext cx="144145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buFont typeface="Arial" panose="020B0604020202020204" pitchFamily="34" charset="0"/>
              <a:buNone/>
            </a:pPr>
            <a:r>
              <a:rPr lang="en-US" altLang="zh-CN" sz="1100" dirty="0">
                <a:solidFill>
                  <a:schemeClr val="bg1"/>
                </a:solidFill>
                <a:latin typeface="微软雅黑" panose="020B0503020204020204" pitchFamily="34" charset="-122"/>
                <a:ea typeface="微软雅黑" panose="020B0503020204020204" pitchFamily="34" charset="-122"/>
              </a:rPr>
              <a:t>Tang</a:t>
            </a:r>
            <a:r>
              <a:rPr lang="zh-CN" altLang="en-US" sz="1100" dirty="0">
                <a:solidFill>
                  <a:schemeClr val="bg1"/>
                </a:solidFill>
                <a:latin typeface="微软雅黑" panose="020B0503020204020204" pitchFamily="34" charset="-122"/>
                <a:ea typeface="微软雅黑" panose="020B0503020204020204" pitchFamily="34" charset="-122"/>
              </a:rPr>
              <a:t>等提出</a:t>
            </a:r>
            <a:r>
              <a:rPr lang="en-US" altLang="zh-CN" sz="1100" dirty="0">
                <a:solidFill>
                  <a:schemeClr val="bg1"/>
                </a:solidFill>
                <a:latin typeface="微软雅黑" panose="020B0503020204020204" pitchFamily="34" charset="-122"/>
                <a:ea typeface="微软雅黑" panose="020B0503020204020204" pitchFamily="34" charset="-122"/>
              </a:rPr>
              <a:t>TD-LSTM</a:t>
            </a:r>
            <a:r>
              <a:rPr lang="zh-CN" altLang="en-US" sz="1100" dirty="0">
                <a:solidFill>
                  <a:schemeClr val="bg1"/>
                </a:solidFill>
                <a:latin typeface="微软雅黑" panose="020B0503020204020204" pitchFamily="34" charset="-122"/>
                <a:ea typeface="微软雅黑" panose="020B0503020204020204" pitchFamily="34" charset="-122"/>
              </a:rPr>
              <a:t>，</a:t>
            </a:r>
            <a:r>
              <a:rPr lang="en-US" altLang="zh-CN" sz="1100" dirty="0">
                <a:solidFill>
                  <a:schemeClr val="bg1"/>
                </a:solidFill>
                <a:latin typeface="微软雅黑" panose="020B0503020204020204" pitchFamily="34" charset="-122"/>
                <a:ea typeface="微软雅黑" panose="020B0503020204020204" pitchFamily="34" charset="-122"/>
              </a:rPr>
              <a:t> </a:t>
            </a:r>
            <a:r>
              <a:rPr lang="zh-CN" altLang="en-US" sz="1100" dirty="0">
                <a:solidFill>
                  <a:schemeClr val="bg1"/>
                </a:solidFill>
                <a:latin typeface="微软雅黑" panose="020B0503020204020204" pitchFamily="34" charset="-122"/>
                <a:ea typeface="微软雅黑" panose="020B0503020204020204" pitchFamily="34" charset="-122"/>
              </a:rPr>
              <a:t>使用两个 </a:t>
            </a:r>
            <a:r>
              <a:rPr lang="en-US" altLang="zh-CN" sz="1100" dirty="0">
                <a:solidFill>
                  <a:schemeClr val="bg1"/>
                </a:solidFill>
                <a:latin typeface="微软雅黑" panose="020B0503020204020204" pitchFamily="34" charset="-122"/>
                <a:ea typeface="微软雅黑" panose="020B0503020204020204" pitchFamily="34" charset="-122"/>
              </a:rPr>
              <a:t>LSTM </a:t>
            </a:r>
            <a:r>
              <a:rPr lang="zh-CN" altLang="en-US" sz="1100" dirty="0">
                <a:solidFill>
                  <a:schemeClr val="bg1"/>
                </a:solidFill>
                <a:latin typeface="微软雅黑" panose="020B0503020204020204" pitchFamily="34" charset="-122"/>
                <a:ea typeface="微软雅黑" panose="020B0503020204020204" pitchFamily="34" charset="-122"/>
              </a:rPr>
              <a:t>分别对目标实体的上下文文本进行建模，以此考虑实体。</a:t>
            </a:r>
            <a:r>
              <a:rPr lang="en-US" altLang="zh-CN" sz="1100" dirty="0">
                <a:solidFill>
                  <a:schemeClr val="bg1"/>
                </a:solidFill>
                <a:latin typeface="微软雅黑" panose="020B0503020204020204" pitchFamily="34" charset="-122"/>
                <a:ea typeface="微软雅黑" panose="020B0503020204020204" pitchFamily="34" charset="-122"/>
              </a:rPr>
              <a:t>Wang </a:t>
            </a:r>
            <a:r>
              <a:rPr lang="zh-CN" altLang="en-US" sz="1100" dirty="0">
                <a:solidFill>
                  <a:schemeClr val="bg1"/>
                </a:solidFill>
                <a:latin typeface="微软雅黑" panose="020B0503020204020204" pitchFamily="34" charset="-122"/>
                <a:ea typeface="微软雅黑" panose="020B0503020204020204" pitchFamily="34" charset="-122"/>
              </a:rPr>
              <a:t>等提出基于 </a:t>
            </a:r>
            <a:r>
              <a:rPr lang="en-US" altLang="zh-CN" sz="1100" dirty="0">
                <a:solidFill>
                  <a:schemeClr val="bg1"/>
                </a:solidFill>
                <a:latin typeface="微软雅黑" panose="020B0503020204020204" pitchFamily="34" charset="-122"/>
                <a:ea typeface="微软雅黑" panose="020B0503020204020204" pitchFamily="34" charset="-122"/>
              </a:rPr>
              <a:t>attention</a:t>
            </a:r>
            <a:r>
              <a:rPr lang="zh-CN" altLang="en-US" sz="1100" dirty="0">
                <a:solidFill>
                  <a:schemeClr val="bg1"/>
                </a:solidFill>
                <a:latin typeface="微软雅黑" panose="020B0503020204020204" pitchFamily="34" charset="-122"/>
                <a:ea typeface="微软雅黑" panose="020B0503020204020204" pitchFamily="34" charset="-122"/>
              </a:rPr>
              <a:t>的</a:t>
            </a:r>
            <a:r>
              <a:rPr lang="en-US" altLang="zh-CN" sz="1100" dirty="0">
                <a:solidFill>
                  <a:schemeClr val="bg1"/>
                </a:solidFill>
                <a:latin typeface="微软雅黑" panose="020B0503020204020204" pitchFamily="34" charset="-122"/>
                <a:ea typeface="微软雅黑" panose="020B0503020204020204" pitchFamily="34" charset="-122"/>
              </a:rPr>
              <a:t>LSTM</a:t>
            </a:r>
            <a:r>
              <a:rPr lang="zh-CN" altLang="en-US" sz="1100" dirty="0">
                <a:solidFill>
                  <a:schemeClr val="bg1"/>
                </a:solidFill>
                <a:latin typeface="微软雅黑" panose="020B0503020204020204" pitchFamily="34" charset="-122"/>
                <a:ea typeface="微软雅黑" panose="020B0503020204020204" pitchFamily="34" charset="-122"/>
              </a:rPr>
              <a:t>，通过</a:t>
            </a:r>
            <a:r>
              <a:rPr lang="en-US" altLang="zh-CN" sz="1100" dirty="0">
                <a:solidFill>
                  <a:schemeClr val="bg1"/>
                </a:solidFill>
                <a:latin typeface="微软雅黑" panose="020B0503020204020204" pitchFamily="34" charset="-122"/>
                <a:ea typeface="微软雅黑" panose="020B0503020204020204" pitchFamily="34" charset="-122"/>
              </a:rPr>
              <a:t>LSTM</a:t>
            </a:r>
            <a:r>
              <a:rPr lang="zh-CN" altLang="en-US" sz="1100" dirty="0">
                <a:solidFill>
                  <a:schemeClr val="bg1"/>
                </a:solidFill>
                <a:latin typeface="微软雅黑" panose="020B0503020204020204" pitchFamily="34" charset="-122"/>
                <a:ea typeface="微软雅黑" panose="020B0503020204020204" pitchFamily="34" charset="-122"/>
              </a:rPr>
              <a:t>编码句子，利用 </a:t>
            </a:r>
            <a:r>
              <a:rPr lang="en-US" altLang="zh-CN" sz="1100" dirty="0">
                <a:solidFill>
                  <a:schemeClr val="bg1"/>
                </a:solidFill>
                <a:latin typeface="微软雅黑" panose="020B0503020204020204" pitchFamily="34" charset="-122"/>
                <a:ea typeface="微软雅黑" panose="020B0503020204020204" pitchFamily="34" charset="-122"/>
              </a:rPr>
              <a:t>attention </a:t>
            </a:r>
            <a:r>
              <a:rPr lang="zh-CN" altLang="en-US" sz="1100" dirty="0">
                <a:solidFill>
                  <a:schemeClr val="bg1"/>
                </a:solidFill>
                <a:latin typeface="微软雅黑" panose="020B0503020204020204" pitchFamily="34" charset="-122"/>
                <a:ea typeface="微软雅黑" panose="020B0503020204020204" pitchFamily="34" charset="-122"/>
              </a:rPr>
              <a:t>捕获编码后的句子表示中的重要信息。</a:t>
            </a:r>
            <a:endParaRPr lang="en-US" altLang="zh-CN" sz="1100" dirty="0">
              <a:solidFill>
                <a:schemeClr val="bg1"/>
              </a:solidFill>
              <a:latin typeface="微软雅黑" panose="020B0503020204020204" pitchFamily="34" charset="-122"/>
              <a:ea typeface="微软雅黑" panose="020B0503020204020204" pitchFamily="34" charset="-122"/>
            </a:endParaRPr>
          </a:p>
        </p:txBody>
      </p:sp>
      <p:sp>
        <p:nvSpPr>
          <p:cNvPr id="69" name="Rectangle 74"/>
          <p:cNvSpPr>
            <a:spLocks noChangeArrowheads="1"/>
          </p:cNvSpPr>
          <p:nvPr/>
        </p:nvSpPr>
        <p:spPr bwMode="auto">
          <a:xfrm>
            <a:off x="7199763" y="2302361"/>
            <a:ext cx="144145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buFont typeface="Arial" panose="020B0604020202020204" pitchFamily="34" charset="0"/>
              <a:buNone/>
            </a:pPr>
            <a:r>
              <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rPr>
              <a:t>Tang </a:t>
            </a: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等设计了多个收集目标信息</a:t>
            </a:r>
            <a:r>
              <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rPr>
              <a:t>attention</a:t>
            </a: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计算层组成。</a:t>
            </a:r>
            <a:r>
              <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rPr>
              <a:t>Ma</a:t>
            </a: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等使用两个</a:t>
            </a:r>
            <a:r>
              <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rPr>
              <a:t>attention</a:t>
            </a: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网络交互地捕获目标实体与上下文重要的情感信息并形成各自的交互表示</a:t>
            </a:r>
            <a:r>
              <a:rPr lang="en-US" altLang="zh-CN" sz="1100" dirty="0">
                <a:solidFill>
                  <a:schemeClr val="tx1">
                    <a:lumMod val="65000"/>
                    <a:lumOff val="35000"/>
                  </a:schemeClr>
                </a:solidFill>
                <a:latin typeface="微软雅黑" panose="020B0503020204020204" pitchFamily="34" charset="-122"/>
                <a:ea typeface="微软雅黑" panose="020B0503020204020204" pitchFamily="34" charset="-122"/>
              </a:rPr>
              <a:t>, </a:t>
            </a:r>
            <a:r>
              <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rPr>
              <a:t>通过两个交互表示进行情感预测。等等其他相关研究</a:t>
            </a:r>
            <a:endParaRPr lang="zh-CN" altLang="en-US" sz="11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70" name="矩形 69"/>
          <p:cNvSpPr/>
          <p:nvPr/>
        </p:nvSpPr>
        <p:spPr>
          <a:xfrm>
            <a:off x="1688195" y="1478384"/>
            <a:ext cx="1666875" cy="310871"/>
          </a:xfrm>
          <a:prstGeom prst="rect">
            <a:avLst/>
          </a:prstGeom>
          <a:solidFill>
            <a:srgbClr val="37B0E8"/>
          </a:solidFill>
          <a:ln w="6350" cap="flat">
            <a:solidFill>
              <a:schemeClr val="bg1"/>
            </a:solidFill>
            <a:prstDash val="solid"/>
            <a:miter lim="800000"/>
          </a:ln>
        </p:spPr>
        <p:txBody>
          <a:bodyPr vert="horz" wrap="square" lIns="91440" tIns="45720" rIns="91440" bIns="45720" numCol="1" anchor="ctr" anchorCtr="0" compatLnSpc="1"/>
          <a:lstStyle/>
          <a:p>
            <a:pPr algn="ctr"/>
            <a:r>
              <a:rPr lang="en-US" altLang="zh-CN" sz="1200" dirty="0">
                <a:ln w="6350">
                  <a:noFill/>
                </a:ln>
                <a:solidFill>
                  <a:schemeClr val="bg1"/>
                </a:solidFill>
                <a:latin typeface="Impact" panose="020B0806030902050204" pitchFamily="34" charset="0"/>
                <a:ea typeface="微软雅黑" panose="020B0503020204020204" pitchFamily="34" charset="-122"/>
              </a:rPr>
              <a:t>SVM</a:t>
            </a:r>
            <a:r>
              <a:rPr lang="zh-CN" altLang="en-US" sz="1200" dirty="0">
                <a:ln w="6350">
                  <a:noFill/>
                </a:ln>
                <a:solidFill>
                  <a:schemeClr val="bg1"/>
                </a:solidFill>
                <a:latin typeface="Impact" panose="020B0806030902050204" pitchFamily="34" charset="0"/>
                <a:ea typeface="微软雅黑" panose="020B0503020204020204" pitchFamily="34" charset="-122"/>
              </a:rPr>
              <a:t>情感分类</a:t>
            </a:r>
            <a:endParaRPr lang="zh-CN" altLang="en-US" sz="1200" dirty="0">
              <a:ln w="6350">
                <a:noFill/>
              </a:ln>
              <a:solidFill>
                <a:schemeClr val="bg1"/>
              </a:solidFill>
              <a:latin typeface="Impact" panose="020B0806030902050204" pitchFamily="34" charset="0"/>
              <a:ea typeface="微软雅黑" panose="020B0503020204020204" pitchFamily="34" charset="-122"/>
            </a:endParaRPr>
          </a:p>
        </p:txBody>
      </p:sp>
      <p:sp>
        <p:nvSpPr>
          <p:cNvPr id="71" name="矩形 70"/>
          <p:cNvSpPr/>
          <p:nvPr/>
        </p:nvSpPr>
        <p:spPr>
          <a:xfrm>
            <a:off x="3489826" y="1478384"/>
            <a:ext cx="1666875" cy="310871"/>
          </a:xfrm>
          <a:prstGeom prst="rect">
            <a:avLst/>
          </a:prstGeom>
          <a:solidFill>
            <a:schemeClr val="bg1"/>
          </a:solidFill>
          <a:ln w="6350" cap="flat">
            <a:solidFill>
              <a:schemeClr val="bg1">
                <a:lumMod val="85000"/>
              </a:schemeClr>
            </a:solidFill>
            <a:prstDash val="solid"/>
            <a:miter lim="800000"/>
          </a:ln>
        </p:spPr>
        <p:txBody>
          <a:bodyPr vert="horz" wrap="square" lIns="91440" tIns="45720" rIns="91440" bIns="45720" numCol="1" anchor="ctr" anchorCtr="0" compatLnSpc="1"/>
          <a:lstStyle/>
          <a:p>
            <a:pPr algn="ctr"/>
            <a:r>
              <a:rPr lang="zh-CN" altLang="en-US" sz="1200" dirty="0">
                <a:ln w="6350">
                  <a:noFill/>
                </a:ln>
                <a:solidFill>
                  <a:schemeClr val="tx1">
                    <a:lumMod val="65000"/>
                    <a:lumOff val="35000"/>
                  </a:schemeClr>
                </a:solidFill>
                <a:latin typeface="Impact" panose="020B0806030902050204" pitchFamily="34" charset="0"/>
                <a:ea typeface="微软雅黑" panose="020B0503020204020204" pitchFamily="34" charset="-122"/>
              </a:rPr>
              <a:t>传统深度学习方法</a:t>
            </a:r>
            <a:endParaRPr lang="zh-CN" altLang="en-US" sz="1200" dirty="0">
              <a:ln w="6350">
                <a:noFill/>
              </a:ln>
              <a:solidFill>
                <a:schemeClr val="tx1">
                  <a:lumMod val="65000"/>
                  <a:lumOff val="35000"/>
                </a:schemeClr>
              </a:solidFill>
              <a:latin typeface="Impact" panose="020B0806030902050204" pitchFamily="34" charset="0"/>
              <a:ea typeface="微软雅黑" panose="020B0503020204020204" pitchFamily="34" charset="-122"/>
            </a:endParaRPr>
          </a:p>
        </p:txBody>
      </p:sp>
      <p:sp>
        <p:nvSpPr>
          <p:cNvPr id="72" name="矩形 71"/>
          <p:cNvSpPr/>
          <p:nvPr/>
        </p:nvSpPr>
        <p:spPr>
          <a:xfrm>
            <a:off x="7087052" y="1478384"/>
            <a:ext cx="1666875" cy="310871"/>
          </a:xfrm>
          <a:prstGeom prst="rect">
            <a:avLst/>
          </a:prstGeom>
          <a:solidFill>
            <a:schemeClr val="bg1"/>
          </a:solidFill>
          <a:ln w="6350" cap="flat">
            <a:solidFill>
              <a:schemeClr val="bg1">
                <a:lumMod val="85000"/>
              </a:schemeClr>
            </a:solidFill>
            <a:prstDash val="solid"/>
            <a:miter lim="800000"/>
          </a:ln>
        </p:spPr>
        <p:txBody>
          <a:bodyPr vert="horz" wrap="square" lIns="91440" tIns="45720" rIns="91440" bIns="45720" numCol="1" anchor="ctr" anchorCtr="0" compatLnSpc="1"/>
          <a:lstStyle/>
          <a:p>
            <a:pPr algn="ctr"/>
            <a:r>
              <a:rPr lang="zh-CN" altLang="en-US" sz="1200" dirty="0">
                <a:ln w="6350">
                  <a:noFill/>
                </a:ln>
                <a:solidFill>
                  <a:schemeClr val="tx1">
                    <a:lumMod val="65000"/>
                    <a:lumOff val="35000"/>
                  </a:schemeClr>
                </a:solidFill>
                <a:latin typeface="Impact" panose="020B0806030902050204" pitchFamily="34" charset="0"/>
                <a:ea typeface="微软雅黑" panose="020B0503020204020204" pitchFamily="34" charset="-122"/>
              </a:rPr>
              <a:t>复杂注意力机制</a:t>
            </a:r>
            <a:endParaRPr lang="zh-CN" altLang="en-US" sz="1200" dirty="0">
              <a:ln w="6350">
                <a:noFill/>
              </a:ln>
              <a:solidFill>
                <a:schemeClr val="tx1">
                  <a:lumMod val="65000"/>
                  <a:lumOff val="35000"/>
                </a:schemeClr>
              </a:solidFill>
              <a:latin typeface="Impact" panose="020B0806030902050204" pitchFamily="34" charset="0"/>
              <a:ea typeface="微软雅黑" panose="020B0503020204020204" pitchFamily="34" charset="-122"/>
            </a:endParaRPr>
          </a:p>
        </p:txBody>
      </p:sp>
      <p:cxnSp>
        <p:nvCxnSpPr>
          <p:cNvPr id="87" name="直接连接符 86"/>
          <p:cNvCxnSpPr/>
          <p:nvPr/>
        </p:nvCxnSpPr>
        <p:spPr>
          <a:xfrm flipH="1">
            <a:off x="0" y="23683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flipH="1">
            <a:off x="0" y="197786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flipH="1">
            <a:off x="0" y="27620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0" y="315261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sp>
        <p:nvSpPr>
          <p:cNvPr id="91" name="矩形 90"/>
          <p:cNvSpPr/>
          <p:nvPr/>
        </p:nvSpPr>
        <p:spPr>
          <a:xfrm>
            <a:off x="1637" y="1963912"/>
            <a:ext cx="1280513" cy="390525"/>
          </a:xfrm>
          <a:prstGeom prst="rect">
            <a:avLst/>
          </a:prstGeom>
          <a:solidFill>
            <a:srgbClr val="37B0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Freeform 11"/>
          <p:cNvSpPr>
            <a:spLocks noEditPoints="1"/>
          </p:cNvSpPr>
          <p:nvPr/>
        </p:nvSpPr>
        <p:spPr bwMode="auto">
          <a:xfrm>
            <a:off x="124293" y="2864285"/>
            <a:ext cx="150176" cy="190798"/>
          </a:xfrm>
          <a:custGeom>
            <a:avLst/>
            <a:gdLst>
              <a:gd name="T0" fmla="*/ 104 w 139"/>
              <a:gd name="T1" fmla="*/ 99 h 177"/>
              <a:gd name="T2" fmla="*/ 91 w 139"/>
              <a:gd name="T3" fmla="*/ 160 h 177"/>
              <a:gd name="T4" fmla="*/ 133 w 139"/>
              <a:gd name="T5" fmla="*/ 164 h 177"/>
              <a:gd name="T6" fmla="*/ 133 w 139"/>
              <a:gd name="T7" fmla="*/ 177 h 177"/>
              <a:gd name="T8" fmla="*/ 0 w 139"/>
              <a:gd name="T9" fmla="*/ 170 h 177"/>
              <a:gd name="T10" fmla="*/ 51 w 139"/>
              <a:gd name="T11" fmla="*/ 164 h 177"/>
              <a:gd name="T12" fmla="*/ 81 w 139"/>
              <a:gd name="T13" fmla="*/ 151 h 177"/>
              <a:gd name="T14" fmla="*/ 10 w 139"/>
              <a:gd name="T15" fmla="*/ 147 h 177"/>
              <a:gd name="T16" fmla="*/ 10 w 139"/>
              <a:gd name="T17" fmla="*/ 139 h 177"/>
              <a:gd name="T18" fmla="*/ 94 w 139"/>
              <a:gd name="T19" fmla="*/ 120 h 177"/>
              <a:gd name="T20" fmla="*/ 84 w 139"/>
              <a:gd name="T21" fmla="*/ 92 h 177"/>
              <a:gd name="T22" fmla="*/ 69 w 139"/>
              <a:gd name="T23" fmla="*/ 94 h 177"/>
              <a:gd name="T24" fmla="*/ 53 w 139"/>
              <a:gd name="T25" fmla="*/ 113 h 177"/>
              <a:gd name="T26" fmla="*/ 46 w 139"/>
              <a:gd name="T27" fmla="*/ 117 h 177"/>
              <a:gd name="T28" fmla="*/ 24 w 139"/>
              <a:gd name="T29" fmla="*/ 109 h 177"/>
              <a:gd name="T30" fmla="*/ 26 w 139"/>
              <a:gd name="T31" fmla="*/ 97 h 177"/>
              <a:gd name="T32" fmla="*/ 21 w 139"/>
              <a:gd name="T33" fmla="*/ 89 h 177"/>
              <a:gd name="T34" fmla="*/ 63 w 139"/>
              <a:gd name="T35" fmla="*/ 24 h 177"/>
              <a:gd name="T36" fmla="*/ 67 w 139"/>
              <a:gd name="T37" fmla="*/ 26 h 177"/>
              <a:gd name="T38" fmla="*/ 69 w 139"/>
              <a:gd name="T39" fmla="*/ 14 h 177"/>
              <a:gd name="T40" fmla="*/ 76 w 139"/>
              <a:gd name="T41" fmla="*/ 2 h 177"/>
              <a:gd name="T42" fmla="*/ 109 w 139"/>
              <a:gd name="T43" fmla="*/ 29 h 177"/>
              <a:gd name="T44" fmla="*/ 96 w 139"/>
              <a:gd name="T45" fmla="*/ 30 h 177"/>
              <a:gd name="T46" fmla="*/ 94 w 139"/>
              <a:gd name="T47" fmla="*/ 42 h 177"/>
              <a:gd name="T48" fmla="*/ 87 w 139"/>
              <a:gd name="T49" fmla="*/ 63 h 177"/>
              <a:gd name="T50" fmla="*/ 92 w 139"/>
              <a:gd name="T51" fmla="*/ 81 h 177"/>
              <a:gd name="T52" fmla="*/ 89 w 139"/>
              <a:gd name="T53" fmla="*/ 26 h 177"/>
              <a:gd name="T54" fmla="*/ 74 w 139"/>
              <a:gd name="T55" fmla="*/ 30 h 177"/>
              <a:gd name="T56" fmla="*/ 89 w 139"/>
              <a:gd name="T57" fmla="*/ 26 h 177"/>
              <a:gd name="T58" fmla="*/ 80 w 139"/>
              <a:gd name="T59" fmla="*/ 59 h 177"/>
              <a:gd name="T60" fmla="*/ 62 w 139"/>
              <a:gd name="T61" fmla="*/ 33 h 177"/>
              <a:gd name="T62" fmla="*/ 54 w 139"/>
              <a:gd name="T63" fmla="*/ 104 h 177"/>
              <a:gd name="T64" fmla="*/ 56 w 139"/>
              <a:gd name="T65" fmla="*/ 76 h 177"/>
              <a:gd name="T66" fmla="*/ 62 w 139"/>
              <a:gd name="T67" fmla="*/ 63 h 177"/>
              <a:gd name="T68" fmla="*/ 82 w 139"/>
              <a:gd name="T69" fmla="*/ 69 h 177"/>
              <a:gd name="T70" fmla="*/ 67 w 139"/>
              <a:gd name="T71" fmla="*/ 69 h 177"/>
              <a:gd name="T72" fmla="*/ 67 w 139"/>
              <a:gd name="T73" fmla="*/ 69 h 177"/>
              <a:gd name="T74" fmla="*/ 75 w 139"/>
              <a:gd name="T75" fmla="*/ 86 h 177"/>
              <a:gd name="T76" fmla="*/ 82 w 139"/>
              <a:gd name="T77" fmla="*/ 83 h 177"/>
              <a:gd name="T78" fmla="*/ 82 w 139"/>
              <a:gd name="T79" fmla="*/ 69 h 177"/>
              <a:gd name="T80" fmla="*/ 33 w 139"/>
              <a:gd name="T81" fmla="*/ 101 h 177"/>
              <a:gd name="T82" fmla="*/ 31 w 139"/>
              <a:gd name="T83" fmla="*/ 104 h 177"/>
              <a:gd name="T84" fmla="*/ 42 w 139"/>
              <a:gd name="T85" fmla="*/ 10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9" h="177">
                <a:moveTo>
                  <a:pt x="92" y="81"/>
                </a:moveTo>
                <a:cubicBezTo>
                  <a:pt x="97" y="87"/>
                  <a:pt x="101" y="92"/>
                  <a:pt x="104" y="99"/>
                </a:cubicBezTo>
                <a:cubicBezTo>
                  <a:pt x="106" y="106"/>
                  <a:pt x="108" y="113"/>
                  <a:pt x="108" y="120"/>
                </a:cubicBezTo>
                <a:cubicBezTo>
                  <a:pt x="108" y="136"/>
                  <a:pt x="101" y="150"/>
                  <a:pt x="91" y="160"/>
                </a:cubicBezTo>
                <a:cubicBezTo>
                  <a:pt x="90" y="162"/>
                  <a:pt x="89" y="163"/>
                  <a:pt x="88" y="164"/>
                </a:cubicBezTo>
                <a:cubicBezTo>
                  <a:pt x="133" y="164"/>
                  <a:pt x="133" y="164"/>
                  <a:pt x="133" y="164"/>
                </a:cubicBezTo>
                <a:cubicBezTo>
                  <a:pt x="136" y="164"/>
                  <a:pt x="139" y="167"/>
                  <a:pt x="139" y="170"/>
                </a:cubicBezTo>
                <a:cubicBezTo>
                  <a:pt x="139" y="174"/>
                  <a:pt x="136" y="177"/>
                  <a:pt x="133" y="177"/>
                </a:cubicBezTo>
                <a:cubicBezTo>
                  <a:pt x="91" y="177"/>
                  <a:pt x="49" y="177"/>
                  <a:pt x="7" y="177"/>
                </a:cubicBezTo>
                <a:cubicBezTo>
                  <a:pt x="3" y="177"/>
                  <a:pt x="0" y="174"/>
                  <a:pt x="0" y="170"/>
                </a:cubicBezTo>
                <a:cubicBezTo>
                  <a:pt x="0" y="167"/>
                  <a:pt x="3" y="164"/>
                  <a:pt x="7" y="164"/>
                </a:cubicBezTo>
                <a:cubicBezTo>
                  <a:pt x="51" y="164"/>
                  <a:pt x="51" y="164"/>
                  <a:pt x="51" y="164"/>
                </a:cubicBezTo>
                <a:cubicBezTo>
                  <a:pt x="51" y="164"/>
                  <a:pt x="51" y="164"/>
                  <a:pt x="51" y="164"/>
                </a:cubicBezTo>
                <a:cubicBezTo>
                  <a:pt x="63" y="164"/>
                  <a:pt x="74" y="159"/>
                  <a:pt x="81" y="151"/>
                </a:cubicBezTo>
                <a:cubicBezTo>
                  <a:pt x="83" y="150"/>
                  <a:pt x="84" y="148"/>
                  <a:pt x="85" y="147"/>
                </a:cubicBezTo>
                <a:cubicBezTo>
                  <a:pt x="10" y="147"/>
                  <a:pt x="10" y="147"/>
                  <a:pt x="10" y="147"/>
                </a:cubicBezTo>
                <a:cubicBezTo>
                  <a:pt x="8" y="147"/>
                  <a:pt x="6" y="145"/>
                  <a:pt x="6" y="143"/>
                </a:cubicBezTo>
                <a:cubicBezTo>
                  <a:pt x="6" y="141"/>
                  <a:pt x="8" y="139"/>
                  <a:pt x="10" y="139"/>
                </a:cubicBezTo>
                <a:cubicBezTo>
                  <a:pt x="90" y="139"/>
                  <a:pt x="90" y="139"/>
                  <a:pt x="90" y="139"/>
                </a:cubicBezTo>
                <a:cubicBezTo>
                  <a:pt x="93" y="133"/>
                  <a:pt x="94" y="127"/>
                  <a:pt x="94" y="120"/>
                </a:cubicBezTo>
                <a:cubicBezTo>
                  <a:pt x="94" y="114"/>
                  <a:pt x="93" y="109"/>
                  <a:pt x="91" y="104"/>
                </a:cubicBezTo>
                <a:cubicBezTo>
                  <a:pt x="89" y="100"/>
                  <a:pt x="87" y="96"/>
                  <a:pt x="84" y="92"/>
                </a:cubicBezTo>
                <a:cubicBezTo>
                  <a:pt x="81" y="94"/>
                  <a:pt x="78" y="94"/>
                  <a:pt x="75" y="94"/>
                </a:cubicBezTo>
                <a:cubicBezTo>
                  <a:pt x="73" y="94"/>
                  <a:pt x="71" y="94"/>
                  <a:pt x="69" y="94"/>
                </a:cubicBezTo>
                <a:cubicBezTo>
                  <a:pt x="59" y="111"/>
                  <a:pt x="59" y="111"/>
                  <a:pt x="59" y="111"/>
                </a:cubicBezTo>
                <a:cubicBezTo>
                  <a:pt x="58" y="113"/>
                  <a:pt x="55" y="114"/>
                  <a:pt x="53" y="113"/>
                </a:cubicBezTo>
                <a:cubicBezTo>
                  <a:pt x="50" y="111"/>
                  <a:pt x="50" y="111"/>
                  <a:pt x="50" y="111"/>
                </a:cubicBezTo>
                <a:cubicBezTo>
                  <a:pt x="46" y="117"/>
                  <a:pt x="46" y="117"/>
                  <a:pt x="46" y="117"/>
                </a:cubicBezTo>
                <a:cubicBezTo>
                  <a:pt x="45" y="119"/>
                  <a:pt x="42" y="119"/>
                  <a:pt x="40" y="118"/>
                </a:cubicBezTo>
                <a:cubicBezTo>
                  <a:pt x="24" y="109"/>
                  <a:pt x="24" y="109"/>
                  <a:pt x="24" y="109"/>
                </a:cubicBezTo>
                <a:cubicBezTo>
                  <a:pt x="22" y="108"/>
                  <a:pt x="21" y="105"/>
                  <a:pt x="22" y="103"/>
                </a:cubicBezTo>
                <a:cubicBezTo>
                  <a:pt x="26" y="97"/>
                  <a:pt x="26" y="97"/>
                  <a:pt x="26" y="97"/>
                </a:cubicBezTo>
                <a:cubicBezTo>
                  <a:pt x="22" y="95"/>
                  <a:pt x="22" y="95"/>
                  <a:pt x="22" y="95"/>
                </a:cubicBezTo>
                <a:cubicBezTo>
                  <a:pt x="20" y="94"/>
                  <a:pt x="20" y="91"/>
                  <a:pt x="21" y="89"/>
                </a:cubicBezTo>
                <a:cubicBezTo>
                  <a:pt x="57" y="26"/>
                  <a:pt x="57" y="26"/>
                  <a:pt x="57" y="26"/>
                </a:cubicBezTo>
                <a:cubicBezTo>
                  <a:pt x="58" y="24"/>
                  <a:pt x="61" y="23"/>
                  <a:pt x="63" y="24"/>
                </a:cubicBezTo>
                <a:cubicBezTo>
                  <a:pt x="63" y="24"/>
                  <a:pt x="63" y="24"/>
                  <a:pt x="63" y="24"/>
                </a:cubicBezTo>
                <a:cubicBezTo>
                  <a:pt x="67" y="26"/>
                  <a:pt x="67" y="26"/>
                  <a:pt x="67" y="26"/>
                </a:cubicBezTo>
                <a:cubicBezTo>
                  <a:pt x="73" y="16"/>
                  <a:pt x="73" y="16"/>
                  <a:pt x="73" y="16"/>
                </a:cubicBezTo>
                <a:cubicBezTo>
                  <a:pt x="69" y="14"/>
                  <a:pt x="69" y="14"/>
                  <a:pt x="69" y="14"/>
                </a:cubicBezTo>
                <a:cubicBezTo>
                  <a:pt x="66" y="12"/>
                  <a:pt x="65" y="8"/>
                  <a:pt x="66" y="5"/>
                </a:cubicBezTo>
                <a:cubicBezTo>
                  <a:pt x="68" y="1"/>
                  <a:pt x="72" y="0"/>
                  <a:pt x="76" y="2"/>
                </a:cubicBezTo>
                <a:cubicBezTo>
                  <a:pt x="86" y="8"/>
                  <a:pt x="96" y="14"/>
                  <a:pt x="107" y="20"/>
                </a:cubicBezTo>
                <a:cubicBezTo>
                  <a:pt x="110" y="22"/>
                  <a:pt x="111" y="26"/>
                  <a:pt x="109" y="29"/>
                </a:cubicBezTo>
                <a:cubicBezTo>
                  <a:pt x="107" y="33"/>
                  <a:pt x="103" y="34"/>
                  <a:pt x="100" y="32"/>
                </a:cubicBezTo>
                <a:cubicBezTo>
                  <a:pt x="96" y="30"/>
                  <a:pt x="96" y="30"/>
                  <a:pt x="96" y="30"/>
                </a:cubicBezTo>
                <a:cubicBezTo>
                  <a:pt x="90" y="40"/>
                  <a:pt x="90" y="40"/>
                  <a:pt x="90" y="40"/>
                </a:cubicBezTo>
                <a:cubicBezTo>
                  <a:pt x="94" y="42"/>
                  <a:pt x="94" y="42"/>
                  <a:pt x="94" y="42"/>
                </a:cubicBezTo>
                <a:cubicBezTo>
                  <a:pt x="96" y="43"/>
                  <a:pt x="97" y="46"/>
                  <a:pt x="96" y="48"/>
                </a:cubicBezTo>
                <a:cubicBezTo>
                  <a:pt x="87" y="63"/>
                  <a:pt x="87" y="63"/>
                  <a:pt x="87" y="63"/>
                </a:cubicBezTo>
                <a:cubicBezTo>
                  <a:pt x="91" y="66"/>
                  <a:pt x="93" y="71"/>
                  <a:pt x="93" y="76"/>
                </a:cubicBezTo>
                <a:cubicBezTo>
                  <a:pt x="93" y="78"/>
                  <a:pt x="93" y="80"/>
                  <a:pt x="92" y="81"/>
                </a:cubicBezTo>
                <a:close/>
                <a:moveTo>
                  <a:pt x="89" y="26"/>
                </a:moveTo>
                <a:cubicBezTo>
                  <a:pt x="89" y="26"/>
                  <a:pt x="89" y="26"/>
                  <a:pt x="89" y="26"/>
                </a:cubicBezTo>
                <a:cubicBezTo>
                  <a:pt x="86" y="24"/>
                  <a:pt x="83" y="22"/>
                  <a:pt x="80" y="20"/>
                </a:cubicBezTo>
                <a:cubicBezTo>
                  <a:pt x="74" y="30"/>
                  <a:pt x="74" y="30"/>
                  <a:pt x="74" y="30"/>
                </a:cubicBezTo>
                <a:cubicBezTo>
                  <a:pt x="83" y="36"/>
                  <a:pt x="83" y="36"/>
                  <a:pt x="83" y="36"/>
                </a:cubicBezTo>
                <a:cubicBezTo>
                  <a:pt x="89" y="26"/>
                  <a:pt x="89" y="26"/>
                  <a:pt x="89" y="26"/>
                </a:cubicBezTo>
                <a:close/>
                <a:moveTo>
                  <a:pt x="80" y="59"/>
                </a:moveTo>
                <a:cubicBezTo>
                  <a:pt x="80" y="59"/>
                  <a:pt x="80" y="59"/>
                  <a:pt x="80" y="59"/>
                </a:cubicBezTo>
                <a:cubicBezTo>
                  <a:pt x="87" y="47"/>
                  <a:pt x="87" y="47"/>
                  <a:pt x="87" y="47"/>
                </a:cubicBezTo>
                <a:cubicBezTo>
                  <a:pt x="78" y="43"/>
                  <a:pt x="70" y="38"/>
                  <a:pt x="62" y="33"/>
                </a:cubicBezTo>
                <a:cubicBezTo>
                  <a:pt x="30" y="90"/>
                  <a:pt x="30" y="90"/>
                  <a:pt x="30" y="90"/>
                </a:cubicBezTo>
                <a:cubicBezTo>
                  <a:pt x="38" y="94"/>
                  <a:pt x="46" y="99"/>
                  <a:pt x="54" y="104"/>
                </a:cubicBezTo>
                <a:cubicBezTo>
                  <a:pt x="62" y="90"/>
                  <a:pt x="62" y="90"/>
                  <a:pt x="62" y="90"/>
                </a:cubicBezTo>
                <a:cubicBezTo>
                  <a:pt x="58" y="86"/>
                  <a:pt x="56" y="81"/>
                  <a:pt x="56" y="76"/>
                </a:cubicBezTo>
                <a:cubicBezTo>
                  <a:pt x="56" y="71"/>
                  <a:pt x="58" y="66"/>
                  <a:pt x="62" y="63"/>
                </a:cubicBezTo>
                <a:cubicBezTo>
                  <a:pt x="62" y="63"/>
                  <a:pt x="62" y="63"/>
                  <a:pt x="62" y="63"/>
                </a:cubicBezTo>
                <a:cubicBezTo>
                  <a:pt x="67" y="58"/>
                  <a:pt x="73" y="57"/>
                  <a:pt x="80" y="59"/>
                </a:cubicBezTo>
                <a:close/>
                <a:moveTo>
                  <a:pt x="82" y="69"/>
                </a:moveTo>
                <a:cubicBezTo>
                  <a:pt x="82" y="69"/>
                  <a:pt x="82" y="69"/>
                  <a:pt x="82" y="69"/>
                </a:cubicBezTo>
                <a:cubicBezTo>
                  <a:pt x="78" y="65"/>
                  <a:pt x="71" y="65"/>
                  <a:pt x="67" y="69"/>
                </a:cubicBezTo>
                <a:cubicBezTo>
                  <a:pt x="67" y="69"/>
                  <a:pt x="67" y="69"/>
                  <a:pt x="67" y="69"/>
                </a:cubicBezTo>
                <a:cubicBezTo>
                  <a:pt x="67" y="69"/>
                  <a:pt x="67" y="69"/>
                  <a:pt x="67" y="69"/>
                </a:cubicBezTo>
                <a:cubicBezTo>
                  <a:pt x="65" y="71"/>
                  <a:pt x="64" y="73"/>
                  <a:pt x="64" y="76"/>
                </a:cubicBezTo>
                <a:cubicBezTo>
                  <a:pt x="64" y="82"/>
                  <a:pt x="69" y="86"/>
                  <a:pt x="75" y="86"/>
                </a:cubicBezTo>
                <a:cubicBezTo>
                  <a:pt x="77" y="86"/>
                  <a:pt x="80" y="85"/>
                  <a:pt x="82" y="83"/>
                </a:cubicBezTo>
                <a:cubicBezTo>
                  <a:pt x="82" y="83"/>
                  <a:pt x="82" y="83"/>
                  <a:pt x="82" y="83"/>
                </a:cubicBezTo>
                <a:cubicBezTo>
                  <a:pt x="84" y="81"/>
                  <a:pt x="85" y="79"/>
                  <a:pt x="85" y="76"/>
                </a:cubicBezTo>
                <a:cubicBezTo>
                  <a:pt x="85" y="73"/>
                  <a:pt x="84" y="71"/>
                  <a:pt x="82" y="69"/>
                </a:cubicBezTo>
                <a:cubicBezTo>
                  <a:pt x="82" y="69"/>
                  <a:pt x="82" y="69"/>
                  <a:pt x="82" y="69"/>
                </a:cubicBezTo>
                <a:close/>
                <a:moveTo>
                  <a:pt x="33" y="101"/>
                </a:moveTo>
                <a:cubicBezTo>
                  <a:pt x="33" y="101"/>
                  <a:pt x="33" y="101"/>
                  <a:pt x="33" y="101"/>
                </a:cubicBezTo>
                <a:cubicBezTo>
                  <a:pt x="31" y="104"/>
                  <a:pt x="31" y="104"/>
                  <a:pt x="31" y="104"/>
                </a:cubicBezTo>
                <a:cubicBezTo>
                  <a:pt x="41" y="109"/>
                  <a:pt x="41" y="109"/>
                  <a:pt x="41" y="109"/>
                </a:cubicBezTo>
                <a:cubicBezTo>
                  <a:pt x="42" y="106"/>
                  <a:pt x="42" y="106"/>
                  <a:pt x="42" y="106"/>
                </a:cubicBezTo>
                <a:cubicBezTo>
                  <a:pt x="33" y="101"/>
                  <a:pt x="33" y="101"/>
                  <a:pt x="33" y="101"/>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93" name="Freeform 12"/>
          <p:cNvSpPr>
            <a:spLocks noEditPoints="1"/>
          </p:cNvSpPr>
          <p:nvPr/>
        </p:nvSpPr>
        <p:spPr bwMode="auto">
          <a:xfrm>
            <a:off x="134107" y="2472073"/>
            <a:ext cx="130548" cy="187604"/>
          </a:xfrm>
          <a:custGeom>
            <a:avLst/>
            <a:gdLst>
              <a:gd name="T0" fmla="*/ 3 w 121"/>
              <a:gd name="T1" fmla="*/ 119 h 174"/>
              <a:gd name="T2" fmla="*/ 23 w 121"/>
              <a:gd name="T3" fmla="*/ 115 h 174"/>
              <a:gd name="T4" fmla="*/ 38 w 121"/>
              <a:gd name="T5" fmla="*/ 74 h 174"/>
              <a:gd name="T6" fmla="*/ 38 w 121"/>
              <a:gd name="T7" fmla="*/ 74 h 174"/>
              <a:gd name="T8" fmla="*/ 38 w 121"/>
              <a:gd name="T9" fmla="*/ 29 h 174"/>
              <a:gd name="T10" fmla="*/ 54 w 121"/>
              <a:gd name="T11" fmla="*/ 21 h 174"/>
              <a:gd name="T12" fmla="*/ 60 w 121"/>
              <a:gd name="T13" fmla="*/ 0 h 174"/>
              <a:gd name="T14" fmla="*/ 67 w 121"/>
              <a:gd name="T15" fmla="*/ 21 h 174"/>
              <a:gd name="T16" fmla="*/ 92 w 121"/>
              <a:gd name="T17" fmla="*/ 51 h 174"/>
              <a:gd name="T18" fmla="*/ 82 w 121"/>
              <a:gd name="T19" fmla="*/ 74 h 174"/>
              <a:gd name="T20" fmla="*/ 98 w 121"/>
              <a:gd name="T21" fmla="*/ 115 h 174"/>
              <a:gd name="T22" fmla="*/ 117 w 121"/>
              <a:gd name="T23" fmla="*/ 119 h 174"/>
              <a:gd name="T24" fmla="*/ 102 w 121"/>
              <a:gd name="T25" fmla="*/ 124 h 174"/>
              <a:gd name="T26" fmla="*/ 116 w 121"/>
              <a:gd name="T27" fmla="*/ 159 h 174"/>
              <a:gd name="T28" fmla="*/ 120 w 121"/>
              <a:gd name="T29" fmla="*/ 168 h 174"/>
              <a:gd name="T30" fmla="*/ 113 w 121"/>
              <a:gd name="T31" fmla="*/ 171 h 174"/>
              <a:gd name="T32" fmla="*/ 108 w 121"/>
              <a:gd name="T33" fmla="*/ 162 h 174"/>
              <a:gd name="T34" fmla="*/ 87 w 121"/>
              <a:gd name="T35" fmla="*/ 124 h 174"/>
              <a:gd name="T36" fmla="*/ 67 w 121"/>
              <a:gd name="T37" fmla="*/ 129 h 174"/>
              <a:gd name="T38" fmla="*/ 54 w 121"/>
              <a:gd name="T39" fmla="*/ 129 h 174"/>
              <a:gd name="T40" fmla="*/ 34 w 121"/>
              <a:gd name="T41" fmla="*/ 124 h 174"/>
              <a:gd name="T42" fmla="*/ 13 w 121"/>
              <a:gd name="T43" fmla="*/ 162 h 174"/>
              <a:gd name="T44" fmla="*/ 8 w 121"/>
              <a:gd name="T45" fmla="*/ 171 h 174"/>
              <a:gd name="T46" fmla="*/ 1 w 121"/>
              <a:gd name="T47" fmla="*/ 168 h 174"/>
              <a:gd name="T48" fmla="*/ 5 w 121"/>
              <a:gd name="T49" fmla="*/ 159 h 174"/>
              <a:gd name="T50" fmla="*/ 19 w 121"/>
              <a:gd name="T51" fmla="*/ 124 h 174"/>
              <a:gd name="T52" fmla="*/ 54 w 121"/>
              <a:gd name="T53" fmla="*/ 115 h 174"/>
              <a:gd name="T54" fmla="*/ 54 w 121"/>
              <a:gd name="T55" fmla="*/ 110 h 174"/>
              <a:gd name="T56" fmla="*/ 67 w 121"/>
              <a:gd name="T57" fmla="*/ 110 h 174"/>
              <a:gd name="T58" fmla="*/ 83 w 121"/>
              <a:gd name="T59" fmla="*/ 115 h 174"/>
              <a:gd name="T60" fmla="*/ 54 w 121"/>
              <a:gd name="T61" fmla="*/ 82 h 174"/>
              <a:gd name="T62" fmla="*/ 54 w 121"/>
              <a:gd name="T63" fmla="*/ 115 h 174"/>
              <a:gd name="T64" fmla="*/ 73 w 121"/>
              <a:gd name="T65" fmla="*/ 39 h 174"/>
              <a:gd name="T66" fmla="*/ 48 w 121"/>
              <a:gd name="T67" fmla="*/ 39 h 174"/>
              <a:gd name="T68" fmla="*/ 48 w 121"/>
              <a:gd name="T69" fmla="*/ 64 h 174"/>
              <a:gd name="T70" fmla="*/ 68 w 121"/>
              <a:gd name="T71" fmla="*/ 68 h 174"/>
              <a:gd name="T72" fmla="*/ 73 w 121"/>
              <a:gd name="T73" fmla="*/ 64 h 174"/>
              <a:gd name="T74" fmla="*/ 73 w 121"/>
              <a:gd name="T75" fmla="*/ 3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1" h="174">
                <a:moveTo>
                  <a:pt x="8" y="124"/>
                </a:moveTo>
                <a:cubicBezTo>
                  <a:pt x="5" y="124"/>
                  <a:pt x="3" y="122"/>
                  <a:pt x="3" y="119"/>
                </a:cubicBezTo>
                <a:cubicBezTo>
                  <a:pt x="3" y="117"/>
                  <a:pt x="5" y="115"/>
                  <a:pt x="8" y="115"/>
                </a:cubicBezTo>
                <a:cubicBezTo>
                  <a:pt x="23" y="115"/>
                  <a:pt x="23" y="115"/>
                  <a:pt x="23" y="115"/>
                </a:cubicBezTo>
                <a:cubicBezTo>
                  <a:pt x="42" y="77"/>
                  <a:pt x="42" y="77"/>
                  <a:pt x="42" y="77"/>
                </a:cubicBezTo>
                <a:cubicBezTo>
                  <a:pt x="41" y="76"/>
                  <a:pt x="40" y="75"/>
                  <a:pt x="38" y="74"/>
                </a:cubicBezTo>
                <a:cubicBezTo>
                  <a:pt x="38" y="74"/>
                  <a:pt x="38" y="74"/>
                  <a:pt x="38" y="74"/>
                </a:cubicBezTo>
                <a:cubicBezTo>
                  <a:pt x="38" y="74"/>
                  <a:pt x="38" y="74"/>
                  <a:pt x="38" y="74"/>
                </a:cubicBezTo>
                <a:cubicBezTo>
                  <a:pt x="33" y="68"/>
                  <a:pt x="29" y="60"/>
                  <a:pt x="29" y="51"/>
                </a:cubicBezTo>
                <a:cubicBezTo>
                  <a:pt x="29" y="43"/>
                  <a:pt x="33" y="35"/>
                  <a:pt x="38" y="29"/>
                </a:cubicBezTo>
                <a:cubicBezTo>
                  <a:pt x="39" y="29"/>
                  <a:pt x="39" y="29"/>
                  <a:pt x="39" y="29"/>
                </a:cubicBezTo>
                <a:cubicBezTo>
                  <a:pt x="43" y="25"/>
                  <a:pt x="48" y="22"/>
                  <a:pt x="54" y="21"/>
                </a:cubicBezTo>
                <a:cubicBezTo>
                  <a:pt x="54" y="7"/>
                  <a:pt x="54" y="7"/>
                  <a:pt x="54" y="7"/>
                </a:cubicBezTo>
                <a:cubicBezTo>
                  <a:pt x="54" y="3"/>
                  <a:pt x="57" y="0"/>
                  <a:pt x="60" y="0"/>
                </a:cubicBezTo>
                <a:cubicBezTo>
                  <a:pt x="64" y="0"/>
                  <a:pt x="67" y="3"/>
                  <a:pt x="67" y="7"/>
                </a:cubicBezTo>
                <a:cubicBezTo>
                  <a:pt x="67" y="21"/>
                  <a:pt x="67" y="21"/>
                  <a:pt x="67" y="21"/>
                </a:cubicBezTo>
                <a:cubicBezTo>
                  <a:pt x="73" y="22"/>
                  <a:pt x="78" y="25"/>
                  <a:pt x="82" y="29"/>
                </a:cubicBezTo>
                <a:cubicBezTo>
                  <a:pt x="88" y="35"/>
                  <a:pt x="92" y="43"/>
                  <a:pt x="92" y="51"/>
                </a:cubicBezTo>
                <a:cubicBezTo>
                  <a:pt x="92" y="60"/>
                  <a:pt x="88" y="68"/>
                  <a:pt x="82" y="74"/>
                </a:cubicBezTo>
                <a:cubicBezTo>
                  <a:pt x="82" y="74"/>
                  <a:pt x="82" y="74"/>
                  <a:pt x="82" y="74"/>
                </a:cubicBezTo>
                <a:cubicBezTo>
                  <a:pt x="81" y="75"/>
                  <a:pt x="80" y="76"/>
                  <a:pt x="79" y="77"/>
                </a:cubicBezTo>
                <a:cubicBezTo>
                  <a:pt x="98" y="115"/>
                  <a:pt x="98" y="115"/>
                  <a:pt x="98" y="115"/>
                </a:cubicBezTo>
                <a:cubicBezTo>
                  <a:pt x="113" y="115"/>
                  <a:pt x="113" y="115"/>
                  <a:pt x="113" y="115"/>
                </a:cubicBezTo>
                <a:cubicBezTo>
                  <a:pt x="116" y="115"/>
                  <a:pt x="117" y="117"/>
                  <a:pt x="117" y="119"/>
                </a:cubicBezTo>
                <a:cubicBezTo>
                  <a:pt x="117" y="122"/>
                  <a:pt x="116" y="124"/>
                  <a:pt x="113" y="124"/>
                </a:cubicBezTo>
                <a:cubicBezTo>
                  <a:pt x="102" y="124"/>
                  <a:pt x="102" y="124"/>
                  <a:pt x="102" y="124"/>
                </a:cubicBezTo>
                <a:cubicBezTo>
                  <a:pt x="116" y="153"/>
                  <a:pt x="116" y="153"/>
                  <a:pt x="116" y="153"/>
                </a:cubicBezTo>
                <a:cubicBezTo>
                  <a:pt x="117" y="155"/>
                  <a:pt x="117" y="157"/>
                  <a:pt x="116" y="159"/>
                </a:cubicBezTo>
                <a:cubicBezTo>
                  <a:pt x="117" y="162"/>
                  <a:pt x="117" y="162"/>
                  <a:pt x="117" y="162"/>
                </a:cubicBezTo>
                <a:cubicBezTo>
                  <a:pt x="120" y="168"/>
                  <a:pt x="120" y="168"/>
                  <a:pt x="120" y="168"/>
                </a:cubicBezTo>
                <a:cubicBezTo>
                  <a:pt x="121" y="170"/>
                  <a:pt x="120" y="172"/>
                  <a:pt x="118" y="173"/>
                </a:cubicBezTo>
                <a:cubicBezTo>
                  <a:pt x="116" y="174"/>
                  <a:pt x="114" y="173"/>
                  <a:pt x="113" y="171"/>
                </a:cubicBezTo>
                <a:cubicBezTo>
                  <a:pt x="110" y="165"/>
                  <a:pt x="110" y="165"/>
                  <a:pt x="110" y="165"/>
                </a:cubicBezTo>
                <a:cubicBezTo>
                  <a:pt x="108" y="162"/>
                  <a:pt x="108" y="162"/>
                  <a:pt x="108" y="162"/>
                </a:cubicBezTo>
                <a:cubicBezTo>
                  <a:pt x="106" y="162"/>
                  <a:pt x="104" y="160"/>
                  <a:pt x="103" y="158"/>
                </a:cubicBezTo>
                <a:cubicBezTo>
                  <a:pt x="87" y="124"/>
                  <a:pt x="87" y="124"/>
                  <a:pt x="87" y="124"/>
                </a:cubicBezTo>
                <a:cubicBezTo>
                  <a:pt x="67" y="124"/>
                  <a:pt x="67" y="124"/>
                  <a:pt x="67" y="124"/>
                </a:cubicBezTo>
                <a:cubicBezTo>
                  <a:pt x="67" y="129"/>
                  <a:pt x="67" y="129"/>
                  <a:pt x="67" y="129"/>
                </a:cubicBezTo>
                <a:cubicBezTo>
                  <a:pt x="67" y="132"/>
                  <a:pt x="64" y="136"/>
                  <a:pt x="60" y="136"/>
                </a:cubicBezTo>
                <a:cubicBezTo>
                  <a:pt x="57" y="136"/>
                  <a:pt x="54" y="132"/>
                  <a:pt x="54" y="129"/>
                </a:cubicBezTo>
                <a:cubicBezTo>
                  <a:pt x="54" y="124"/>
                  <a:pt x="54" y="124"/>
                  <a:pt x="54" y="124"/>
                </a:cubicBezTo>
                <a:cubicBezTo>
                  <a:pt x="34" y="124"/>
                  <a:pt x="34" y="124"/>
                  <a:pt x="34" y="124"/>
                </a:cubicBezTo>
                <a:cubicBezTo>
                  <a:pt x="17" y="158"/>
                  <a:pt x="17" y="158"/>
                  <a:pt x="17" y="158"/>
                </a:cubicBezTo>
                <a:cubicBezTo>
                  <a:pt x="16" y="160"/>
                  <a:pt x="15" y="162"/>
                  <a:pt x="13" y="162"/>
                </a:cubicBezTo>
                <a:cubicBezTo>
                  <a:pt x="11" y="165"/>
                  <a:pt x="11" y="165"/>
                  <a:pt x="11" y="165"/>
                </a:cubicBezTo>
                <a:cubicBezTo>
                  <a:pt x="8" y="171"/>
                  <a:pt x="8" y="171"/>
                  <a:pt x="8" y="171"/>
                </a:cubicBezTo>
                <a:cubicBezTo>
                  <a:pt x="7" y="173"/>
                  <a:pt x="5" y="174"/>
                  <a:pt x="3" y="173"/>
                </a:cubicBezTo>
                <a:cubicBezTo>
                  <a:pt x="1" y="172"/>
                  <a:pt x="0" y="170"/>
                  <a:pt x="1" y="168"/>
                </a:cubicBezTo>
                <a:cubicBezTo>
                  <a:pt x="4" y="162"/>
                  <a:pt x="4" y="162"/>
                  <a:pt x="4" y="162"/>
                </a:cubicBezTo>
                <a:cubicBezTo>
                  <a:pt x="5" y="159"/>
                  <a:pt x="5" y="159"/>
                  <a:pt x="5" y="159"/>
                </a:cubicBezTo>
                <a:cubicBezTo>
                  <a:pt x="4" y="157"/>
                  <a:pt x="4" y="155"/>
                  <a:pt x="5" y="153"/>
                </a:cubicBezTo>
                <a:cubicBezTo>
                  <a:pt x="19" y="124"/>
                  <a:pt x="19" y="124"/>
                  <a:pt x="19" y="124"/>
                </a:cubicBezTo>
                <a:cubicBezTo>
                  <a:pt x="8" y="124"/>
                  <a:pt x="8" y="124"/>
                  <a:pt x="8" y="124"/>
                </a:cubicBezTo>
                <a:close/>
                <a:moveTo>
                  <a:pt x="54" y="115"/>
                </a:moveTo>
                <a:cubicBezTo>
                  <a:pt x="54" y="115"/>
                  <a:pt x="54" y="115"/>
                  <a:pt x="54" y="115"/>
                </a:cubicBezTo>
                <a:cubicBezTo>
                  <a:pt x="54" y="110"/>
                  <a:pt x="54" y="110"/>
                  <a:pt x="54" y="110"/>
                </a:cubicBezTo>
                <a:cubicBezTo>
                  <a:pt x="54" y="107"/>
                  <a:pt x="57" y="103"/>
                  <a:pt x="60" y="103"/>
                </a:cubicBezTo>
                <a:cubicBezTo>
                  <a:pt x="64" y="103"/>
                  <a:pt x="67" y="107"/>
                  <a:pt x="67" y="110"/>
                </a:cubicBezTo>
                <a:cubicBezTo>
                  <a:pt x="67" y="115"/>
                  <a:pt x="67" y="115"/>
                  <a:pt x="67" y="115"/>
                </a:cubicBezTo>
                <a:cubicBezTo>
                  <a:pt x="83" y="115"/>
                  <a:pt x="83" y="115"/>
                  <a:pt x="83" y="115"/>
                </a:cubicBezTo>
                <a:cubicBezTo>
                  <a:pt x="67" y="82"/>
                  <a:pt x="67" y="82"/>
                  <a:pt x="67" y="82"/>
                </a:cubicBezTo>
                <a:cubicBezTo>
                  <a:pt x="63" y="83"/>
                  <a:pt x="58" y="83"/>
                  <a:pt x="54" y="82"/>
                </a:cubicBezTo>
                <a:cubicBezTo>
                  <a:pt x="38" y="115"/>
                  <a:pt x="38" y="115"/>
                  <a:pt x="38" y="115"/>
                </a:cubicBezTo>
                <a:cubicBezTo>
                  <a:pt x="54" y="115"/>
                  <a:pt x="54" y="115"/>
                  <a:pt x="54" y="115"/>
                </a:cubicBezTo>
                <a:close/>
                <a:moveTo>
                  <a:pt x="73" y="39"/>
                </a:moveTo>
                <a:cubicBezTo>
                  <a:pt x="73" y="39"/>
                  <a:pt x="73" y="39"/>
                  <a:pt x="73" y="39"/>
                </a:cubicBezTo>
                <a:cubicBezTo>
                  <a:pt x="66" y="32"/>
                  <a:pt x="55" y="32"/>
                  <a:pt x="48" y="39"/>
                </a:cubicBezTo>
                <a:cubicBezTo>
                  <a:pt x="48" y="39"/>
                  <a:pt x="48" y="39"/>
                  <a:pt x="48" y="39"/>
                </a:cubicBezTo>
                <a:cubicBezTo>
                  <a:pt x="45" y="42"/>
                  <a:pt x="43" y="47"/>
                  <a:pt x="43" y="51"/>
                </a:cubicBezTo>
                <a:cubicBezTo>
                  <a:pt x="43" y="56"/>
                  <a:pt x="45" y="61"/>
                  <a:pt x="48" y="64"/>
                </a:cubicBezTo>
                <a:cubicBezTo>
                  <a:pt x="53" y="69"/>
                  <a:pt x="61" y="71"/>
                  <a:pt x="67" y="68"/>
                </a:cubicBezTo>
                <a:cubicBezTo>
                  <a:pt x="68" y="68"/>
                  <a:pt x="68" y="68"/>
                  <a:pt x="68" y="68"/>
                </a:cubicBezTo>
                <a:cubicBezTo>
                  <a:pt x="69" y="67"/>
                  <a:pt x="71" y="66"/>
                  <a:pt x="73" y="64"/>
                </a:cubicBezTo>
                <a:cubicBezTo>
                  <a:pt x="73" y="64"/>
                  <a:pt x="73" y="64"/>
                  <a:pt x="73" y="64"/>
                </a:cubicBezTo>
                <a:cubicBezTo>
                  <a:pt x="76" y="61"/>
                  <a:pt x="78" y="56"/>
                  <a:pt x="78" y="51"/>
                </a:cubicBezTo>
                <a:cubicBezTo>
                  <a:pt x="78" y="47"/>
                  <a:pt x="76" y="42"/>
                  <a:pt x="73" y="39"/>
                </a:cubicBezTo>
                <a:cubicBezTo>
                  <a:pt x="73" y="39"/>
                  <a:pt x="73" y="39"/>
                  <a:pt x="73" y="39"/>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96" name="矩形 95"/>
          <p:cNvSpPr/>
          <p:nvPr/>
        </p:nvSpPr>
        <p:spPr>
          <a:xfrm>
            <a:off x="614946" y="1653245"/>
            <a:ext cx="441146"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引言</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7" name="矩形 96"/>
          <p:cNvSpPr/>
          <p:nvPr/>
        </p:nvSpPr>
        <p:spPr>
          <a:xfrm>
            <a:off x="486706" y="2036065"/>
            <a:ext cx="697627" cy="246221"/>
          </a:xfrm>
          <a:prstGeom prst="rect">
            <a:avLst/>
          </a:prstGeom>
        </p:spPr>
        <p:txBody>
          <a:bodyPr wrap="none">
            <a:spAutoFit/>
          </a:bodyPr>
          <a:lstStyle/>
          <a:p>
            <a:pPr algn="ctr"/>
            <a:r>
              <a:rPr lang="zh-CN" altLang="en-US" sz="1000" dirty="0">
                <a:ln w="6350">
                  <a:noFill/>
                </a:ln>
                <a:solidFill>
                  <a:schemeClr val="bg1"/>
                </a:solidFill>
                <a:latin typeface="Impact" panose="020B0806030902050204" pitchFamily="34" charset="0"/>
                <a:ea typeface="微软雅黑" panose="020B0503020204020204" pitchFamily="34" charset="-122"/>
              </a:rPr>
              <a:t>相关研究</a:t>
            </a:r>
            <a:endParaRPr lang="zh-CN" altLang="en-US" sz="1000" dirty="0">
              <a:ln w="6350">
                <a:noFill/>
              </a:ln>
              <a:solidFill>
                <a:schemeClr val="bg1"/>
              </a:solidFill>
              <a:latin typeface="Impact" panose="020B0806030902050204" pitchFamily="34" charset="0"/>
              <a:ea typeface="微软雅黑" panose="020B0503020204020204" pitchFamily="34" charset="-122"/>
            </a:endParaRPr>
          </a:p>
        </p:txBody>
      </p:sp>
      <p:sp>
        <p:nvSpPr>
          <p:cNvPr id="98" name="矩形 97"/>
          <p:cNvSpPr/>
          <p:nvPr/>
        </p:nvSpPr>
        <p:spPr>
          <a:xfrm>
            <a:off x="424187" y="2823369"/>
            <a:ext cx="822662"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实验与分析</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9" name="矩形 98"/>
          <p:cNvSpPr/>
          <p:nvPr/>
        </p:nvSpPr>
        <p:spPr>
          <a:xfrm>
            <a:off x="484301" y="2432846"/>
            <a:ext cx="702436"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模型建立</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101" name="矩形 100"/>
          <p:cNvSpPr/>
          <p:nvPr/>
        </p:nvSpPr>
        <p:spPr>
          <a:xfrm>
            <a:off x="680579" y="3224765"/>
            <a:ext cx="309880" cy="245110"/>
          </a:xfrm>
          <a:prstGeom prst="rect">
            <a:avLst/>
          </a:prstGeom>
        </p:spPr>
        <p:txBody>
          <a:bodyPr wrap="none">
            <a:spAutoFit/>
          </a:bodyPr>
          <a:lstStyle/>
          <a:p>
            <a:pPr algn="ct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41" name="Freeform 10"/>
          <p:cNvSpPr>
            <a:spLocks noEditPoints="1"/>
          </p:cNvSpPr>
          <p:nvPr/>
        </p:nvSpPr>
        <p:spPr bwMode="auto">
          <a:xfrm>
            <a:off x="107850" y="2091788"/>
            <a:ext cx="174824" cy="175280"/>
          </a:xfrm>
          <a:custGeom>
            <a:avLst/>
            <a:gdLst>
              <a:gd name="T0" fmla="*/ 47 w 162"/>
              <a:gd name="T1" fmla="*/ 34 h 163"/>
              <a:gd name="T2" fmla="*/ 34 w 162"/>
              <a:gd name="T3" fmla="*/ 47 h 163"/>
              <a:gd name="T4" fmla="*/ 32 w 162"/>
              <a:gd name="T5" fmla="*/ 61 h 163"/>
              <a:gd name="T6" fmla="*/ 41 w 162"/>
              <a:gd name="T7" fmla="*/ 52 h 163"/>
              <a:gd name="T8" fmla="*/ 52 w 162"/>
              <a:gd name="T9" fmla="*/ 41 h 163"/>
              <a:gd name="T10" fmla="*/ 60 w 162"/>
              <a:gd name="T11" fmla="*/ 32 h 163"/>
              <a:gd name="T12" fmla="*/ 160 w 162"/>
              <a:gd name="T13" fmla="*/ 150 h 163"/>
              <a:gd name="T14" fmla="*/ 130 w 162"/>
              <a:gd name="T15" fmla="*/ 121 h 163"/>
              <a:gd name="T16" fmla="*/ 147 w 162"/>
              <a:gd name="T17" fmla="*/ 74 h 163"/>
              <a:gd name="T18" fmla="*/ 142 w 162"/>
              <a:gd name="T19" fmla="*/ 46 h 163"/>
              <a:gd name="T20" fmla="*/ 126 w 162"/>
              <a:gd name="T21" fmla="*/ 22 h 163"/>
              <a:gd name="T22" fmla="*/ 74 w 162"/>
              <a:gd name="T23" fmla="*/ 0 h 163"/>
              <a:gd name="T24" fmla="*/ 6 w 162"/>
              <a:gd name="T25" fmla="*/ 46 h 163"/>
              <a:gd name="T26" fmla="*/ 5 w 162"/>
              <a:gd name="T27" fmla="*/ 102 h 163"/>
              <a:gd name="T28" fmla="*/ 21 w 162"/>
              <a:gd name="T29" fmla="*/ 126 h 163"/>
              <a:gd name="T30" fmla="*/ 45 w 162"/>
              <a:gd name="T31" fmla="*/ 142 h 163"/>
              <a:gd name="T32" fmla="*/ 45 w 162"/>
              <a:gd name="T33" fmla="*/ 142 h 163"/>
              <a:gd name="T34" fmla="*/ 102 w 162"/>
              <a:gd name="T35" fmla="*/ 142 h 163"/>
              <a:gd name="T36" fmla="*/ 150 w 162"/>
              <a:gd name="T37" fmla="*/ 160 h 163"/>
              <a:gd name="T38" fmla="*/ 160 w 162"/>
              <a:gd name="T39" fmla="*/ 150 h 163"/>
              <a:gd name="T40" fmla="*/ 116 w 162"/>
              <a:gd name="T41" fmla="*/ 117 h 163"/>
              <a:gd name="T42" fmla="*/ 97 w 162"/>
              <a:gd name="T43" fmla="*/ 130 h 163"/>
              <a:gd name="T44" fmla="*/ 51 w 162"/>
              <a:gd name="T45" fmla="*/ 130 h 163"/>
              <a:gd name="T46" fmla="*/ 31 w 162"/>
              <a:gd name="T47" fmla="*/ 117 h 163"/>
              <a:gd name="T48" fmla="*/ 31 w 162"/>
              <a:gd name="T49" fmla="*/ 117 h 163"/>
              <a:gd name="T50" fmla="*/ 18 w 162"/>
              <a:gd name="T51" fmla="*/ 97 h 163"/>
              <a:gd name="T52" fmla="*/ 18 w 162"/>
              <a:gd name="T53" fmla="*/ 51 h 163"/>
              <a:gd name="T54" fmla="*/ 74 w 162"/>
              <a:gd name="T55" fmla="*/ 14 h 163"/>
              <a:gd name="T56" fmla="*/ 116 w 162"/>
              <a:gd name="T57" fmla="*/ 31 h 163"/>
              <a:gd name="T58" fmla="*/ 129 w 162"/>
              <a:gd name="T59" fmla="*/ 51 h 163"/>
              <a:gd name="T60" fmla="*/ 134 w 162"/>
              <a:gd name="T61" fmla="*/ 74 h 163"/>
              <a:gd name="T62" fmla="*/ 116 w 162"/>
              <a:gd name="T63" fmla="*/ 117 h 163"/>
              <a:gd name="T64" fmla="*/ 117 w 162"/>
              <a:gd name="T65" fmla="*/ 70 h 163"/>
              <a:gd name="T66" fmla="*/ 110 w 162"/>
              <a:gd name="T67" fmla="*/ 89 h 163"/>
              <a:gd name="T68" fmla="*/ 102 w 162"/>
              <a:gd name="T69" fmla="*/ 102 h 163"/>
              <a:gd name="T70" fmla="*/ 74 w 162"/>
              <a:gd name="T71" fmla="*/ 114 h 163"/>
              <a:gd name="T72" fmla="*/ 74 w 162"/>
              <a:gd name="T73" fmla="*/ 122 h 163"/>
              <a:gd name="T74" fmla="*/ 107 w 162"/>
              <a:gd name="T75" fmla="*/ 108 h 163"/>
              <a:gd name="T76" fmla="*/ 118 w 162"/>
              <a:gd name="T77" fmla="*/ 92 h 163"/>
              <a:gd name="T78" fmla="*/ 117 w 162"/>
              <a:gd name="T79" fmla="*/ 7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2" h="163">
                <a:moveTo>
                  <a:pt x="55" y="30"/>
                </a:moveTo>
                <a:cubicBezTo>
                  <a:pt x="52" y="31"/>
                  <a:pt x="50" y="33"/>
                  <a:pt x="47" y="34"/>
                </a:cubicBezTo>
                <a:cubicBezTo>
                  <a:pt x="44" y="36"/>
                  <a:pt x="42" y="38"/>
                  <a:pt x="40" y="40"/>
                </a:cubicBezTo>
                <a:cubicBezTo>
                  <a:pt x="38" y="42"/>
                  <a:pt x="36" y="45"/>
                  <a:pt x="34" y="47"/>
                </a:cubicBezTo>
                <a:cubicBezTo>
                  <a:pt x="32" y="50"/>
                  <a:pt x="31" y="53"/>
                  <a:pt x="30" y="55"/>
                </a:cubicBezTo>
                <a:cubicBezTo>
                  <a:pt x="29" y="57"/>
                  <a:pt x="30" y="60"/>
                  <a:pt x="32" y="61"/>
                </a:cubicBezTo>
                <a:cubicBezTo>
                  <a:pt x="34" y="62"/>
                  <a:pt x="36" y="61"/>
                  <a:pt x="37" y="59"/>
                </a:cubicBezTo>
                <a:cubicBezTo>
                  <a:pt x="38" y="56"/>
                  <a:pt x="39" y="54"/>
                  <a:pt x="41" y="52"/>
                </a:cubicBezTo>
                <a:cubicBezTo>
                  <a:pt x="42" y="50"/>
                  <a:pt x="44" y="48"/>
                  <a:pt x="46" y="46"/>
                </a:cubicBezTo>
                <a:cubicBezTo>
                  <a:pt x="48" y="44"/>
                  <a:pt x="49" y="43"/>
                  <a:pt x="52" y="41"/>
                </a:cubicBezTo>
                <a:cubicBezTo>
                  <a:pt x="54" y="40"/>
                  <a:pt x="56" y="38"/>
                  <a:pt x="58" y="37"/>
                </a:cubicBezTo>
                <a:cubicBezTo>
                  <a:pt x="60" y="37"/>
                  <a:pt x="61" y="34"/>
                  <a:pt x="60" y="32"/>
                </a:cubicBezTo>
                <a:cubicBezTo>
                  <a:pt x="59" y="30"/>
                  <a:pt x="57" y="29"/>
                  <a:pt x="55" y="30"/>
                </a:cubicBezTo>
                <a:close/>
                <a:moveTo>
                  <a:pt x="160" y="150"/>
                </a:moveTo>
                <a:cubicBezTo>
                  <a:pt x="160" y="150"/>
                  <a:pt x="160" y="150"/>
                  <a:pt x="160" y="150"/>
                </a:cubicBezTo>
                <a:cubicBezTo>
                  <a:pt x="130" y="121"/>
                  <a:pt x="130" y="121"/>
                  <a:pt x="130" y="121"/>
                </a:cubicBezTo>
                <a:cubicBezTo>
                  <a:pt x="135" y="115"/>
                  <a:pt x="139" y="109"/>
                  <a:pt x="142" y="102"/>
                </a:cubicBezTo>
                <a:cubicBezTo>
                  <a:pt x="145" y="93"/>
                  <a:pt x="147" y="84"/>
                  <a:pt x="147" y="74"/>
                </a:cubicBezTo>
                <a:cubicBezTo>
                  <a:pt x="147" y="64"/>
                  <a:pt x="145" y="55"/>
                  <a:pt x="142" y="46"/>
                </a:cubicBezTo>
                <a:cubicBezTo>
                  <a:pt x="142" y="46"/>
                  <a:pt x="142" y="46"/>
                  <a:pt x="142" y="46"/>
                </a:cubicBezTo>
                <a:cubicBezTo>
                  <a:pt x="138" y="37"/>
                  <a:pt x="133" y="29"/>
                  <a:pt x="126" y="22"/>
                </a:cubicBezTo>
                <a:cubicBezTo>
                  <a:pt x="126" y="22"/>
                  <a:pt x="126" y="22"/>
                  <a:pt x="126" y="22"/>
                </a:cubicBezTo>
                <a:cubicBezTo>
                  <a:pt x="119" y="15"/>
                  <a:pt x="111" y="10"/>
                  <a:pt x="102" y="6"/>
                </a:cubicBezTo>
                <a:cubicBezTo>
                  <a:pt x="93" y="2"/>
                  <a:pt x="84" y="0"/>
                  <a:pt x="74" y="0"/>
                </a:cubicBezTo>
                <a:cubicBezTo>
                  <a:pt x="53" y="0"/>
                  <a:pt x="35" y="8"/>
                  <a:pt x="21" y="22"/>
                </a:cubicBezTo>
                <a:cubicBezTo>
                  <a:pt x="15" y="29"/>
                  <a:pt x="9" y="37"/>
                  <a:pt x="6" y="46"/>
                </a:cubicBezTo>
                <a:cubicBezTo>
                  <a:pt x="2" y="55"/>
                  <a:pt x="0" y="64"/>
                  <a:pt x="0" y="74"/>
                </a:cubicBezTo>
                <a:cubicBezTo>
                  <a:pt x="0" y="84"/>
                  <a:pt x="2" y="93"/>
                  <a:pt x="5" y="102"/>
                </a:cubicBezTo>
                <a:cubicBezTo>
                  <a:pt x="6" y="102"/>
                  <a:pt x="6" y="102"/>
                  <a:pt x="6" y="102"/>
                </a:cubicBezTo>
                <a:cubicBezTo>
                  <a:pt x="9" y="111"/>
                  <a:pt x="15" y="119"/>
                  <a:pt x="21" y="126"/>
                </a:cubicBezTo>
                <a:cubicBezTo>
                  <a:pt x="22" y="126"/>
                  <a:pt x="22" y="126"/>
                  <a:pt x="22" y="126"/>
                </a:cubicBezTo>
                <a:cubicBezTo>
                  <a:pt x="28" y="133"/>
                  <a:pt x="36" y="138"/>
                  <a:pt x="45" y="142"/>
                </a:cubicBezTo>
                <a:cubicBezTo>
                  <a:pt x="45" y="142"/>
                  <a:pt x="45" y="142"/>
                  <a:pt x="45" y="142"/>
                </a:cubicBezTo>
                <a:cubicBezTo>
                  <a:pt x="45" y="142"/>
                  <a:pt x="45" y="142"/>
                  <a:pt x="45" y="142"/>
                </a:cubicBezTo>
                <a:cubicBezTo>
                  <a:pt x="54" y="146"/>
                  <a:pt x="64" y="148"/>
                  <a:pt x="74" y="148"/>
                </a:cubicBezTo>
                <a:cubicBezTo>
                  <a:pt x="84" y="148"/>
                  <a:pt x="93" y="146"/>
                  <a:pt x="102" y="142"/>
                </a:cubicBezTo>
                <a:cubicBezTo>
                  <a:pt x="109" y="139"/>
                  <a:pt x="115" y="135"/>
                  <a:pt x="121" y="131"/>
                </a:cubicBezTo>
                <a:cubicBezTo>
                  <a:pt x="150" y="160"/>
                  <a:pt x="150" y="160"/>
                  <a:pt x="150" y="160"/>
                </a:cubicBezTo>
                <a:cubicBezTo>
                  <a:pt x="153" y="163"/>
                  <a:pt x="157" y="163"/>
                  <a:pt x="160" y="160"/>
                </a:cubicBezTo>
                <a:cubicBezTo>
                  <a:pt x="162" y="157"/>
                  <a:pt x="162" y="153"/>
                  <a:pt x="160" y="150"/>
                </a:cubicBezTo>
                <a:close/>
                <a:moveTo>
                  <a:pt x="116" y="117"/>
                </a:moveTo>
                <a:cubicBezTo>
                  <a:pt x="116" y="117"/>
                  <a:pt x="116" y="117"/>
                  <a:pt x="116" y="117"/>
                </a:cubicBezTo>
                <a:cubicBezTo>
                  <a:pt x="116" y="117"/>
                  <a:pt x="116" y="117"/>
                  <a:pt x="116" y="117"/>
                </a:cubicBezTo>
                <a:cubicBezTo>
                  <a:pt x="111" y="122"/>
                  <a:pt x="104" y="127"/>
                  <a:pt x="97" y="130"/>
                </a:cubicBezTo>
                <a:cubicBezTo>
                  <a:pt x="90" y="133"/>
                  <a:pt x="82" y="134"/>
                  <a:pt x="74" y="134"/>
                </a:cubicBezTo>
                <a:cubicBezTo>
                  <a:pt x="65" y="134"/>
                  <a:pt x="58" y="133"/>
                  <a:pt x="51" y="130"/>
                </a:cubicBezTo>
                <a:cubicBezTo>
                  <a:pt x="51" y="130"/>
                  <a:pt x="51" y="130"/>
                  <a:pt x="51" y="130"/>
                </a:cubicBezTo>
                <a:cubicBezTo>
                  <a:pt x="43" y="127"/>
                  <a:pt x="37" y="122"/>
                  <a:pt x="31" y="117"/>
                </a:cubicBezTo>
                <a:cubicBezTo>
                  <a:pt x="31" y="117"/>
                  <a:pt x="31" y="117"/>
                  <a:pt x="31" y="117"/>
                </a:cubicBezTo>
                <a:cubicBezTo>
                  <a:pt x="31" y="117"/>
                  <a:pt x="31" y="117"/>
                  <a:pt x="31" y="117"/>
                </a:cubicBezTo>
                <a:cubicBezTo>
                  <a:pt x="26" y="111"/>
                  <a:pt x="21" y="104"/>
                  <a:pt x="18" y="97"/>
                </a:cubicBezTo>
                <a:cubicBezTo>
                  <a:pt x="18" y="97"/>
                  <a:pt x="18" y="97"/>
                  <a:pt x="18" y="97"/>
                </a:cubicBezTo>
                <a:cubicBezTo>
                  <a:pt x="15" y="90"/>
                  <a:pt x="13" y="82"/>
                  <a:pt x="13" y="74"/>
                </a:cubicBezTo>
                <a:cubicBezTo>
                  <a:pt x="13" y="66"/>
                  <a:pt x="15" y="58"/>
                  <a:pt x="18" y="51"/>
                </a:cubicBezTo>
                <a:cubicBezTo>
                  <a:pt x="21" y="44"/>
                  <a:pt x="26" y="37"/>
                  <a:pt x="31" y="31"/>
                </a:cubicBezTo>
                <a:cubicBezTo>
                  <a:pt x="42" y="21"/>
                  <a:pt x="57" y="14"/>
                  <a:pt x="74" y="14"/>
                </a:cubicBezTo>
                <a:cubicBezTo>
                  <a:pt x="82" y="14"/>
                  <a:pt x="90" y="15"/>
                  <a:pt x="97" y="18"/>
                </a:cubicBezTo>
                <a:cubicBezTo>
                  <a:pt x="104" y="21"/>
                  <a:pt x="111" y="26"/>
                  <a:pt x="116" y="31"/>
                </a:cubicBezTo>
                <a:cubicBezTo>
                  <a:pt x="117" y="32"/>
                  <a:pt x="117" y="32"/>
                  <a:pt x="117" y="32"/>
                </a:cubicBezTo>
                <a:cubicBezTo>
                  <a:pt x="122" y="37"/>
                  <a:pt x="126" y="44"/>
                  <a:pt x="129" y="51"/>
                </a:cubicBezTo>
                <a:cubicBezTo>
                  <a:pt x="129" y="51"/>
                  <a:pt x="129" y="51"/>
                  <a:pt x="129" y="51"/>
                </a:cubicBezTo>
                <a:cubicBezTo>
                  <a:pt x="132" y="58"/>
                  <a:pt x="134" y="66"/>
                  <a:pt x="134" y="74"/>
                </a:cubicBezTo>
                <a:cubicBezTo>
                  <a:pt x="134" y="82"/>
                  <a:pt x="132" y="90"/>
                  <a:pt x="129" y="97"/>
                </a:cubicBezTo>
                <a:cubicBezTo>
                  <a:pt x="126" y="104"/>
                  <a:pt x="122" y="111"/>
                  <a:pt x="116" y="117"/>
                </a:cubicBezTo>
                <a:close/>
                <a:moveTo>
                  <a:pt x="117" y="70"/>
                </a:moveTo>
                <a:cubicBezTo>
                  <a:pt x="117" y="70"/>
                  <a:pt x="117" y="70"/>
                  <a:pt x="117" y="70"/>
                </a:cubicBezTo>
                <a:cubicBezTo>
                  <a:pt x="115" y="70"/>
                  <a:pt x="113" y="72"/>
                  <a:pt x="113" y="74"/>
                </a:cubicBezTo>
                <a:cubicBezTo>
                  <a:pt x="113" y="79"/>
                  <a:pt x="112" y="84"/>
                  <a:pt x="110" y="89"/>
                </a:cubicBezTo>
                <a:cubicBezTo>
                  <a:pt x="110" y="89"/>
                  <a:pt x="110" y="89"/>
                  <a:pt x="110" y="89"/>
                </a:cubicBezTo>
                <a:cubicBezTo>
                  <a:pt x="108" y="94"/>
                  <a:pt x="105" y="98"/>
                  <a:pt x="102" y="102"/>
                </a:cubicBezTo>
                <a:cubicBezTo>
                  <a:pt x="98" y="106"/>
                  <a:pt x="94" y="109"/>
                  <a:pt x="89" y="111"/>
                </a:cubicBezTo>
                <a:cubicBezTo>
                  <a:pt x="84" y="113"/>
                  <a:pt x="79" y="114"/>
                  <a:pt x="74" y="114"/>
                </a:cubicBezTo>
                <a:cubicBezTo>
                  <a:pt x="71" y="114"/>
                  <a:pt x="70" y="115"/>
                  <a:pt x="70" y="118"/>
                </a:cubicBezTo>
                <a:cubicBezTo>
                  <a:pt x="70" y="120"/>
                  <a:pt x="71" y="122"/>
                  <a:pt x="74" y="122"/>
                </a:cubicBezTo>
                <a:cubicBezTo>
                  <a:pt x="80" y="122"/>
                  <a:pt x="86" y="120"/>
                  <a:pt x="92" y="118"/>
                </a:cubicBezTo>
                <a:cubicBezTo>
                  <a:pt x="98" y="116"/>
                  <a:pt x="103" y="112"/>
                  <a:pt x="107" y="108"/>
                </a:cubicBezTo>
                <a:cubicBezTo>
                  <a:pt x="112" y="103"/>
                  <a:pt x="115" y="98"/>
                  <a:pt x="118" y="92"/>
                </a:cubicBezTo>
                <a:cubicBezTo>
                  <a:pt x="118" y="92"/>
                  <a:pt x="118" y="92"/>
                  <a:pt x="118" y="92"/>
                </a:cubicBezTo>
                <a:cubicBezTo>
                  <a:pt x="120" y="86"/>
                  <a:pt x="121" y="80"/>
                  <a:pt x="121" y="74"/>
                </a:cubicBezTo>
                <a:cubicBezTo>
                  <a:pt x="121" y="72"/>
                  <a:pt x="120" y="70"/>
                  <a:pt x="117" y="7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04" name="Freeform 13"/>
          <p:cNvSpPr>
            <a:spLocks noEditPoints="1"/>
          </p:cNvSpPr>
          <p:nvPr/>
        </p:nvSpPr>
        <p:spPr bwMode="auto">
          <a:xfrm>
            <a:off x="93026" y="1695727"/>
            <a:ext cx="212710" cy="176648"/>
          </a:xfrm>
          <a:custGeom>
            <a:avLst/>
            <a:gdLst>
              <a:gd name="T0" fmla="*/ 111 w 197"/>
              <a:gd name="T1" fmla="*/ 11 h 164"/>
              <a:gd name="T2" fmla="*/ 0 w 197"/>
              <a:gd name="T3" fmla="*/ 15 h 164"/>
              <a:gd name="T4" fmla="*/ 105 w 197"/>
              <a:gd name="T5" fmla="*/ 164 h 164"/>
              <a:gd name="T6" fmla="*/ 136 w 197"/>
              <a:gd name="T7" fmla="*/ 159 h 164"/>
              <a:gd name="T8" fmla="*/ 196 w 197"/>
              <a:gd name="T9" fmla="*/ 142 h 164"/>
              <a:gd name="T10" fmla="*/ 52 w 197"/>
              <a:gd name="T11" fmla="*/ 150 h 164"/>
              <a:gd name="T12" fmla="*/ 52 w 197"/>
              <a:gd name="T13" fmla="*/ 22 h 164"/>
              <a:gd name="T14" fmla="*/ 99 w 197"/>
              <a:gd name="T15" fmla="*/ 150 h 164"/>
              <a:gd name="T16" fmla="*/ 99 w 197"/>
              <a:gd name="T17" fmla="*/ 22 h 164"/>
              <a:gd name="T18" fmla="*/ 147 w 197"/>
              <a:gd name="T19" fmla="*/ 149 h 164"/>
              <a:gd name="T20" fmla="*/ 181 w 197"/>
              <a:gd name="T21" fmla="*/ 139 h 164"/>
              <a:gd name="T22" fmla="*/ 23 w 197"/>
              <a:gd name="T23" fmla="*/ 133 h 164"/>
              <a:gd name="T24" fmla="*/ 42 w 197"/>
              <a:gd name="T25" fmla="*/ 134 h 164"/>
              <a:gd name="T26" fmla="*/ 43 w 197"/>
              <a:gd name="T27" fmla="*/ 114 h 164"/>
              <a:gd name="T28" fmla="*/ 23 w 197"/>
              <a:gd name="T29" fmla="*/ 114 h 164"/>
              <a:gd name="T30" fmla="*/ 29 w 197"/>
              <a:gd name="T31" fmla="*/ 120 h 164"/>
              <a:gd name="T32" fmla="*/ 37 w 197"/>
              <a:gd name="T33" fmla="*/ 120 h 164"/>
              <a:gd name="T34" fmla="*/ 37 w 197"/>
              <a:gd name="T35" fmla="*/ 128 h 164"/>
              <a:gd name="T36" fmla="*/ 29 w 197"/>
              <a:gd name="T37" fmla="*/ 127 h 164"/>
              <a:gd name="T38" fmla="*/ 32 w 197"/>
              <a:gd name="T39" fmla="*/ 91 h 164"/>
              <a:gd name="T40" fmla="*/ 36 w 197"/>
              <a:gd name="T41" fmla="*/ 38 h 164"/>
              <a:gd name="T42" fmla="*/ 28 w 197"/>
              <a:gd name="T43" fmla="*/ 87 h 164"/>
              <a:gd name="T44" fmla="*/ 134 w 197"/>
              <a:gd name="T45" fmla="*/ 31 h 164"/>
              <a:gd name="T46" fmla="*/ 149 w 197"/>
              <a:gd name="T47" fmla="*/ 86 h 164"/>
              <a:gd name="T48" fmla="*/ 134 w 197"/>
              <a:gd name="T49" fmla="*/ 31 h 164"/>
              <a:gd name="T50" fmla="*/ 69 w 197"/>
              <a:gd name="T51" fmla="*/ 133 h 164"/>
              <a:gd name="T52" fmla="*/ 88 w 197"/>
              <a:gd name="T53" fmla="*/ 133 h 164"/>
              <a:gd name="T54" fmla="*/ 79 w 197"/>
              <a:gd name="T55" fmla="*/ 110 h 164"/>
              <a:gd name="T56" fmla="*/ 65 w 197"/>
              <a:gd name="T57" fmla="*/ 124 h 164"/>
              <a:gd name="T58" fmla="*/ 75 w 197"/>
              <a:gd name="T59" fmla="*/ 120 h 164"/>
              <a:gd name="T60" fmla="*/ 82 w 197"/>
              <a:gd name="T61" fmla="*/ 120 h 164"/>
              <a:gd name="T62" fmla="*/ 82 w 197"/>
              <a:gd name="T63" fmla="*/ 128 h 164"/>
              <a:gd name="T64" fmla="*/ 74 w 197"/>
              <a:gd name="T65" fmla="*/ 127 h 164"/>
              <a:gd name="T66" fmla="*/ 81 w 197"/>
              <a:gd name="T67" fmla="*/ 91 h 164"/>
              <a:gd name="T68" fmla="*/ 85 w 197"/>
              <a:gd name="T69" fmla="*/ 38 h 164"/>
              <a:gd name="T70" fmla="*/ 77 w 197"/>
              <a:gd name="T71" fmla="*/ 87 h 164"/>
              <a:gd name="T72" fmla="*/ 148 w 197"/>
              <a:gd name="T73" fmla="*/ 109 h 164"/>
              <a:gd name="T74" fmla="*/ 148 w 197"/>
              <a:gd name="T75" fmla="*/ 128 h 164"/>
              <a:gd name="T76" fmla="*/ 167 w 197"/>
              <a:gd name="T77" fmla="*/ 128 h 164"/>
              <a:gd name="T78" fmla="*/ 168 w 197"/>
              <a:gd name="T79" fmla="*/ 109 h 164"/>
              <a:gd name="T80" fmla="*/ 158 w 197"/>
              <a:gd name="T81" fmla="*/ 105 h 164"/>
              <a:gd name="T82" fmla="*/ 154 w 197"/>
              <a:gd name="T83" fmla="*/ 114 h 164"/>
              <a:gd name="T84" fmla="*/ 163 w 197"/>
              <a:gd name="T85" fmla="*/ 118 h 164"/>
              <a:gd name="T86" fmla="*/ 154 w 197"/>
              <a:gd name="T87" fmla="*/ 122 h 164"/>
              <a:gd name="T88" fmla="*/ 154 w 197"/>
              <a:gd name="T89" fmla="*/ 11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7" h="164">
                <a:moveTo>
                  <a:pt x="159" y="6"/>
                </a:moveTo>
                <a:cubicBezTo>
                  <a:pt x="158" y="2"/>
                  <a:pt x="155" y="0"/>
                  <a:pt x="151" y="1"/>
                </a:cubicBezTo>
                <a:cubicBezTo>
                  <a:pt x="111" y="11"/>
                  <a:pt x="111" y="11"/>
                  <a:pt x="111" y="11"/>
                </a:cubicBezTo>
                <a:cubicBezTo>
                  <a:pt x="110" y="10"/>
                  <a:pt x="108" y="8"/>
                  <a:pt x="105" y="8"/>
                </a:cubicBezTo>
                <a:cubicBezTo>
                  <a:pt x="7" y="8"/>
                  <a:pt x="7" y="8"/>
                  <a:pt x="7" y="8"/>
                </a:cubicBezTo>
                <a:cubicBezTo>
                  <a:pt x="3" y="8"/>
                  <a:pt x="0" y="11"/>
                  <a:pt x="0" y="15"/>
                </a:cubicBezTo>
                <a:cubicBezTo>
                  <a:pt x="0" y="157"/>
                  <a:pt x="0" y="157"/>
                  <a:pt x="0" y="157"/>
                </a:cubicBezTo>
                <a:cubicBezTo>
                  <a:pt x="0" y="161"/>
                  <a:pt x="3" y="164"/>
                  <a:pt x="7" y="164"/>
                </a:cubicBezTo>
                <a:cubicBezTo>
                  <a:pt x="105" y="164"/>
                  <a:pt x="105" y="164"/>
                  <a:pt x="105" y="164"/>
                </a:cubicBezTo>
                <a:cubicBezTo>
                  <a:pt x="109" y="164"/>
                  <a:pt x="112" y="161"/>
                  <a:pt x="112" y="157"/>
                </a:cubicBezTo>
                <a:cubicBezTo>
                  <a:pt x="112" y="71"/>
                  <a:pt x="112" y="71"/>
                  <a:pt x="112" y="71"/>
                </a:cubicBezTo>
                <a:cubicBezTo>
                  <a:pt x="136" y="159"/>
                  <a:pt x="136" y="159"/>
                  <a:pt x="136" y="159"/>
                </a:cubicBezTo>
                <a:cubicBezTo>
                  <a:pt x="136" y="162"/>
                  <a:pt x="140" y="164"/>
                  <a:pt x="144" y="163"/>
                </a:cubicBezTo>
                <a:cubicBezTo>
                  <a:pt x="191" y="151"/>
                  <a:pt x="191" y="151"/>
                  <a:pt x="191" y="151"/>
                </a:cubicBezTo>
                <a:cubicBezTo>
                  <a:pt x="195" y="150"/>
                  <a:pt x="197" y="146"/>
                  <a:pt x="196" y="142"/>
                </a:cubicBezTo>
                <a:cubicBezTo>
                  <a:pt x="159" y="6"/>
                  <a:pt x="159" y="6"/>
                  <a:pt x="159" y="6"/>
                </a:cubicBezTo>
                <a:close/>
                <a:moveTo>
                  <a:pt x="52" y="150"/>
                </a:moveTo>
                <a:cubicBezTo>
                  <a:pt x="52" y="150"/>
                  <a:pt x="52" y="150"/>
                  <a:pt x="52" y="150"/>
                </a:cubicBezTo>
                <a:cubicBezTo>
                  <a:pt x="14" y="150"/>
                  <a:pt x="14" y="150"/>
                  <a:pt x="14" y="150"/>
                </a:cubicBezTo>
                <a:cubicBezTo>
                  <a:pt x="14" y="22"/>
                  <a:pt x="14" y="22"/>
                  <a:pt x="14" y="22"/>
                </a:cubicBezTo>
                <a:cubicBezTo>
                  <a:pt x="52" y="22"/>
                  <a:pt x="52" y="22"/>
                  <a:pt x="52" y="22"/>
                </a:cubicBezTo>
                <a:cubicBezTo>
                  <a:pt x="52" y="150"/>
                  <a:pt x="52" y="150"/>
                  <a:pt x="52" y="150"/>
                </a:cubicBezTo>
                <a:close/>
                <a:moveTo>
                  <a:pt x="99" y="150"/>
                </a:moveTo>
                <a:cubicBezTo>
                  <a:pt x="99" y="150"/>
                  <a:pt x="99" y="150"/>
                  <a:pt x="99" y="150"/>
                </a:cubicBezTo>
                <a:cubicBezTo>
                  <a:pt x="60" y="150"/>
                  <a:pt x="60" y="150"/>
                  <a:pt x="60" y="150"/>
                </a:cubicBezTo>
                <a:cubicBezTo>
                  <a:pt x="60" y="22"/>
                  <a:pt x="60" y="22"/>
                  <a:pt x="60" y="22"/>
                </a:cubicBezTo>
                <a:cubicBezTo>
                  <a:pt x="99" y="22"/>
                  <a:pt x="99" y="22"/>
                  <a:pt x="99" y="22"/>
                </a:cubicBezTo>
                <a:cubicBezTo>
                  <a:pt x="99" y="150"/>
                  <a:pt x="99" y="150"/>
                  <a:pt x="99" y="150"/>
                </a:cubicBezTo>
                <a:close/>
                <a:moveTo>
                  <a:pt x="147" y="149"/>
                </a:moveTo>
                <a:cubicBezTo>
                  <a:pt x="147" y="149"/>
                  <a:pt x="147" y="149"/>
                  <a:pt x="147" y="149"/>
                </a:cubicBezTo>
                <a:cubicBezTo>
                  <a:pt x="114" y="25"/>
                  <a:pt x="114" y="25"/>
                  <a:pt x="114" y="25"/>
                </a:cubicBezTo>
                <a:cubicBezTo>
                  <a:pt x="148" y="16"/>
                  <a:pt x="148" y="16"/>
                  <a:pt x="148" y="16"/>
                </a:cubicBezTo>
                <a:cubicBezTo>
                  <a:pt x="181" y="139"/>
                  <a:pt x="181" y="139"/>
                  <a:pt x="181" y="139"/>
                </a:cubicBezTo>
                <a:cubicBezTo>
                  <a:pt x="147" y="149"/>
                  <a:pt x="147" y="149"/>
                  <a:pt x="147" y="149"/>
                </a:cubicBezTo>
                <a:close/>
                <a:moveTo>
                  <a:pt x="23" y="133"/>
                </a:moveTo>
                <a:cubicBezTo>
                  <a:pt x="23" y="133"/>
                  <a:pt x="23" y="133"/>
                  <a:pt x="23" y="133"/>
                </a:cubicBezTo>
                <a:cubicBezTo>
                  <a:pt x="23" y="133"/>
                  <a:pt x="23" y="133"/>
                  <a:pt x="23" y="133"/>
                </a:cubicBezTo>
                <a:cubicBezTo>
                  <a:pt x="26" y="136"/>
                  <a:pt x="29" y="137"/>
                  <a:pt x="33" y="137"/>
                </a:cubicBezTo>
                <a:cubicBezTo>
                  <a:pt x="37" y="137"/>
                  <a:pt x="40" y="136"/>
                  <a:pt x="42" y="134"/>
                </a:cubicBezTo>
                <a:cubicBezTo>
                  <a:pt x="43" y="133"/>
                  <a:pt x="43" y="133"/>
                  <a:pt x="43" y="133"/>
                </a:cubicBezTo>
                <a:cubicBezTo>
                  <a:pt x="45" y="131"/>
                  <a:pt x="47" y="127"/>
                  <a:pt x="47" y="124"/>
                </a:cubicBezTo>
                <a:cubicBezTo>
                  <a:pt x="47" y="120"/>
                  <a:pt x="45" y="116"/>
                  <a:pt x="43" y="114"/>
                </a:cubicBezTo>
                <a:cubicBezTo>
                  <a:pt x="42" y="114"/>
                  <a:pt x="42" y="114"/>
                  <a:pt x="42" y="114"/>
                </a:cubicBezTo>
                <a:cubicBezTo>
                  <a:pt x="40" y="112"/>
                  <a:pt x="37" y="110"/>
                  <a:pt x="33" y="110"/>
                </a:cubicBezTo>
                <a:cubicBezTo>
                  <a:pt x="29" y="110"/>
                  <a:pt x="26" y="112"/>
                  <a:pt x="23" y="114"/>
                </a:cubicBezTo>
                <a:cubicBezTo>
                  <a:pt x="21" y="116"/>
                  <a:pt x="19" y="120"/>
                  <a:pt x="19" y="124"/>
                </a:cubicBezTo>
                <a:cubicBezTo>
                  <a:pt x="19" y="127"/>
                  <a:pt x="21" y="131"/>
                  <a:pt x="23" y="133"/>
                </a:cubicBezTo>
                <a:close/>
                <a:moveTo>
                  <a:pt x="29" y="120"/>
                </a:moveTo>
                <a:cubicBezTo>
                  <a:pt x="29" y="120"/>
                  <a:pt x="29" y="120"/>
                  <a:pt x="29" y="120"/>
                </a:cubicBezTo>
                <a:cubicBezTo>
                  <a:pt x="30" y="119"/>
                  <a:pt x="31" y="118"/>
                  <a:pt x="33" y="118"/>
                </a:cubicBezTo>
                <a:cubicBezTo>
                  <a:pt x="34" y="118"/>
                  <a:pt x="36" y="119"/>
                  <a:pt x="37" y="120"/>
                </a:cubicBezTo>
                <a:cubicBezTo>
                  <a:pt x="37" y="120"/>
                  <a:pt x="37" y="120"/>
                  <a:pt x="37" y="120"/>
                </a:cubicBezTo>
                <a:cubicBezTo>
                  <a:pt x="38" y="121"/>
                  <a:pt x="38" y="122"/>
                  <a:pt x="38" y="124"/>
                </a:cubicBezTo>
                <a:cubicBezTo>
                  <a:pt x="38" y="125"/>
                  <a:pt x="38" y="127"/>
                  <a:pt x="37" y="128"/>
                </a:cubicBezTo>
                <a:cubicBezTo>
                  <a:pt x="36" y="129"/>
                  <a:pt x="34" y="129"/>
                  <a:pt x="33" y="129"/>
                </a:cubicBezTo>
                <a:cubicBezTo>
                  <a:pt x="31" y="129"/>
                  <a:pt x="30" y="129"/>
                  <a:pt x="29" y="128"/>
                </a:cubicBezTo>
                <a:cubicBezTo>
                  <a:pt x="29" y="127"/>
                  <a:pt x="29" y="127"/>
                  <a:pt x="29" y="127"/>
                </a:cubicBezTo>
                <a:cubicBezTo>
                  <a:pt x="28" y="126"/>
                  <a:pt x="27" y="125"/>
                  <a:pt x="27" y="124"/>
                </a:cubicBezTo>
                <a:cubicBezTo>
                  <a:pt x="27" y="122"/>
                  <a:pt x="28" y="121"/>
                  <a:pt x="29" y="120"/>
                </a:cubicBezTo>
                <a:close/>
                <a:moveTo>
                  <a:pt x="32" y="91"/>
                </a:moveTo>
                <a:cubicBezTo>
                  <a:pt x="32" y="91"/>
                  <a:pt x="32" y="91"/>
                  <a:pt x="32" y="91"/>
                </a:cubicBezTo>
                <a:cubicBezTo>
                  <a:pt x="34" y="91"/>
                  <a:pt x="36" y="89"/>
                  <a:pt x="36" y="87"/>
                </a:cubicBezTo>
                <a:cubicBezTo>
                  <a:pt x="36" y="38"/>
                  <a:pt x="36" y="38"/>
                  <a:pt x="36" y="38"/>
                </a:cubicBezTo>
                <a:cubicBezTo>
                  <a:pt x="36" y="35"/>
                  <a:pt x="34" y="34"/>
                  <a:pt x="32" y="34"/>
                </a:cubicBezTo>
                <a:cubicBezTo>
                  <a:pt x="29" y="34"/>
                  <a:pt x="28" y="35"/>
                  <a:pt x="28" y="38"/>
                </a:cubicBezTo>
                <a:cubicBezTo>
                  <a:pt x="28" y="87"/>
                  <a:pt x="28" y="87"/>
                  <a:pt x="28" y="87"/>
                </a:cubicBezTo>
                <a:cubicBezTo>
                  <a:pt x="28" y="89"/>
                  <a:pt x="29" y="91"/>
                  <a:pt x="32" y="91"/>
                </a:cubicBezTo>
                <a:close/>
                <a:moveTo>
                  <a:pt x="134" y="31"/>
                </a:moveTo>
                <a:cubicBezTo>
                  <a:pt x="134" y="31"/>
                  <a:pt x="134" y="31"/>
                  <a:pt x="134" y="31"/>
                </a:cubicBezTo>
                <a:cubicBezTo>
                  <a:pt x="132" y="32"/>
                  <a:pt x="131" y="34"/>
                  <a:pt x="131" y="36"/>
                </a:cubicBezTo>
                <a:cubicBezTo>
                  <a:pt x="144" y="84"/>
                  <a:pt x="144" y="84"/>
                  <a:pt x="144" y="84"/>
                </a:cubicBezTo>
                <a:cubicBezTo>
                  <a:pt x="144" y="86"/>
                  <a:pt x="146" y="87"/>
                  <a:pt x="149" y="86"/>
                </a:cubicBezTo>
                <a:cubicBezTo>
                  <a:pt x="151" y="86"/>
                  <a:pt x="152" y="84"/>
                  <a:pt x="152" y="82"/>
                </a:cubicBezTo>
                <a:cubicBezTo>
                  <a:pt x="139" y="34"/>
                  <a:pt x="139" y="34"/>
                  <a:pt x="139" y="34"/>
                </a:cubicBezTo>
                <a:cubicBezTo>
                  <a:pt x="138" y="32"/>
                  <a:pt x="136" y="31"/>
                  <a:pt x="134" y="31"/>
                </a:cubicBezTo>
                <a:close/>
                <a:moveTo>
                  <a:pt x="69" y="133"/>
                </a:moveTo>
                <a:cubicBezTo>
                  <a:pt x="69" y="133"/>
                  <a:pt x="69" y="133"/>
                  <a:pt x="69" y="133"/>
                </a:cubicBezTo>
                <a:cubicBezTo>
                  <a:pt x="69" y="133"/>
                  <a:pt x="69" y="133"/>
                  <a:pt x="69" y="133"/>
                </a:cubicBezTo>
                <a:cubicBezTo>
                  <a:pt x="71" y="136"/>
                  <a:pt x="75" y="137"/>
                  <a:pt x="79" y="137"/>
                </a:cubicBezTo>
                <a:cubicBezTo>
                  <a:pt x="82" y="137"/>
                  <a:pt x="86" y="136"/>
                  <a:pt x="88" y="134"/>
                </a:cubicBezTo>
                <a:cubicBezTo>
                  <a:pt x="88" y="133"/>
                  <a:pt x="88" y="133"/>
                  <a:pt x="88" y="133"/>
                </a:cubicBezTo>
                <a:cubicBezTo>
                  <a:pt x="91" y="131"/>
                  <a:pt x="92" y="127"/>
                  <a:pt x="92" y="124"/>
                </a:cubicBezTo>
                <a:cubicBezTo>
                  <a:pt x="92" y="120"/>
                  <a:pt x="91" y="116"/>
                  <a:pt x="88" y="114"/>
                </a:cubicBezTo>
                <a:cubicBezTo>
                  <a:pt x="86" y="112"/>
                  <a:pt x="82" y="110"/>
                  <a:pt x="79" y="110"/>
                </a:cubicBezTo>
                <a:cubicBezTo>
                  <a:pt x="75" y="110"/>
                  <a:pt x="71" y="112"/>
                  <a:pt x="69" y="114"/>
                </a:cubicBezTo>
                <a:cubicBezTo>
                  <a:pt x="69" y="114"/>
                  <a:pt x="69" y="114"/>
                  <a:pt x="69" y="114"/>
                </a:cubicBezTo>
                <a:cubicBezTo>
                  <a:pt x="66" y="116"/>
                  <a:pt x="65" y="120"/>
                  <a:pt x="65" y="124"/>
                </a:cubicBezTo>
                <a:cubicBezTo>
                  <a:pt x="65" y="127"/>
                  <a:pt x="66" y="131"/>
                  <a:pt x="69" y="133"/>
                </a:cubicBezTo>
                <a:close/>
                <a:moveTo>
                  <a:pt x="75" y="120"/>
                </a:moveTo>
                <a:cubicBezTo>
                  <a:pt x="75" y="120"/>
                  <a:pt x="75" y="120"/>
                  <a:pt x="75" y="120"/>
                </a:cubicBezTo>
                <a:cubicBezTo>
                  <a:pt x="76" y="119"/>
                  <a:pt x="77" y="118"/>
                  <a:pt x="79" y="118"/>
                </a:cubicBezTo>
                <a:cubicBezTo>
                  <a:pt x="80" y="118"/>
                  <a:pt x="81" y="119"/>
                  <a:pt x="82" y="120"/>
                </a:cubicBezTo>
                <a:cubicBezTo>
                  <a:pt x="82" y="120"/>
                  <a:pt x="82" y="120"/>
                  <a:pt x="82" y="120"/>
                </a:cubicBezTo>
                <a:cubicBezTo>
                  <a:pt x="84" y="121"/>
                  <a:pt x="84" y="122"/>
                  <a:pt x="84" y="124"/>
                </a:cubicBezTo>
                <a:cubicBezTo>
                  <a:pt x="84" y="125"/>
                  <a:pt x="84" y="127"/>
                  <a:pt x="83" y="128"/>
                </a:cubicBezTo>
                <a:cubicBezTo>
                  <a:pt x="82" y="128"/>
                  <a:pt x="82" y="128"/>
                  <a:pt x="82" y="128"/>
                </a:cubicBezTo>
                <a:cubicBezTo>
                  <a:pt x="81" y="129"/>
                  <a:pt x="80" y="129"/>
                  <a:pt x="79" y="129"/>
                </a:cubicBezTo>
                <a:cubicBezTo>
                  <a:pt x="77" y="129"/>
                  <a:pt x="76" y="129"/>
                  <a:pt x="75" y="128"/>
                </a:cubicBezTo>
                <a:cubicBezTo>
                  <a:pt x="74" y="127"/>
                  <a:pt x="74" y="127"/>
                  <a:pt x="74" y="127"/>
                </a:cubicBezTo>
                <a:cubicBezTo>
                  <a:pt x="74" y="126"/>
                  <a:pt x="73" y="125"/>
                  <a:pt x="73" y="124"/>
                </a:cubicBezTo>
                <a:cubicBezTo>
                  <a:pt x="73" y="122"/>
                  <a:pt x="74" y="121"/>
                  <a:pt x="75" y="120"/>
                </a:cubicBezTo>
                <a:close/>
                <a:moveTo>
                  <a:pt x="81" y="91"/>
                </a:moveTo>
                <a:cubicBezTo>
                  <a:pt x="81" y="91"/>
                  <a:pt x="81" y="91"/>
                  <a:pt x="81" y="91"/>
                </a:cubicBezTo>
                <a:cubicBezTo>
                  <a:pt x="83" y="91"/>
                  <a:pt x="85" y="89"/>
                  <a:pt x="85" y="87"/>
                </a:cubicBezTo>
                <a:cubicBezTo>
                  <a:pt x="85" y="38"/>
                  <a:pt x="85" y="38"/>
                  <a:pt x="85" y="38"/>
                </a:cubicBezTo>
                <a:cubicBezTo>
                  <a:pt x="85" y="35"/>
                  <a:pt x="83" y="34"/>
                  <a:pt x="81" y="34"/>
                </a:cubicBezTo>
                <a:cubicBezTo>
                  <a:pt x="79" y="34"/>
                  <a:pt x="77" y="35"/>
                  <a:pt x="77" y="38"/>
                </a:cubicBezTo>
                <a:cubicBezTo>
                  <a:pt x="77" y="87"/>
                  <a:pt x="77" y="87"/>
                  <a:pt x="77" y="87"/>
                </a:cubicBezTo>
                <a:cubicBezTo>
                  <a:pt x="77" y="89"/>
                  <a:pt x="79" y="91"/>
                  <a:pt x="81" y="91"/>
                </a:cubicBezTo>
                <a:close/>
                <a:moveTo>
                  <a:pt x="148" y="109"/>
                </a:moveTo>
                <a:cubicBezTo>
                  <a:pt x="148" y="109"/>
                  <a:pt x="148" y="109"/>
                  <a:pt x="148" y="109"/>
                </a:cubicBezTo>
                <a:cubicBezTo>
                  <a:pt x="146" y="111"/>
                  <a:pt x="144" y="114"/>
                  <a:pt x="144" y="118"/>
                </a:cubicBezTo>
                <a:cubicBezTo>
                  <a:pt x="144" y="122"/>
                  <a:pt x="146" y="125"/>
                  <a:pt x="148" y="128"/>
                </a:cubicBezTo>
                <a:cubicBezTo>
                  <a:pt x="148" y="128"/>
                  <a:pt x="148" y="128"/>
                  <a:pt x="148" y="128"/>
                </a:cubicBezTo>
                <a:cubicBezTo>
                  <a:pt x="151" y="130"/>
                  <a:pt x="154" y="132"/>
                  <a:pt x="158" y="132"/>
                </a:cubicBezTo>
                <a:cubicBezTo>
                  <a:pt x="161" y="132"/>
                  <a:pt x="165" y="131"/>
                  <a:pt x="167" y="128"/>
                </a:cubicBezTo>
                <a:cubicBezTo>
                  <a:pt x="167" y="128"/>
                  <a:pt x="167" y="128"/>
                  <a:pt x="167" y="128"/>
                </a:cubicBezTo>
                <a:cubicBezTo>
                  <a:pt x="168" y="128"/>
                  <a:pt x="168" y="128"/>
                  <a:pt x="168" y="128"/>
                </a:cubicBezTo>
                <a:cubicBezTo>
                  <a:pt x="170" y="126"/>
                  <a:pt x="171" y="122"/>
                  <a:pt x="171" y="118"/>
                </a:cubicBezTo>
                <a:cubicBezTo>
                  <a:pt x="171" y="114"/>
                  <a:pt x="170" y="111"/>
                  <a:pt x="168" y="109"/>
                </a:cubicBezTo>
                <a:cubicBezTo>
                  <a:pt x="168" y="109"/>
                  <a:pt x="168" y="109"/>
                  <a:pt x="168" y="109"/>
                </a:cubicBezTo>
                <a:cubicBezTo>
                  <a:pt x="168" y="109"/>
                  <a:pt x="168" y="109"/>
                  <a:pt x="168" y="109"/>
                </a:cubicBezTo>
                <a:cubicBezTo>
                  <a:pt x="165" y="106"/>
                  <a:pt x="162" y="105"/>
                  <a:pt x="158" y="105"/>
                </a:cubicBezTo>
                <a:cubicBezTo>
                  <a:pt x="154" y="105"/>
                  <a:pt x="151" y="106"/>
                  <a:pt x="148" y="109"/>
                </a:cubicBezTo>
                <a:close/>
                <a:moveTo>
                  <a:pt x="154" y="114"/>
                </a:moveTo>
                <a:cubicBezTo>
                  <a:pt x="154" y="114"/>
                  <a:pt x="154" y="114"/>
                  <a:pt x="154" y="114"/>
                </a:cubicBezTo>
                <a:cubicBezTo>
                  <a:pt x="155" y="113"/>
                  <a:pt x="156" y="113"/>
                  <a:pt x="158" y="113"/>
                </a:cubicBezTo>
                <a:cubicBezTo>
                  <a:pt x="159" y="113"/>
                  <a:pt x="161" y="113"/>
                  <a:pt x="162" y="114"/>
                </a:cubicBezTo>
                <a:cubicBezTo>
                  <a:pt x="163" y="115"/>
                  <a:pt x="163" y="117"/>
                  <a:pt x="163" y="118"/>
                </a:cubicBezTo>
                <a:cubicBezTo>
                  <a:pt x="163" y="120"/>
                  <a:pt x="163" y="121"/>
                  <a:pt x="162" y="122"/>
                </a:cubicBezTo>
                <a:cubicBezTo>
                  <a:pt x="161" y="123"/>
                  <a:pt x="159" y="124"/>
                  <a:pt x="158" y="124"/>
                </a:cubicBezTo>
                <a:cubicBezTo>
                  <a:pt x="156" y="124"/>
                  <a:pt x="155" y="123"/>
                  <a:pt x="154" y="122"/>
                </a:cubicBezTo>
                <a:cubicBezTo>
                  <a:pt x="154" y="122"/>
                  <a:pt x="154" y="122"/>
                  <a:pt x="154" y="122"/>
                </a:cubicBezTo>
                <a:cubicBezTo>
                  <a:pt x="153" y="121"/>
                  <a:pt x="152" y="120"/>
                  <a:pt x="152" y="118"/>
                </a:cubicBezTo>
                <a:cubicBezTo>
                  <a:pt x="152" y="117"/>
                  <a:pt x="153" y="115"/>
                  <a:pt x="154" y="114"/>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fade">
                                      <p:cBhvr>
                                        <p:cTn id="7" dur="500"/>
                                        <p:tgtEl>
                                          <p:spTgt spid="70"/>
                                        </p:tgtEl>
                                      </p:cBhvr>
                                    </p:animEffect>
                                    <p:anim calcmode="lin" valueType="num">
                                      <p:cBhvr>
                                        <p:cTn id="8" dur="500" fill="hold"/>
                                        <p:tgtEl>
                                          <p:spTgt spid="70"/>
                                        </p:tgtEl>
                                        <p:attrNameLst>
                                          <p:attrName>ppt_x</p:attrName>
                                        </p:attrNameLst>
                                      </p:cBhvr>
                                      <p:tavLst>
                                        <p:tav tm="0">
                                          <p:val>
                                            <p:strVal val="#ppt_x"/>
                                          </p:val>
                                        </p:tav>
                                        <p:tav tm="100000">
                                          <p:val>
                                            <p:strVal val="#ppt_x"/>
                                          </p:val>
                                        </p:tav>
                                      </p:tavLst>
                                    </p:anim>
                                    <p:anim calcmode="lin" valueType="num">
                                      <p:cBhvr>
                                        <p:cTn id="9" dur="500" fill="hold"/>
                                        <p:tgtEl>
                                          <p:spTgt spid="7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8"/>
                                        </p:tgtEl>
                                        <p:attrNameLst>
                                          <p:attrName>style.visibility</p:attrName>
                                        </p:attrNameLst>
                                      </p:cBhvr>
                                      <p:to>
                                        <p:strVal val="visible"/>
                                      </p:to>
                                    </p:set>
                                    <p:animEffect transition="in" filter="fade">
                                      <p:cBhvr>
                                        <p:cTn id="12" dur="500"/>
                                        <p:tgtEl>
                                          <p:spTgt spid="58"/>
                                        </p:tgtEl>
                                      </p:cBhvr>
                                    </p:animEffect>
                                    <p:anim calcmode="lin" valueType="num">
                                      <p:cBhvr>
                                        <p:cTn id="13" dur="500" fill="hold"/>
                                        <p:tgtEl>
                                          <p:spTgt spid="58"/>
                                        </p:tgtEl>
                                        <p:attrNameLst>
                                          <p:attrName>ppt_x</p:attrName>
                                        </p:attrNameLst>
                                      </p:cBhvr>
                                      <p:tavLst>
                                        <p:tav tm="0">
                                          <p:val>
                                            <p:strVal val="#ppt_x"/>
                                          </p:val>
                                        </p:tav>
                                        <p:tav tm="100000">
                                          <p:val>
                                            <p:strVal val="#ppt_x"/>
                                          </p:val>
                                        </p:tav>
                                      </p:tavLst>
                                    </p:anim>
                                    <p:anim calcmode="lin" valueType="num">
                                      <p:cBhvr>
                                        <p:cTn id="14" dur="500" fill="hold"/>
                                        <p:tgtEl>
                                          <p:spTgt spid="58"/>
                                        </p:tgtEl>
                                        <p:attrNameLst>
                                          <p:attrName>ppt_y</p:attrName>
                                        </p:attrNameLst>
                                      </p:cBhvr>
                                      <p:tavLst>
                                        <p:tav tm="0">
                                          <p:val>
                                            <p:strVal val="#ppt_y+.1"/>
                                          </p:val>
                                        </p:tav>
                                        <p:tav tm="100000">
                                          <p:val>
                                            <p:strVal val="#ppt_y"/>
                                          </p:val>
                                        </p:tav>
                                      </p:tavLst>
                                    </p:anim>
                                  </p:childTnLst>
                                </p:cTn>
                              </p:par>
                              <p:par>
                                <p:cTn id="15" presetID="55" presetClass="entr" presetSubtype="0" fill="hold" grpId="0" nodeType="withEffect">
                                  <p:stCondLst>
                                    <p:cond delay="500"/>
                                  </p:stCondLst>
                                  <p:childTnLst>
                                    <p:set>
                                      <p:cBhvr>
                                        <p:cTn id="16" dur="1" fill="hold">
                                          <p:stCondLst>
                                            <p:cond delay="0"/>
                                          </p:stCondLst>
                                        </p:cTn>
                                        <p:tgtEl>
                                          <p:spTgt spid="62"/>
                                        </p:tgtEl>
                                        <p:attrNameLst>
                                          <p:attrName>style.visibility</p:attrName>
                                        </p:attrNameLst>
                                      </p:cBhvr>
                                      <p:to>
                                        <p:strVal val="visible"/>
                                      </p:to>
                                    </p:set>
                                    <p:anim calcmode="lin" valueType="num">
                                      <p:cBhvr>
                                        <p:cTn id="17" dur="500" fill="hold"/>
                                        <p:tgtEl>
                                          <p:spTgt spid="62"/>
                                        </p:tgtEl>
                                        <p:attrNameLst>
                                          <p:attrName>ppt_w</p:attrName>
                                        </p:attrNameLst>
                                      </p:cBhvr>
                                      <p:tavLst>
                                        <p:tav tm="0">
                                          <p:val>
                                            <p:strVal val="#ppt_w*0.70"/>
                                          </p:val>
                                        </p:tav>
                                        <p:tav tm="100000">
                                          <p:val>
                                            <p:strVal val="#ppt_w"/>
                                          </p:val>
                                        </p:tav>
                                      </p:tavLst>
                                    </p:anim>
                                    <p:anim calcmode="lin" valueType="num">
                                      <p:cBhvr>
                                        <p:cTn id="18" dur="500" fill="hold"/>
                                        <p:tgtEl>
                                          <p:spTgt spid="62"/>
                                        </p:tgtEl>
                                        <p:attrNameLst>
                                          <p:attrName>ppt_h</p:attrName>
                                        </p:attrNameLst>
                                      </p:cBhvr>
                                      <p:tavLst>
                                        <p:tav tm="0">
                                          <p:val>
                                            <p:strVal val="#ppt_h"/>
                                          </p:val>
                                        </p:tav>
                                        <p:tav tm="100000">
                                          <p:val>
                                            <p:strVal val="#ppt_h"/>
                                          </p:val>
                                        </p:tav>
                                      </p:tavLst>
                                    </p:anim>
                                    <p:animEffect transition="in" filter="fade">
                                      <p:cBhvr>
                                        <p:cTn id="19" dur="500"/>
                                        <p:tgtEl>
                                          <p:spTgt spid="62"/>
                                        </p:tgtEl>
                                      </p:cBhvr>
                                    </p:animEffect>
                                  </p:childTnLst>
                                </p:cTn>
                              </p:par>
                            </p:childTnLst>
                          </p:cTn>
                        </p:par>
                        <p:par>
                          <p:cTn id="20" fill="hold">
                            <p:stCondLst>
                              <p:cond delay="500"/>
                            </p:stCondLst>
                            <p:childTnLst>
                              <p:par>
                                <p:cTn id="21" presetID="47" presetClass="entr" presetSubtype="0" fill="hold" grpId="0" nodeType="afterEffect">
                                  <p:stCondLst>
                                    <p:cond delay="0"/>
                                  </p:stCondLst>
                                  <p:childTnLst>
                                    <p:set>
                                      <p:cBhvr>
                                        <p:cTn id="22" dur="1" fill="hold">
                                          <p:stCondLst>
                                            <p:cond delay="0"/>
                                          </p:stCondLst>
                                        </p:cTn>
                                        <p:tgtEl>
                                          <p:spTgt spid="71"/>
                                        </p:tgtEl>
                                        <p:attrNameLst>
                                          <p:attrName>style.visibility</p:attrName>
                                        </p:attrNameLst>
                                      </p:cBhvr>
                                      <p:to>
                                        <p:strVal val="visible"/>
                                      </p:to>
                                    </p:set>
                                    <p:animEffect transition="in" filter="fade">
                                      <p:cBhvr>
                                        <p:cTn id="23" dur="500"/>
                                        <p:tgtEl>
                                          <p:spTgt spid="71"/>
                                        </p:tgtEl>
                                      </p:cBhvr>
                                    </p:animEffect>
                                    <p:anim calcmode="lin" valueType="num">
                                      <p:cBhvr>
                                        <p:cTn id="24" dur="500" fill="hold"/>
                                        <p:tgtEl>
                                          <p:spTgt spid="71"/>
                                        </p:tgtEl>
                                        <p:attrNameLst>
                                          <p:attrName>ppt_x</p:attrName>
                                        </p:attrNameLst>
                                      </p:cBhvr>
                                      <p:tavLst>
                                        <p:tav tm="0">
                                          <p:val>
                                            <p:strVal val="#ppt_x"/>
                                          </p:val>
                                        </p:tav>
                                        <p:tav tm="100000">
                                          <p:val>
                                            <p:strVal val="#ppt_x"/>
                                          </p:val>
                                        </p:tav>
                                      </p:tavLst>
                                    </p:anim>
                                    <p:anim calcmode="lin" valueType="num">
                                      <p:cBhvr>
                                        <p:cTn id="25" dur="500" fill="hold"/>
                                        <p:tgtEl>
                                          <p:spTgt spid="71"/>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59"/>
                                        </p:tgtEl>
                                        <p:attrNameLst>
                                          <p:attrName>style.visibility</p:attrName>
                                        </p:attrNameLst>
                                      </p:cBhvr>
                                      <p:to>
                                        <p:strVal val="visible"/>
                                      </p:to>
                                    </p:set>
                                    <p:animEffect transition="in" filter="fade">
                                      <p:cBhvr>
                                        <p:cTn id="28" dur="500"/>
                                        <p:tgtEl>
                                          <p:spTgt spid="59"/>
                                        </p:tgtEl>
                                      </p:cBhvr>
                                    </p:animEffect>
                                    <p:anim calcmode="lin" valueType="num">
                                      <p:cBhvr>
                                        <p:cTn id="29" dur="500" fill="hold"/>
                                        <p:tgtEl>
                                          <p:spTgt spid="59"/>
                                        </p:tgtEl>
                                        <p:attrNameLst>
                                          <p:attrName>ppt_x</p:attrName>
                                        </p:attrNameLst>
                                      </p:cBhvr>
                                      <p:tavLst>
                                        <p:tav tm="0">
                                          <p:val>
                                            <p:strVal val="#ppt_x"/>
                                          </p:val>
                                        </p:tav>
                                        <p:tav tm="100000">
                                          <p:val>
                                            <p:strVal val="#ppt_x"/>
                                          </p:val>
                                        </p:tav>
                                      </p:tavLst>
                                    </p:anim>
                                    <p:anim calcmode="lin" valueType="num">
                                      <p:cBhvr>
                                        <p:cTn id="30" dur="500" fill="hold"/>
                                        <p:tgtEl>
                                          <p:spTgt spid="59"/>
                                        </p:tgtEl>
                                        <p:attrNameLst>
                                          <p:attrName>ppt_y</p:attrName>
                                        </p:attrNameLst>
                                      </p:cBhvr>
                                      <p:tavLst>
                                        <p:tav tm="0">
                                          <p:val>
                                            <p:strVal val="#ppt_y+.1"/>
                                          </p:val>
                                        </p:tav>
                                        <p:tav tm="100000">
                                          <p:val>
                                            <p:strVal val="#ppt_y"/>
                                          </p:val>
                                        </p:tav>
                                      </p:tavLst>
                                    </p:anim>
                                  </p:childTnLst>
                                </p:cTn>
                              </p:par>
                              <p:par>
                                <p:cTn id="31" presetID="55" presetClass="entr" presetSubtype="0" fill="hold" grpId="0" nodeType="withEffect">
                                  <p:stCondLst>
                                    <p:cond delay="500"/>
                                  </p:stCondLst>
                                  <p:childTnLst>
                                    <p:set>
                                      <p:cBhvr>
                                        <p:cTn id="32" dur="1" fill="hold">
                                          <p:stCondLst>
                                            <p:cond delay="0"/>
                                          </p:stCondLst>
                                        </p:cTn>
                                        <p:tgtEl>
                                          <p:spTgt spid="67"/>
                                        </p:tgtEl>
                                        <p:attrNameLst>
                                          <p:attrName>style.visibility</p:attrName>
                                        </p:attrNameLst>
                                      </p:cBhvr>
                                      <p:to>
                                        <p:strVal val="visible"/>
                                      </p:to>
                                    </p:set>
                                    <p:anim calcmode="lin" valueType="num">
                                      <p:cBhvr>
                                        <p:cTn id="33" dur="500" fill="hold"/>
                                        <p:tgtEl>
                                          <p:spTgt spid="67"/>
                                        </p:tgtEl>
                                        <p:attrNameLst>
                                          <p:attrName>ppt_w</p:attrName>
                                        </p:attrNameLst>
                                      </p:cBhvr>
                                      <p:tavLst>
                                        <p:tav tm="0">
                                          <p:val>
                                            <p:strVal val="#ppt_w*0.70"/>
                                          </p:val>
                                        </p:tav>
                                        <p:tav tm="100000">
                                          <p:val>
                                            <p:strVal val="#ppt_w"/>
                                          </p:val>
                                        </p:tav>
                                      </p:tavLst>
                                    </p:anim>
                                    <p:anim calcmode="lin" valueType="num">
                                      <p:cBhvr>
                                        <p:cTn id="34" dur="500" fill="hold"/>
                                        <p:tgtEl>
                                          <p:spTgt spid="67"/>
                                        </p:tgtEl>
                                        <p:attrNameLst>
                                          <p:attrName>ppt_h</p:attrName>
                                        </p:attrNameLst>
                                      </p:cBhvr>
                                      <p:tavLst>
                                        <p:tav tm="0">
                                          <p:val>
                                            <p:strVal val="#ppt_h"/>
                                          </p:val>
                                        </p:tav>
                                        <p:tav tm="100000">
                                          <p:val>
                                            <p:strVal val="#ppt_h"/>
                                          </p:val>
                                        </p:tav>
                                      </p:tavLst>
                                    </p:anim>
                                    <p:animEffect transition="in" filter="fade">
                                      <p:cBhvr>
                                        <p:cTn id="35" dur="500"/>
                                        <p:tgtEl>
                                          <p:spTgt spid="67"/>
                                        </p:tgtEl>
                                      </p:cBhvr>
                                    </p:animEffect>
                                  </p:childTnLst>
                                </p:cTn>
                              </p:par>
                            </p:childTnLst>
                          </p:cTn>
                        </p:par>
                        <p:par>
                          <p:cTn id="36" fill="hold">
                            <p:stCondLst>
                              <p:cond delay="1000"/>
                            </p:stCondLst>
                            <p:childTnLst>
                              <p:par>
                                <p:cTn id="37" presetID="47" presetClass="entr" presetSubtype="0" fill="hold" grpId="0" nodeType="afterEffect">
                                  <p:stCondLst>
                                    <p:cond delay="0"/>
                                  </p:stCondLst>
                                  <p:childTnLst>
                                    <p:set>
                                      <p:cBhvr>
                                        <p:cTn id="38" dur="1" fill="hold">
                                          <p:stCondLst>
                                            <p:cond delay="0"/>
                                          </p:stCondLst>
                                        </p:cTn>
                                        <p:tgtEl>
                                          <p:spTgt spid="57"/>
                                        </p:tgtEl>
                                        <p:attrNameLst>
                                          <p:attrName>style.visibility</p:attrName>
                                        </p:attrNameLst>
                                      </p:cBhvr>
                                      <p:to>
                                        <p:strVal val="visible"/>
                                      </p:to>
                                    </p:set>
                                    <p:animEffect transition="in" filter="fade">
                                      <p:cBhvr>
                                        <p:cTn id="39" dur="500"/>
                                        <p:tgtEl>
                                          <p:spTgt spid="57"/>
                                        </p:tgtEl>
                                      </p:cBhvr>
                                    </p:animEffect>
                                    <p:anim calcmode="lin" valueType="num">
                                      <p:cBhvr>
                                        <p:cTn id="40" dur="500" fill="hold"/>
                                        <p:tgtEl>
                                          <p:spTgt spid="57"/>
                                        </p:tgtEl>
                                        <p:attrNameLst>
                                          <p:attrName>ppt_x</p:attrName>
                                        </p:attrNameLst>
                                      </p:cBhvr>
                                      <p:tavLst>
                                        <p:tav tm="0">
                                          <p:val>
                                            <p:strVal val="#ppt_x"/>
                                          </p:val>
                                        </p:tav>
                                        <p:tav tm="100000">
                                          <p:val>
                                            <p:strVal val="#ppt_x"/>
                                          </p:val>
                                        </p:tav>
                                      </p:tavLst>
                                    </p:anim>
                                    <p:anim calcmode="lin" valueType="num">
                                      <p:cBhvr>
                                        <p:cTn id="41" dur="500" fill="hold"/>
                                        <p:tgtEl>
                                          <p:spTgt spid="57"/>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60"/>
                                        </p:tgtEl>
                                        <p:attrNameLst>
                                          <p:attrName>style.visibility</p:attrName>
                                        </p:attrNameLst>
                                      </p:cBhvr>
                                      <p:to>
                                        <p:strVal val="visible"/>
                                      </p:to>
                                    </p:set>
                                    <p:animEffect transition="in" filter="fade">
                                      <p:cBhvr>
                                        <p:cTn id="44" dur="500"/>
                                        <p:tgtEl>
                                          <p:spTgt spid="60"/>
                                        </p:tgtEl>
                                      </p:cBhvr>
                                    </p:animEffect>
                                    <p:anim calcmode="lin" valueType="num">
                                      <p:cBhvr>
                                        <p:cTn id="45" dur="500" fill="hold"/>
                                        <p:tgtEl>
                                          <p:spTgt spid="60"/>
                                        </p:tgtEl>
                                        <p:attrNameLst>
                                          <p:attrName>ppt_x</p:attrName>
                                        </p:attrNameLst>
                                      </p:cBhvr>
                                      <p:tavLst>
                                        <p:tav tm="0">
                                          <p:val>
                                            <p:strVal val="#ppt_x"/>
                                          </p:val>
                                        </p:tav>
                                        <p:tav tm="100000">
                                          <p:val>
                                            <p:strVal val="#ppt_x"/>
                                          </p:val>
                                        </p:tav>
                                      </p:tavLst>
                                    </p:anim>
                                    <p:anim calcmode="lin" valueType="num">
                                      <p:cBhvr>
                                        <p:cTn id="46" dur="500" fill="hold"/>
                                        <p:tgtEl>
                                          <p:spTgt spid="60"/>
                                        </p:tgtEl>
                                        <p:attrNameLst>
                                          <p:attrName>ppt_y</p:attrName>
                                        </p:attrNameLst>
                                      </p:cBhvr>
                                      <p:tavLst>
                                        <p:tav tm="0">
                                          <p:val>
                                            <p:strVal val="#ppt_y+.1"/>
                                          </p:val>
                                        </p:tav>
                                        <p:tav tm="100000">
                                          <p:val>
                                            <p:strVal val="#ppt_y"/>
                                          </p:val>
                                        </p:tav>
                                      </p:tavLst>
                                    </p:anim>
                                  </p:childTnLst>
                                </p:cTn>
                              </p:par>
                              <p:par>
                                <p:cTn id="47" presetID="55" presetClass="entr" presetSubtype="0" fill="hold" grpId="0" nodeType="withEffect">
                                  <p:stCondLst>
                                    <p:cond delay="500"/>
                                  </p:stCondLst>
                                  <p:childTnLst>
                                    <p:set>
                                      <p:cBhvr>
                                        <p:cTn id="48" dur="1" fill="hold">
                                          <p:stCondLst>
                                            <p:cond delay="0"/>
                                          </p:stCondLst>
                                        </p:cTn>
                                        <p:tgtEl>
                                          <p:spTgt spid="68"/>
                                        </p:tgtEl>
                                        <p:attrNameLst>
                                          <p:attrName>style.visibility</p:attrName>
                                        </p:attrNameLst>
                                      </p:cBhvr>
                                      <p:to>
                                        <p:strVal val="visible"/>
                                      </p:to>
                                    </p:set>
                                    <p:anim calcmode="lin" valueType="num">
                                      <p:cBhvr>
                                        <p:cTn id="49" dur="500" fill="hold"/>
                                        <p:tgtEl>
                                          <p:spTgt spid="68"/>
                                        </p:tgtEl>
                                        <p:attrNameLst>
                                          <p:attrName>ppt_w</p:attrName>
                                        </p:attrNameLst>
                                      </p:cBhvr>
                                      <p:tavLst>
                                        <p:tav tm="0">
                                          <p:val>
                                            <p:strVal val="#ppt_w*0.70"/>
                                          </p:val>
                                        </p:tav>
                                        <p:tav tm="100000">
                                          <p:val>
                                            <p:strVal val="#ppt_w"/>
                                          </p:val>
                                        </p:tav>
                                      </p:tavLst>
                                    </p:anim>
                                    <p:anim calcmode="lin" valueType="num">
                                      <p:cBhvr>
                                        <p:cTn id="50" dur="500" fill="hold"/>
                                        <p:tgtEl>
                                          <p:spTgt spid="68"/>
                                        </p:tgtEl>
                                        <p:attrNameLst>
                                          <p:attrName>ppt_h</p:attrName>
                                        </p:attrNameLst>
                                      </p:cBhvr>
                                      <p:tavLst>
                                        <p:tav tm="0">
                                          <p:val>
                                            <p:strVal val="#ppt_h"/>
                                          </p:val>
                                        </p:tav>
                                        <p:tav tm="100000">
                                          <p:val>
                                            <p:strVal val="#ppt_h"/>
                                          </p:val>
                                        </p:tav>
                                      </p:tavLst>
                                    </p:anim>
                                    <p:animEffect transition="in" filter="fade">
                                      <p:cBhvr>
                                        <p:cTn id="51" dur="500"/>
                                        <p:tgtEl>
                                          <p:spTgt spid="68"/>
                                        </p:tgtEl>
                                      </p:cBhvr>
                                    </p:animEffect>
                                  </p:childTnLst>
                                </p:cTn>
                              </p:par>
                            </p:childTnLst>
                          </p:cTn>
                        </p:par>
                        <p:par>
                          <p:cTn id="52" fill="hold">
                            <p:stCondLst>
                              <p:cond delay="1500"/>
                            </p:stCondLst>
                            <p:childTnLst>
                              <p:par>
                                <p:cTn id="53" presetID="47" presetClass="entr" presetSubtype="0"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fade">
                                      <p:cBhvr>
                                        <p:cTn id="55" dur="500"/>
                                        <p:tgtEl>
                                          <p:spTgt spid="72"/>
                                        </p:tgtEl>
                                      </p:cBhvr>
                                    </p:animEffect>
                                    <p:anim calcmode="lin" valueType="num">
                                      <p:cBhvr>
                                        <p:cTn id="56" dur="500" fill="hold"/>
                                        <p:tgtEl>
                                          <p:spTgt spid="72"/>
                                        </p:tgtEl>
                                        <p:attrNameLst>
                                          <p:attrName>ppt_x</p:attrName>
                                        </p:attrNameLst>
                                      </p:cBhvr>
                                      <p:tavLst>
                                        <p:tav tm="0">
                                          <p:val>
                                            <p:strVal val="#ppt_x"/>
                                          </p:val>
                                        </p:tav>
                                        <p:tav tm="100000">
                                          <p:val>
                                            <p:strVal val="#ppt_x"/>
                                          </p:val>
                                        </p:tav>
                                      </p:tavLst>
                                    </p:anim>
                                    <p:anim calcmode="lin" valueType="num">
                                      <p:cBhvr>
                                        <p:cTn id="57" dur="500" fill="hold"/>
                                        <p:tgtEl>
                                          <p:spTgt spid="72"/>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61"/>
                                        </p:tgtEl>
                                        <p:attrNameLst>
                                          <p:attrName>style.visibility</p:attrName>
                                        </p:attrNameLst>
                                      </p:cBhvr>
                                      <p:to>
                                        <p:strVal val="visible"/>
                                      </p:to>
                                    </p:set>
                                    <p:animEffect transition="in" filter="fade">
                                      <p:cBhvr>
                                        <p:cTn id="60" dur="500"/>
                                        <p:tgtEl>
                                          <p:spTgt spid="61"/>
                                        </p:tgtEl>
                                      </p:cBhvr>
                                    </p:animEffect>
                                    <p:anim calcmode="lin" valueType="num">
                                      <p:cBhvr>
                                        <p:cTn id="61" dur="500" fill="hold"/>
                                        <p:tgtEl>
                                          <p:spTgt spid="61"/>
                                        </p:tgtEl>
                                        <p:attrNameLst>
                                          <p:attrName>ppt_x</p:attrName>
                                        </p:attrNameLst>
                                      </p:cBhvr>
                                      <p:tavLst>
                                        <p:tav tm="0">
                                          <p:val>
                                            <p:strVal val="#ppt_x"/>
                                          </p:val>
                                        </p:tav>
                                        <p:tav tm="100000">
                                          <p:val>
                                            <p:strVal val="#ppt_x"/>
                                          </p:val>
                                        </p:tav>
                                      </p:tavLst>
                                    </p:anim>
                                    <p:anim calcmode="lin" valueType="num">
                                      <p:cBhvr>
                                        <p:cTn id="62" dur="500" fill="hold"/>
                                        <p:tgtEl>
                                          <p:spTgt spid="61"/>
                                        </p:tgtEl>
                                        <p:attrNameLst>
                                          <p:attrName>ppt_y</p:attrName>
                                        </p:attrNameLst>
                                      </p:cBhvr>
                                      <p:tavLst>
                                        <p:tav tm="0">
                                          <p:val>
                                            <p:strVal val="#ppt_y+.1"/>
                                          </p:val>
                                        </p:tav>
                                        <p:tav tm="100000">
                                          <p:val>
                                            <p:strVal val="#ppt_y"/>
                                          </p:val>
                                        </p:tav>
                                      </p:tavLst>
                                    </p:anim>
                                  </p:childTnLst>
                                </p:cTn>
                              </p:par>
                              <p:par>
                                <p:cTn id="63" presetID="55" presetClass="entr" presetSubtype="0" fill="hold" grpId="0" nodeType="withEffect">
                                  <p:stCondLst>
                                    <p:cond delay="500"/>
                                  </p:stCondLst>
                                  <p:childTnLst>
                                    <p:set>
                                      <p:cBhvr>
                                        <p:cTn id="64" dur="1" fill="hold">
                                          <p:stCondLst>
                                            <p:cond delay="0"/>
                                          </p:stCondLst>
                                        </p:cTn>
                                        <p:tgtEl>
                                          <p:spTgt spid="69"/>
                                        </p:tgtEl>
                                        <p:attrNameLst>
                                          <p:attrName>style.visibility</p:attrName>
                                        </p:attrNameLst>
                                      </p:cBhvr>
                                      <p:to>
                                        <p:strVal val="visible"/>
                                      </p:to>
                                    </p:set>
                                    <p:anim calcmode="lin" valueType="num">
                                      <p:cBhvr>
                                        <p:cTn id="65" dur="500" fill="hold"/>
                                        <p:tgtEl>
                                          <p:spTgt spid="69"/>
                                        </p:tgtEl>
                                        <p:attrNameLst>
                                          <p:attrName>ppt_w</p:attrName>
                                        </p:attrNameLst>
                                      </p:cBhvr>
                                      <p:tavLst>
                                        <p:tav tm="0">
                                          <p:val>
                                            <p:strVal val="#ppt_w*0.70"/>
                                          </p:val>
                                        </p:tav>
                                        <p:tav tm="100000">
                                          <p:val>
                                            <p:strVal val="#ppt_w"/>
                                          </p:val>
                                        </p:tav>
                                      </p:tavLst>
                                    </p:anim>
                                    <p:anim calcmode="lin" valueType="num">
                                      <p:cBhvr>
                                        <p:cTn id="66" dur="500" fill="hold"/>
                                        <p:tgtEl>
                                          <p:spTgt spid="69"/>
                                        </p:tgtEl>
                                        <p:attrNameLst>
                                          <p:attrName>ppt_h</p:attrName>
                                        </p:attrNameLst>
                                      </p:cBhvr>
                                      <p:tavLst>
                                        <p:tav tm="0">
                                          <p:val>
                                            <p:strVal val="#ppt_h"/>
                                          </p:val>
                                        </p:tav>
                                        <p:tav tm="100000">
                                          <p:val>
                                            <p:strVal val="#ppt_h"/>
                                          </p:val>
                                        </p:tav>
                                      </p:tavLst>
                                    </p:anim>
                                    <p:animEffect transition="in" filter="fade">
                                      <p:cBhvr>
                                        <p:cTn id="67"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P spid="59" grpId="0" animBg="1"/>
      <p:bldP spid="60" grpId="0" animBg="1"/>
      <p:bldP spid="61" grpId="0" animBg="1"/>
      <p:bldP spid="62" grpId="0"/>
      <p:bldP spid="67" grpId="0"/>
      <p:bldP spid="68" grpId="0"/>
      <p:bldP spid="69" grpId="0"/>
      <p:bldP spid="70" grpId="0" animBg="1"/>
      <p:bldP spid="71" grpId="0" animBg="1"/>
      <p:bldP spid="7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直接连接符 86"/>
          <p:cNvCxnSpPr/>
          <p:nvPr/>
        </p:nvCxnSpPr>
        <p:spPr>
          <a:xfrm flipH="1">
            <a:off x="0" y="23683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flipH="1">
            <a:off x="0" y="197786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flipH="1">
            <a:off x="0" y="27620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0" y="315261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sp>
        <p:nvSpPr>
          <p:cNvPr id="91" name="矩形 90"/>
          <p:cNvSpPr/>
          <p:nvPr/>
        </p:nvSpPr>
        <p:spPr>
          <a:xfrm>
            <a:off x="8040" y="2368389"/>
            <a:ext cx="1280513" cy="390525"/>
          </a:xfrm>
          <a:prstGeom prst="rect">
            <a:avLst/>
          </a:prstGeom>
          <a:solidFill>
            <a:srgbClr val="37B0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Freeform 11"/>
          <p:cNvSpPr>
            <a:spLocks noEditPoints="1"/>
          </p:cNvSpPr>
          <p:nvPr/>
        </p:nvSpPr>
        <p:spPr bwMode="auto">
          <a:xfrm>
            <a:off x="124293" y="2864285"/>
            <a:ext cx="150176" cy="190798"/>
          </a:xfrm>
          <a:custGeom>
            <a:avLst/>
            <a:gdLst>
              <a:gd name="T0" fmla="*/ 104 w 139"/>
              <a:gd name="T1" fmla="*/ 99 h 177"/>
              <a:gd name="T2" fmla="*/ 91 w 139"/>
              <a:gd name="T3" fmla="*/ 160 h 177"/>
              <a:gd name="T4" fmla="*/ 133 w 139"/>
              <a:gd name="T5" fmla="*/ 164 h 177"/>
              <a:gd name="T6" fmla="*/ 133 w 139"/>
              <a:gd name="T7" fmla="*/ 177 h 177"/>
              <a:gd name="T8" fmla="*/ 0 w 139"/>
              <a:gd name="T9" fmla="*/ 170 h 177"/>
              <a:gd name="T10" fmla="*/ 51 w 139"/>
              <a:gd name="T11" fmla="*/ 164 h 177"/>
              <a:gd name="T12" fmla="*/ 81 w 139"/>
              <a:gd name="T13" fmla="*/ 151 h 177"/>
              <a:gd name="T14" fmla="*/ 10 w 139"/>
              <a:gd name="T15" fmla="*/ 147 h 177"/>
              <a:gd name="T16" fmla="*/ 10 w 139"/>
              <a:gd name="T17" fmla="*/ 139 h 177"/>
              <a:gd name="T18" fmla="*/ 94 w 139"/>
              <a:gd name="T19" fmla="*/ 120 h 177"/>
              <a:gd name="T20" fmla="*/ 84 w 139"/>
              <a:gd name="T21" fmla="*/ 92 h 177"/>
              <a:gd name="T22" fmla="*/ 69 w 139"/>
              <a:gd name="T23" fmla="*/ 94 h 177"/>
              <a:gd name="T24" fmla="*/ 53 w 139"/>
              <a:gd name="T25" fmla="*/ 113 h 177"/>
              <a:gd name="T26" fmla="*/ 46 w 139"/>
              <a:gd name="T27" fmla="*/ 117 h 177"/>
              <a:gd name="T28" fmla="*/ 24 w 139"/>
              <a:gd name="T29" fmla="*/ 109 h 177"/>
              <a:gd name="T30" fmla="*/ 26 w 139"/>
              <a:gd name="T31" fmla="*/ 97 h 177"/>
              <a:gd name="T32" fmla="*/ 21 w 139"/>
              <a:gd name="T33" fmla="*/ 89 h 177"/>
              <a:gd name="T34" fmla="*/ 63 w 139"/>
              <a:gd name="T35" fmla="*/ 24 h 177"/>
              <a:gd name="T36" fmla="*/ 67 w 139"/>
              <a:gd name="T37" fmla="*/ 26 h 177"/>
              <a:gd name="T38" fmla="*/ 69 w 139"/>
              <a:gd name="T39" fmla="*/ 14 h 177"/>
              <a:gd name="T40" fmla="*/ 76 w 139"/>
              <a:gd name="T41" fmla="*/ 2 h 177"/>
              <a:gd name="T42" fmla="*/ 109 w 139"/>
              <a:gd name="T43" fmla="*/ 29 h 177"/>
              <a:gd name="T44" fmla="*/ 96 w 139"/>
              <a:gd name="T45" fmla="*/ 30 h 177"/>
              <a:gd name="T46" fmla="*/ 94 w 139"/>
              <a:gd name="T47" fmla="*/ 42 h 177"/>
              <a:gd name="T48" fmla="*/ 87 w 139"/>
              <a:gd name="T49" fmla="*/ 63 h 177"/>
              <a:gd name="T50" fmla="*/ 92 w 139"/>
              <a:gd name="T51" fmla="*/ 81 h 177"/>
              <a:gd name="T52" fmla="*/ 89 w 139"/>
              <a:gd name="T53" fmla="*/ 26 h 177"/>
              <a:gd name="T54" fmla="*/ 74 w 139"/>
              <a:gd name="T55" fmla="*/ 30 h 177"/>
              <a:gd name="T56" fmla="*/ 89 w 139"/>
              <a:gd name="T57" fmla="*/ 26 h 177"/>
              <a:gd name="T58" fmla="*/ 80 w 139"/>
              <a:gd name="T59" fmla="*/ 59 h 177"/>
              <a:gd name="T60" fmla="*/ 62 w 139"/>
              <a:gd name="T61" fmla="*/ 33 h 177"/>
              <a:gd name="T62" fmla="*/ 54 w 139"/>
              <a:gd name="T63" fmla="*/ 104 h 177"/>
              <a:gd name="T64" fmla="*/ 56 w 139"/>
              <a:gd name="T65" fmla="*/ 76 h 177"/>
              <a:gd name="T66" fmla="*/ 62 w 139"/>
              <a:gd name="T67" fmla="*/ 63 h 177"/>
              <a:gd name="T68" fmla="*/ 82 w 139"/>
              <a:gd name="T69" fmla="*/ 69 h 177"/>
              <a:gd name="T70" fmla="*/ 67 w 139"/>
              <a:gd name="T71" fmla="*/ 69 h 177"/>
              <a:gd name="T72" fmla="*/ 67 w 139"/>
              <a:gd name="T73" fmla="*/ 69 h 177"/>
              <a:gd name="T74" fmla="*/ 75 w 139"/>
              <a:gd name="T75" fmla="*/ 86 h 177"/>
              <a:gd name="T76" fmla="*/ 82 w 139"/>
              <a:gd name="T77" fmla="*/ 83 h 177"/>
              <a:gd name="T78" fmla="*/ 82 w 139"/>
              <a:gd name="T79" fmla="*/ 69 h 177"/>
              <a:gd name="T80" fmla="*/ 33 w 139"/>
              <a:gd name="T81" fmla="*/ 101 h 177"/>
              <a:gd name="T82" fmla="*/ 31 w 139"/>
              <a:gd name="T83" fmla="*/ 104 h 177"/>
              <a:gd name="T84" fmla="*/ 42 w 139"/>
              <a:gd name="T85" fmla="*/ 10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9" h="177">
                <a:moveTo>
                  <a:pt x="92" y="81"/>
                </a:moveTo>
                <a:cubicBezTo>
                  <a:pt x="97" y="87"/>
                  <a:pt x="101" y="92"/>
                  <a:pt x="104" y="99"/>
                </a:cubicBezTo>
                <a:cubicBezTo>
                  <a:pt x="106" y="106"/>
                  <a:pt x="108" y="113"/>
                  <a:pt x="108" y="120"/>
                </a:cubicBezTo>
                <a:cubicBezTo>
                  <a:pt x="108" y="136"/>
                  <a:pt x="101" y="150"/>
                  <a:pt x="91" y="160"/>
                </a:cubicBezTo>
                <a:cubicBezTo>
                  <a:pt x="90" y="162"/>
                  <a:pt x="89" y="163"/>
                  <a:pt x="88" y="164"/>
                </a:cubicBezTo>
                <a:cubicBezTo>
                  <a:pt x="133" y="164"/>
                  <a:pt x="133" y="164"/>
                  <a:pt x="133" y="164"/>
                </a:cubicBezTo>
                <a:cubicBezTo>
                  <a:pt x="136" y="164"/>
                  <a:pt x="139" y="167"/>
                  <a:pt x="139" y="170"/>
                </a:cubicBezTo>
                <a:cubicBezTo>
                  <a:pt x="139" y="174"/>
                  <a:pt x="136" y="177"/>
                  <a:pt x="133" y="177"/>
                </a:cubicBezTo>
                <a:cubicBezTo>
                  <a:pt x="91" y="177"/>
                  <a:pt x="49" y="177"/>
                  <a:pt x="7" y="177"/>
                </a:cubicBezTo>
                <a:cubicBezTo>
                  <a:pt x="3" y="177"/>
                  <a:pt x="0" y="174"/>
                  <a:pt x="0" y="170"/>
                </a:cubicBezTo>
                <a:cubicBezTo>
                  <a:pt x="0" y="167"/>
                  <a:pt x="3" y="164"/>
                  <a:pt x="7" y="164"/>
                </a:cubicBezTo>
                <a:cubicBezTo>
                  <a:pt x="51" y="164"/>
                  <a:pt x="51" y="164"/>
                  <a:pt x="51" y="164"/>
                </a:cubicBezTo>
                <a:cubicBezTo>
                  <a:pt x="51" y="164"/>
                  <a:pt x="51" y="164"/>
                  <a:pt x="51" y="164"/>
                </a:cubicBezTo>
                <a:cubicBezTo>
                  <a:pt x="63" y="164"/>
                  <a:pt x="74" y="159"/>
                  <a:pt x="81" y="151"/>
                </a:cubicBezTo>
                <a:cubicBezTo>
                  <a:pt x="83" y="150"/>
                  <a:pt x="84" y="148"/>
                  <a:pt x="85" y="147"/>
                </a:cubicBezTo>
                <a:cubicBezTo>
                  <a:pt x="10" y="147"/>
                  <a:pt x="10" y="147"/>
                  <a:pt x="10" y="147"/>
                </a:cubicBezTo>
                <a:cubicBezTo>
                  <a:pt x="8" y="147"/>
                  <a:pt x="6" y="145"/>
                  <a:pt x="6" y="143"/>
                </a:cubicBezTo>
                <a:cubicBezTo>
                  <a:pt x="6" y="141"/>
                  <a:pt x="8" y="139"/>
                  <a:pt x="10" y="139"/>
                </a:cubicBezTo>
                <a:cubicBezTo>
                  <a:pt x="90" y="139"/>
                  <a:pt x="90" y="139"/>
                  <a:pt x="90" y="139"/>
                </a:cubicBezTo>
                <a:cubicBezTo>
                  <a:pt x="93" y="133"/>
                  <a:pt x="94" y="127"/>
                  <a:pt x="94" y="120"/>
                </a:cubicBezTo>
                <a:cubicBezTo>
                  <a:pt x="94" y="114"/>
                  <a:pt x="93" y="109"/>
                  <a:pt x="91" y="104"/>
                </a:cubicBezTo>
                <a:cubicBezTo>
                  <a:pt x="89" y="100"/>
                  <a:pt x="87" y="96"/>
                  <a:pt x="84" y="92"/>
                </a:cubicBezTo>
                <a:cubicBezTo>
                  <a:pt x="81" y="94"/>
                  <a:pt x="78" y="94"/>
                  <a:pt x="75" y="94"/>
                </a:cubicBezTo>
                <a:cubicBezTo>
                  <a:pt x="73" y="94"/>
                  <a:pt x="71" y="94"/>
                  <a:pt x="69" y="94"/>
                </a:cubicBezTo>
                <a:cubicBezTo>
                  <a:pt x="59" y="111"/>
                  <a:pt x="59" y="111"/>
                  <a:pt x="59" y="111"/>
                </a:cubicBezTo>
                <a:cubicBezTo>
                  <a:pt x="58" y="113"/>
                  <a:pt x="55" y="114"/>
                  <a:pt x="53" y="113"/>
                </a:cubicBezTo>
                <a:cubicBezTo>
                  <a:pt x="50" y="111"/>
                  <a:pt x="50" y="111"/>
                  <a:pt x="50" y="111"/>
                </a:cubicBezTo>
                <a:cubicBezTo>
                  <a:pt x="46" y="117"/>
                  <a:pt x="46" y="117"/>
                  <a:pt x="46" y="117"/>
                </a:cubicBezTo>
                <a:cubicBezTo>
                  <a:pt x="45" y="119"/>
                  <a:pt x="42" y="119"/>
                  <a:pt x="40" y="118"/>
                </a:cubicBezTo>
                <a:cubicBezTo>
                  <a:pt x="24" y="109"/>
                  <a:pt x="24" y="109"/>
                  <a:pt x="24" y="109"/>
                </a:cubicBezTo>
                <a:cubicBezTo>
                  <a:pt x="22" y="108"/>
                  <a:pt x="21" y="105"/>
                  <a:pt x="22" y="103"/>
                </a:cubicBezTo>
                <a:cubicBezTo>
                  <a:pt x="26" y="97"/>
                  <a:pt x="26" y="97"/>
                  <a:pt x="26" y="97"/>
                </a:cubicBezTo>
                <a:cubicBezTo>
                  <a:pt x="22" y="95"/>
                  <a:pt x="22" y="95"/>
                  <a:pt x="22" y="95"/>
                </a:cubicBezTo>
                <a:cubicBezTo>
                  <a:pt x="20" y="94"/>
                  <a:pt x="20" y="91"/>
                  <a:pt x="21" y="89"/>
                </a:cubicBezTo>
                <a:cubicBezTo>
                  <a:pt x="57" y="26"/>
                  <a:pt x="57" y="26"/>
                  <a:pt x="57" y="26"/>
                </a:cubicBezTo>
                <a:cubicBezTo>
                  <a:pt x="58" y="24"/>
                  <a:pt x="61" y="23"/>
                  <a:pt x="63" y="24"/>
                </a:cubicBezTo>
                <a:cubicBezTo>
                  <a:pt x="63" y="24"/>
                  <a:pt x="63" y="24"/>
                  <a:pt x="63" y="24"/>
                </a:cubicBezTo>
                <a:cubicBezTo>
                  <a:pt x="67" y="26"/>
                  <a:pt x="67" y="26"/>
                  <a:pt x="67" y="26"/>
                </a:cubicBezTo>
                <a:cubicBezTo>
                  <a:pt x="73" y="16"/>
                  <a:pt x="73" y="16"/>
                  <a:pt x="73" y="16"/>
                </a:cubicBezTo>
                <a:cubicBezTo>
                  <a:pt x="69" y="14"/>
                  <a:pt x="69" y="14"/>
                  <a:pt x="69" y="14"/>
                </a:cubicBezTo>
                <a:cubicBezTo>
                  <a:pt x="66" y="12"/>
                  <a:pt x="65" y="8"/>
                  <a:pt x="66" y="5"/>
                </a:cubicBezTo>
                <a:cubicBezTo>
                  <a:pt x="68" y="1"/>
                  <a:pt x="72" y="0"/>
                  <a:pt x="76" y="2"/>
                </a:cubicBezTo>
                <a:cubicBezTo>
                  <a:pt x="86" y="8"/>
                  <a:pt x="96" y="14"/>
                  <a:pt x="107" y="20"/>
                </a:cubicBezTo>
                <a:cubicBezTo>
                  <a:pt x="110" y="22"/>
                  <a:pt x="111" y="26"/>
                  <a:pt x="109" y="29"/>
                </a:cubicBezTo>
                <a:cubicBezTo>
                  <a:pt x="107" y="33"/>
                  <a:pt x="103" y="34"/>
                  <a:pt x="100" y="32"/>
                </a:cubicBezTo>
                <a:cubicBezTo>
                  <a:pt x="96" y="30"/>
                  <a:pt x="96" y="30"/>
                  <a:pt x="96" y="30"/>
                </a:cubicBezTo>
                <a:cubicBezTo>
                  <a:pt x="90" y="40"/>
                  <a:pt x="90" y="40"/>
                  <a:pt x="90" y="40"/>
                </a:cubicBezTo>
                <a:cubicBezTo>
                  <a:pt x="94" y="42"/>
                  <a:pt x="94" y="42"/>
                  <a:pt x="94" y="42"/>
                </a:cubicBezTo>
                <a:cubicBezTo>
                  <a:pt x="96" y="43"/>
                  <a:pt x="97" y="46"/>
                  <a:pt x="96" y="48"/>
                </a:cubicBezTo>
                <a:cubicBezTo>
                  <a:pt x="87" y="63"/>
                  <a:pt x="87" y="63"/>
                  <a:pt x="87" y="63"/>
                </a:cubicBezTo>
                <a:cubicBezTo>
                  <a:pt x="91" y="66"/>
                  <a:pt x="93" y="71"/>
                  <a:pt x="93" y="76"/>
                </a:cubicBezTo>
                <a:cubicBezTo>
                  <a:pt x="93" y="78"/>
                  <a:pt x="93" y="80"/>
                  <a:pt x="92" y="81"/>
                </a:cubicBezTo>
                <a:close/>
                <a:moveTo>
                  <a:pt x="89" y="26"/>
                </a:moveTo>
                <a:cubicBezTo>
                  <a:pt x="89" y="26"/>
                  <a:pt x="89" y="26"/>
                  <a:pt x="89" y="26"/>
                </a:cubicBezTo>
                <a:cubicBezTo>
                  <a:pt x="86" y="24"/>
                  <a:pt x="83" y="22"/>
                  <a:pt x="80" y="20"/>
                </a:cubicBezTo>
                <a:cubicBezTo>
                  <a:pt x="74" y="30"/>
                  <a:pt x="74" y="30"/>
                  <a:pt x="74" y="30"/>
                </a:cubicBezTo>
                <a:cubicBezTo>
                  <a:pt x="83" y="36"/>
                  <a:pt x="83" y="36"/>
                  <a:pt x="83" y="36"/>
                </a:cubicBezTo>
                <a:cubicBezTo>
                  <a:pt x="89" y="26"/>
                  <a:pt x="89" y="26"/>
                  <a:pt x="89" y="26"/>
                </a:cubicBezTo>
                <a:close/>
                <a:moveTo>
                  <a:pt x="80" y="59"/>
                </a:moveTo>
                <a:cubicBezTo>
                  <a:pt x="80" y="59"/>
                  <a:pt x="80" y="59"/>
                  <a:pt x="80" y="59"/>
                </a:cubicBezTo>
                <a:cubicBezTo>
                  <a:pt x="87" y="47"/>
                  <a:pt x="87" y="47"/>
                  <a:pt x="87" y="47"/>
                </a:cubicBezTo>
                <a:cubicBezTo>
                  <a:pt x="78" y="43"/>
                  <a:pt x="70" y="38"/>
                  <a:pt x="62" y="33"/>
                </a:cubicBezTo>
                <a:cubicBezTo>
                  <a:pt x="30" y="90"/>
                  <a:pt x="30" y="90"/>
                  <a:pt x="30" y="90"/>
                </a:cubicBezTo>
                <a:cubicBezTo>
                  <a:pt x="38" y="94"/>
                  <a:pt x="46" y="99"/>
                  <a:pt x="54" y="104"/>
                </a:cubicBezTo>
                <a:cubicBezTo>
                  <a:pt x="62" y="90"/>
                  <a:pt x="62" y="90"/>
                  <a:pt x="62" y="90"/>
                </a:cubicBezTo>
                <a:cubicBezTo>
                  <a:pt x="58" y="86"/>
                  <a:pt x="56" y="81"/>
                  <a:pt x="56" y="76"/>
                </a:cubicBezTo>
                <a:cubicBezTo>
                  <a:pt x="56" y="71"/>
                  <a:pt x="58" y="66"/>
                  <a:pt x="62" y="63"/>
                </a:cubicBezTo>
                <a:cubicBezTo>
                  <a:pt x="62" y="63"/>
                  <a:pt x="62" y="63"/>
                  <a:pt x="62" y="63"/>
                </a:cubicBezTo>
                <a:cubicBezTo>
                  <a:pt x="67" y="58"/>
                  <a:pt x="73" y="57"/>
                  <a:pt x="80" y="59"/>
                </a:cubicBezTo>
                <a:close/>
                <a:moveTo>
                  <a:pt x="82" y="69"/>
                </a:moveTo>
                <a:cubicBezTo>
                  <a:pt x="82" y="69"/>
                  <a:pt x="82" y="69"/>
                  <a:pt x="82" y="69"/>
                </a:cubicBezTo>
                <a:cubicBezTo>
                  <a:pt x="78" y="65"/>
                  <a:pt x="71" y="65"/>
                  <a:pt x="67" y="69"/>
                </a:cubicBezTo>
                <a:cubicBezTo>
                  <a:pt x="67" y="69"/>
                  <a:pt x="67" y="69"/>
                  <a:pt x="67" y="69"/>
                </a:cubicBezTo>
                <a:cubicBezTo>
                  <a:pt x="67" y="69"/>
                  <a:pt x="67" y="69"/>
                  <a:pt x="67" y="69"/>
                </a:cubicBezTo>
                <a:cubicBezTo>
                  <a:pt x="65" y="71"/>
                  <a:pt x="64" y="73"/>
                  <a:pt x="64" y="76"/>
                </a:cubicBezTo>
                <a:cubicBezTo>
                  <a:pt x="64" y="82"/>
                  <a:pt x="69" y="86"/>
                  <a:pt x="75" y="86"/>
                </a:cubicBezTo>
                <a:cubicBezTo>
                  <a:pt x="77" y="86"/>
                  <a:pt x="80" y="85"/>
                  <a:pt x="82" y="83"/>
                </a:cubicBezTo>
                <a:cubicBezTo>
                  <a:pt x="82" y="83"/>
                  <a:pt x="82" y="83"/>
                  <a:pt x="82" y="83"/>
                </a:cubicBezTo>
                <a:cubicBezTo>
                  <a:pt x="84" y="81"/>
                  <a:pt x="85" y="79"/>
                  <a:pt x="85" y="76"/>
                </a:cubicBezTo>
                <a:cubicBezTo>
                  <a:pt x="85" y="73"/>
                  <a:pt x="84" y="71"/>
                  <a:pt x="82" y="69"/>
                </a:cubicBezTo>
                <a:cubicBezTo>
                  <a:pt x="82" y="69"/>
                  <a:pt x="82" y="69"/>
                  <a:pt x="82" y="69"/>
                </a:cubicBezTo>
                <a:close/>
                <a:moveTo>
                  <a:pt x="33" y="101"/>
                </a:moveTo>
                <a:cubicBezTo>
                  <a:pt x="33" y="101"/>
                  <a:pt x="33" y="101"/>
                  <a:pt x="33" y="101"/>
                </a:cubicBezTo>
                <a:cubicBezTo>
                  <a:pt x="31" y="104"/>
                  <a:pt x="31" y="104"/>
                  <a:pt x="31" y="104"/>
                </a:cubicBezTo>
                <a:cubicBezTo>
                  <a:pt x="41" y="109"/>
                  <a:pt x="41" y="109"/>
                  <a:pt x="41" y="109"/>
                </a:cubicBezTo>
                <a:cubicBezTo>
                  <a:pt x="42" y="106"/>
                  <a:pt x="42" y="106"/>
                  <a:pt x="42" y="106"/>
                </a:cubicBezTo>
                <a:cubicBezTo>
                  <a:pt x="33" y="101"/>
                  <a:pt x="33" y="101"/>
                  <a:pt x="33" y="101"/>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96" name="矩形 95"/>
          <p:cNvSpPr/>
          <p:nvPr/>
        </p:nvSpPr>
        <p:spPr>
          <a:xfrm>
            <a:off x="614946" y="1653245"/>
            <a:ext cx="441146"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引言</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7" name="矩形 96"/>
          <p:cNvSpPr/>
          <p:nvPr/>
        </p:nvSpPr>
        <p:spPr>
          <a:xfrm>
            <a:off x="486706" y="2036065"/>
            <a:ext cx="697627"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相关研究</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8" name="矩形 97"/>
          <p:cNvSpPr/>
          <p:nvPr/>
        </p:nvSpPr>
        <p:spPr>
          <a:xfrm>
            <a:off x="424187" y="2823369"/>
            <a:ext cx="822662"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实验与分析</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9" name="矩形 98"/>
          <p:cNvSpPr/>
          <p:nvPr/>
        </p:nvSpPr>
        <p:spPr>
          <a:xfrm>
            <a:off x="484301" y="2432846"/>
            <a:ext cx="702436" cy="246221"/>
          </a:xfrm>
          <a:prstGeom prst="rect">
            <a:avLst/>
          </a:prstGeom>
        </p:spPr>
        <p:txBody>
          <a:bodyPr wrap="none">
            <a:spAutoFit/>
          </a:bodyPr>
          <a:lstStyle/>
          <a:p>
            <a:pPr algn="ctr"/>
            <a:r>
              <a:rPr lang="zh-CN" altLang="en-US" sz="1000" dirty="0">
                <a:ln w="6350">
                  <a:noFill/>
                </a:ln>
                <a:solidFill>
                  <a:schemeClr val="bg1"/>
                </a:solidFill>
                <a:latin typeface="Impact" panose="020B0806030902050204" pitchFamily="34" charset="0"/>
                <a:ea typeface="微软雅黑" panose="020B0503020204020204" pitchFamily="34" charset="-122"/>
              </a:rPr>
              <a:t>模型建立</a:t>
            </a:r>
            <a:endParaRPr lang="zh-CN" altLang="en-US" sz="1000" dirty="0">
              <a:ln w="6350">
                <a:noFill/>
              </a:ln>
              <a:solidFill>
                <a:schemeClr val="bg1"/>
              </a:solidFill>
              <a:latin typeface="Impact" panose="020B0806030902050204" pitchFamily="34" charset="0"/>
              <a:ea typeface="微软雅黑" panose="020B0503020204020204" pitchFamily="34" charset="-122"/>
            </a:endParaRPr>
          </a:p>
        </p:txBody>
      </p:sp>
      <p:sp>
        <p:nvSpPr>
          <p:cNvPr id="104" name="Freeform 13"/>
          <p:cNvSpPr>
            <a:spLocks noEditPoints="1"/>
          </p:cNvSpPr>
          <p:nvPr/>
        </p:nvSpPr>
        <p:spPr bwMode="auto">
          <a:xfrm>
            <a:off x="93026" y="1695727"/>
            <a:ext cx="212710" cy="176648"/>
          </a:xfrm>
          <a:custGeom>
            <a:avLst/>
            <a:gdLst>
              <a:gd name="T0" fmla="*/ 111 w 197"/>
              <a:gd name="T1" fmla="*/ 11 h 164"/>
              <a:gd name="T2" fmla="*/ 0 w 197"/>
              <a:gd name="T3" fmla="*/ 15 h 164"/>
              <a:gd name="T4" fmla="*/ 105 w 197"/>
              <a:gd name="T5" fmla="*/ 164 h 164"/>
              <a:gd name="T6" fmla="*/ 136 w 197"/>
              <a:gd name="T7" fmla="*/ 159 h 164"/>
              <a:gd name="T8" fmla="*/ 196 w 197"/>
              <a:gd name="T9" fmla="*/ 142 h 164"/>
              <a:gd name="T10" fmla="*/ 52 w 197"/>
              <a:gd name="T11" fmla="*/ 150 h 164"/>
              <a:gd name="T12" fmla="*/ 52 w 197"/>
              <a:gd name="T13" fmla="*/ 22 h 164"/>
              <a:gd name="T14" fmla="*/ 99 w 197"/>
              <a:gd name="T15" fmla="*/ 150 h 164"/>
              <a:gd name="T16" fmla="*/ 99 w 197"/>
              <a:gd name="T17" fmla="*/ 22 h 164"/>
              <a:gd name="T18" fmla="*/ 147 w 197"/>
              <a:gd name="T19" fmla="*/ 149 h 164"/>
              <a:gd name="T20" fmla="*/ 181 w 197"/>
              <a:gd name="T21" fmla="*/ 139 h 164"/>
              <a:gd name="T22" fmla="*/ 23 w 197"/>
              <a:gd name="T23" fmla="*/ 133 h 164"/>
              <a:gd name="T24" fmla="*/ 42 w 197"/>
              <a:gd name="T25" fmla="*/ 134 h 164"/>
              <a:gd name="T26" fmla="*/ 43 w 197"/>
              <a:gd name="T27" fmla="*/ 114 h 164"/>
              <a:gd name="T28" fmla="*/ 23 w 197"/>
              <a:gd name="T29" fmla="*/ 114 h 164"/>
              <a:gd name="T30" fmla="*/ 29 w 197"/>
              <a:gd name="T31" fmla="*/ 120 h 164"/>
              <a:gd name="T32" fmla="*/ 37 w 197"/>
              <a:gd name="T33" fmla="*/ 120 h 164"/>
              <a:gd name="T34" fmla="*/ 37 w 197"/>
              <a:gd name="T35" fmla="*/ 128 h 164"/>
              <a:gd name="T36" fmla="*/ 29 w 197"/>
              <a:gd name="T37" fmla="*/ 127 h 164"/>
              <a:gd name="T38" fmla="*/ 32 w 197"/>
              <a:gd name="T39" fmla="*/ 91 h 164"/>
              <a:gd name="T40" fmla="*/ 36 w 197"/>
              <a:gd name="T41" fmla="*/ 38 h 164"/>
              <a:gd name="T42" fmla="*/ 28 w 197"/>
              <a:gd name="T43" fmla="*/ 87 h 164"/>
              <a:gd name="T44" fmla="*/ 134 w 197"/>
              <a:gd name="T45" fmla="*/ 31 h 164"/>
              <a:gd name="T46" fmla="*/ 149 w 197"/>
              <a:gd name="T47" fmla="*/ 86 h 164"/>
              <a:gd name="T48" fmla="*/ 134 w 197"/>
              <a:gd name="T49" fmla="*/ 31 h 164"/>
              <a:gd name="T50" fmla="*/ 69 w 197"/>
              <a:gd name="T51" fmla="*/ 133 h 164"/>
              <a:gd name="T52" fmla="*/ 88 w 197"/>
              <a:gd name="T53" fmla="*/ 133 h 164"/>
              <a:gd name="T54" fmla="*/ 79 w 197"/>
              <a:gd name="T55" fmla="*/ 110 h 164"/>
              <a:gd name="T56" fmla="*/ 65 w 197"/>
              <a:gd name="T57" fmla="*/ 124 h 164"/>
              <a:gd name="T58" fmla="*/ 75 w 197"/>
              <a:gd name="T59" fmla="*/ 120 h 164"/>
              <a:gd name="T60" fmla="*/ 82 w 197"/>
              <a:gd name="T61" fmla="*/ 120 h 164"/>
              <a:gd name="T62" fmla="*/ 82 w 197"/>
              <a:gd name="T63" fmla="*/ 128 h 164"/>
              <a:gd name="T64" fmla="*/ 74 w 197"/>
              <a:gd name="T65" fmla="*/ 127 h 164"/>
              <a:gd name="T66" fmla="*/ 81 w 197"/>
              <a:gd name="T67" fmla="*/ 91 h 164"/>
              <a:gd name="T68" fmla="*/ 85 w 197"/>
              <a:gd name="T69" fmla="*/ 38 h 164"/>
              <a:gd name="T70" fmla="*/ 77 w 197"/>
              <a:gd name="T71" fmla="*/ 87 h 164"/>
              <a:gd name="T72" fmla="*/ 148 w 197"/>
              <a:gd name="T73" fmla="*/ 109 h 164"/>
              <a:gd name="T74" fmla="*/ 148 w 197"/>
              <a:gd name="T75" fmla="*/ 128 h 164"/>
              <a:gd name="T76" fmla="*/ 167 w 197"/>
              <a:gd name="T77" fmla="*/ 128 h 164"/>
              <a:gd name="T78" fmla="*/ 168 w 197"/>
              <a:gd name="T79" fmla="*/ 109 h 164"/>
              <a:gd name="T80" fmla="*/ 158 w 197"/>
              <a:gd name="T81" fmla="*/ 105 h 164"/>
              <a:gd name="T82" fmla="*/ 154 w 197"/>
              <a:gd name="T83" fmla="*/ 114 h 164"/>
              <a:gd name="T84" fmla="*/ 163 w 197"/>
              <a:gd name="T85" fmla="*/ 118 h 164"/>
              <a:gd name="T86" fmla="*/ 154 w 197"/>
              <a:gd name="T87" fmla="*/ 122 h 164"/>
              <a:gd name="T88" fmla="*/ 154 w 197"/>
              <a:gd name="T89" fmla="*/ 11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7" h="164">
                <a:moveTo>
                  <a:pt x="159" y="6"/>
                </a:moveTo>
                <a:cubicBezTo>
                  <a:pt x="158" y="2"/>
                  <a:pt x="155" y="0"/>
                  <a:pt x="151" y="1"/>
                </a:cubicBezTo>
                <a:cubicBezTo>
                  <a:pt x="111" y="11"/>
                  <a:pt x="111" y="11"/>
                  <a:pt x="111" y="11"/>
                </a:cubicBezTo>
                <a:cubicBezTo>
                  <a:pt x="110" y="10"/>
                  <a:pt x="108" y="8"/>
                  <a:pt x="105" y="8"/>
                </a:cubicBezTo>
                <a:cubicBezTo>
                  <a:pt x="7" y="8"/>
                  <a:pt x="7" y="8"/>
                  <a:pt x="7" y="8"/>
                </a:cubicBezTo>
                <a:cubicBezTo>
                  <a:pt x="3" y="8"/>
                  <a:pt x="0" y="11"/>
                  <a:pt x="0" y="15"/>
                </a:cubicBezTo>
                <a:cubicBezTo>
                  <a:pt x="0" y="157"/>
                  <a:pt x="0" y="157"/>
                  <a:pt x="0" y="157"/>
                </a:cubicBezTo>
                <a:cubicBezTo>
                  <a:pt x="0" y="161"/>
                  <a:pt x="3" y="164"/>
                  <a:pt x="7" y="164"/>
                </a:cubicBezTo>
                <a:cubicBezTo>
                  <a:pt x="105" y="164"/>
                  <a:pt x="105" y="164"/>
                  <a:pt x="105" y="164"/>
                </a:cubicBezTo>
                <a:cubicBezTo>
                  <a:pt x="109" y="164"/>
                  <a:pt x="112" y="161"/>
                  <a:pt x="112" y="157"/>
                </a:cubicBezTo>
                <a:cubicBezTo>
                  <a:pt x="112" y="71"/>
                  <a:pt x="112" y="71"/>
                  <a:pt x="112" y="71"/>
                </a:cubicBezTo>
                <a:cubicBezTo>
                  <a:pt x="136" y="159"/>
                  <a:pt x="136" y="159"/>
                  <a:pt x="136" y="159"/>
                </a:cubicBezTo>
                <a:cubicBezTo>
                  <a:pt x="136" y="162"/>
                  <a:pt x="140" y="164"/>
                  <a:pt x="144" y="163"/>
                </a:cubicBezTo>
                <a:cubicBezTo>
                  <a:pt x="191" y="151"/>
                  <a:pt x="191" y="151"/>
                  <a:pt x="191" y="151"/>
                </a:cubicBezTo>
                <a:cubicBezTo>
                  <a:pt x="195" y="150"/>
                  <a:pt x="197" y="146"/>
                  <a:pt x="196" y="142"/>
                </a:cubicBezTo>
                <a:cubicBezTo>
                  <a:pt x="159" y="6"/>
                  <a:pt x="159" y="6"/>
                  <a:pt x="159" y="6"/>
                </a:cubicBezTo>
                <a:close/>
                <a:moveTo>
                  <a:pt x="52" y="150"/>
                </a:moveTo>
                <a:cubicBezTo>
                  <a:pt x="52" y="150"/>
                  <a:pt x="52" y="150"/>
                  <a:pt x="52" y="150"/>
                </a:cubicBezTo>
                <a:cubicBezTo>
                  <a:pt x="14" y="150"/>
                  <a:pt x="14" y="150"/>
                  <a:pt x="14" y="150"/>
                </a:cubicBezTo>
                <a:cubicBezTo>
                  <a:pt x="14" y="22"/>
                  <a:pt x="14" y="22"/>
                  <a:pt x="14" y="22"/>
                </a:cubicBezTo>
                <a:cubicBezTo>
                  <a:pt x="52" y="22"/>
                  <a:pt x="52" y="22"/>
                  <a:pt x="52" y="22"/>
                </a:cubicBezTo>
                <a:cubicBezTo>
                  <a:pt x="52" y="150"/>
                  <a:pt x="52" y="150"/>
                  <a:pt x="52" y="150"/>
                </a:cubicBezTo>
                <a:close/>
                <a:moveTo>
                  <a:pt x="99" y="150"/>
                </a:moveTo>
                <a:cubicBezTo>
                  <a:pt x="99" y="150"/>
                  <a:pt x="99" y="150"/>
                  <a:pt x="99" y="150"/>
                </a:cubicBezTo>
                <a:cubicBezTo>
                  <a:pt x="60" y="150"/>
                  <a:pt x="60" y="150"/>
                  <a:pt x="60" y="150"/>
                </a:cubicBezTo>
                <a:cubicBezTo>
                  <a:pt x="60" y="22"/>
                  <a:pt x="60" y="22"/>
                  <a:pt x="60" y="22"/>
                </a:cubicBezTo>
                <a:cubicBezTo>
                  <a:pt x="99" y="22"/>
                  <a:pt x="99" y="22"/>
                  <a:pt x="99" y="22"/>
                </a:cubicBezTo>
                <a:cubicBezTo>
                  <a:pt x="99" y="150"/>
                  <a:pt x="99" y="150"/>
                  <a:pt x="99" y="150"/>
                </a:cubicBezTo>
                <a:close/>
                <a:moveTo>
                  <a:pt x="147" y="149"/>
                </a:moveTo>
                <a:cubicBezTo>
                  <a:pt x="147" y="149"/>
                  <a:pt x="147" y="149"/>
                  <a:pt x="147" y="149"/>
                </a:cubicBezTo>
                <a:cubicBezTo>
                  <a:pt x="114" y="25"/>
                  <a:pt x="114" y="25"/>
                  <a:pt x="114" y="25"/>
                </a:cubicBezTo>
                <a:cubicBezTo>
                  <a:pt x="148" y="16"/>
                  <a:pt x="148" y="16"/>
                  <a:pt x="148" y="16"/>
                </a:cubicBezTo>
                <a:cubicBezTo>
                  <a:pt x="181" y="139"/>
                  <a:pt x="181" y="139"/>
                  <a:pt x="181" y="139"/>
                </a:cubicBezTo>
                <a:cubicBezTo>
                  <a:pt x="147" y="149"/>
                  <a:pt x="147" y="149"/>
                  <a:pt x="147" y="149"/>
                </a:cubicBezTo>
                <a:close/>
                <a:moveTo>
                  <a:pt x="23" y="133"/>
                </a:moveTo>
                <a:cubicBezTo>
                  <a:pt x="23" y="133"/>
                  <a:pt x="23" y="133"/>
                  <a:pt x="23" y="133"/>
                </a:cubicBezTo>
                <a:cubicBezTo>
                  <a:pt x="23" y="133"/>
                  <a:pt x="23" y="133"/>
                  <a:pt x="23" y="133"/>
                </a:cubicBezTo>
                <a:cubicBezTo>
                  <a:pt x="26" y="136"/>
                  <a:pt x="29" y="137"/>
                  <a:pt x="33" y="137"/>
                </a:cubicBezTo>
                <a:cubicBezTo>
                  <a:pt x="37" y="137"/>
                  <a:pt x="40" y="136"/>
                  <a:pt x="42" y="134"/>
                </a:cubicBezTo>
                <a:cubicBezTo>
                  <a:pt x="43" y="133"/>
                  <a:pt x="43" y="133"/>
                  <a:pt x="43" y="133"/>
                </a:cubicBezTo>
                <a:cubicBezTo>
                  <a:pt x="45" y="131"/>
                  <a:pt x="47" y="127"/>
                  <a:pt x="47" y="124"/>
                </a:cubicBezTo>
                <a:cubicBezTo>
                  <a:pt x="47" y="120"/>
                  <a:pt x="45" y="116"/>
                  <a:pt x="43" y="114"/>
                </a:cubicBezTo>
                <a:cubicBezTo>
                  <a:pt x="42" y="114"/>
                  <a:pt x="42" y="114"/>
                  <a:pt x="42" y="114"/>
                </a:cubicBezTo>
                <a:cubicBezTo>
                  <a:pt x="40" y="112"/>
                  <a:pt x="37" y="110"/>
                  <a:pt x="33" y="110"/>
                </a:cubicBezTo>
                <a:cubicBezTo>
                  <a:pt x="29" y="110"/>
                  <a:pt x="26" y="112"/>
                  <a:pt x="23" y="114"/>
                </a:cubicBezTo>
                <a:cubicBezTo>
                  <a:pt x="21" y="116"/>
                  <a:pt x="19" y="120"/>
                  <a:pt x="19" y="124"/>
                </a:cubicBezTo>
                <a:cubicBezTo>
                  <a:pt x="19" y="127"/>
                  <a:pt x="21" y="131"/>
                  <a:pt x="23" y="133"/>
                </a:cubicBezTo>
                <a:close/>
                <a:moveTo>
                  <a:pt x="29" y="120"/>
                </a:moveTo>
                <a:cubicBezTo>
                  <a:pt x="29" y="120"/>
                  <a:pt x="29" y="120"/>
                  <a:pt x="29" y="120"/>
                </a:cubicBezTo>
                <a:cubicBezTo>
                  <a:pt x="30" y="119"/>
                  <a:pt x="31" y="118"/>
                  <a:pt x="33" y="118"/>
                </a:cubicBezTo>
                <a:cubicBezTo>
                  <a:pt x="34" y="118"/>
                  <a:pt x="36" y="119"/>
                  <a:pt x="37" y="120"/>
                </a:cubicBezTo>
                <a:cubicBezTo>
                  <a:pt x="37" y="120"/>
                  <a:pt x="37" y="120"/>
                  <a:pt x="37" y="120"/>
                </a:cubicBezTo>
                <a:cubicBezTo>
                  <a:pt x="38" y="121"/>
                  <a:pt x="38" y="122"/>
                  <a:pt x="38" y="124"/>
                </a:cubicBezTo>
                <a:cubicBezTo>
                  <a:pt x="38" y="125"/>
                  <a:pt x="38" y="127"/>
                  <a:pt x="37" y="128"/>
                </a:cubicBezTo>
                <a:cubicBezTo>
                  <a:pt x="36" y="129"/>
                  <a:pt x="34" y="129"/>
                  <a:pt x="33" y="129"/>
                </a:cubicBezTo>
                <a:cubicBezTo>
                  <a:pt x="31" y="129"/>
                  <a:pt x="30" y="129"/>
                  <a:pt x="29" y="128"/>
                </a:cubicBezTo>
                <a:cubicBezTo>
                  <a:pt x="29" y="127"/>
                  <a:pt x="29" y="127"/>
                  <a:pt x="29" y="127"/>
                </a:cubicBezTo>
                <a:cubicBezTo>
                  <a:pt x="28" y="126"/>
                  <a:pt x="27" y="125"/>
                  <a:pt x="27" y="124"/>
                </a:cubicBezTo>
                <a:cubicBezTo>
                  <a:pt x="27" y="122"/>
                  <a:pt x="28" y="121"/>
                  <a:pt x="29" y="120"/>
                </a:cubicBezTo>
                <a:close/>
                <a:moveTo>
                  <a:pt x="32" y="91"/>
                </a:moveTo>
                <a:cubicBezTo>
                  <a:pt x="32" y="91"/>
                  <a:pt x="32" y="91"/>
                  <a:pt x="32" y="91"/>
                </a:cubicBezTo>
                <a:cubicBezTo>
                  <a:pt x="34" y="91"/>
                  <a:pt x="36" y="89"/>
                  <a:pt x="36" y="87"/>
                </a:cubicBezTo>
                <a:cubicBezTo>
                  <a:pt x="36" y="38"/>
                  <a:pt x="36" y="38"/>
                  <a:pt x="36" y="38"/>
                </a:cubicBezTo>
                <a:cubicBezTo>
                  <a:pt x="36" y="35"/>
                  <a:pt x="34" y="34"/>
                  <a:pt x="32" y="34"/>
                </a:cubicBezTo>
                <a:cubicBezTo>
                  <a:pt x="29" y="34"/>
                  <a:pt x="28" y="35"/>
                  <a:pt x="28" y="38"/>
                </a:cubicBezTo>
                <a:cubicBezTo>
                  <a:pt x="28" y="87"/>
                  <a:pt x="28" y="87"/>
                  <a:pt x="28" y="87"/>
                </a:cubicBezTo>
                <a:cubicBezTo>
                  <a:pt x="28" y="89"/>
                  <a:pt x="29" y="91"/>
                  <a:pt x="32" y="91"/>
                </a:cubicBezTo>
                <a:close/>
                <a:moveTo>
                  <a:pt x="134" y="31"/>
                </a:moveTo>
                <a:cubicBezTo>
                  <a:pt x="134" y="31"/>
                  <a:pt x="134" y="31"/>
                  <a:pt x="134" y="31"/>
                </a:cubicBezTo>
                <a:cubicBezTo>
                  <a:pt x="132" y="32"/>
                  <a:pt x="131" y="34"/>
                  <a:pt x="131" y="36"/>
                </a:cubicBezTo>
                <a:cubicBezTo>
                  <a:pt x="144" y="84"/>
                  <a:pt x="144" y="84"/>
                  <a:pt x="144" y="84"/>
                </a:cubicBezTo>
                <a:cubicBezTo>
                  <a:pt x="144" y="86"/>
                  <a:pt x="146" y="87"/>
                  <a:pt x="149" y="86"/>
                </a:cubicBezTo>
                <a:cubicBezTo>
                  <a:pt x="151" y="86"/>
                  <a:pt x="152" y="84"/>
                  <a:pt x="152" y="82"/>
                </a:cubicBezTo>
                <a:cubicBezTo>
                  <a:pt x="139" y="34"/>
                  <a:pt x="139" y="34"/>
                  <a:pt x="139" y="34"/>
                </a:cubicBezTo>
                <a:cubicBezTo>
                  <a:pt x="138" y="32"/>
                  <a:pt x="136" y="31"/>
                  <a:pt x="134" y="31"/>
                </a:cubicBezTo>
                <a:close/>
                <a:moveTo>
                  <a:pt x="69" y="133"/>
                </a:moveTo>
                <a:cubicBezTo>
                  <a:pt x="69" y="133"/>
                  <a:pt x="69" y="133"/>
                  <a:pt x="69" y="133"/>
                </a:cubicBezTo>
                <a:cubicBezTo>
                  <a:pt x="69" y="133"/>
                  <a:pt x="69" y="133"/>
                  <a:pt x="69" y="133"/>
                </a:cubicBezTo>
                <a:cubicBezTo>
                  <a:pt x="71" y="136"/>
                  <a:pt x="75" y="137"/>
                  <a:pt x="79" y="137"/>
                </a:cubicBezTo>
                <a:cubicBezTo>
                  <a:pt x="82" y="137"/>
                  <a:pt x="86" y="136"/>
                  <a:pt x="88" y="134"/>
                </a:cubicBezTo>
                <a:cubicBezTo>
                  <a:pt x="88" y="133"/>
                  <a:pt x="88" y="133"/>
                  <a:pt x="88" y="133"/>
                </a:cubicBezTo>
                <a:cubicBezTo>
                  <a:pt x="91" y="131"/>
                  <a:pt x="92" y="127"/>
                  <a:pt x="92" y="124"/>
                </a:cubicBezTo>
                <a:cubicBezTo>
                  <a:pt x="92" y="120"/>
                  <a:pt x="91" y="116"/>
                  <a:pt x="88" y="114"/>
                </a:cubicBezTo>
                <a:cubicBezTo>
                  <a:pt x="86" y="112"/>
                  <a:pt x="82" y="110"/>
                  <a:pt x="79" y="110"/>
                </a:cubicBezTo>
                <a:cubicBezTo>
                  <a:pt x="75" y="110"/>
                  <a:pt x="71" y="112"/>
                  <a:pt x="69" y="114"/>
                </a:cubicBezTo>
                <a:cubicBezTo>
                  <a:pt x="69" y="114"/>
                  <a:pt x="69" y="114"/>
                  <a:pt x="69" y="114"/>
                </a:cubicBezTo>
                <a:cubicBezTo>
                  <a:pt x="66" y="116"/>
                  <a:pt x="65" y="120"/>
                  <a:pt x="65" y="124"/>
                </a:cubicBezTo>
                <a:cubicBezTo>
                  <a:pt x="65" y="127"/>
                  <a:pt x="66" y="131"/>
                  <a:pt x="69" y="133"/>
                </a:cubicBezTo>
                <a:close/>
                <a:moveTo>
                  <a:pt x="75" y="120"/>
                </a:moveTo>
                <a:cubicBezTo>
                  <a:pt x="75" y="120"/>
                  <a:pt x="75" y="120"/>
                  <a:pt x="75" y="120"/>
                </a:cubicBezTo>
                <a:cubicBezTo>
                  <a:pt x="76" y="119"/>
                  <a:pt x="77" y="118"/>
                  <a:pt x="79" y="118"/>
                </a:cubicBezTo>
                <a:cubicBezTo>
                  <a:pt x="80" y="118"/>
                  <a:pt x="81" y="119"/>
                  <a:pt x="82" y="120"/>
                </a:cubicBezTo>
                <a:cubicBezTo>
                  <a:pt x="82" y="120"/>
                  <a:pt x="82" y="120"/>
                  <a:pt x="82" y="120"/>
                </a:cubicBezTo>
                <a:cubicBezTo>
                  <a:pt x="84" y="121"/>
                  <a:pt x="84" y="122"/>
                  <a:pt x="84" y="124"/>
                </a:cubicBezTo>
                <a:cubicBezTo>
                  <a:pt x="84" y="125"/>
                  <a:pt x="84" y="127"/>
                  <a:pt x="83" y="128"/>
                </a:cubicBezTo>
                <a:cubicBezTo>
                  <a:pt x="82" y="128"/>
                  <a:pt x="82" y="128"/>
                  <a:pt x="82" y="128"/>
                </a:cubicBezTo>
                <a:cubicBezTo>
                  <a:pt x="81" y="129"/>
                  <a:pt x="80" y="129"/>
                  <a:pt x="79" y="129"/>
                </a:cubicBezTo>
                <a:cubicBezTo>
                  <a:pt x="77" y="129"/>
                  <a:pt x="76" y="129"/>
                  <a:pt x="75" y="128"/>
                </a:cubicBezTo>
                <a:cubicBezTo>
                  <a:pt x="74" y="127"/>
                  <a:pt x="74" y="127"/>
                  <a:pt x="74" y="127"/>
                </a:cubicBezTo>
                <a:cubicBezTo>
                  <a:pt x="74" y="126"/>
                  <a:pt x="73" y="125"/>
                  <a:pt x="73" y="124"/>
                </a:cubicBezTo>
                <a:cubicBezTo>
                  <a:pt x="73" y="122"/>
                  <a:pt x="74" y="121"/>
                  <a:pt x="75" y="120"/>
                </a:cubicBezTo>
                <a:close/>
                <a:moveTo>
                  <a:pt x="81" y="91"/>
                </a:moveTo>
                <a:cubicBezTo>
                  <a:pt x="81" y="91"/>
                  <a:pt x="81" y="91"/>
                  <a:pt x="81" y="91"/>
                </a:cubicBezTo>
                <a:cubicBezTo>
                  <a:pt x="83" y="91"/>
                  <a:pt x="85" y="89"/>
                  <a:pt x="85" y="87"/>
                </a:cubicBezTo>
                <a:cubicBezTo>
                  <a:pt x="85" y="38"/>
                  <a:pt x="85" y="38"/>
                  <a:pt x="85" y="38"/>
                </a:cubicBezTo>
                <a:cubicBezTo>
                  <a:pt x="85" y="35"/>
                  <a:pt x="83" y="34"/>
                  <a:pt x="81" y="34"/>
                </a:cubicBezTo>
                <a:cubicBezTo>
                  <a:pt x="79" y="34"/>
                  <a:pt x="77" y="35"/>
                  <a:pt x="77" y="38"/>
                </a:cubicBezTo>
                <a:cubicBezTo>
                  <a:pt x="77" y="87"/>
                  <a:pt x="77" y="87"/>
                  <a:pt x="77" y="87"/>
                </a:cubicBezTo>
                <a:cubicBezTo>
                  <a:pt x="77" y="89"/>
                  <a:pt x="79" y="91"/>
                  <a:pt x="81" y="91"/>
                </a:cubicBezTo>
                <a:close/>
                <a:moveTo>
                  <a:pt x="148" y="109"/>
                </a:moveTo>
                <a:cubicBezTo>
                  <a:pt x="148" y="109"/>
                  <a:pt x="148" y="109"/>
                  <a:pt x="148" y="109"/>
                </a:cubicBezTo>
                <a:cubicBezTo>
                  <a:pt x="146" y="111"/>
                  <a:pt x="144" y="114"/>
                  <a:pt x="144" y="118"/>
                </a:cubicBezTo>
                <a:cubicBezTo>
                  <a:pt x="144" y="122"/>
                  <a:pt x="146" y="125"/>
                  <a:pt x="148" y="128"/>
                </a:cubicBezTo>
                <a:cubicBezTo>
                  <a:pt x="148" y="128"/>
                  <a:pt x="148" y="128"/>
                  <a:pt x="148" y="128"/>
                </a:cubicBezTo>
                <a:cubicBezTo>
                  <a:pt x="151" y="130"/>
                  <a:pt x="154" y="132"/>
                  <a:pt x="158" y="132"/>
                </a:cubicBezTo>
                <a:cubicBezTo>
                  <a:pt x="161" y="132"/>
                  <a:pt x="165" y="131"/>
                  <a:pt x="167" y="128"/>
                </a:cubicBezTo>
                <a:cubicBezTo>
                  <a:pt x="167" y="128"/>
                  <a:pt x="167" y="128"/>
                  <a:pt x="167" y="128"/>
                </a:cubicBezTo>
                <a:cubicBezTo>
                  <a:pt x="168" y="128"/>
                  <a:pt x="168" y="128"/>
                  <a:pt x="168" y="128"/>
                </a:cubicBezTo>
                <a:cubicBezTo>
                  <a:pt x="170" y="126"/>
                  <a:pt x="171" y="122"/>
                  <a:pt x="171" y="118"/>
                </a:cubicBezTo>
                <a:cubicBezTo>
                  <a:pt x="171" y="114"/>
                  <a:pt x="170" y="111"/>
                  <a:pt x="168" y="109"/>
                </a:cubicBezTo>
                <a:cubicBezTo>
                  <a:pt x="168" y="109"/>
                  <a:pt x="168" y="109"/>
                  <a:pt x="168" y="109"/>
                </a:cubicBezTo>
                <a:cubicBezTo>
                  <a:pt x="168" y="109"/>
                  <a:pt x="168" y="109"/>
                  <a:pt x="168" y="109"/>
                </a:cubicBezTo>
                <a:cubicBezTo>
                  <a:pt x="165" y="106"/>
                  <a:pt x="162" y="105"/>
                  <a:pt x="158" y="105"/>
                </a:cubicBezTo>
                <a:cubicBezTo>
                  <a:pt x="154" y="105"/>
                  <a:pt x="151" y="106"/>
                  <a:pt x="148" y="109"/>
                </a:cubicBezTo>
                <a:close/>
                <a:moveTo>
                  <a:pt x="154" y="114"/>
                </a:moveTo>
                <a:cubicBezTo>
                  <a:pt x="154" y="114"/>
                  <a:pt x="154" y="114"/>
                  <a:pt x="154" y="114"/>
                </a:cubicBezTo>
                <a:cubicBezTo>
                  <a:pt x="155" y="113"/>
                  <a:pt x="156" y="113"/>
                  <a:pt x="158" y="113"/>
                </a:cubicBezTo>
                <a:cubicBezTo>
                  <a:pt x="159" y="113"/>
                  <a:pt x="161" y="113"/>
                  <a:pt x="162" y="114"/>
                </a:cubicBezTo>
                <a:cubicBezTo>
                  <a:pt x="163" y="115"/>
                  <a:pt x="163" y="117"/>
                  <a:pt x="163" y="118"/>
                </a:cubicBezTo>
                <a:cubicBezTo>
                  <a:pt x="163" y="120"/>
                  <a:pt x="163" y="121"/>
                  <a:pt x="162" y="122"/>
                </a:cubicBezTo>
                <a:cubicBezTo>
                  <a:pt x="161" y="123"/>
                  <a:pt x="159" y="124"/>
                  <a:pt x="158" y="124"/>
                </a:cubicBezTo>
                <a:cubicBezTo>
                  <a:pt x="156" y="124"/>
                  <a:pt x="155" y="123"/>
                  <a:pt x="154" y="122"/>
                </a:cubicBezTo>
                <a:cubicBezTo>
                  <a:pt x="154" y="122"/>
                  <a:pt x="154" y="122"/>
                  <a:pt x="154" y="122"/>
                </a:cubicBezTo>
                <a:cubicBezTo>
                  <a:pt x="153" y="121"/>
                  <a:pt x="152" y="120"/>
                  <a:pt x="152" y="118"/>
                </a:cubicBezTo>
                <a:cubicBezTo>
                  <a:pt x="152" y="117"/>
                  <a:pt x="153" y="115"/>
                  <a:pt x="154" y="114"/>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3" name="Freeform 10"/>
          <p:cNvSpPr>
            <a:spLocks noEditPoints="1"/>
          </p:cNvSpPr>
          <p:nvPr/>
        </p:nvSpPr>
        <p:spPr bwMode="auto">
          <a:xfrm>
            <a:off x="107850" y="2091788"/>
            <a:ext cx="174824" cy="175280"/>
          </a:xfrm>
          <a:custGeom>
            <a:avLst/>
            <a:gdLst>
              <a:gd name="T0" fmla="*/ 47 w 162"/>
              <a:gd name="T1" fmla="*/ 34 h 163"/>
              <a:gd name="T2" fmla="*/ 34 w 162"/>
              <a:gd name="T3" fmla="*/ 47 h 163"/>
              <a:gd name="T4" fmla="*/ 32 w 162"/>
              <a:gd name="T5" fmla="*/ 61 h 163"/>
              <a:gd name="T6" fmla="*/ 41 w 162"/>
              <a:gd name="T7" fmla="*/ 52 h 163"/>
              <a:gd name="T8" fmla="*/ 52 w 162"/>
              <a:gd name="T9" fmla="*/ 41 h 163"/>
              <a:gd name="T10" fmla="*/ 60 w 162"/>
              <a:gd name="T11" fmla="*/ 32 h 163"/>
              <a:gd name="T12" fmla="*/ 160 w 162"/>
              <a:gd name="T13" fmla="*/ 150 h 163"/>
              <a:gd name="T14" fmla="*/ 130 w 162"/>
              <a:gd name="T15" fmla="*/ 121 h 163"/>
              <a:gd name="T16" fmla="*/ 147 w 162"/>
              <a:gd name="T17" fmla="*/ 74 h 163"/>
              <a:gd name="T18" fmla="*/ 142 w 162"/>
              <a:gd name="T19" fmla="*/ 46 h 163"/>
              <a:gd name="T20" fmla="*/ 126 w 162"/>
              <a:gd name="T21" fmla="*/ 22 h 163"/>
              <a:gd name="T22" fmla="*/ 74 w 162"/>
              <a:gd name="T23" fmla="*/ 0 h 163"/>
              <a:gd name="T24" fmla="*/ 6 w 162"/>
              <a:gd name="T25" fmla="*/ 46 h 163"/>
              <a:gd name="T26" fmla="*/ 5 w 162"/>
              <a:gd name="T27" fmla="*/ 102 h 163"/>
              <a:gd name="T28" fmla="*/ 21 w 162"/>
              <a:gd name="T29" fmla="*/ 126 h 163"/>
              <a:gd name="T30" fmla="*/ 45 w 162"/>
              <a:gd name="T31" fmla="*/ 142 h 163"/>
              <a:gd name="T32" fmla="*/ 45 w 162"/>
              <a:gd name="T33" fmla="*/ 142 h 163"/>
              <a:gd name="T34" fmla="*/ 102 w 162"/>
              <a:gd name="T35" fmla="*/ 142 h 163"/>
              <a:gd name="T36" fmla="*/ 150 w 162"/>
              <a:gd name="T37" fmla="*/ 160 h 163"/>
              <a:gd name="T38" fmla="*/ 160 w 162"/>
              <a:gd name="T39" fmla="*/ 150 h 163"/>
              <a:gd name="T40" fmla="*/ 116 w 162"/>
              <a:gd name="T41" fmla="*/ 117 h 163"/>
              <a:gd name="T42" fmla="*/ 97 w 162"/>
              <a:gd name="T43" fmla="*/ 130 h 163"/>
              <a:gd name="T44" fmla="*/ 51 w 162"/>
              <a:gd name="T45" fmla="*/ 130 h 163"/>
              <a:gd name="T46" fmla="*/ 31 w 162"/>
              <a:gd name="T47" fmla="*/ 117 h 163"/>
              <a:gd name="T48" fmla="*/ 31 w 162"/>
              <a:gd name="T49" fmla="*/ 117 h 163"/>
              <a:gd name="T50" fmla="*/ 18 w 162"/>
              <a:gd name="T51" fmla="*/ 97 h 163"/>
              <a:gd name="T52" fmla="*/ 18 w 162"/>
              <a:gd name="T53" fmla="*/ 51 h 163"/>
              <a:gd name="T54" fmla="*/ 74 w 162"/>
              <a:gd name="T55" fmla="*/ 14 h 163"/>
              <a:gd name="T56" fmla="*/ 116 w 162"/>
              <a:gd name="T57" fmla="*/ 31 h 163"/>
              <a:gd name="T58" fmla="*/ 129 w 162"/>
              <a:gd name="T59" fmla="*/ 51 h 163"/>
              <a:gd name="T60" fmla="*/ 134 w 162"/>
              <a:gd name="T61" fmla="*/ 74 h 163"/>
              <a:gd name="T62" fmla="*/ 116 w 162"/>
              <a:gd name="T63" fmla="*/ 117 h 163"/>
              <a:gd name="T64" fmla="*/ 117 w 162"/>
              <a:gd name="T65" fmla="*/ 70 h 163"/>
              <a:gd name="T66" fmla="*/ 110 w 162"/>
              <a:gd name="T67" fmla="*/ 89 h 163"/>
              <a:gd name="T68" fmla="*/ 102 w 162"/>
              <a:gd name="T69" fmla="*/ 102 h 163"/>
              <a:gd name="T70" fmla="*/ 74 w 162"/>
              <a:gd name="T71" fmla="*/ 114 h 163"/>
              <a:gd name="T72" fmla="*/ 74 w 162"/>
              <a:gd name="T73" fmla="*/ 122 h 163"/>
              <a:gd name="T74" fmla="*/ 107 w 162"/>
              <a:gd name="T75" fmla="*/ 108 h 163"/>
              <a:gd name="T76" fmla="*/ 118 w 162"/>
              <a:gd name="T77" fmla="*/ 92 h 163"/>
              <a:gd name="T78" fmla="*/ 117 w 162"/>
              <a:gd name="T79" fmla="*/ 7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2" h="163">
                <a:moveTo>
                  <a:pt x="55" y="30"/>
                </a:moveTo>
                <a:cubicBezTo>
                  <a:pt x="52" y="31"/>
                  <a:pt x="50" y="33"/>
                  <a:pt x="47" y="34"/>
                </a:cubicBezTo>
                <a:cubicBezTo>
                  <a:pt x="44" y="36"/>
                  <a:pt x="42" y="38"/>
                  <a:pt x="40" y="40"/>
                </a:cubicBezTo>
                <a:cubicBezTo>
                  <a:pt x="38" y="42"/>
                  <a:pt x="36" y="45"/>
                  <a:pt x="34" y="47"/>
                </a:cubicBezTo>
                <a:cubicBezTo>
                  <a:pt x="32" y="50"/>
                  <a:pt x="31" y="53"/>
                  <a:pt x="30" y="55"/>
                </a:cubicBezTo>
                <a:cubicBezTo>
                  <a:pt x="29" y="57"/>
                  <a:pt x="30" y="60"/>
                  <a:pt x="32" y="61"/>
                </a:cubicBezTo>
                <a:cubicBezTo>
                  <a:pt x="34" y="62"/>
                  <a:pt x="36" y="61"/>
                  <a:pt x="37" y="59"/>
                </a:cubicBezTo>
                <a:cubicBezTo>
                  <a:pt x="38" y="56"/>
                  <a:pt x="39" y="54"/>
                  <a:pt x="41" y="52"/>
                </a:cubicBezTo>
                <a:cubicBezTo>
                  <a:pt x="42" y="50"/>
                  <a:pt x="44" y="48"/>
                  <a:pt x="46" y="46"/>
                </a:cubicBezTo>
                <a:cubicBezTo>
                  <a:pt x="48" y="44"/>
                  <a:pt x="49" y="43"/>
                  <a:pt x="52" y="41"/>
                </a:cubicBezTo>
                <a:cubicBezTo>
                  <a:pt x="54" y="40"/>
                  <a:pt x="56" y="38"/>
                  <a:pt x="58" y="37"/>
                </a:cubicBezTo>
                <a:cubicBezTo>
                  <a:pt x="60" y="37"/>
                  <a:pt x="61" y="34"/>
                  <a:pt x="60" y="32"/>
                </a:cubicBezTo>
                <a:cubicBezTo>
                  <a:pt x="59" y="30"/>
                  <a:pt x="57" y="29"/>
                  <a:pt x="55" y="30"/>
                </a:cubicBezTo>
                <a:close/>
                <a:moveTo>
                  <a:pt x="160" y="150"/>
                </a:moveTo>
                <a:cubicBezTo>
                  <a:pt x="160" y="150"/>
                  <a:pt x="160" y="150"/>
                  <a:pt x="160" y="150"/>
                </a:cubicBezTo>
                <a:cubicBezTo>
                  <a:pt x="130" y="121"/>
                  <a:pt x="130" y="121"/>
                  <a:pt x="130" y="121"/>
                </a:cubicBezTo>
                <a:cubicBezTo>
                  <a:pt x="135" y="115"/>
                  <a:pt x="139" y="109"/>
                  <a:pt x="142" y="102"/>
                </a:cubicBezTo>
                <a:cubicBezTo>
                  <a:pt x="145" y="93"/>
                  <a:pt x="147" y="84"/>
                  <a:pt x="147" y="74"/>
                </a:cubicBezTo>
                <a:cubicBezTo>
                  <a:pt x="147" y="64"/>
                  <a:pt x="145" y="55"/>
                  <a:pt x="142" y="46"/>
                </a:cubicBezTo>
                <a:cubicBezTo>
                  <a:pt x="142" y="46"/>
                  <a:pt x="142" y="46"/>
                  <a:pt x="142" y="46"/>
                </a:cubicBezTo>
                <a:cubicBezTo>
                  <a:pt x="138" y="37"/>
                  <a:pt x="133" y="29"/>
                  <a:pt x="126" y="22"/>
                </a:cubicBezTo>
                <a:cubicBezTo>
                  <a:pt x="126" y="22"/>
                  <a:pt x="126" y="22"/>
                  <a:pt x="126" y="22"/>
                </a:cubicBezTo>
                <a:cubicBezTo>
                  <a:pt x="119" y="15"/>
                  <a:pt x="111" y="10"/>
                  <a:pt x="102" y="6"/>
                </a:cubicBezTo>
                <a:cubicBezTo>
                  <a:pt x="93" y="2"/>
                  <a:pt x="84" y="0"/>
                  <a:pt x="74" y="0"/>
                </a:cubicBezTo>
                <a:cubicBezTo>
                  <a:pt x="53" y="0"/>
                  <a:pt x="35" y="8"/>
                  <a:pt x="21" y="22"/>
                </a:cubicBezTo>
                <a:cubicBezTo>
                  <a:pt x="15" y="29"/>
                  <a:pt x="9" y="37"/>
                  <a:pt x="6" y="46"/>
                </a:cubicBezTo>
                <a:cubicBezTo>
                  <a:pt x="2" y="55"/>
                  <a:pt x="0" y="64"/>
                  <a:pt x="0" y="74"/>
                </a:cubicBezTo>
                <a:cubicBezTo>
                  <a:pt x="0" y="84"/>
                  <a:pt x="2" y="93"/>
                  <a:pt x="5" y="102"/>
                </a:cubicBezTo>
                <a:cubicBezTo>
                  <a:pt x="6" y="102"/>
                  <a:pt x="6" y="102"/>
                  <a:pt x="6" y="102"/>
                </a:cubicBezTo>
                <a:cubicBezTo>
                  <a:pt x="9" y="111"/>
                  <a:pt x="15" y="119"/>
                  <a:pt x="21" y="126"/>
                </a:cubicBezTo>
                <a:cubicBezTo>
                  <a:pt x="22" y="126"/>
                  <a:pt x="22" y="126"/>
                  <a:pt x="22" y="126"/>
                </a:cubicBezTo>
                <a:cubicBezTo>
                  <a:pt x="28" y="133"/>
                  <a:pt x="36" y="138"/>
                  <a:pt x="45" y="142"/>
                </a:cubicBezTo>
                <a:cubicBezTo>
                  <a:pt x="45" y="142"/>
                  <a:pt x="45" y="142"/>
                  <a:pt x="45" y="142"/>
                </a:cubicBezTo>
                <a:cubicBezTo>
                  <a:pt x="45" y="142"/>
                  <a:pt x="45" y="142"/>
                  <a:pt x="45" y="142"/>
                </a:cubicBezTo>
                <a:cubicBezTo>
                  <a:pt x="54" y="146"/>
                  <a:pt x="64" y="148"/>
                  <a:pt x="74" y="148"/>
                </a:cubicBezTo>
                <a:cubicBezTo>
                  <a:pt x="84" y="148"/>
                  <a:pt x="93" y="146"/>
                  <a:pt x="102" y="142"/>
                </a:cubicBezTo>
                <a:cubicBezTo>
                  <a:pt x="109" y="139"/>
                  <a:pt x="115" y="135"/>
                  <a:pt x="121" y="131"/>
                </a:cubicBezTo>
                <a:cubicBezTo>
                  <a:pt x="150" y="160"/>
                  <a:pt x="150" y="160"/>
                  <a:pt x="150" y="160"/>
                </a:cubicBezTo>
                <a:cubicBezTo>
                  <a:pt x="153" y="163"/>
                  <a:pt x="157" y="163"/>
                  <a:pt x="160" y="160"/>
                </a:cubicBezTo>
                <a:cubicBezTo>
                  <a:pt x="162" y="157"/>
                  <a:pt x="162" y="153"/>
                  <a:pt x="160" y="150"/>
                </a:cubicBezTo>
                <a:close/>
                <a:moveTo>
                  <a:pt x="116" y="117"/>
                </a:moveTo>
                <a:cubicBezTo>
                  <a:pt x="116" y="117"/>
                  <a:pt x="116" y="117"/>
                  <a:pt x="116" y="117"/>
                </a:cubicBezTo>
                <a:cubicBezTo>
                  <a:pt x="116" y="117"/>
                  <a:pt x="116" y="117"/>
                  <a:pt x="116" y="117"/>
                </a:cubicBezTo>
                <a:cubicBezTo>
                  <a:pt x="111" y="122"/>
                  <a:pt x="104" y="127"/>
                  <a:pt x="97" y="130"/>
                </a:cubicBezTo>
                <a:cubicBezTo>
                  <a:pt x="90" y="133"/>
                  <a:pt x="82" y="134"/>
                  <a:pt x="74" y="134"/>
                </a:cubicBezTo>
                <a:cubicBezTo>
                  <a:pt x="65" y="134"/>
                  <a:pt x="58" y="133"/>
                  <a:pt x="51" y="130"/>
                </a:cubicBezTo>
                <a:cubicBezTo>
                  <a:pt x="51" y="130"/>
                  <a:pt x="51" y="130"/>
                  <a:pt x="51" y="130"/>
                </a:cubicBezTo>
                <a:cubicBezTo>
                  <a:pt x="43" y="127"/>
                  <a:pt x="37" y="122"/>
                  <a:pt x="31" y="117"/>
                </a:cubicBezTo>
                <a:cubicBezTo>
                  <a:pt x="31" y="117"/>
                  <a:pt x="31" y="117"/>
                  <a:pt x="31" y="117"/>
                </a:cubicBezTo>
                <a:cubicBezTo>
                  <a:pt x="31" y="117"/>
                  <a:pt x="31" y="117"/>
                  <a:pt x="31" y="117"/>
                </a:cubicBezTo>
                <a:cubicBezTo>
                  <a:pt x="26" y="111"/>
                  <a:pt x="21" y="104"/>
                  <a:pt x="18" y="97"/>
                </a:cubicBezTo>
                <a:cubicBezTo>
                  <a:pt x="18" y="97"/>
                  <a:pt x="18" y="97"/>
                  <a:pt x="18" y="97"/>
                </a:cubicBezTo>
                <a:cubicBezTo>
                  <a:pt x="15" y="90"/>
                  <a:pt x="13" y="82"/>
                  <a:pt x="13" y="74"/>
                </a:cubicBezTo>
                <a:cubicBezTo>
                  <a:pt x="13" y="66"/>
                  <a:pt x="15" y="58"/>
                  <a:pt x="18" y="51"/>
                </a:cubicBezTo>
                <a:cubicBezTo>
                  <a:pt x="21" y="44"/>
                  <a:pt x="26" y="37"/>
                  <a:pt x="31" y="31"/>
                </a:cubicBezTo>
                <a:cubicBezTo>
                  <a:pt x="42" y="21"/>
                  <a:pt x="57" y="14"/>
                  <a:pt x="74" y="14"/>
                </a:cubicBezTo>
                <a:cubicBezTo>
                  <a:pt x="82" y="14"/>
                  <a:pt x="90" y="15"/>
                  <a:pt x="97" y="18"/>
                </a:cubicBezTo>
                <a:cubicBezTo>
                  <a:pt x="104" y="21"/>
                  <a:pt x="111" y="26"/>
                  <a:pt x="116" y="31"/>
                </a:cubicBezTo>
                <a:cubicBezTo>
                  <a:pt x="117" y="32"/>
                  <a:pt x="117" y="32"/>
                  <a:pt x="117" y="32"/>
                </a:cubicBezTo>
                <a:cubicBezTo>
                  <a:pt x="122" y="37"/>
                  <a:pt x="126" y="44"/>
                  <a:pt x="129" y="51"/>
                </a:cubicBezTo>
                <a:cubicBezTo>
                  <a:pt x="129" y="51"/>
                  <a:pt x="129" y="51"/>
                  <a:pt x="129" y="51"/>
                </a:cubicBezTo>
                <a:cubicBezTo>
                  <a:pt x="132" y="58"/>
                  <a:pt x="134" y="66"/>
                  <a:pt x="134" y="74"/>
                </a:cubicBezTo>
                <a:cubicBezTo>
                  <a:pt x="134" y="82"/>
                  <a:pt x="132" y="90"/>
                  <a:pt x="129" y="97"/>
                </a:cubicBezTo>
                <a:cubicBezTo>
                  <a:pt x="126" y="104"/>
                  <a:pt x="122" y="111"/>
                  <a:pt x="116" y="117"/>
                </a:cubicBezTo>
                <a:close/>
                <a:moveTo>
                  <a:pt x="117" y="70"/>
                </a:moveTo>
                <a:cubicBezTo>
                  <a:pt x="117" y="70"/>
                  <a:pt x="117" y="70"/>
                  <a:pt x="117" y="70"/>
                </a:cubicBezTo>
                <a:cubicBezTo>
                  <a:pt x="115" y="70"/>
                  <a:pt x="113" y="72"/>
                  <a:pt x="113" y="74"/>
                </a:cubicBezTo>
                <a:cubicBezTo>
                  <a:pt x="113" y="79"/>
                  <a:pt x="112" y="84"/>
                  <a:pt x="110" y="89"/>
                </a:cubicBezTo>
                <a:cubicBezTo>
                  <a:pt x="110" y="89"/>
                  <a:pt x="110" y="89"/>
                  <a:pt x="110" y="89"/>
                </a:cubicBezTo>
                <a:cubicBezTo>
                  <a:pt x="108" y="94"/>
                  <a:pt x="105" y="98"/>
                  <a:pt x="102" y="102"/>
                </a:cubicBezTo>
                <a:cubicBezTo>
                  <a:pt x="98" y="106"/>
                  <a:pt x="94" y="109"/>
                  <a:pt x="89" y="111"/>
                </a:cubicBezTo>
                <a:cubicBezTo>
                  <a:pt x="84" y="113"/>
                  <a:pt x="79" y="114"/>
                  <a:pt x="74" y="114"/>
                </a:cubicBezTo>
                <a:cubicBezTo>
                  <a:pt x="71" y="114"/>
                  <a:pt x="70" y="115"/>
                  <a:pt x="70" y="118"/>
                </a:cubicBezTo>
                <a:cubicBezTo>
                  <a:pt x="70" y="120"/>
                  <a:pt x="71" y="122"/>
                  <a:pt x="74" y="122"/>
                </a:cubicBezTo>
                <a:cubicBezTo>
                  <a:pt x="80" y="122"/>
                  <a:pt x="86" y="120"/>
                  <a:pt x="92" y="118"/>
                </a:cubicBezTo>
                <a:cubicBezTo>
                  <a:pt x="98" y="116"/>
                  <a:pt x="103" y="112"/>
                  <a:pt x="107" y="108"/>
                </a:cubicBezTo>
                <a:cubicBezTo>
                  <a:pt x="112" y="103"/>
                  <a:pt x="115" y="98"/>
                  <a:pt x="118" y="92"/>
                </a:cubicBezTo>
                <a:cubicBezTo>
                  <a:pt x="118" y="92"/>
                  <a:pt x="118" y="92"/>
                  <a:pt x="118" y="92"/>
                </a:cubicBezTo>
                <a:cubicBezTo>
                  <a:pt x="120" y="86"/>
                  <a:pt x="121" y="80"/>
                  <a:pt x="121" y="74"/>
                </a:cubicBezTo>
                <a:cubicBezTo>
                  <a:pt x="121" y="72"/>
                  <a:pt x="120" y="70"/>
                  <a:pt x="117" y="70"/>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5" name="Freeform 12"/>
          <p:cNvSpPr>
            <a:spLocks noEditPoints="1"/>
          </p:cNvSpPr>
          <p:nvPr/>
        </p:nvSpPr>
        <p:spPr bwMode="auto">
          <a:xfrm>
            <a:off x="134107" y="2472073"/>
            <a:ext cx="130548" cy="187604"/>
          </a:xfrm>
          <a:custGeom>
            <a:avLst/>
            <a:gdLst>
              <a:gd name="T0" fmla="*/ 3 w 121"/>
              <a:gd name="T1" fmla="*/ 119 h 174"/>
              <a:gd name="T2" fmla="*/ 23 w 121"/>
              <a:gd name="T3" fmla="*/ 115 h 174"/>
              <a:gd name="T4" fmla="*/ 38 w 121"/>
              <a:gd name="T5" fmla="*/ 74 h 174"/>
              <a:gd name="T6" fmla="*/ 38 w 121"/>
              <a:gd name="T7" fmla="*/ 74 h 174"/>
              <a:gd name="T8" fmla="*/ 38 w 121"/>
              <a:gd name="T9" fmla="*/ 29 h 174"/>
              <a:gd name="T10" fmla="*/ 54 w 121"/>
              <a:gd name="T11" fmla="*/ 21 h 174"/>
              <a:gd name="T12" fmla="*/ 60 w 121"/>
              <a:gd name="T13" fmla="*/ 0 h 174"/>
              <a:gd name="T14" fmla="*/ 67 w 121"/>
              <a:gd name="T15" fmla="*/ 21 h 174"/>
              <a:gd name="T16" fmla="*/ 92 w 121"/>
              <a:gd name="T17" fmla="*/ 51 h 174"/>
              <a:gd name="T18" fmla="*/ 82 w 121"/>
              <a:gd name="T19" fmla="*/ 74 h 174"/>
              <a:gd name="T20" fmla="*/ 98 w 121"/>
              <a:gd name="T21" fmla="*/ 115 h 174"/>
              <a:gd name="T22" fmla="*/ 117 w 121"/>
              <a:gd name="T23" fmla="*/ 119 h 174"/>
              <a:gd name="T24" fmla="*/ 102 w 121"/>
              <a:gd name="T25" fmla="*/ 124 h 174"/>
              <a:gd name="T26" fmla="*/ 116 w 121"/>
              <a:gd name="T27" fmla="*/ 159 h 174"/>
              <a:gd name="T28" fmla="*/ 120 w 121"/>
              <a:gd name="T29" fmla="*/ 168 h 174"/>
              <a:gd name="T30" fmla="*/ 113 w 121"/>
              <a:gd name="T31" fmla="*/ 171 h 174"/>
              <a:gd name="T32" fmla="*/ 108 w 121"/>
              <a:gd name="T33" fmla="*/ 162 h 174"/>
              <a:gd name="T34" fmla="*/ 87 w 121"/>
              <a:gd name="T35" fmla="*/ 124 h 174"/>
              <a:gd name="T36" fmla="*/ 67 w 121"/>
              <a:gd name="T37" fmla="*/ 129 h 174"/>
              <a:gd name="T38" fmla="*/ 54 w 121"/>
              <a:gd name="T39" fmla="*/ 129 h 174"/>
              <a:gd name="T40" fmla="*/ 34 w 121"/>
              <a:gd name="T41" fmla="*/ 124 h 174"/>
              <a:gd name="T42" fmla="*/ 13 w 121"/>
              <a:gd name="T43" fmla="*/ 162 h 174"/>
              <a:gd name="T44" fmla="*/ 8 w 121"/>
              <a:gd name="T45" fmla="*/ 171 h 174"/>
              <a:gd name="T46" fmla="*/ 1 w 121"/>
              <a:gd name="T47" fmla="*/ 168 h 174"/>
              <a:gd name="T48" fmla="*/ 5 w 121"/>
              <a:gd name="T49" fmla="*/ 159 h 174"/>
              <a:gd name="T50" fmla="*/ 19 w 121"/>
              <a:gd name="T51" fmla="*/ 124 h 174"/>
              <a:gd name="T52" fmla="*/ 54 w 121"/>
              <a:gd name="T53" fmla="*/ 115 h 174"/>
              <a:gd name="T54" fmla="*/ 54 w 121"/>
              <a:gd name="T55" fmla="*/ 110 h 174"/>
              <a:gd name="T56" fmla="*/ 67 w 121"/>
              <a:gd name="T57" fmla="*/ 110 h 174"/>
              <a:gd name="T58" fmla="*/ 83 w 121"/>
              <a:gd name="T59" fmla="*/ 115 h 174"/>
              <a:gd name="T60" fmla="*/ 54 w 121"/>
              <a:gd name="T61" fmla="*/ 82 h 174"/>
              <a:gd name="T62" fmla="*/ 54 w 121"/>
              <a:gd name="T63" fmla="*/ 115 h 174"/>
              <a:gd name="T64" fmla="*/ 73 w 121"/>
              <a:gd name="T65" fmla="*/ 39 h 174"/>
              <a:gd name="T66" fmla="*/ 48 w 121"/>
              <a:gd name="T67" fmla="*/ 39 h 174"/>
              <a:gd name="T68" fmla="*/ 48 w 121"/>
              <a:gd name="T69" fmla="*/ 64 h 174"/>
              <a:gd name="T70" fmla="*/ 68 w 121"/>
              <a:gd name="T71" fmla="*/ 68 h 174"/>
              <a:gd name="T72" fmla="*/ 73 w 121"/>
              <a:gd name="T73" fmla="*/ 64 h 174"/>
              <a:gd name="T74" fmla="*/ 73 w 121"/>
              <a:gd name="T75" fmla="*/ 3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1" h="174">
                <a:moveTo>
                  <a:pt x="8" y="124"/>
                </a:moveTo>
                <a:cubicBezTo>
                  <a:pt x="5" y="124"/>
                  <a:pt x="3" y="122"/>
                  <a:pt x="3" y="119"/>
                </a:cubicBezTo>
                <a:cubicBezTo>
                  <a:pt x="3" y="117"/>
                  <a:pt x="5" y="115"/>
                  <a:pt x="8" y="115"/>
                </a:cubicBezTo>
                <a:cubicBezTo>
                  <a:pt x="23" y="115"/>
                  <a:pt x="23" y="115"/>
                  <a:pt x="23" y="115"/>
                </a:cubicBezTo>
                <a:cubicBezTo>
                  <a:pt x="42" y="77"/>
                  <a:pt x="42" y="77"/>
                  <a:pt x="42" y="77"/>
                </a:cubicBezTo>
                <a:cubicBezTo>
                  <a:pt x="41" y="76"/>
                  <a:pt x="40" y="75"/>
                  <a:pt x="38" y="74"/>
                </a:cubicBezTo>
                <a:cubicBezTo>
                  <a:pt x="38" y="74"/>
                  <a:pt x="38" y="74"/>
                  <a:pt x="38" y="74"/>
                </a:cubicBezTo>
                <a:cubicBezTo>
                  <a:pt x="38" y="74"/>
                  <a:pt x="38" y="74"/>
                  <a:pt x="38" y="74"/>
                </a:cubicBezTo>
                <a:cubicBezTo>
                  <a:pt x="33" y="68"/>
                  <a:pt x="29" y="60"/>
                  <a:pt x="29" y="51"/>
                </a:cubicBezTo>
                <a:cubicBezTo>
                  <a:pt x="29" y="43"/>
                  <a:pt x="33" y="35"/>
                  <a:pt x="38" y="29"/>
                </a:cubicBezTo>
                <a:cubicBezTo>
                  <a:pt x="39" y="29"/>
                  <a:pt x="39" y="29"/>
                  <a:pt x="39" y="29"/>
                </a:cubicBezTo>
                <a:cubicBezTo>
                  <a:pt x="43" y="25"/>
                  <a:pt x="48" y="22"/>
                  <a:pt x="54" y="21"/>
                </a:cubicBezTo>
                <a:cubicBezTo>
                  <a:pt x="54" y="7"/>
                  <a:pt x="54" y="7"/>
                  <a:pt x="54" y="7"/>
                </a:cubicBezTo>
                <a:cubicBezTo>
                  <a:pt x="54" y="3"/>
                  <a:pt x="57" y="0"/>
                  <a:pt x="60" y="0"/>
                </a:cubicBezTo>
                <a:cubicBezTo>
                  <a:pt x="64" y="0"/>
                  <a:pt x="67" y="3"/>
                  <a:pt x="67" y="7"/>
                </a:cubicBezTo>
                <a:cubicBezTo>
                  <a:pt x="67" y="21"/>
                  <a:pt x="67" y="21"/>
                  <a:pt x="67" y="21"/>
                </a:cubicBezTo>
                <a:cubicBezTo>
                  <a:pt x="73" y="22"/>
                  <a:pt x="78" y="25"/>
                  <a:pt x="82" y="29"/>
                </a:cubicBezTo>
                <a:cubicBezTo>
                  <a:pt x="88" y="35"/>
                  <a:pt x="92" y="43"/>
                  <a:pt x="92" y="51"/>
                </a:cubicBezTo>
                <a:cubicBezTo>
                  <a:pt x="92" y="60"/>
                  <a:pt x="88" y="68"/>
                  <a:pt x="82" y="74"/>
                </a:cubicBezTo>
                <a:cubicBezTo>
                  <a:pt x="82" y="74"/>
                  <a:pt x="82" y="74"/>
                  <a:pt x="82" y="74"/>
                </a:cubicBezTo>
                <a:cubicBezTo>
                  <a:pt x="81" y="75"/>
                  <a:pt x="80" y="76"/>
                  <a:pt x="79" y="77"/>
                </a:cubicBezTo>
                <a:cubicBezTo>
                  <a:pt x="98" y="115"/>
                  <a:pt x="98" y="115"/>
                  <a:pt x="98" y="115"/>
                </a:cubicBezTo>
                <a:cubicBezTo>
                  <a:pt x="113" y="115"/>
                  <a:pt x="113" y="115"/>
                  <a:pt x="113" y="115"/>
                </a:cubicBezTo>
                <a:cubicBezTo>
                  <a:pt x="116" y="115"/>
                  <a:pt x="117" y="117"/>
                  <a:pt x="117" y="119"/>
                </a:cubicBezTo>
                <a:cubicBezTo>
                  <a:pt x="117" y="122"/>
                  <a:pt x="116" y="124"/>
                  <a:pt x="113" y="124"/>
                </a:cubicBezTo>
                <a:cubicBezTo>
                  <a:pt x="102" y="124"/>
                  <a:pt x="102" y="124"/>
                  <a:pt x="102" y="124"/>
                </a:cubicBezTo>
                <a:cubicBezTo>
                  <a:pt x="116" y="153"/>
                  <a:pt x="116" y="153"/>
                  <a:pt x="116" y="153"/>
                </a:cubicBezTo>
                <a:cubicBezTo>
                  <a:pt x="117" y="155"/>
                  <a:pt x="117" y="157"/>
                  <a:pt x="116" y="159"/>
                </a:cubicBezTo>
                <a:cubicBezTo>
                  <a:pt x="117" y="162"/>
                  <a:pt x="117" y="162"/>
                  <a:pt x="117" y="162"/>
                </a:cubicBezTo>
                <a:cubicBezTo>
                  <a:pt x="120" y="168"/>
                  <a:pt x="120" y="168"/>
                  <a:pt x="120" y="168"/>
                </a:cubicBezTo>
                <a:cubicBezTo>
                  <a:pt x="121" y="170"/>
                  <a:pt x="120" y="172"/>
                  <a:pt x="118" y="173"/>
                </a:cubicBezTo>
                <a:cubicBezTo>
                  <a:pt x="116" y="174"/>
                  <a:pt x="114" y="173"/>
                  <a:pt x="113" y="171"/>
                </a:cubicBezTo>
                <a:cubicBezTo>
                  <a:pt x="110" y="165"/>
                  <a:pt x="110" y="165"/>
                  <a:pt x="110" y="165"/>
                </a:cubicBezTo>
                <a:cubicBezTo>
                  <a:pt x="108" y="162"/>
                  <a:pt x="108" y="162"/>
                  <a:pt x="108" y="162"/>
                </a:cubicBezTo>
                <a:cubicBezTo>
                  <a:pt x="106" y="162"/>
                  <a:pt x="104" y="160"/>
                  <a:pt x="103" y="158"/>
                </a:cubicBezTo>
                <a:cubicBezTo>
                  <a:pt x="87" y="124"/>
                  <a:pt x="87" y="124"/>
                  <a:pt x="87" y="124"/>
                </a:cubicBezTo>
                <a:cubicBezTo>
                  <a:pt x="67" y="124"/>
                  <a:pt x="67" y="124"/>
                  <a:pt x="67" y="124"/>
                </a:cubicBezTo>
                <a:cubicBezTo>
                  <a:pt x="67" y="129"/>
                  <a:pt x="67" y="129"/>
                  <a:pt x="67" y="129"/>
                </a:cubicBezTo>
                <a:cubicBezTo>
                  <a:pt x="67" y="132"/>
                  <a:pt x="64" y="136"/>
                  <a:pt x="60" y="136"/>
                </a:cubicBezTo>
                <a:cubicBezTo>
                  <a:pt x="57" y="136"/>
                  <a:pt x="54" y="132"/>
                  <a:pt x="54" y="129"/>
                </a:cubicBezTo>
                <a:cubicBezTo>
                  <a:pt x="54" y="124"/>
                  <a:pt x="54" y="124"/>
                  <a:pt x="54" y="124"/>
                </a:cubicBezTo>
                <a:cubicBezTo>
                  <a:pt x="34" y="124"/>
                  <a:pt x="34" y="124"/>
                  <a:pt x="34" y="124"/>
                </a:cubicBezTo>
                <a:cubicBezTo>
                  <a:pt x="17" y="158"/>
                  <a:pt x="17" y="158"/>
                  <a:pt x="17" y="158"/>
                </a:cubicBezTo>
                <a:cubicBezTo>
                  <a:pt x="16" y="160"/>
                  <a:pt x="15" y="162"/>
                  <a:pt x="13" y="162"/>
                </a:cubicBezTo>
                <a:cubicBezTo>
                  <a:pt x="11" y="165"/>
                  <a:pt x="11" y="165"/>
                  <a:pt x="11" y="165"/>
                </a:cubicBezTo>
                <a:cubicBezTo>
                  <a:pt x="8" y="171"/>
                  <a:pt x="8" y="171"/>
                  <a:pt x="8" y="171"/>
                </a:cubicBezTo>
                <a:cubicBezTo>
                  <a:pt x="7" y="173"/>
                  <a:pt x="5" y="174"/>
                  <a:pt x="3" y="173"/>
                </a:cubicBezTo>
                <a:cubicBezTo>
                  <a:pt x="1" y="172"/>
                  <a:pt x="0" y="170"/>
                  <a:pt x="1" y="168"/>
                </a:cubicBezTo>
                <a:cubicBezTo>
                  <a:pt x="4" y="162"/>
                  <a:pt x="4" y="162"/>
                  <a:pt x="4" y="162"/>
                </a:cubicBezTo>
                <a:cubicBezTo>
                  <a:pt x="5" y="159"/>
                  <a:pt x="5" y="159"/>
                  <a:pt x="5" y="159"/>
                </a:cubicBezTo>
                <a:cubicBezTo>
                  <a:pt x="4" y="157"/>
                  <a:pt x="4" y="155"/>
                  <a:pt x="5" y="153"/>
                </a:cubicBezTo>
                <a:cubicBezTo>
                  <a:pt x="19" y="124"/>
                  <a:pt x="19" y="124"/>
                  <a:pt x="19" y="124"/>
                </a:cubicBezTo>
                <a:cubicBezTo>
                  <a:pt x="8" y="124"/>
                  <a:pt x="8" y="124"/>
                  <a:pt x="8" y="124"/>
                </a:cubicBezTo>
                <a:close/>
                <a:moveTo>
                  <a:pt x="54" y="115"/>
                </a:moveTo>
                <a:cubicBezTo>
                  <a:pt x="54" y="115"/>
                  <a:pt x="54" y="115"/>
                  <a:pt x="54" y="115"/>
                </a:cubicBezTo>
                <a:cubicBezTo>
                  <a:pt x="54" y="110"/>
                  <a:pt x="54" y="110"/>
                  <a:pt x="54" y="110"/>
                </a:cubicBezTo>
                <a:cubicBezTo>
                  <a:pt x="54" y="107"/>
                  <a:pt x="57" y="103"/>
                  <a:pt x="60" y="103"/>
                </a:cubicBezTo>
                <a:cubicBezTo>
                  <a:pt x="64" y="103"/>
                  <a:pt x="67" y="107"/>
                  <a:pt x="67" y="110"/>
                </a:cubicBezTo>
                <a:cubicBezTo>
                  <a:pt x="67" y="115"/>
                  <a:pt x="67" y="115"/>
                  <a:pt x="67" y="115"/>
                </a:cubicBezTo>
                <a:cubicBezTo>
                  <a:pt x="83" y="115"/>
                  <a:pt x="83" y="115"/>
                  <a:pt x="83" y="115"/>
                </a:cubicBezTo>
                <a:cubicBezTo>
                  <a:pt x="67" y="82"/>
                  <a:pt x="67" y="82"/>
                  <a:pt x="67" y="82"/>
                </a:cubicBezTo>
                <a:cubicBezTo>
                  <a:pt x="63" y="83"/>
                  <a:pt x="58" y="83"/>
                  <a:pt x="54" y="82"/>
                </a:cubicBezTo>
                <a:cubicBezTo>
                  <a:pt x="38" y="115"/>
                  <a:pt x="38" y="115"/>
                  <a:pt x="38" y="115"/>
                </a:cubicBezTo>
                <a:cubicBezTo>
                  <a:pt x="54" y="115"/>
                  <a:pt x="54" y="115"/>
                  <a:pt x="54" y="115"/>
                </a:cubicBezTo>
                <a:close/>
                <a:moveTo>
                  <a:pt x="73" y="39"/>
                </a:moveTo>
                <a:cubicBezTo>
                  <a:pt x="73" y="39"/>
                  <a:pt x="73" y="39"/>
                  <a:pt x="73" y="39"/>
                </a:cubicBezTo>
                <a:cubicBezTo>
                  <a:pt x="66" y="32"/>
                  <a:pt x="55" y="32"/>
                  <a:pt x="48" y="39"/>
                </a:cubicBezTo>
                <a:cubicBezTo>
                  <a:pt x="48" y="39"/>
                  <a:pt x="48" y="39"/>
                  <a:pt x="48" y="39"/>
                </a:cubicBezTo>
                <a:cubicBezTo>
                  <a:pt x="45" y="42"/>
                  <a:pt x="43" y="47"/>
                  <a:pt x="43" y="51"/>
                </a:cubicBezTo>
                <a:cubicBezTo>
                  <a:pt x="43" y="56"/>
                  <a:pt x="45" y="61"/>
                  <a:pt x="48" y="64"/>
                </a:cubicBezTo>
                <a:cubicBezTo>
                  <a:pt x="53" y="69"/>
                  <a:pt x="61" y="71"/>
                  <a:pt x="67" y="68"/>
                </a:cubicBezTo>
                <a:cubicBezTo>
                  <a:pt x="68" y="68"/>
                  <a:pt x="68" y="68"/>
                  <a:pt x="68" y="68"/>
                </a:cubicBezTo>
                <a:cubicBezTo>
                  <a:pt x="69" y="67"/>
                  <a:pt x="71" y="66"/>
                  <a:pt x="73" y="64"/>
                </a:cubicBezTo>
                <a:cubicBezTo>
                  <a:pt x="73" y="64"/>
                  <a:pt x="73" y="64"/>
                  <a:pt x="73" y="64"/>
                </a:cubicBezTo>
                <a:cubicBezTo>
                  <a:pt x="76" y="61"/>
                  <a:pt x="78" y="56"/>
                  <a:pt x="78" y="51"/>
                </a:cubicBezTo>
                <a:cubicBezTo>
                  <a:pt x="78" y="47"/>
                  <a:pt x="76" y="42"/>
                  <a:pt x="73" y="39"/>
                </a:cubicBezTo>
                <a:cubicBezTo>
                  <a:pt x="73" y="39"/>
                  <a:pt x="73" y="39"/>
                  <a:pt x="73" y="39"/>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8" name="矩形 37"/>
          <p:cNvSpPr/>
          <p:nvPr/>
        </p:nvSpPr>
        <p:spPr>
          <a:xfrm>
            <a:off x="5867638" y="893618"/>
            <a:ext cx="2720350" cy="237178"/>
          </a:xfrm>
          <a:prstGeom prst="rect">
            <a:avLst/>
          </a:prstGeom>
          <a:noFill/>
          <a:ln w="6350" cap="flat">
            <a:solidFill>
              <a:srgbClr val="37B0E8"/>
            </a:solidFill>
            <a:prstDash val="solid"/>
            <a:miter lim="800000"/>
          </a:ln>
        </p:spPr>
        <p:txBody>
          <a:bodyPr vert="horz" wrap="square" lIns="91440" tIns="45720" rIns="91440" bIns="45720" numCol="1" anchor="ctr" anchorCtr="0" compatLnSpc="1"/>
          <a:lstStyle/>
          <a:p>
            <a:pPr lvl="0" algn="ctr"/>
            <a:r>
              <a:rPr lang="en-US" altLang="zh-CN" sz="1200" dirty="0">
                <a:ln w="6350">
                  <a:noFill/>
                </a:ln>
                <a:solidFill>
                  <a:srgbClr val="37B0E8"/>
                </a:solidFill>
                <a:latin typeface="Impact" panose="020B0806030902050204" pitchFamily="34" charset="0"/>
                <a:ea typeface="微软雅黑" panose="020B0503020204020204" pitchFamily="34" charset="-122"/>
              </a:rPr>
              <a:t>1</a:t>
            </a:r>
            <a:r>
              <a:rPr lang="zh-CN" altLang="en-US" sz="1200" dirty="0">
                <a:ln w="6350">
                  <a:noFill/>
                </a:ln>
                <a:solidFill>
                  <a:srgbClr val="37B0E8"/>
                </a:solidFill>
                <a:latin typeface="Impact" panose="020B0806030902050204" pitchFamily="34" charset="0"/>
                <a:ea typeface="微软雅黑" panose="020B0503020204020204" pitchFamily="34" charset="-122"/>
              </a:rPr>
              <a:t>、动态注意力</a:t>
            </a:r>
            <a:r>
              <a:rPr lang="en-US" altLang="zh-CN" sz="1200" dirty="0">
                <a:ln w="6350">
                  <a:noFill/>
                </a:ln>
                <a:solidFill>
                  <a:srgbClr val="37B0E8"/>
                </a:solidFill>
                <a:latin typeface="Impact" panose="020B0806030902050204" pitchFamily="34" charset="0"/>
                <a:ea typeface="微软雅黑" panose="020B0503020204020204" pitchFamily="34" charset="-122"/>
              </a:rPr>
              <a:t>GRU</a:t>
            </a:r>
            <a:r>
              <a:rPr lang="zh-CN" altLang="en-US" sz="1200" dirty="0">
                <a:ln w="6350">
                  <a:noFill/>
                </a:ln>
                <a:solidFill>
                  <a:srgbClr val="37B0E8"/>
                </a:solidFill>
                <a:latin typeface="Impact" panose="020B0806030902050204" pitchFamily="34" charset="0"/>
                <a:ea typeface="微软雅黑" panose="020B0503020204020204" pitchFamily="34" charset="-122"/>
              </a:rPr>
              <a:t>总体模型</a:t>
            </a:r>
            <a:endParaRPr lang="en-US" altLang="zh-CN" sz="1200" dirty="0">
              <a:ln w="6350">
                <a:noFill/>
              </a:ln>
              <a:solidFill>
                <a:srgbClr val="37B0E8"/>
              </a:solidFill>
              <a:latin typeface="Impact" panose="020B0806030902050204" pitchFamily="34" charset="0"/>
              <a:ea typeface="微软雅黑" panose="020B0503020204020204" pitchFamily="34" charset="-122"/>
            </a:endParaRPr>
          </a:p>
        </p:txBody>
      </p:sp>
      <p:sp>
        <p:nvSpPr>
          <p:cNvPr id="2" name="Rectangle 2"/>
          <p:cNvSpPr>
            <a:spLocks noChangeArrowheads="1"/>
          </p:cNvSpPr>
          <p:nvPr/>
        </p:nvSpPr>
        <p:spPr bwMode="auto">
          <a:xfrm>
            <a:off x="1289751" y="1257623"/>
            <a:ext cx="540040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sp>
        <p:nvSpPr>
          <p:cNvPr id="7" name="Rectangle 4"/>
          <p:cNvSpPr>
            <a:spLocks noChangeArrowheads="1"/>
          </p:cNvSpPr>
          <p:nvPr/>
        </p:nvSpPr>
        <p:spPr bwMode="auto">
          <a:xfrm flipV="1">
            <a:off x="1518082" y="784559"/>
            <a:ext cx="636526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pic>
        <p:nvPicPr>
          <p:cNvPr id="9" name="图片 8"/>
          <p:cNvPicPr>
            <a:picLocks noChangeAspect="1"/>
          </p:cNvPicPr>
          <p:nvPr/>
        </p:nvPicPr>
        <p:blipFill>
          <a:blip r:embed="rId1"/>
          <a:stretch>
            <a:fillRect/>
          </a:stretch>
        </p:blipFill>
        <p:spPr>
          <a:xfrm>
            <a:off x="1370330" y="95885"/>
            <a:ext cx="4497070" cy="5045710"/>
          </a:xfrm>
          <a:prstGeom prst="rect">
            <a:avLst/>
          </a:prstGeom>
        </p:spPr>
      </p:pic>
      <p:pic>
        <p:nvPicPr>
          <p:cNvPr id="6" name="图片 5"/>
          <p:cNvPicPr>
            <a:picLocks noChangeAspect="1"/>
          </p:cNvPicPr>
          <p:nvPr/>
        </p:nvPicPr>
        <p:blipFill>
          <a:blip r:embed="rId2"/>
          <a:stretch>
            <a:fillRect/>
          </a:stretch>
        </p:blipFill>
        <p:spPr>
          <a:xfrm>
            <a:off x="6036945" y="1501775"/>
            <a:ext cx="2924175" cy="476250"/>
          </a:xfrm>
          <a:prstGeom prst="rect">
            <a:avLst/>
          </a:prstGeom>
        </p:spPr>
      </p:pic>
      <p:pic>
        <p:nvPicPr>
          <p:cNvPr id="12" name="图片 11"/>
          <p:cNvPicPr>
            <a:picLocks noChangeAspect="1"/>
          </p:cNvPicPr>
          <p:nvPr/>
        </p:nvPicPr>
        <p:blipFill>
          <a:blip r:embed="rId3"/>
          <a:stretch>
            <a:fillRect/>
          </a:stretch>
        </p:blipFill>
        <p:spPr>
          <a:xfrm>
            <a:off x="6036945" y="2100580"/>
            <a:ext cx="2247900" cy="371475"/>
          </a:xfrm>
          <a:prstGeom prst="rect">
            <a:avLst/>
          </a:prstGeom>
        </p:spPr>
      </p:pic>
      <p:pic>
        <p:nvPicPr>
          <p:cNvPr id="13" name="图片 12"/>
          <p:cNvPicPr>
            <a:picLocks noChangeAspect="1"/>
          </p:cNvPicPr>
          <p:nvPr/>
        </p:nvPicPr>
        <p:blipFill>
          <a:blip r:embed="rId4"/>
          <a:stretch>
            <a:fillRect/>
          </a:stretch>
        </p:blipFill>
        <p:spPr>
          <a:xfrm>
            <a:off x="6036945" y="2586355"/>
            <a:ext cx="2028825" cy="352425"/>
          </a:xfrm>
          <a:prstGeom prst="rect">
            <a:avLst/>
          </a:prstGeom>
        </p:spPr>
      </p:pic>
      <p:pic>
        <p:nvPicPr>
          <p:cNvPr id="14" name="图片 13"/>
          <p:cNvPicPr>
            <a:picLocks noChangeAspect="1"/>
          </p:cNvPicPr>
          <p:nvPr/>
        </p:nvPicPr>
        <p:blipFill>
          <a:blip r:embed="rId5"/>
          <a:stretch>
            <a:fillRect/>
          </a:stretch>
        </p:blipFill>
        <p:spPr>
          <a:xfrm>
            <a:off x="6036945" y="3069590"/>
            <a:ext cx="1609725" cy="276225"/>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anim calcmode="lin" valueType="num">
                                      <p:cBhvr>
                                        <p:cTn id="8" dur="500" fill="hold"/>
                                        <p:tgtEl>
                                          <p:spTgt spid="38"/>
                                        </p:tgtEl>
                                        <p:attrNameLst>
                                          <p:attrName>ppt_x</p:attrName>
                                        </p:attrNameLst>
                                      </p:cBhvr>
                                      <p:tavLst>
                                        <p:tav tm="0">
                                          <p:val>
                                            <p:strVal val="#ppt_x"/>
                                          </p:val>
                                        </p:tav>
                                        <p:tav tm="100000">
                                          <p:val>
                                            <p:strVal val="#ppt_x"/>
                                          </p:val>
                                        </p:tav>
                                      </p:tavLst>
                                    </p:anim>
                                    <p:anim calcmode="lin" valueType="num">
                                      <p:cBhvr>
                                        <p:cTn id="9" dur="5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直接连接符 86"/>
          <p:cNvCxnSpPr/>
          <p:nvPr/>
        </p:nvCxnSpPr>
        <p:spPr>
          <a:xfrm flipH="1">
            <a:off x="0" y="23683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flipH="1">
            <a:off x="0" y="197786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flipH="1">
            <a:off x="0" y="27620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0" y="315261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sp>
        <p:nvSpPr>
          <p:cNvPr id="91" name="矩形 90"/>
          <p:cNvSpPr/>
          <p:nvPr/>
        </p:nvSpPr>
        <p:spPr>
          <a:xfrm>
            <a:off x="8040" y="2368389"/>
            <a:ext cx="1280513" cy="390525"/>
          </a:xfrm>
          <a:prstGeom prst="rect">
            <a:avLst/>
          </a:prstGeom>
          <a:solidFill>
            <a:srgbClr val="37B0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Freeform 11"/>
          <p:cNvSpPr>
            <a:spLocks noEditPoints="1"/>
          </p:cNvSpPr>
          <p:nvPr/>
        </p:nvSpPr>
        <p:spPr bwMode="auto">
          <a:xfrm>
            <a:off x="124293" y="2864285"/>
            <a:ext cx="150176" cy="190798"/>
          </a:xfrm>
          <a:custGeom>
            <a:avLst/>
            <a:gdLst>
              <a:gd name="T0" fmla="*/ 104 w 139"/>
              <a:gd name="T1" fmla="*/ 99 h 177"/>
              <a:gd name="T2" fmla="*/ 91 w 139"/>
              <a:gd name="T3" fmla="*/ 160 h 177"/>
              <a:gd name="T4" fmla="*/ 133 w 139"/>
              <a:gd name="T5" fmla="*/ 164 h 177"/>
              <a:gd name="T6" fmla="*/ 133 w 139"/>
              <a:gd name="T7" fmla="*/ 177 h 177"/>
              <a:gd name="T8" fmla="*/ 0 w 139"/>
              <a:gd name="T9" fmla="*/ 170 h 177"/>
              <a:gd name="T10" fmla="*/ 51 w 139"/>
              <a:gd name="T11" fmla="*/ 164 h 177"/>
              <a:gd name="T12" fmla="*/ 81 w 139"/>
              <a:gd name="T13" fmla="*/ 151 h 177"/>
              <a:gd name="T14" fmla="*/ 10 w 139"/>
              <a:gd name="T15" fmla="*/ 147 h 177"/>
              <a:gd name="T16" fmla="*/ 10 w 139"/>
              <a:gd name="T17" fmla="*/ 139 h 177"/>
              <a:gd name="T18" fmla="*/ 94 w 139"/>
              <a:gd name="T19" fmla="*/ 120 h 177"/>
              <a:gd name="T20" fmla="*/ 84 w 139"/>
              <a:gd name="T21" fmla="*/ 92 h 177"/>
              <a:gd name="T22" fmla="*/ 69 w 139"/>
              <a:gd name="T23" fmla="*/ 94 h 177"/>
              <a:gd name="T24" fmla="*/ 53 w 139"/>
              <a:gd name="T25" fmla="*/ 113 h 177"/>
              <a:gd name="T26" fmla="*/ 46 w 139"/>
              <a:gd name="T27" fmla="*/ 117 h 177"/>
              <a:gd name="T28" fmla="*/ 24 w 139"/>
              <a:gd name="T29" fmla="*/ 109 h 177"/>
              <a:gd name="T30" fmla="*/ 26 w 139"/>
              <a:gd name="T31" fmla="*/ 97 h 177"/>
              <a:gd name="T32" fmla="*/ 21 w 139"/>
              <a:gd name="T33" fmla="*/ 89 h 177"/>
              <a:gd name="T34" fmla="*/ 63 w 139"/>
              <a:gd name="T35" fmla="*/ 24 h 177"/>
              <a:gd name="T36" fmla="*/ 67 w 139"/>
              <a:gd name="T37" fmla="*/ 26 h 177"/>
              <a:gd name="T38" fmla="*/ 69 w 139"/>
              <a:gd name="T39" fmla="*/ 14 h 177"/>
              <a:gd name="T40" fmla="*/ 76 w 139"/>
              <a:gd name="T41" fmla="*/ 2 h 177"/>
              <a:gd name="T42" fmla="*/ 109 w 139"/>
              <a:gd name="T43" fmla="*/ 29 h 177"/>
              <a:gd name="T44" fmla="*/ 96 w 139"/>
              <a:gd name="T45" fmla="*/ 30 h 177"/>
              <a:gd name="T46" fmla="*/ 94 w 139"/>
              <a:gd name="T47" fmla="*/ 42 h 177"/>
              <a:gd name="T48" fmla="*/ 87 w 139"/>
              <a:gd name="T49" fmla="*/ 63 h 177"/>
              <a:gd name="T50" fmla="*/ 92 w 139"/>
              <a:gd name="T51" fmla="*/ 81 h 177"/>
              <a:gd name="T52" fmla="*/ 89 w 139"/>
              <a:gd name="T53" fmla="*/ 26 h 177"/>
              <a:gd name="T54" fmla="*/ 74 w 139"/>
              <a:gd name="T55" fmla="*/ 30 h 177"/>
              <a:gd name="T56" fmla="*/ 89 w 139"/>
              <a:gd name="T57" fmla="*/ 26 h 177"/>
              <a:gd name="T58" fmla="*/ 80 w 139"/>
              <a:gd name="T59" fmla="*/ 59 h 177"/>
              <a:gd name="T60" fmla="*/ 62 w 139"/>
              <a:gd name="T61" fmla="*/ 33 h 177"/>
              <a:gd name="T62" fmla="*/ 54 w 139"/>
              <a:gd name="T63" fmla="*/ 104 h 177"/>
              <a:gd name="T64" fmla="*/ 56 w 139"/>
              <a:gd name="T65" fmla="*/ 76 h 177"/>
              <a:gd name="T66" fmla="*/ 62 w 139"/>
              <a:gd name="T67" fmla="*/ 63 h 177"/>
              <a:gd name="T68" fmla="*/ 82 w 139"/>
              <a:gd name="T69" fmla="*/ 69 h 177"/>
              <a:gd name="T70" fmla="*/ 67 w 139"/>
              <a:gd name="T71" fmla="*/ 69 h 177"/>
              <a:gd name="T72" fmla="*/ 67 w 139"/>
              <a:gd name="T73" fmla="*/ 69 h 177"/>
              <a:gd name="T74" fmla="*/ 75 w 139"/>
              <a:gd name="T75" fmla="*/ 86 h 177"/>
              <a:gd name="T76" fmla="*/ 82 w 139"/>
              <a:gd name="T77" fmla="*/ 83 h 177"/>
              <a:gd name="T78" fmla="*/ 82 w 139"/>
              <a:gd name="T79" fmla="*/ 69 h 177"/>
              <a:gd name="T80" fmla="*/ 33 w 139"/>
              <a:gd name="T81" fmla="*/ 101 h 177"/>
              <a:gd name="T82" fmla="*/ 31 w 139"/>
              <a:gd name="T83" fmla="*/ 104 h 177"/>
              <a:gd name="T84" fmla="*/ 42 w 139"/>
              <a:gd name="T85" fmla="*/ 10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9" h="177">
                <a:moveTo>
                  <a:pt x="92" y="81"/>
                </a:moveTo>
                <a:cubicBezTo>
                  <a:pt x="97" y="87"/>
                  <a:pt x="101" y="92"/>
                  <a:pt x="104" y="99"/>
                </a:cubicBezTo>
                <a:cubicBezTo>
                  <a:pt x="106" y="106"/>
                  <a:pt x="108" y="113"/>
                  <a:pt x="108" y="120"/>
                </a:cubicBezTo>
                <a:cubicBezTo>
                  <a:pt x="108" y="136"/>
                  <a:pt x="101" y="150"/>
                  <a:pt x="91" y="160"/>
                </a:cubicBezTo>
                <a:cubicBezTo>
                  <a:pt x="90" y="162"/>
                  <a:pt x="89" y="163"/>
                  <a:pt x="88" y="164"/>
                </a:cubicBezTo>
                <a:cubicBezTo>
                  <a:pt x="133" y="164"/>
                  <a:pt x="133" y="164"/>
                  <a:pt x="133" y="164"/>
                </a:cubicBezTo>
                <a:cubicBezTo>
                  <a:pt x="136" y="164"/>
                  <a:pt x="139" y="167"/>
                  <a:pt x="139" y="170"/>
                </a:cubicBezTo>
                <a:cubicBezTo>
                  <a:pt x="139" y="174"/>
                  <a:pt x="136" y="177"/>
                  <a:pt x="133" y="177"/>
                </a:cubicBezTo>
                <a:cubicBezTo>
                  <a:pt x="91" y="177"/>
                  <a:pt x="49" y="177"/>
                  <a:pt x="7" y="177"/>
                </a:cubicBezTo>
                <a:cubicBezTo>
                  <a:pt x="3" y="177"/>
                  <a:pt x="0" y="174"/>
                  <a:pt x="0" y="170"/>
                </a:cubicBezTo>
                <a:cubicBezTo>
                  <a:pt x="0" y="167"/>
                  <a:pt x="3" y="164"/>
                  <a:pt x="7" y="164"/>
                </a:cubicBezTo>
                <a:cubicBezTo>
                  <a:pt x="51" y="164"/>
                  <a:pt x="51" y="164"/>
                  <a:pt x="51" y="164"/>
                </a:cubicBezTo>
                <a:cubicBezTo>
                  <a:pt x="51" y="164"/>
                  <a:pt x="51" y="164"/>
                  <a:pt x="51" y="164"/>
                </a:cubicBezTo>
                <a:cubicBezTo>
                  <a:pt x="63" y="164"/>
                  <a:pt x="74" y="159"/>
                  <a:pt x="81" y="151"/>
                </a:cubicBezTo>
                <a:cubicBezTo>
                  <a:pt x="83" y="150"/>
                  <a:pt x="84" y="148"/>
                  <a:pt x="85" y="147"/>
                </a:cubicBezTo>
                <a:cubicBezTo>
                  <a:pt x="10" y="147"/>
                  <a:pt x="10" y="147"/>
                  <a:pt x="10" y="147"/>
                </a:cubicBezTo>
                <a:cubicBezTo>
                  <a:pt x="8" y="147"/>
                  <a:pt x="6" y="145"/>
                  <a:pt x="6" y="143"/>
                </a:cubicBezTo>
                <a:cubicBezTo>
                  <a:pt x="6" y="141"/>
                  <a:pt x="8" y="139"/>
                  <a:pt x="10" y="139"/>
                </a:cubicBezTo>
                <a:cubicBezTo>
                  <a:pt x="90" y="139"/>
                  <a:pt x="90" y="139"/>
                  <a:pt x="90" y="139"/>
                </a:cubicBezTo>
                <a:cubicBezTo>
                  <a:pt x="93" y="133"/>
                  <a:pt x="94" y="127"/>
                  <a:pt x="94" y="120"/>
                </a:cubicBezTo>
                <a:cubicBezTo>
                  <a:pt x="94" y="114"/>
                  <a:pt x="93" y="109"/>
                  <a:pt x="91" y="104"/>
                </a:cubicBezTo>
                <a:cubicBezTo>
                  <a:pt x="89" y="100"/>
                  <a:pt x="87" y="96"/>
                  <a:pt x="84" y="92"/>
                </a:cubicBezTo>
                <a:cubicBezTo>
                  <a:pt x="81" y="94"/>
                  <a:pt x="78" y="94"/>
                  <a:pt x="75" y="94"/>
                </a:cubicBezTo>
                <a:cubicBezTo>
                  <a:pt x="73" y="94"/>
                  <a:pt x="71" y="94"/>
                  <a:pt x="69" y="94"/>
                </a:cubicBezTo>
                <a:cubicBezTo>
                  <a:pt x="59" y="111"/>
                  <a:pt x="59" y="111"/>
                  <a:pt x="59" y="111"/>
                </a:cubicBezTo>
                <a:cubicBezTo>
                  <a:pt x="58" y="113"/>
                  <a:pt x="55" y="114"/>
                  <a:pt x="53" y="113"/>
                </a:cubicBezTo>
                <a:cubicBezTo>
                  <a:pt x="50" y="111"/>
                  <a:pt x="50" y="111"/>
                  <a:pt x="50" y="111"/>
                </a:cubicBezTo>
                <a:cubicBezTo>
                  <a:pt x="46" y="117"/>
                  <a:pt x="46" y="117"/>
                  <a:pt x="46" y="117"/>
                </a:cubicBezTo>
                <a:cubicBezTo>
                  <a:pt x="45" y="119"/>
                  <a:pt x="42" y="119"/>
                  <a:pt x="40" y="118"/>
                </a:cubicBezTo>
                <a:cubicBezTo>
                  <a:pt x="24" y="109"/>
                  <a:pt x="24" y="109"/>
                  <a:pt x="24" y="109"/>
                </a:cubicBezTo>
                <a:cubicBezTo>
                  <a:pt x="22" y="108"/>
                  <a:pt x="21" y="105"/>
                  <a:pt x="22" y="103"/>
                </a:cubicBezTo>
                <a:cubicBezTo>
                  <a:pt x="26" y="97"/>
                  <a:pt x="26" y="97"/>
                  <a:pt x="26" y="97"/>
                </a:cubicBezTo>
                <a:cubicBezTo>
                  <a:pt x="22" y="95"/>
                  <a:pt x="22" y="95"/>
                  <a:pt x="22" y="95"/>
                </a:cubicBezTo>
                <a:cubicBezTo>
                  <a:pt x="20" y="94"/>
                  <a:pt x="20" y="91"/>
                  <a:pt x="21" y="89"/>
                </a:cubicBezTo>
                <a:cubicBezTo>
                  <a:pt x="57" y="26"/>
                  <a:pt x="57" y="26"/>
                  <a:pt x="57" y="26"/>
                </a:cubicBezTo>
                <a:cubicBezTo>
                  <a:pt x="58" y="24"/>
                  <a:pt x="61" y="23"/>
                  <a:pt x="63" y="24"/>
                </a:cubicBezTo>
                <a:cubicBezTo>
                  <a:pt x="63" y="24"/>
                  <a:pt x="63" y="24"/>
                  <a:pt x="63" y="24"/>
                </a:cubicBezTo>
                <a:cubicBezTo>
                  <a:pt x="67" y="26"/>
                  <a:pt x="67" y="26"/>
                  <a:pt x="67" y="26"/>
                </a:cubicBezTo>
                <a:cubicBezTo>
                  <a:pt x="73" y="16"/>
                  <a:pt x="73" y="16"/>
                  <a:pt x="73" y="16"/>
                </a:cubicBezTo>
                <a:cubicBezTo>
                  <a:pt x="69" y="14"/>
                  <a:pt x="69" y="14"/>
                  <a:pt x="69" y="14"/>
                </a:cubicBezTo>
                <a:cubicBezTo>
                  <a:pt x="66" y="12"/>
                  <a:pt x="65" y="8"/>
                  <a:pt x="66" y="5"/>
                </a:cubicBezTo>
                <a:cubicBezTo>
                  <a:pt x="68" y="1"/>
                  <a:pt x="72" y="0"/>
                  <a:pt x="76" y="2"/>
                </a:cubicBezTo>
                <a:cubicBezTo>
                  <a:pt x="86" y="8"/>
                  <a:pt x="96" y="14"/>
                  <a:pt x="107" y="20"/>
                </a:cubicBezTo>
                <a:cubicBezTo>
                  <a:pt x="110" y="22"/>
                  <a:pt x="111" y="26"/>
                  <a:pt x="109" y="29"/>
                </a:cubicBezTo>
                <a:cubicBezTo>
                  <a:pt x="107" y="33"/>
                  <a:pt x="103" y="34"/>
                  <a:pt x="100" y="32"/>
                </a:cubicBezTo>
                <a:cubicBezTo>
                  <a:pt x="96" y="30"/>
                  <a:pt x="96" y="30"/>
                  <a:pt x="96" y="30"/>
                </a:cubicBezTo>
                <a:cubicBezTo>
                  <a:pt x="90" y="40"/>
                  <a:pt x="90" y="40"/>
                  <a:pt x="90" y="40"/>
                </a:cubicBezTo>
                <a:cubicBezTo>
                  <a:pt x="94" y="42"/>
                  <a:pt x="94" y="42"/>
                  <a:pt x="94" y="42"/>
                </a:cubicBezTo>
                <a:cubicBezTo>
                  <a:pt x="96" y="43"/>
                  <a:pt x="97" y="46"/>
                  <a:pt x="96" y="48"/>
                </a:cubicBezTo>
                <a:cubicBezTo>
                  <a:pt x="87" y="63"/>
                  <a:pt x="87" y="63"/>
                  <a:pt x="87" y="63"/>
                </a:cubicBezTo>
                <a:cubicBezTo>
                  <a:pt x="91" y="66"/>
                  <a:pt x="93" y="71"/>
                  <a:pt x="93" y="76"/>
                </a:cubicBezTo>
                <a:cubicBezTo>
                  <a:pt x="93" y="78"/>
                  <a:pt x="93" y="80"/>
                  <a:pt x="92" y="81"/>
                </a:cubicBezTo>
                <a:close/>
                <a:moveTo>
                  <a:pt x="89" y="26"/>
                </a:moveTo>
                <a:cubicBezTo>
                  <a:pt x="89" y="26"/>
                  <a:pt x="89" y="26"/>
                  <a:pt x="89" y="26"/>
                </a:cubicBezTo>
                <a:cubicBezTo>
                  <a:pt x="86" y="24"/>
                  <a:pt x="83" y="22"/>
                  <a:pt x="80" y="20"/>
                </a:cubicBezTo>
                <a:cubicBezTo>
                  <a:pt x="74" y="30"/>
                  <a:pt x="74" y="30"/>
                  <a:pt x="74" y="30"/>
                </a:cubicBezTo>
                <a:cubicBezTo>
                  <a:pt x="83" y="36"/>
                  <a:pt x="83" y="36"/>
                  <a:pt x="83" y="36"/>
                </a:cubicBezTo>
                <a:cubicBezTo>
                  <a:pt x="89" y="26"/>
                  <a:pt x="89" y="26"/>
                  <a:pt x="89" y="26"/>
                </a:cubicBezTo>
                <a:close/>
                <a:moveTo>
                  <a:pt x="80" y="59"/>
                </a:moveTo>
                <a:cubicBezTo>
                  <a:pt x="80" y="59"/>
                  <a:pt x="80" y="59"/>
                  <a:pt x="80" y="59"/>
                </a:cubicBezTo>
                <a:cubicBezTo>
                  <a:pt x="87" y="47"/>
                  <a:pt x="87" y="47"/>
                  <a:pt x="87" y="47"/>
                </a:cubicBezTo>
                <a:cubicBezTo>
                  <a:pt x="78" y="43"/>
                  <a:pt x="70" y="38"/>
                  <a:pt x="62" y="33"/>
                </a:cubicBezTo>
                <a:cubicBezTo>
                  <a:pt x="30" y="90"/>
                  <a:pt x="30" y="90"/>
                  <a:pt x="30" y="90"/>
                </a:cubicBezTo>
                <a:cubicBezTo>
                  <a:pt x="38" y="94"/>
                  <a:pt x="46" y="99"/>
                  <a:pt x="54" y="104"/>
                </a:cubicBezTo>
                <a:cubicBezTo>
                  <a:pt x="62" y="90"/>
                  <a:pt x="62" y="90"/>
                  <a:pt x="62" y="90"/>
                </a:cubicBezTo>
                <a:cubicBezTo>
                  <a:pt x="58" y="86"/>
                  <a:pt x="56" y="81"/>
                  <a:pt x="56" y="76"/>
                </a:cubicBezTo>
                <a:cubicBezTo>
                  <a:pt x="56" y="71"/>
                  <a:pt x="58" y="66"/>
                  <a:pt x="62" y="63"/>
                </a:cubicBezTo>
                <a:cubicBezTo>
                  <a:pt x="62" y="63"/>
                  <a:pt x="62" y="63"/>
                  <a:pt x="62" y="63"/>
                </a:cubicBezTo>
                <a:cubicBezTo>
                  <a:pt x="67" y="58"/>
                  <a:pt x="73" y="57"/>
                  <a:pt x="80" y="59"/>
                </a:cubicBezTo>
                <a:close/>
                <a:moveTo>
                  <a:pt x="82" y="69"/>
                </a:moveTo>
                <a:cubicBezTo>
                  <a:pt x="82" y="69"/>
                  <a:pt x="82" y="69"/>
                  <a:pt x="82" y="69"/>
                </a:cubicBezTo>
                <a:cubicBezTo>
                  <a:pt x="78" y="65"/>
                  <a:pt x="71" y="65"/>
                  <a:pt x="67" y="69"/>
                </a:cubicBezTo>
                <a:cubicBezTo>
                  <a:pt x="67" y="69"/>
                  <a:pt x="67" y="69"/>
                  <a:pt x="67" y="69"/>
                </a:cubicBezTo>
                <a:cubicBezTo>
                  <a:pt x="67" y="69"/>
                  <a:pt x="67" y="69"/>
                  <a:pt x="67" y="69"/>
                </a:cubicBezTo>
                <a:cubicBezTo>
                  <a:pt x="65" y="71"/>
                  <a:pt x="64" y="73"/>
                  <a:pt x="64" y="76"/>
                </a:cubicBezTo>
                <a:cubicBezTo>
                  <a:pt x="64" y="82"/>
                  <a:pt x="69" y="86"/>
                  <a:pt x="75" y="86"/>
                </a:cubicBezTo>
                <a:cubicBezTo>
                  <a:pt x="77" y="86"/>
                  <a:pt x="80" y="85"/>
                  <a:pt x="82" y="83"/>
                </a:cubicBezTo>
                <a:cubicBezTo>
                  <a:pt x="82" y="83"/>
                  <a:pt x="82" y="83"/>
                  <a:pt x="82" y="83"/>
                </a:cubicBezTo>
                <a:cubicBezTo>
                  <a:pt x="84" y="81"/>
                  <a:pt x="85" y="79"/>
                  <a:pt x="85" y="76"/>
                </a:cubicBezTo>
                <a:cubicBezTo>
                  <a:pt x="85" y="73"/>
                  <a:pt x="84" y="71"/>
                  <a:pt x="82" y="69"/>
                </a:cubicBezTo>
                <a:cubicBezTo>
                  <a:pt x="82" y="69"/>
                  <a:pt x="82" y="69"/>
                  <a:pt x="82" y="69"/>
                </a:cubicBezTo>
                <a:close/>
                <a:moveTo>
                  <a:pt x="33" y="101"/>
                </a:moveTo>
                <a:cubicBezTo>
                  <a:pt x="33" y="101"/>
                  <a:pt x="33" y="101"/>
                  <a:pt x="33" y="101"/>
                </a:cubicBezTo>
                <a:cubicBezTo>
                  <a:pt x="31" y="104"/>
                  <a:pt x="31" y="104"/>
                  <a:pt x="31" y="104"/>
                </a:cubicBezTo>
                <a:cubicBezTo>
                  <a:pt x="41" y="109"/>
                  <a:pt x="41" y="109"/>
                  <a:pt x="41" y="109"/>
                </a:cubicBezTo>
                <a:cubicBezTo>
                  <a:pt x="42" y="106"/>
                  <a:pt x="42" y="106"/>
                  <a:pt x="42" y="106"/>
                </a:cubicBezTo>
                <a:cubicBezTo>
                  <a:pt x="33" y="101"/>
                  <a:pt x="33" y="101"/>
                  <a:pt x="33" y="101"/>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96" name="矩形 95"/>
          <p:cNvSpPr/>
          <p:nvPr/>
        </p:nvSpPr>
        <p:spPr>
          <a:xfrm>
            <a:off x="614946" y="1653245"/>
            <a:ext cx="441146"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引言</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7" name="矩形 96"/>
          <p:cNvSpPr/>
          <p:nvPr/>
        </p:nvSpPr>
        <p:spPr>
          <a:xfrm>
            <a:off x="486706" y="2036065"/>
            <a:ext cx="697627"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相关研究</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8" name="矩形 97"/>
          <p:cNvSpPr/>
          <p:nvPr/>
        </p:nvSpPr>
        <p:spPr>
          <a:xfrm>
            <a:off x="424187" y="2823369"/>
            <a:ext cx="822662"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实验与分析</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9" name="矩形 98"/>
          <p:cNvSpPr/>
          <p:nvPr/>
        </p:nvSpPr>
        <p:spPr>
          <a:xfrm>
            <a:off x="484301" y="2432846"/>
            <a:ext cx="702436" cy="246221"/>
          </a:xfrm>
          <a:prstGeom prst="rect">
            <a:avLst/>
          </a:prstGeom>
        </p:spPr>
        <p:txBody>
          <a:bodyPr wrap="none">
            <a:spAutoFit/>
          </a:bodyPr>
          <a:lstStyle/>
          <a:p>
            <a:pPr algn="ctr"/>
            <a:r>
              <a:rPr lang="zh-CN" altLang="en-US" sz="1000" dirty="0">
                <a:ln w="6350">
                  <a:noFill/>
                </a:ln>
                <a:solidFill>
                  <a:schemeClr val="bg1"/>
                </a:solidFill>
                <a:latin typeface="Impact" panose="020B0806030902050204" pitchFamily="34" charset="0"/>
                <a:ea typeface="微软雅黑" panose="020B0503020204020204" pitchFamily="34" charset="-122"/>
              </a:rPr>
              <a:t>模型建立</a:t>
            </a:r>
            <a:endParaRPr lang="zh-CN" altLang="en-US" sz="1000" dirty="0">
              <a:ln w="6350">
                <a:noFill/>
              </a:ln>
              <a:solidFill>
                <a:schemeClr val="bg1"/>
              </a:solidFill>
              <a:latin typeface="Impact" panose="020B0806030902050204" pitchFamily="34" charset="0"/>
              <a:ea typeface="微软雅黑" panose="020B0503020204020204" pitchFamily="34" charset="-122"/>
            </a:endParaRPr>
          </a:p>
        </p:txBody>
      </p:sp>
      <p:sp>
        <p:nvSpPr>
          <p:cNvPr id="104" name="Freeform 13"/>
          <p:cNvSpPr>
            <a:spLocks noEditPoints="1"/>
          </p:cNvSpPr>
          <p:nvPr/>
        </p:nvSpPr>
        <p:spPr bwMode="auto">
          <a:xfrm>
            <a:off x="93026" y="1695727"/>
            <a:ext cx="212710" cy="176648"/>
          </a:xfrm>
          <a:custGeom>
            <a:avLst/>
            <a:gdLst>
              <a:gd name="T0" fmla="*/ 111 w 197"/>
              <a:gd name="T1" fmla="*/ 11 h 164"/>
              <a:gd name="T2" fmla="*/ 0 w 197"/>
              <a:gd name="T3" fmla="*/ 15 h 164"/>
              <a:gd name="T4" fmla="*/ 105 w 197"/>
              <a:gd name="T5" fmla="*/ 164 h 164"/>
              <a:gd name="T6" fmla="*/ 136 w 197"/>
              <a:gd name="T7" fmla="*/ 159 h 164"/>
              <a:gd name="T8" fmla="*/ 196 w 197"/>
              <a:gd name="T9" fmla="*/ 142 h 164"/>
              <a:gd name="T10" fmla="*/ 52 w 197"/>
              <a:gd name="T11" fmla="*/ 150 h 164"/>
              <a:gd name="T12" fmla="*/ 52 w 197"/>
              <a:gd name="T13" fmla="*/ 22 h 164"/>
              <a:gd name="T14" fmla="*/ 99 w 197"/>
              <a:gd name="T15" fmla="*/ 150 h 164"/>
              <a:gd name="T16" fmla="*/ 99 w 197"/>
              <a:gd name="T17" fmla="*/ 22 h 164"/>
              <a:gd name="T18" fmla="*/ 147 w 197"/>
              <a:gd name="T19" fmla="*/ 149 h 164"/>
              <a:gd name="T20" fmla="*/ 181 w 197"/>
              <a:gd name="T21" fmla="*/ 139 h 164"/>
              <a:gd name="T22" fmla="*/ 23 w 197"/>
              <a:gd name="T23" fmla="*/ 133 h 164"/>
              <a:gd name="T24" fmla="*/ 42 w 197"/>
              <a:gd name="T25" fmla="*/ 134 h 164"/>
              <a:gd name="T26" fmla="*/ 43 w 197"/>
              <a:gd name="T27" fmla="*/ 114 h 164"/>
              <a:gd name="T28" fmla="*/ 23 w 197"/>
              <a:gd name="T29" fmla="*/ 114 h 164"/>
              <a:gd name="T30" fmla="*/ 29 w 197"/>
              <a:gd name="T31" fmla="*/ 120 h 164"/>
              <a:gd name="T32" fmla="*/ 37 w 197"/>
              <a:gd name="T33" fmla="*/ 120 h 164"/>
              <a:gd name="T34" fmla="*/ 37 w 197"/>
              <a:gd name="T35" fmla="*/ 128 h 164"/>
              <a:gd name="T36" fmla="*/ 29 w 197"/>
              <a:gd name="T37" fmla="*/ 127 h 164"/>
              <a:gd name="T38" fmla="*/ 32 w 197"/>
              <a:gd name="T39" fmla="*/ 91 h 164"/>
              <a:gd name="T40" fmla="*/ 36 w 197"/>
              <a:gd name="T41" fmla="*/ 38 h 164"/>
              <a:gd name="T42" fmla="*/ 28 w 197"/>
              <a:gd name="T43" fmla="*/ 87 h 164"/>
              <a:gd name="T44" fmla="*/ 134 w 197"/>
              <a:gd name="T45" fmla="*/ 31 h 164"/>
              <a:gd name="T46" fmla="*/ 149 w 197"/>
              <a:gd name="T47" fmla="*/ 86 h 164"/>
              <a:gd name="T48" fmla="*/ 134 w 197"/>
              <a:gd name="T49" fmla="*/ 31 h 164"/>
              <a:gd name="T50" fmla="*/ 69 w 197"/>
              <a:gd name="T51" fmla="*/ 133 h 164"/>
              <a:gd name="T52" fmla="*/ 88 w 197"/>
              <a:gd name="T53" fmla="*/ 133 h 164"/>
              <a:gd name="T54" fmla="*/ 79 w 197"/>
              <a:gd name="T55" fmla="*/ 110 h 164"/>
              <a:gd name="T56" fmla="*/ 65 w 197"/>
              <a:gd name="T57" fmla="*/ 124 h 164"/>
              <a:gd name="T58" fmla="*/ 75 w 197"/>
              <a:gd name="T59" fmla="*/ 120 h 164"/>
              <a:gd name="T60" fmla="*/ 82 w 197"/>
              <a:gd name="T61" fmla="*/ 120 h 164"/>
              <a:gd name="T62" fmla="*/ 82 w 197"/>
              <a:gd name="T63" fmla="*/ 128 h 164"/>
              <a:gd name="T64" fmla="*/ 74 w 197"/>
              <a:gd name="T65" fmla="*/ 127 h 164"/>
              <a:gd name="T66" fmla="*/ 81 w 197"/>
              <a:gd name="T67" fmla="*/ 91 h 164"/>
              <a:gd name="T68" fmla="*/ 85 w 197"/>
              <a:gd name="T69" fmla="*/ 38 h 164"/>
              <a:gd name="T70" fmla="*/ 77 w 197"/>
              <a:gd name="T71" fmla="*/ 87 h 164"/>
              <a:gd name="T72" fmla="*/ 148 w 197"/>
              <a:gd name="T73" fmla="*/ 109 h 164"/>
              <a:gd name="T74" fmla="*/ 148 w 197"/>
              <a:gd name="T75" fmla="*/ 128 h 164"/>
              <a:gd name="T76" fmla="*/ 167 w 197"/>
              <a:gd name="T77" fmla="*/ 128 h 164"/>
              <a:gd name="T78" fmla="*/ 168 w 197"/>
              <a:gd name="T79" fmla="*/ 109 h 164"/>
              <a:gd name="T80" fmla="*/ 158 w 197"/>
              <a:gd name="T81" fmla="*/ 105 h 164"/>
              <a:gd name="T82" fmla="*/ 154 w 197"/>
              <a:gd name="T83" fmla="*/ 114 h 164"/>
              <a:gd name="T84" fmla="*/ 163 w 197"/>
              <a:gd name="T85" fmla="*/ 118 h 164"/>
              <a:gd name="T86" fmla="*/ 154 w 197"/>
              <a:gd name="T87" fmla="*/ 122 h 164"/>
              <a:gd name="T88" fmla="*/ 154 w 197"/>
              <a:gd name="T89" fmla="*/ 11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7" h="164">
                <a:moveTo>
                  <a:pt x="159" y="6"/>
                </a:moveTo>
                <a:cubicBezTo>
                  <a:pt x="158" y="2"/>
                  <a:pt x="155" y="0"/>
                  <a:pt x="151" y="1"/>
                </a:cubicBezTo>
                <a:cubicBezTo>
                  <a:pt x="111" y="11"/>
                  <a:pt x="111" y="11"/>
                  <a:pt x="111" y="11"/>
                </a:cubicBezTo>
                <a:cubicBezTo>
                  <a:pt x="110" y="10"/>
                  <a:pt x="108" y="8"/>
                  <a:pt x="105" y="8"/>
                </a:cubicBezTo>
                <a:cubicBezTo>
                  <a:pt x="7" y="8"/>
                  <a:pt x="7" y="8"/>
                  <a:pt x="7" y="8"/>
                </a:cubicBezTo>
                <a:cubicBezTo>
                  <a:pt x="3" y="8"/>
                  <a:pt x="0" y="11"/>
                  <a:pt x="0" y="15"/>
                </a:cubicBezTo>
                <a:cubicBezTo>
                  <a:pt x="0" y="157"/>
                  <a:pt x="0" y="157"/>
                  <a:pt x="0" y="157"/>
                </a:cubicBezTo>
                <a:cubicBezTo>
                  <a:pt x="0" y="161"/>
                  <a:pt x="3" y="164"/>
                  <a:pt x="7" y="164"/>
                </a:cubicBezTo>
                <a:cubicBezTo>
                  <a:pt x="105" y="164"/>
                  <a:pt x="105" y="164"/>
                  <a:pt x="105" y="164"/>
                </a:cubicBezTo>
                <a:cubicBezTo>
                  <a:pt x="109" y="164"/>
                  <a:pt x="112" y="161"/>
                  <a:pt x="112" y="157"/>
                </a:cubicBezTo>
                <a:cubicBezTo>
                  <a:pt x="112" y="71"/>
                  <a:pt x="112" y="71"/>
                  <a:pt x="112" y="71"/>
                </a:cubicBezTo>
                <a:cubicBezTo>
                  <a:pt x="136" y="159"/>
                  <a:pt x="136" y="159"/>
                  <a:pt x="136" y="159"/>
                </a:cubicBezTo>
                <a:cubicBezTo>
                  <a:pt x="136" y="162"/>
                  <a:pt x="140" y="164"/>
                  <a:pt x="144" y="163"/>
                </a:cubicBezTo>
                <a:cubicBezTo>
                  <a:pt x="191" y="151"/>
                  <a:pt x="191" y="151"/>
                  <a:pt x="191" y="151"/>
                </a:cubicBezTo>
                <a:cubicBezTo>
                  <a:pt x="195" y="150"/>
                  <a:pt x="197" y="146"/>
                  <a:pt x="196" y="142"/>
                </a:cubicBezTo>
                <a:cubicBezTo>
                  <a:pt x="159" y="6"/>
                  <a:pt x="159" y="6"/>
                  <a:pt x="159" y="6"/>
                </a:cubicBezTo>
                <a:close/>
                <a:moveTo>
                  <a:pt x="52" y="150"/>
                </a:moveTo>
                <a:cubicBezTo>
                  <a:pt x="52" y="150"/>
                  <a:pt x="52" y="150"/>
                  <a:pt x="52" y="150"/>
                </a:cubicBezTo>
                <a:cubicBezTo>
                  <a:pt x="14" y="150"/>
                  <a:pt x="14" y="150"/>
                  <a:pt x="14" y="150"/>
                </a:cubicBezTo>
                <a:cubicBezTo>
                  <a:pt x="14" y="22"/>
                  <a:pt x="14" y="22"/>
                  <a:pt x="14" y="22"/>
                </a:cubicBezTo>
                <a:cubicBezTo>
                  <a:pt x="52" y="22"/>
                  <a:pt x="52" y="22"/>
                  <a:pt x="52" y="22"/>
                </a:cubicBezTo>
                <a:cubicBezTo>
                  <a:pt x="52" y="150"/>
                  <a:pt x="52" y="150"/>
                  <a:pt x="52" y="150"/>
                </a:cubicBezTo>
                <a:close/>
                <a:moveTo>
                  <a:pt x="99" y="150"/>
                </a:moveTo>
                <a:cubicBezTo>
                  <a:pt x="99" y="150"/>
                  <a:pt x="99" y="150"/>
                  <a:pt x="99" y="150"/>
                </a:cubicBezTo>
                <a:cubicBezTo>
                  <a:pt x="60" y="150"/>
                  <a:pt x="60" y="150"/>
                  <a:pt x="60" y="150"/>
                </a:cubicBezTo>
                <a:cubicBezTo>
                  <a:pt x="60" y="22"/>
                  <a:pt x="60" y="22"/>
                  <a:pt x="60" y="22"/>
                </a:cubicBezTo>
                <a:cubicBezTo>
                  <a:pt x="99" y="22"/>
                  <a:pt x="99" y="22"/>
                  <a:pt x="99" y="22"/>
                </a:cubicBezTo>
                <a:cubicBezTo>
                  <a:pt x="99" y="150"/>
                  <a:pt x="99" y="150"/>
                  <a:pt x="99" y="150"/>
                </a:cubicBezTo>
                <a:close/>
                <a:moveTo>
                  <a:pt x="147" y="149"/>
                </a:moveTo>
                <a:cubicBezTo>
                  <a:pt x="147" y="149"/>
                  <a:pt x="147" y="149"/>
                  <a:pt x="147" y="149"/>
                </a:cubicBezTo>
                <a:cubicBezTo>
                  <a:pt x="114" y="25"/>
                  <a:pt x="114" y="25"/>
                  <a:pt x="114" y="25"/>
                </a:cubicBezTo>
                <a:cubicBezTo>
                  <a:pt x="148" y="16"/>
                  <a:pt x="148" y="16"/>
                  <a:pt x="148" y="16"/>
                </a:cubicBezTo>
                <a:cubicBezTo>
                  <a:pt x="181" y="139"/>
                  <a:pt x="181" y="139"/>
                  <a:pt x="181" y="139"/>
                </a:cubicBezTo>
                <a:cubicBezTo>
                  <a:pt x="147" y="149"/>
                  <a:pt x="147" y="149"/>
                  <a:pt x="147" y="149"/>
                </a:cubicBezTo>
                <a:close/>
                <a:moveTo>
                  <a:pt x="23" y="133"/>
                </a:moveTo>
                <a:cubicBezTo>
                  <a:pt x="23" y="133"/>
                  <a:pt x="23" y="133"/>
                  <a:pt x="23" y="133"/>
                </a:cubicBezTo>
                <a:cubicBezTo>
                  <a:pt x="23" y="133"/>
                  <a:pt x="23" y="133"/>
                  <a:pt x="23" y="133"/>
                </a:cubicBezTo>
                <a:cubicBezTo>
                  <a:pt x="26" y="136"/>
                  <a:pt x="29" y="137"/>
                  <a:pt x="33" y="137"/>
                </a:cubicBezTo>
                <a:cubicBezTo>
                  <a:pt x="37" y="137"/>
                  <a:pt x="40" y="136"/>
                  <a:pt x="42" y="134"/>
                </a:cubicBezTo>
                <a:cubicBezTo>
                  <a:pt x="43" y="133"/>
                  <a:pt x="43" y="133"/>
                  <a:pt x="43" y="133"/>
                </a:cubicBezTo>
                <a:cubicBezTo>
                  <a:pt x="45" y="131"/>
                  <a:pt x="47" y="127"/>
                  <a:pt x="47" y="124"/>
                </a:cubicBezTo>
                <a:cubicBezTo>
                  <a:pt x="47" y="120"/>
                  <a:pt x="45" y="116"/>
                  <a:pt x="43" y="114"/>
                </a:cubicBezTo>
                <a:cubicBezTo>
                  <a:pt x="42" y="114"/>
                  <a:pt x="42" y="114"/>
                  <a:pt x="42" y="114"/>
                </a:cubicBezTo>
                <a:cubicBezTo>
                  <a:pt x="40" y="112"/>
                  <a:pt x="37" y="110"/>
                  <a:pt x="33" y="110"/>
                </a:cubicBezTo>
                <a:cubicBezTo>
                  <a:pt x="29" y="110"/>
                  <a:pt x="26" y="112"/>
                  <a:pt x="23" y="114"/>
                </a:cubicBezTo>
                <a:cubicBezTo>
                  <a:pt x="21" y="116"/>
                  <a:pt x="19" y="120"/>
                  <a:pt x="19" y="124"/>
                </a:cubicBezTo>
                <a:cubicBezTo>
                  <a:pt x="19" y="127"/>
                  <a:pt x="21" y="131"/>
                  <a:pt x="23" y="133"/>
                </a:cubicBezTo>
                <a:close/>
                <a:moveTo>
                  <a:pt x="29" y="120"/>
                </a:moveTo>
                <a:cubicBezTo>
                  <a:pt x="29" y="120"/>
                  <a:pt x="29" y="120"/>
                  <a:pt x="29" y="120"/>
                </a:cubicBezTo>
                <a:cubicBezTo>
                  <a:pt x="30" y="119"/>
                  <a:pt x="31" y="118"/>
                  <a:pt x="33" y="118"/>
                </a:cubicBezTo>
                <a:cubicBezTo>
                  <a:pt x="34" y="118"/>
                  <a:pt x="36" y="119"/>
                  <a:pt x="37" y="120"/>
                </a:cubicBezTo>
                <a:cubicBezTo>
                  <a:pt x="37" y="120"/>
                  <a:pt x="37" y="120"/>
                  <a:pt x="37" y="120"/>
                </a:cubicBezTo>
                <a:cubicBezTo>
                  <a:pt x="38" y="121"/>
                  <a:pt x="38" y="122"/>
                  <a:pt x="38" y="124"/>
                </a:cubicBezTo>
                <a:cubicBezTo>
                  <a:pt x="38" y="125"/>
                  <a:pt x="38" y="127"/>
                  <a:pt x="37" y="128"/>
                </a:cubicBezTo>
                <a:cubicBezTo>
                  <a:pt x="36" y="129"/>
                  <a:pt x="34" y="129"/>
                  <a:pt x="33" y="129"/>
                </a:cubicBezTo>
                <a:cubicBezTo>
                  <a:pt x="31" y="129"/>
                  <a:pt x="30" y="129"/>
                  <a:pt x="29" y="128"/>
                </a:cubicBezTo>
                <a:cubicBezTo>
                  <a:pt x="29" y="127"/>
                  <a:pt x="29" y="127"/>
                  <a:pt x="29" y="127"/>
                </a:cubicBezTo>
                <a:cubicBezTo>
                  <a:pt x="28" y="126"/>
                  <a:pt x="27" y="125"/>
                  <a:pt x="27" y="124"/>
                </a:cubicBezTo>
                <a:cubicBezTo>
                  <a:pt x="27" y="122"/>
                  <a:pt x="28" y="121"/>
                  <a:pt x="29" y="120"/>
                </a:cubicBezTo>
                <a:close/>
                <a:moveTo>
                  <a:pt x="32" y="91"/>
                </a:moveTo>
                <a:cubicBezTo>
                  <a:pt x="32" y="91"/>
                  <a:pt x="32" y="91"/>
                  <a:pt x="32" y="91"/>
                </a:cubicBezTo>
                <a:cubicBezTo>
                  <a:pt x="34" y="91"/>
                  <a:pt x="36" y="89"/>
                  <a:pt x="36" y="87"/>
                </a:cubicBezTo>
                <a:cubicBezTo>
                  <a:pt x="36" y="38"/>
                  <a:pt x="36" y="38"/>
                  <a:pt x="36" y="38"/>
                </a:cubicBezTo>
                <a:cubicBezTo>
                  <a:pt x="36" y="35"/>
                  <a:pt x="34" y="34"/>
                  <a:pt x="32" y="34"/>
                </a:cubicBezTo>
                <a:cubicBezTo>
                  <a:pt x="29" y="34"/>
                  <a:pt x="28" y="35"/>
                  <a:pt x="28" y="38"/>
                </a:cubicBezTo>
                <a:cubicBezTo>
                  <a:pt x="28" y="87"/>
                  <a:pt x="28" y="87"/>
                  <a:pt x="28" y="87"/>
                </a:cubicBezTo>
                <a:cubicBezTo>
                  <a:pt x="28" y="89"/>
                  <a:pt x="29" y="91"/>
                  <a:pt x="32" y="91"/>
                </a:cubicBezTo>
                <a:close/>
                <a:moveTo>
                  <a:pt x="134" y="31"/>
                </a:moveTo>
                <a:cubicBezTo>
                  <a:pt x="134" y="31"/>
                  <a:pt x="134" y="31"/>
                  <a:pt x="134" y="31"/>
                </a:cubicBezTo>
                <a:cubicBezTo>
                  <a:pt x="132" y="32"/>
                  <a:pt x="131" y="34"/>
                  <a:pt x="131" y="36"/>
                </a:cubicBezTo>
                <a:cubicBezTo>
                  <a:pt x="144" y="84"/>
                  <a:pt x="144" y="84"/>
                  <a:pt x="144" y="84"/>
                </a:cubicBezTo>
                <a:cubicBezTo>
                  <a:pt x="144" y="86"/>
                  <a:pt x="146" y="87"/>
                  <a:pt x="149" y="86"/>
                </a:cubicBezTo>
                <a:cubicBezTo>
                  <a:pt x="151" y="86"/>
                  <a:pt x="152" y="84"/>
                  <a:pt x="152" y="82"/>
                </a:cubicBezTo>
                <a:cubicBezTo>
                  <a:pt x="139" y="34"/>
                  <a:pt x="139" y="34"/>
                  <a:pt x="139" y="34"/>
                </a:cubicBezTo>
                <a:cubicBezTo>
                  <a:pt x="138" y="32"/>
                  <a:pt x="136" y="31"/>
                  <a:pt x="134" y="31"/>
                </a:cubicBezTo>
                <a:close/>
                <a:moveTo>
                  <a:pt x="69" y="133"/>
                </a:moveTo>
                <a:cubicBezTo>
                  <a:pt x="69" y="133"/>
                  <a:pt x="69" y="133"/>
                  <a:pt x="69" y="133"/>
                </a:cubicBezTo>
                <a:cubicBezTo>
                  <a:pt x="69" y="133"/>
                  <a:pt x="69" y="133"/>
                  <a:pt x="69" y="133"/>
                </a:cubicBezTo>
                <a:cubicBezTo>
                  <a:pt x="71" y="136"/>
                  <a:pt x="75" y="137"/>
                  <a:pt x="79" y="137"/>
                </a:cubicBezTo>
                <a:cubicBezTo>
                  <a:pt x="82" y="137"/>
                  <a:pt x="86" y="136"/>
                  <a:pt x="88" y="134"/>
                </a:cubicBezTo>
                <a:cubicBezTo>
                  <a:pt x="88" y="133"/>
                  <a:pt x="88" y="133"/>
                  <a:pt x="88" y="133"/>
                </a:cubicBezTo>
                <a:cubicBezTo>
                  <a:pt x="91" y="131"/>
                  <a:pt x="92" y="127"/>
                  <a:pt x="92" y="124"/>
                </a:cubicBezTo>
                <a:cubicBezTo>
                  <a:pt x="92" y="120"/>
                  <a:pt x="91" y="116"/>
                  <a:pt x="88" y="114"/>
                </a:cubicBezTo>
                <a:cubicBezTo>
                  <a:pt x="86" y="112"/>
                  <a:pt x="82" y="110"/>
                  <a:pt x="79" y="110"/>
                </a:cubicBezTo>
                <a:cubicBezTo>
                  <a:pt x="75" y="110"/>
                  <a:pt x="71" y="112"/>
                  <a:pt x="69" y="114"/>
                </a:cubicBezTo>
                <a:cubicBezTo>
                  <a:pt x="69" y="114"/>
                  <a:pt x="69" y="114"/>
                  <a:pt x="69" y="114"/>
                </a:cubicBezTo>
                <a:cubicBezTo>
                  <a:pt x="66" y="116"/>
                  <a:pt x="65" y="120"/>
                  <a:pt x="65" y="124"/>
                </a:cubicBezTo>
                <a:cubicBezTo>
                  <a:pt x="65" y="127"/>
                  <a:pt x="66" y="131"/>
                  <a:pt x="69" y="133"/>
                </a:cubicBezTo>
                <a:close/>
                <a:moveTo>
                  <a:pt x="75" y="120"/>
                </a:moveTo>
                <a:cubicBezTo>
                  <a:pt x="75" y="120"/>
                  <a:pt x="75" y="120"/>
                  <a:pt x="75" y="120"/>
                </a:cubicBezTo>
                <a:cubicBezTo>
                  <a:pt x="76" y="119"/>
                  <a:pt x="77" y="118"/>
                  <a:pt x="79" y="118"/>
                </a:cubicBezTo>
                <a:cubicBezTo>
                  <a:pt x="80" y="118"/>
                  <a:pt x="81" y="119"/>
                  <a:pt x="82" y="120"/>
                </a:cubicBezTo>
                <a:cubicBezTo>
                  <a:pt x="82" y="120"/>
                  <a:pt x="82" y="120"/>
                  <a:pt x="82" y="120"/>
                </a:cubicBezTo>
                <a:cubicBezTo>
                  <a:pt x="84" y="121"/>
                  <a:pt x="84" y="122"/>
                  <a:pt x="84" y="124"/>
                </a:cubicBezTo>
                <a:cubicBezTo>
                  <a:pt x="84" y="125"/>
                  <a:pt x="84" y="127"/>
                  <a:pt x="83" y="128"/>
                </a:cubicBezTo>
                <a:cubicBezTo>
                  <a:pt x="82" y="128"/>
                  <a:pt x="82" y="128"/>
                  <a:pt x="82" y="128"/>
                </a:cubicBezTo>
                <a:cubicBezTo>
                  <a:pt x="81" y="129"/>
                  <a:pt x="80" y="129"/>
                  <a:pt x="79" y="129"/>
                </a:cubicBezTo>
                <a:cubicBezTo>
                  <a:pt x="77" y="129"/>
                  <a:pt x="76" y="129"/>
                  <a:pt x="75" y="128"/>
                </a:cubicBezTo>
                <a:cubicBezTo>
                  <a:pt x="74" y="127"/>
                  <a:pt x="74" y="127"/>
                  <a:pt x="74" y="127"/>
                </a:cubicBezTo>
                <a:cubicBezTo>
                  <a:pt x="74" y="126"/>
                  <a:pt x="73" y="125"/>
                  <a:pt x="73" y="124"/>
                </a:cubicBezTo>
                <a:cubicBezTo>
                  <a:pt x="73" y="122"/>
                  <a:pt x="74" y="121"/>
                  <a:pt x="75" y="120"/>
                </a:cubicBezTo>
                <a:close/>
                <a:moveTo>
                  <a:pt x="81" y="91"/>
                </a:moveTo>
                <a:cubicBezTo>
                  <a:pt x="81" y="91"/>
                  <a:pt x="81" y="91"/>
                  <a:pt x="81" y="91"/>
                </a:cubicBezTo>
                <a:cubicBezTo>
                  <a:pt x="83" y="91"/>
                  <a:pt x="85" y="89"/>
                  <a:pt x="85" y="87"/>
                </a:cubicBezTo>
                <a:cubicBezTo>
                  <a:pt x="85" y="38"/>
                  <a:pt x="85" y="38"/>
                  <a:pt x="85" y="38"/>
                </a:cubicBezTo>
                <a:cubicBezTo>
                  <a:pt x="85" y="35"/>
                  <a:pt x="83" y="34"/>
                  <a:pt x="81" y="34"/>
                </a:cubicBezTo>
                <a:cubicBezTo>
                  <a:pt x="79" y="34"/>
                  <a:pt x="77" y="35"/>
                  <a:pt x="77" y="38"/>
                </a:cubicBezTo>
                <a:cubicBezTo>
                  <a:pt x="77" y="87"/>
                  <a:pt x="77" y="87"/>
                  <a:pt x="77" y="87"/>
                </a:cubicBezTo>
                <a:cubicBezTo>
                  <a:pt x="77" y="89"/>
                  <a:pt x="79" y="91"/>
                  <a:pt x="81" y="91"/>
                </a:cubicBezTo>
                <a:close/>
                <a:moveTo>
                  <a:pt x="148" y="109"/>
                </a:moveTo>
                <a:cubicBezTo>
                  <a:pt x="148" y="109"/>
                  <a:pt x="148" y="109"/>
                  <a:pt x="148" y="109"/>
                </a:cubicBezTo>
                <a:cubicBezTo>
                  <a:pt x="146" y="111"/>
                  <a:pt x="144" y="114"/>
                  <a:pt x="144" y="118"/>
                </a:cubicBezTo>
                <a:cubicBezTo>
                  <a:pt x="144" y="122"/>
                  <a:pt x="146" y="125"/>
                  <a:pt x="148" y="128"/>
                </a:cubicBezTo>
                <a:cubicBezTo>
                  <a:pt x="148" y="128"/>
                  <a:pt x="148" y="128"/>
                  <a:pt x="148" y="128"/>
                </a:cubicBezTo>
                <a:cubicBezTo>
                  <a:pt x="151" y="130"/>
                  <a:pt x="154" y="132"/>
                  <a:pt x="158" y="132"/>
                </a:cubicBezTo>
                <a:cubicBezTo>
                  <a:pt x="161" y="132"/>
                  <a:pt x="165" y="131"/>
                  <a:pt x="167" y="128"/>
                </a:cubicBezTo>
                <a:cubicBezTo>
                  <a:pt x="167" y="128"/>
                  <a:pt x="167" y="128"/>
                  <a:pt x="167" y="128"/>
                </a:cubicBezTo>
                <a:cubicBezTo>
                  <a:pt x="168" y="128"/>
                  <a:pt x="168" y="128"/>
                  <a:pt x="168" y="128"/>
                </a:cubicBezTo>
                <a:cubicBezTo>
                  <a:pt x="170" y="126"/>
                  <a:pt x="171" y="122"/>
                  <a:pt x="171" y="118"/>
                </a:cubicBezTo>
                <a:cubicBezTo>
                  <a:pt x="171" y="114"/>
                  <a:pt x="170" y="111"/>
                  <a:pt x="168" y="109"/>
                </a:cubicBezTo>
                <a:cubicBezTo>
                  <a:pt x="168" y="109"/>
                  <a:pt x="168" y="109"/>
                  <a:pt x="168" y="109"/>
                </a:cubicBezTo>
                <a:cubicBezTo>
                  <a:pt x="168" y="109"/>
                  <a:pt x="168" y="109"/>
                  <a:pt x="168" y="109"/>
                </a:cubicBezTo>
                <a:cubicBezTo>
                  <a:pt x="165" y="106"/>
                  <a:pt x="162" y="105"/>
                  <a:pt x="158" y="105"/>
                </a:cubicBezTo>
                <a:cubicBezTo>
                  <a:pt x="154" y="105"/>
                  <a:pt x="151" y="106"/>
                  <a:pt x="148" y="109"/>
                </a:cubicBezTo>
                <a:close/>
                <a:moveTo>
                  <a:pt x="154" y="114"/>
                </a:moveTo>
                <a:cubicBezTo>
                  <a:pt x="154" y="114"/>
                  <a:pt x="154" y="114"/>
                  <a:pt x="154" y="114"/>
                </a:cubicBezTo>
                <a:cubicBezTo>
                  <a:pt x="155" y="113"/>
                  <a:pt x="156" y="113"/>
                  <a:pt x="158" y="113"/>
                </a:cubicBezTo>
                <a:cubicBezTo>
                  <a:pt x="159" y="113"/>
                  <a:pt x="161" y="113"/>
                  <a:pt x="162" y="114"/>
                </a:cubicBezTo>
                <a:cubicBezTo>
                  <a:pt x="163" y="115"/>
                  <a:pt x="163" y="117"/>
                  <a:pt x="163" y="118"/>
                </a:cubicBezTo>
                <a:cubicBezTo>
                  <a:pt x="163" y="120"/>
                  <a:pt x="163" y="121"/>
                  <a:pt x="162" y="122"/>
                </a:cubicBezTo>
                <a:cubicBezTo>
                  <a:pt x="161" y="123"/>
                  <a:pt x="159" y="124"/>
                  <a:pt x="158" y="124"/>
                </a:cubicBezTo>
                <a:cubicBezTo>
                  <a:pt x="156" y="124"/>
                  <a:pt x="155" y="123"/>
                  <a:pt x="154" y="122"/>
                </a:cubicBezTo>
                <a:cubicBezTo>
                  <a:pt x="154" y="122"/>
                  <a:pt x="154" y="122"/>
                  <a:pt x="154" y="122"/>
                </a:cubicBezTo>
                <a:cubicBezTo>
                  <a:pt x="153" y="121"/>
                  <a:pt x="152" y="120"/>
                  <a:pt x="152" y="118"/>
                </a:cubicBezTo>
                <a:cubicBezTo>
                  <a:pt x="152" y="117"/>
                  <a:pt x="153" y="115"/>
                  <a:pt x="154" y="114"/>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3" name="Freeform 10"/>
          <p:cNvSpPr>
            <a:spLocks noEditPoints="1"/>
          </p:cNvSpPr>
          <p:nvPr/>
        </p:nvSpPr>
        <p:spPr bwMode="auto">
          <a:xfrm>
            <a:off x="107850" y="2091788"/>
            <a:ext cx="174824" cy="175280"/>
          </a:xfrm>
          <a:custGeom>
            <a:avLst/>
            <a:gdLst>
              <a:gd name="T0" fmla="*/ 47 w 162"/>
              <a:gd name="T1" fmla="*/ 34 h 163"/>
              <a:gd name="T2" fmla="*/ 34 w 162"/>
              <a:gd name="T3" fmla="*/ 47 h 163"/>
              <a:gd name="T4" fmla="*/ 32 w 162"/>
              <a:gd name="T5" fmla="*/ 61 h 163"/>
              <a:gd name="T6" fmla="*/ 41 w 162"/>
              <a:gd name="T7" fmla="*/ 52 h 163"/>
              <a:gd name="T8" fmla="*/ 52 w 162"/>
              <a:gd name="T9" fmla="*/ 41 h 163"/>
              <a:gd name="T10" fmla="*/ 60 w 162"/>
              <a:gd name="T11" fmla="*/ 32 h 163"/>
              <a:gd name="T12" fmla="*/ 160 w 162"/>
              <a:gd name="T13" fmla="*/ 150 h 163"/>
              <a:gd name="T14" fmla="*/ 130 w 162"/>
              <a:gd name="T15" fmla="*/ 121 h 163"/>
              <a:gd name="T16" fmla="*/ 147 w 162"/>
              <a:gd name="T17" fmla="*/ 74 h 163"/>
              <a:gd name="T18" fmla="*/ 142 w 162"/>
              <a:gd name="T19" fmla="*/ 46 h 163"/>
              <a:gd name="T20" fmla="*/ 126 w 162"/>
              <a:gd name="T21" fmla="*/ 22 h 163"/>
              <a:gd name="T22" fmla="*/ 74 w 162"/>
              <a:gd name="T23" fmla="*/ 0 h 163"/>
              <a:gd name="T24" fmla="*/ 6 w 162"/>
              <a:gd name="T25" fmla="*/ 46 h 163"/>
              <a:gd name="T26" fmla="*/ 5 w 162"/>
              <a:gd name="T27" fmla="*/ 102 h 163"/>
              <a:gd name="T28" fmla="*/ 21 w 162"/>
              <a:gd name="T29" fmla="*/ 126 h 163"/>
              <a:gd name="T30" fmla="*/ 45 w 162"/>
              <a:gd name="T31" fmla="*/ 142 h 163"/>
              <a:gd name="T32" fmla="*/ 45 w 162"/>
              <a:gd name="T33" fmla="*/ 142 h 163"/>
              <a:gd name="T34" fmla="*/ 102 w 162"/>
              <a:gd name="T35" fmla="*/ 142 h 163"/>
              <a:gd name="T36" fmla="*/ 150 w 162"/>
              <a:gd name="T37" fmla="*/ 160 h 163"/>
              <a:gd name="T38" fmla="*/ 160 w 162"/>
              <a:gd name="T39" fmla="*/ 150 h 163"/>
              <a:gd name="T40" fmla="*/ 116 w 162"/>
              <a:gd name="T41" fmla="*/ 117 h 163"/>
              <a:gd name="T42" fmla="*/ 97 w 162"/>
              <a:gd name="T43" fmla="*/ 130 h 163"/>
              <a:gd name="T44" fmla="*/ 51 w 162"/>
              <a:gd name="T45" fmla="*/ 130 h 163"/>
              <a:gd name="T46" fmla="*/ 31 w 162"/>
              <a:gd name="T47" fmla="*/ 117 h 163"/>
              <a:gd name="T48" fmla="*/ 31 w 162"/>
              <a:gd name="T49" fmla="*/ 117 h 163"/>
              <a:gd name="T50" fmla="*/ 18 w 162"/>
              <a:gd name="T51" fmla="*/ 97 h 163"/>
              <a:gd name="T52" fmla="*/ 18 w 162"/>
              <a:gd name="T53" fmla="*/ 51 h 163"/>
              <a:gd name="T54" fmla="*/ 74 w 162"/>
              <a:gd name="T55" fmla="*/ 14 h 163"/>
              <a:gd name="T56" fmla="*/ 116 w 162"/>
              <a:gd name="T57" fmla="*/ 31 h 163"/>
              <a:gd name="T58" fmla="*/ 129 w 162"/>
              <a:gd name="T59" fmla="*/ 51 h 163"/>
              <a:gd name="T60" fmla="*/ 134 w 162"/>
              <a:gd name="T61" fmla="*/ 74 h 163"/>
              <a:gd name="T62" fmla="*/ 116 w 162"/>
              <a:gd name="T63" fmla="*/ 117 h 163"/>
              <a:gd name="T64" fmla="*/ 117 w 162"/>
              <a:gd name="T65" fmla="*/ 70 h 163"/>
              <a:gd name="T66" fmla="*/ 110 w 162"/>
              <a:gd name="T67" fmla="*/ 89 h 163"/>
              <a:gd name="T68" fmla="*/ 102 w 162"/>
              <a:gd name="T69" fmla="*/ 102 h 163"/>
              <a:gd name="T70" fmla="*/ 74 w 162"/>
              <a:gd name="T71" fmla="*/ 114 h 163"/>
              <a:gd name="T72" fmla="*/ 74 w 162"/>
              <a:gd name="T73" fmla="*/ 122 h 163"/>
              <a:gd name="T74" fmla="*/ 107 w 162"/>
              <a:gd name="T75" fmla="*/ 108 h 163"/>
              <a:gd name="T76" fmla="*/ 118 w 162"/>
              <a:gd name="T77" fmla="*/ 92 h 163"/>
              <a:gd name="T78" fmla="*/ 117 w 162"/>
              <a:gd name="T79" fmla="*/ 7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2" h="163">
                <a:moveTo>
                  <a:pt x="55" y="30"/>
                </a:moveTo>
                <a:cubicBezTo>
                  <a:pt x="52" y="31"/>
                  <a:pt x="50" y="33"/>
                  <a:pt x="47" y="34"/>
                </a:cubicBezTo>
                <a:cubicBezTo>
                  <a:pt x="44" y="36"/>
                  <a:pt x="42" y="38"/>
                  <a:pt x="40" y="40"/>
                </a:cubicBezTo>
                <a:cubicBezTo>
                  <a:pt x="38" y="42"/>
                  <a:pt x="36" y="45"/>
                  <a:pt x="34" y="47"/>
                </a:cubicBezTo>
                <a:cubicBezTo>
                  <a:pt x="32" y="50"/>
                  <a:pt x="31" y="53"/>
                  <a:pt x="30" y="55"/>
                </a:cubicBezTo>
                <a:cubicBezTo>
                  <a:pt x="29" y="57"/>
                  <a:pt x="30" y="60"/>
                  <a:pt x="32" y="61"/>
                </a:cubicBezTo>
                <a:cubicBezTo>
                  <a:pt x="34" y="62"/>
                  <a:pt x="36" y="61"/>
                  <a:pt x="37" y="59"/>
                </a:cubicBezTo>
                <a:cubicBezTo>
                  <a:pt x="38" y="56"/>
                  <a:pt x="39" y="54"/>
                  <a:pt x="41" y="52"/>
                </a:cubicBezTo>
                <a:cubicBezTo>
                  <a:pt x="42" y="50"/>
                  <a:pt x="44" y="48"/>
                  <a:pt x="46" y="46"/>
                </a:cubicBezTo>
                <a:cubicBezTo>
                  <a:pt x="48" y="44"/>
                  <a:pt x="49" y="43"/>
                  <a:pt x="52" y="41"/>
                </a:cubicBezTo>
                <a:cubicBezTo>
                  <a:pt x="54" y="40"/>
                  <a:pt x="56" y="38"/>
                  <a:pt x="58" y="37"/>
                </a:cubicBezTo>
                <a:cubicBezTo>
                  <a:pt x="60" y="37"/>
                  <a:pt x="61" y="34"/>
                  <a:pt x="60" y="32"/>
                </a:cubicBezTo>
                <a:cubicBezTo>
                  <a:pt x="59" y="30"/>
                  <a:pt x="57" y="29"/>
                  <a:pt x="55" y="30"/>
                </a:cubicBezTo>
                <a:close/>
                <a:moveTo>
                  <a:pt x="160" y="150"/>
                </a:moveTo>
                <a:cubicBezTo>
                  <a:pt x="160" y="150"/>
                  <a:pt x="160" y="150"/>
                  <a:pt x="160" y="150"/>
                </a:cubicBezTo>
                <a:cubicBezTo>
                  <a:pt x="130" y="121"/>
                  <a:pt x="130" y="121"/>
                  <a:pt x="130" y="121"/>
                </a:cubicBezTo>
                <a:cubicBezTo>
                  <a:pt x="135" y="115"/>
                  <a:pt x="139" y="109"/>
                  <a:pt x="142" y="102"/>
                </a:cubicBezTo>
                <a:cubicBezTo>
                  <a:pt x="145" y="93"/>
                  <a:pt x="147" y="84"/>
                  <a:pt x="147" y="74"/>
                </a:cubicBezTo>
                <a:cubicBezTo>
                  <a:pt x="147" y="64"/>
                  <a:pt x="145" y="55"/>
                  <a:pt x="142" y="46"/>
                </a:cubicBezTo>
                <a:cubicBezTo>
                  <a:pt x="142" y="46"/>
                  <a:pt x="142" y="46"/>
                  <a:pt x="142" y="46"/>
                </a:cubicBezTo>
                <a:cubicBezTo>
                  <a:pt x="138" y="37"/>
                  <a:pt x="133" y="29"/>
                  <a:pt x="126" y="22"/>
                </a:cubicBezTo>
                <a:cubicBezTo>
                  <a:pt x="126" y="22"/>
                  <a:pt x="126" y="22"/>
                  <a:pt x="126" y="22"/>
                </a:cubicBezTo>
                <a:cubicBezTo>
                  <a:pt x="119" y="15"/>
                  <a:pt x="111" y="10"/>
                  <a:pt x="102" y="6"/>
                </a:cubicBezTo>
                <a:cubicBezTo>
                  <a:pt x="93" y="2"/>
                  <a:pt x="84" y="0"/>
                  <a:pt x="74" y="0"/>
                </a:cubicBezTo>
                <a:cubicBezTo>
                  <a:pt x="53" y="0"/>
                  <a:pt x="35" y="8"/>
                  <a:pt x="21" y="22"/>
                </a:cubicBezTo>
                <a:cubicBezTo>
                  <a:pt x="15" y="29"/>
                  <a:pt x="9" y="37"/>
                  <a:pt x="6" y="46"/>
                </a:cubicBezTo>
                <a:cubicBezTo>
                  <a:pt x="2" y="55"/>
                  <a:pt x="0" y="64"/>
                  <a:pt x="0" y="74"/>
                </a:cubicBezTo>
                <a:cubicBezTo>
                  <a:pt x="0" y="84"/>
                  <a:pt x="2" y="93"/>
                  <a:pt x="5" y="102"/>
                </a:cubicBezTo>
                <a:cubicBezTo>
                  <a:pt x="6" y="102"/>
                  <a:pt x="6" y="102"/>
                  <a:pt x="6" y="102"/>
                </a:cubicBezTo>
                <a:cubicBezTo>
                  <a:pt x="9" y="111"/>
                  <a:pt x="15" y="119"/>
                  <a:pt x="21" y="126"/>
                </a:cubicBezTo>
                <a:cubicBezTo>
                  <a:pt x="22" y="126"/>
                  <a:pt x="22" y="126"/>
                  <a:pt x="22" y="126"/>
                </a:cubicBezTo>
                <a:cubicBezTo>
                  <a:pt x="28" y="133"/>
                  <a:pt x="36" y="138"/>
                  <a:pt x="45" y="142"/>
                </a:cubicBezTo>
                <a:cubicBezTo>
                  <a:pt x="45" y="142"/>
                  <a:pt x="45" y="142"/>
                  <a:pt x="45" y="142"/>
                </a:cubicBezTo>
                <a:cubicBezTo>
                  <a:pt x="45" y="142"/>
                  <a:pt x="45" y="142"/>
                  <a:pt x="45" y="142"/>
                </a:cubicBezTo>
                <a:cubicBezTo>
                  <a:pt x="54" y="146"/>
                  <a:pt x="64" y="148"/>
                  <a:pt x="74" y="148"/>
                </a:cubicBezTo>
                <a:cubicBezTo>
                  <a:pt x="84" y="148"/>
                  <a:pt x="93" y="146"/>
                  <a:pt x="102" y="142"/>
                </a:cubicBezTo>
                <a:cubicBezTo>
                  <a:pt x="109" y="139"/>
                  <a:pt x="115" y="135"/>
                  <a:pt x="121" y="131"/>
                </a:cubicBezTo>
                <a:cubicBezTo>
                  <a:pt x="150" y="160"/>
                  <a:pt x="150" y="160"/>
                  <a:pt x="150" y="160"/>
                </a:cubicBezTo>
                <a:cubicBezTo>
                  <a:pt x="153" y="163"/>
                  <a:pt x="157" y="163"/>
                  <a:pt x="160" y="160"/>
                </a:cubicBezTo>
                <a:cubicBezTo>
                  <a:pt x="162" y="157"/>
                  <a:pt x="162" y="153"/>
                  <a:pt x="160" y="150"/>
                </a:cubicBezTo>
                <a:close/>
                <a:moveTo>
                  <a:pt x="116" y="117"/>
                </a:moveTo>
                <a:cubicBezTo>
                  <a:pt x="116" y="117"/>
                  <a:pt x="116" y="117"/>
                  <a:pt x="116" y="117"/>
                </a:cubicBezTo>
                <a:cubicBezTo>
                  <a:pt x="116" y="117"/>
                  <a:pt x="116" y="117"/>
                  <a:pt x="116" y="117"/>
                </a:cubicBezTo>
                <a:cubicBezTo>
                  <a:pt x="111" y="122"/>
                  <a:pt x="104" y="127"/>
                  <a:pt x="97" y="130"/>
                </a:cubicBezTo>
                <a:cubicBezTo>
                  <a:pt x="90" y="133"/>
                  <a:pt x="82" y="134"/>
                  <a:pt x="74" y="134"/>
                </a:cubicBezTo>
                <a:cubicBezTo>
                  <a:pt x="65" y="134"/>
                  <a:pt x="58" y="133"/>
                  <a:pt x="51" y="130"/>
                </a:cubicBezTo>
                <a:cubicBezTo>
                  <a:pt x="51" y="130"/>
                  <a:pt x="51" y="130"/>
                  <a:pt x="51" y="130"/>
                </a:cubicBezTo>
                <a:cubicBezTo>
                  <a:pt x="43" y="127"/>
                  <a:pt x="37" y="122"/>
                  <a:pt x="31" y="117"/>
                </a:cubicBezTo>
                <a:cubicBezTo>
                  <a:pt x="31" y="117"/>
                  <a:pt x="31" y="117"/>
                  <a:pt x="31" y="117"/>
                </a:cubicBezTo>
                <a:cubicBezTo>
                  <a:pt x="31" y="117"/>
                  <a:pt x="31" y="117"/>
                  <a:pt x="31" y="117"/>
                </a:cubicBezTo>
                <a:cubicBezTo>
                  <a:pt x="26" y="111"/>
                  <a:pt x="21" y="104"/>
                  <a:pt x="18" y="97"/>
                </a:cubicBezTo>
                <a:cubicBezTo>
                  <a:pt x="18" y="97"/>
                  <a:pt x="18" y="97"/>
                  <a:pt x="18" y="97"/>
                </a:cubicBezTo>
                <a:cubicBezTo>
                  <a:pt x="15" y="90"/>
                  <a:pt x="13" y="82"/>
                  <a:pt x="13" y="74"/>
                </a:cubicBezTo>
                <a:cubicBezTo>
                  <a:pt x="13" y="66"/>
                  <a:pt x="15" y="58"/>
                  <a:pt x="18" y="51"/>
                </a:cubicBezTo>
                <a:cubicBezTo>
                  <a:pt x="21" y="44"/>
                  <a:pt x="26" y="37"/>
                  <a:pt x="31" y="31"/>
                </a:cubicBezTo>
                <a:cubicBezTo>
                  <a:pt x="42" y="21"/>
                  <a:pt x="57" y="14"/>
                  <a:pt x="74" y="14"/>
                </a:cubicBezTo>
                <a:cubicBezTo>
                  <a:pt x="82" y="14"/>
                  <a:pt x="90" y="15"/>
                  <a:pt x="97" y="18"/>
                </a:cubicBezTo>
                <a:cubicBezTo>
                  <a:pt x="104" y="21"/>
                  <a:pt x="111" y="26"/>
                  <a:pt x="116" y="31"/>
                </a:cubicBezTo>
                <a:cubicBezTo>
                  <a:pt x="117" y="32"/>
                  <a:pt x="117" y="32"/>
                  <a:pt x="117" y="32"/>
                </a:cubicBezTo>
                <a:cubicBezTo>
                  <a:pt x="122" y="37"/>
                  <a:pt x="126" y="44"/>
                  <a:pt x="129" y="51"/>
                </a:cubicBezTo>
                <a:cubicBezTo>
                  <a:pt x="129" y="51"/>
                  <a:pt x="129" y="51"/>
                  <a:pt x="129" y="51"/>
                </a:cubicBezTo>
                <a:cubicBezTo>
                  <a:pt x="132" y="58"/>
                  <a:pt x="134" y="66"/>
                  <a:pt x="134" y="74"/>
                </a:cubicBezTo>
                <a:cubicBezTo>
                  <a:pt x="134" y="82"/>
                  <a:pt x="132" y="90"/>
                  <a:pt x="129" y="97"/>
                </a:cubicBezTo>
                <a:cubicBezTo>
                  <a:pt x="126" y="104"/>
                  <a:pt x="122" y="111"/>
                  <a:pt x="116" y="117"/>
                </a:cubicBezTo>
                <a:close/>
                <a:moveTo>
                  <a:pt x="117" y="70"/>
                </a:moveTo>
                <a:cubicBezTo>
                  <a:pt x="117" y="70"/>
                  <a:pt x="117" y="70"/>
                  <a:pt x="117" y="70"/>
                </a:cubicBezTo>
                <a:cubicBezTo>
                  <a:pt x="115" y="70"/>
                  <a:pt x="113" y="72"/>
                  <a:pt x="113" y="74"/>
                </a:cubicBezTo>
                <a:cubicBezTo>
                  <a:pt x="113" y="79"/>
                  <a:pt x="112" y="84"/>
                  <a:pt x="110" y="89"/>
                </a:cubicBezTo>
                <a:cubicBezTo>
                  <a:pt x="110" y="89"/>
                  <a:pt x="110" y="89"/>
                  <a:pt x="110" y="89"/>
                </a:cubicBezTo>
                <a:cubicBezTo>
                  <a:pt x="108" y="94"/>
                  <a:pt x="105" y="98"/>
                  <a:pt x="102" y="102"/>
                </a:cubicBezTo>
                <a:cubicBezTo>
                  <a:pt x="98" y="106"/>
                  <a:pt x="94" y="109"/>
                  <a:pt x="89" y="111"/>
                </a:cubicBezTo>
                <a:cubicBezTo>
                  <a:pt x="84" y="113"/>
                  <a:pt x="79" y="114"/>
                  <a:pt x="74" y="114"/>
                </a:cubicBezTo>
                <a:cubicBezTo>
                  <a:pt x="71" y="114"/>
                  <a:pt x="70" y="115"/>
                  <a:pt x="70" y="118"/>
                </a:cubicBezTo>
                <a:cubicBezTo>
                  <a:pt x="70" y="120"/>
                  <a:pt x="71" y="122"/>
                  <a:pt x="74" y="122"/>
                </a:cubicBezTo>
                <a:cubicBezTo>
                  <a:pt x="80" y="122"/>
                  <a:pt x="86" y="120"/>
                  <a:pt x="92" y="118"/>
                </a:cubicBezTo>
                <a:cubicBezTo>
                  <a:pt x="98" y="116"/>
                  <a:pt x="103" y="112"/>
                  <a:pt x="107" y="108"/>
                </a:cubicBezTo>
                <a:cubicBezTo>
                  <a:pt x="112" y="103"/>
                  <a:pt x="115" y="98"/>
                  <a:pt x="118" y="92"/>
                </a:cubicBezTo>
                <a:cubicBezTo>
                  <a:pt x="118" y="92"/>
                  <a:pt x="118" y="92"/>
                  <a:pt x="118" y="92"/>
                </a:cubicBezTo>
                <a:cubicBezTo>
                  <a:pt x="120" y="86"/>
                  <a:pt x="121" y="80"/>
                  <a:pt x="121" y="74"/>
                </a:cubicBezTo>
                <a:cubicBezTo>
                  <a:pt x="121" y="72"/>
                  <a:pt x="120" y="70"/>
                  <a:pt x="117" y="70"/>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5" name="Freeform 12"/>
          <p:cNvSpPr>
            <a:spLocks noEditPoints="1"/>
          </p:cNvSpPr>
          <p:nvPr/>
        </p:nvSpPr>
        <p:spPr bwMode="auto">
          <a:xfrm>
            <a:off x="134107" y="2472073"/>
            <a:ext cx="130548" cy="187604"/>
          </a:xfrm>
          <a:custGeom>
            <a:avLst/>
            <a:gdLst>
              <a:gd name="T0" fmla="*/ 3 w 121"/>
              <a:gd name="T1" fmla="*/ 119 h 174"/>
              <a:gd name="T2" fmla="*/ 23 w 121"/>
              <a:gd name="T3" fmla="*/ 115 h 174"/>
              <a:gd name="T4" fmla="*/ 38 w 121"/>
              <a:gd name="T5" fmla="*/ 74 h 174"/>
              <a:gd name="T6" fmla="*/ 38 w 121"/>
              <a:gd name="T7" fmla="*/ 74 h 174"/>
              <a:gd name="T8" fmla="*/ 38 w 121"/>
              <a:gd name="T9" fmla="*/ 29 h 174"/>
              <a:gd name="T10" fmla="*/ 54 w 121"/>
              <a:gd name="T11" fmla="*/ 21 h 174"/>
              <a:gd name="T12" fmla="*/ 60 w 121"/>
              <a:gd name="T13" fmla="*/ 0 h 174"/>
              <a:gd name="T14" fmla="*/ 67 w 121"/>
              <a:gd name="T15" fmla="*/ 21 h 174"/>
              <a:gd name="T16" fmla="*/ 92 w 121"/>
              <a:gd name="T17" fmla="*/ 51 h 174"/>
              <a:gd name="T18" fmla="*/ 82 w 121"/>
              <a:gd name="T19" fmla="*/ 74 h 174"/>
              <a:gd name="T20" fmla="*/ 98 w 121"/>
              <a:gd name="T21" fmla="*/ 115 h 174"/>
              <a:gd name="T22" fmla="*/ 117 w 121"/>
              <a:gd name="T23" fmla="*/ 119 h 174"/>
              <a:gd name="T24" fmla="*/ 102 w 121"/>
              <a:gd name="T25" fmla="*/ 124 h 174"/>
              <a:gd name="T26" fmla="*/ 116 w 121"/>
              <a:gd name="T27" fmla="*/ 159 h 174"/>
              <a:gd name="T28" fmla="*/ 120 w 121"/>
              <a:gd name="T29" fmla="*/ 168 h 174"/>
              <a:gd name="T30" fmla="*/ 113 w 121"/>
              <a:gd name="T31" fmla="*/ 171 h 174"/>
              <a:gd name="T32" fmla="*/ 108 w 121"/>
              <a:gd name="T33" fmla="*/ 162 h 174"/>
              <a:gd name="T34" fmla="*/ 87 w 121"/>
              <a:gd name="T35" fmla="*/ 124 h 174"/>
              <a:gd name="T36" fmla="*/ 67 w 121"/>
              <a:gd name="T37" fmla="*/ 129 h 174"/>
              <a:gd name="T38" fmla="*/ 54 w 121"/>
              <a:gd name="T39" fmla="*/ 129 h 174"/>
              <a:gd name="T40" fmla="*/ 34 w 121"/>
              <a:gd name="T41" fmla="*/ 124 h 174"/>
              <a:gd name="T42" fmla="*/ 13 w 121"/>
              <a:gd name="T43" fmla="*/ 162 h 174"/>
              <a:gd name="T44" fmla="*/ 8 w 121"/>
              <a:gd name="T45" fmla="*/ 171 h 174"/>
              <a:gd name="T46" fmla="*/ 1 w 121"/>
              <a:gd name="T47" fmla="*/ 168 h 174"/>
              <a:gd name="T48" fmla="*/ 5 w 121"/>
              <a:gd name="T49" fmla="*/ 159 h 174"/>
              <a:gd name="T50" fmla="*/ 19 w 121"/>
              <a:gd name="T51" fmla="*/ 124 h 174"/>
              <a:gd name="T52" fmla="*/ 54 w 121"/>
              <a:gd name="T53" fmla="*/ 115 h 174"/>
              <a:gd name="T54" fmla="*/ 54 w 121"/>
              <a:gd name="T55" fmla="*/ 110 h 174"/>
              <a:gd name="T56" fmla="*/ 67 w 121"/>
              <a:gd name="T57" fmla="*/ 110 h 174"/>
              <a:gd name="T58" fmla="*/ 83 w 121"/>
              <a:gd name="T59" fmla="*/ 115 h 174"/>
              <a:gd name="T60" fmla="*/ 54 w 121"/>
              <a:gd name="T61" fmla="*/ 82 h 174"/>
              <a:gd name="T62" fmla="*/ 54 w 121"/>
              <a:gd name="T63" fmla="*/ 115 h 174"/>
              <a:gd name="T64" fmla="*/ 73 w 121"/>
              <a:gd name="T65" fmla="*/ 39 h 174"/>
              <a:gd name="T66" fmla="*/ 48 w 121"/>
              <a:gd name="T67" fmla="*/ 39 h 174"/>
              <a:gd name="T68" fmla="*/ 48 w 121"/>
              <a:gd name="T69" fmla="*/ 64 h 174"/>
              <a:gd name="T70" fmla="*/ 68 w 121"/>
              <a:gd name="T71" fmla="*/ 68 h 174"/>
              <a:gd name="T72" fmla="*/ 73 w 121"/>
              <a:gd name="T73" fmla="*/ 64 h 174"/>
              <a:gd name="T74" fmla="*/ 73 w 121"/>
              <a:gd name="T75" fmla="*/ 3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1" h="174">
                <a:moveTo>
                  <a:pt x="8" y="124"/>
                </a:moveTo>
                <a:cubicBezTo>
                  <a:pt x="5" y="124"/>
                  <a:pt x="3" y="122"/>
                  <a:pt x="3" y="119"/>
                </a:cubicBezTo>
                <a:cubicBezTo>
                  <a:pt x="3" y="117"/>
                  <a:pt x="5" y="115"/>
                  <a:pt x="8" y="115"/>
                </a:cubicBezTo>
                <a:cubicBezTo>
                  <a:pt x="23" y="115"/>
                  <a:pt x="23" y="115"/>
                  <a:pt x="23" y="115"/>
                </a:cubicBezTo>
                <a:cubicBezTo>
                  <a:pt x="42" y="77"/>
                  <a:pt x="42" y="77"/>
                  <a:pt x="42" y="77"/>
                </a:cubicBezTo>
                <a:cubicBezTo>
                  <a:pt x="41" y="76"/>
                  <a:pt x="40" y="75"/>
                  <a:pt x="38" y="74"/>
                </a:cubicBezTo>
                <a:cubicBezTo>
                  <a:pt x="38" y="74"/>
                  <a:pt x="38" y="74"/>
                  <a:pt x="38" y="74"/>
                </a:cubicBezTo>
                <a:cubicBezTo>
                  <a:pt x="38" y="74"/>
                  <a:pt x="38" y="74"/>
                  <a:pt x="38" y="74"/>
                </a:cubicBezTo>
                <a:cubicBezTo>
                  <a:pt x="33" y="68"/>
                  <a:pt x="29" y="60"/>
                  <a:pt x="29" y="51"/>
                </a:cubicBezTo>
                <a:cubicBezTo>
                  <a:pt x="29" y="43"/>
                  <a:pt x="33" y="35"/>
                  <a:pt x="38" y="29"/>
                </a:cubicBezTo>
                <a:cubicBezTo>
                  <a:pt x="39" y="29"/>
                  <a:pt x="39" y="29"/>
                  <a:pt x="39" y="29"/>
                </a:cubicBezTo>
                <a:cubicBezTo>
                  <a:pt x="43" y="25"/>
                  <a:pt x="48" y="22"/>
                  <a:pt x="54" y="21"/>
                </a:cubicBezTo>
                <a:cubicBezTo>
                  <a:pt x="54" y="7"/>
                  <a:pt x="54" y="7"/>
                  <a:pt x="54" y="7"/>
                </a:cubicBezTo>
                <a:cubicBezTo>
                  <a:pt x="54" y="3"/>
                  <a:pt x="57" y="0"/>
                  <a:pt x="60" y="0"/>
                </a:cubicBezTo>
                <a:cubicBezTo>
                  <a:pt x="64" y="0"/>
                  <a:pt x="67" y="3"/>
                  <a:pt x="67" y="7"/>
                </a:cubicBezTo>
                <a:cubicBezTo>
                  <a:pt x="67" y="21"/>
                  <a:pt x="67" y="21"/>
                  <a:pt x="67" y="21"/>
                </a:cubicBezTo>
                <a:cubicBezTo>
                  <a:pt x="73" y="22"/>
                  <a:pt x="78" y="25"/>
                  <a:pt x="82" y="29"/>
                </a:cubicBezTo>
                <a:cubicBezTo>
                  <a:pt x="88" y="35"/>
                  <a:pt x="92" y="43"/>
                  <a:pt x="92" y="51"/>
                </a:cubicBezTo>
                <a:cubicBezTo>
                  <a:pt x="92" y="60"/>
                  <a:pt x="88" y="68"/>
                  <a:pt x="82" y="74"/>
                </a:cubicBezTo>
                <a:cubicBezTo>
                  <a:pt x="82" y="74"/>
                  <a:pt x="82" y="74"/>
                  <a:pt x="82" y="74"/>
                </a:cubicBezTo>
                <a:cubicBezTo>
                  <a:pt x="81" y="75"/>
                  <a:pt x="80" y="76"/>
                  <a:pt x="79" y="77"/>
                </a:cubicBezTo>
                <a:cubicBezTo>
                  <a:pt x="98" y="115"/>
                  <a:pt x="98" y="115"/>
                  <a:pt x="98" y="115"/>
                </a:cubicBezTo>
                <a:cubicBezTo>
                  <a:pt x="113" y="115"/>
                  <a:pt x="113" y="115"/>
                  <a:pt x="113" y="115"/>
                </a:cubicBezTo>
                <a:cubicBezTo>
                  <a:pt x="116" y="115"/>
                  <a:pt x="117" y="117"/>
                  <a:pt x="117" y="119"/>
                </a:cubicBezTo>
                <a:cubicBezTo>
                  <a:pt x="117" y="122"/>
                  <a:pt x="116" y="124"/>
                  <a:pt x="113" y="124"/>
                </a:cubicBezTo>
                <a:cubicBezTo>
                  <a:pt x="102" y="124"/>
                  <a:pt x="102" y="124"/>
                  <a:pt x="102" y="124"/>
                </a:cubicBezTo>
                <a:cubicBezTo>
                  <a:pt x="116" y="153"/>
                  <a:pt x="116" y="153"/>
                  <a:pt x="116" y="153"/>
                </a:cubicBezTo>
                <a:cubicBezTo>
                  <a:pt x="117" y="155"/>
                  <a:pt x="117" y="157"/>
                  <a:pt x="116" y="159"/>
                </a:cubicBezTo>
                <a:cubicBezTo>
                  <a:pt x="117" y="162"/>
                  <a:pt x="117" y="162"/>
                  <a:pt x="117" y="162"/>
                </a:cubicBezTo>
                <a:cubicBezTo>
                  <a:pt x="120" y="168"/>
                  <a:pt x="120" y="168"/>
                  <a:pt x="120" y="168"/>
                </a:cubicBezTo>
                <a:cubicBezTo>
                  <a:pt x="121" y="170"/>
                  <a:pt x="120" y="172"/>
                  <a:pt x="118" y="173"/>
                </a:cubicBezTo>
                <a:cubicBezTo>
                  <a:pt x="116" y="174"/>
                  <a:pt x="114" y="173"/>
                  <a:pt x="113" y="171"/>
                </a:cubicBezTo>
                <a:cubicBezTo>
                  <a:pt x="110" y="165"/>
                  <a:pt x="110" y="165"/>
                  <a:pt x="110" y="165"/>
                </a:cubicBezTo>
                <a:cubicBezTo>
                  <a:pt x="108" y="162"/>
                  <a:pt x="108" y="162"/>
                  <a:pt x="108" y="162"/>
                </a:cubicBezTo>
                <a:cubicBezTo>
                  <a:pt x="106" y="162"/>
                  <a:pt x="104" y="160"/>
                  <a:pt x="103" y="158"/>
                </a:cubicBezTo>
                <a:cubicBezTo>
                  <a:pt x="87" y="124"/>
                  <a:pt x="87" y="124"/>
                  <a:pt x="87" y="124"/>
                </a:cubicBezTo>
                <a:cubicBezTo>
                  <a:pt x="67" y="124"/>
                  <a:pt x="67" y="124"/>
                  <a:pt x="67" y="124"/>
                </a:cubicBezTo>
                <a:cubicBezTo>
                  <a:pt x="67" y="129"/>
                  <a:pt x="67" y="129"/>
                  <a:pt x="67" y="129"/>
                </a:cubicBezTo>
                <a:cubicBezTo>
                  <a:pt x="67" y="132"/>
                  <a:pt x="64" y="136"/>
                  <a:pt x="60" y="136"/>
                </a:cubicBezTo>
                <a:cubicBezTo>
                  <a:pt x="57" y="136"/>
                  <a:pt x="54" y="132"/>
                  <a:pt x="54" y="129"/>
                </a:cubicBezTo>
                <a:cubicBezTo>
                  <a:pt x="54" y="124"/>
                  <a:pt x="54" y="124"/>
                  <a:pt x="54" y="124"/>
                </a:cubicBezTo>
                <a:cubicBezTo>
                  <a:pt x="34" y="124"/>
                  <a:pt x="34" y="124"/>
                  <a:pt x="34" y="124"/>
                </a:cubicBezTo>
                <a:cubicBezTo>
                  <a:pt x="17" y="158"/>
                  <a:pt x="17" y="158"/>
                  <a:pt x="17" y="158"/>
                </a:cubicBezTo>
                <a:cubicBezTo>
                  <a:pt x="16" y="160"/>
                  <a:pt x="15" y="162"/>
                  <a:pt x="13" y="162"/>
                </a:cubicBezTo>
                <a:cubicBezTo>
                  <a:pt x="11" y="165"/>
                  <a:pt x="11" y="165"/>
                  <a:pt x="11" y="165"/>
                </a:cubicBezTo>
                <a:cubicBezTo>
                  <a:pt x="8" y="171"/>
                  <a:pt x="8" y="171"/>
                  <a:pt x="8" y="171"/>
                </a:cubicBezTo>
                <a:cubicBezTo>
                  <a:pt x="7" y="173"/>
                  <a:pt x="5" y="174"/>
                  <a:pt x="3" y="173"/>
                </a:cubicBezTo>
                <a:cubicBezTo>
                  <a:pt x="1" y="172"/>
                  <a:pt x="0" y="170"/>
                  <a:pt x="1" y="168"/>
                </a:cubicBezTo>
                <a:cubicBezTo>
                  <a:pt x="4" y="162"/>
                  <a:pt x="4" y="162"/>
                  <a:pt x="4" y="162"/>
                </a:cubicBezTo>
                <a:cubicBezTo>
                  <a:pt x="5" y="159"/>
                  <a:pt x="5" y="159"/>
                  <a:pt x="5" y="159"/>
                </a:cubicBezTo>
                <a:cubicBezTo>
                  <a:pt x="4" y="157"/>
                  <a:pt x="4" y="155"/>
                  <a:pt x="5" y="153"/>
                </a:cubicBezTo>
                <a:cubicBezTo>
                  <a:pt x="19" y="124"/>
                  <a:pt x="19" y="124"/>
                  <a:pt x="19" y="124"/>
                </a:cubicBezTo>
                <a:cubicBezTo>
                  <a:pt x="8" y="124"/>
                  <a:pt x="8" y="124"/>
                  <a:pt x="8" y="124"/>
                </a:cubicBezTo>
                <a:close/>
                <a:moveTo>
                  <a:pt x="54" y="115"/>
                </a:moveTo>
                <a:cubicBezTo>
                  <a:pt x="54" y="115"/>
                  <a:pt x="54" y="115"/>
                  <a:pt x="54" y="115"/>
                </a:cubicBezTo>
                <a:cubicBezTo>
                  <a:pt x="54" y="110"/>
                  <a:pt x="54" y="110"/>
                  <a:pt x="54" y="110"/>
                </a:cubicBezTo>
                <a:cubicBezTo>
                  <a:pt x="54" y="107"/>
                  <a:pt x="57" y="103"/>
                  <a:pt x="60" y="103"/>
                </a:cubicBezTo>
                <a:cubicBezTo>
                  <a:pt x="64" y="103"/>
                  <a:pt x="67" y="107"/>
                  <a:pt x="67" y="110"/>
                </a:cubicBezTo>
                <a:cubicBezTo>
                  <a:pt x="67" y="115"/>
                  <a:pt x="67" y="115"/>
                  <a:pt x="67" y="115"/>
                </a:cubicBezTo>
                <a:cubicBezTo>
                  <a:pt x="83" y="115"/>
                  <a:pt x="83" y="115"/>
                  <a:pt x="83" y="115"/>
                </a:cubicBezTo>
                <a:cubicBezTo>
                  <a:pt x="67" y="82"/>
                  <a:pt x="67" y="82"/>
                  <a:pt x="67" y="82"/>
                </a:cubicBezTo>
                <a:cubicBezTo>
                  <a:pt x="63" y="83"/>
                  <a:pt x="58" y="83"/>
                  <a:pt x="54" y="82"/>
                </a:cubicBezTo>
                <a:cubicBezTo>
                  <a:pt x="38" y="115"/>
                  <a:pt x="38" y="115"/>
                  <a:pt x="38" y="115"/>
                </a:cubicBezTo>
                <a:cubicBezTo>
                  <a:pt x="54" y="115"/>
                  <a:pt x="54" y="115"/>
                  <a:pt x="54" y="115"/>
                </a:cubicBezTo>
                <a:close/>
                <a:moveTo>
                  <a:pt x="73" y="39"/>
                </a:moveTo>
                <a:cubicBezTo>
                  <a:pt x="73" y="39"/>
                  <a:pt x="73" y="39"/>
                  <a:pt x="73" y="39"/>
                </a:cubicBezTo>
                <a:cubicBezTo>
                  <a:pt x="66" y="32"/>
                  <a:pt x="55" y="32"/>
                  <a:pt x="48" y="39"/>
                </a:cubicBezTo>
                <a:cubicBezTo>
                  <a:pt x="48" y="39"/>
                  <a:pt x="48" y="39"/>
                  <a:pt x="48" y="39"/>
                </a:cubicBezTo>
                <a:cubicBezTo>
                  <a:pt x="45" y="42"/>
                  <a:pt x="43" y="47"/>
                  <a:pt x="43" y="51"/>
                </a:cubicBezTo>
                <a:cubicBezTo>
                  <a:pt x="43" y="56"/>
                  <a:pt x="45" y="61"/>
                  <a:pt x="48" y="64"/>
                </a:cubicBezTo>
                <a:cubicBezTo>
                  <a:pt x="53" y="69"/>
                  <a:pt x="61" y="71"/>
                  <a:pt x="67" y="68"/>
                </a:cubicBezTo>
                <a:cubicBezTo>
                  <a:pt x="68" y="68"/>
                  <a:pt x="68" y="68"/>
                  <a:pt x="68" y="68"/>
                </a:cubicBezTo>
                <a:cubicBezTo>
                  <a:pt x="69" y="67"/>
                  <a:pt x="71" y="66"/>
                  <a:pt x="73" y="64"/>
                </a:cubicBezTo>
                <a:cubicBezTo>
                  <a:pt x="73" y="64"/>
                  <a:pt x="73" y="64"/>
                  <a:pt x="73" y="64"/>
                </a:cubicBezTo>
                <a:cubicBezTo>
                  <a:pt x="76" y="61"/>
                  <a:pt x="78" y="56"/>
                  <a:pt x="78" y="51"/>
                </a:cubicBezTo>
                <a:cubicBezTo>
                  <a:pt x="78" y="47"/>
                  <a:pt x="76" y="42"/>
                  <a:pt x="73" y="39"/>
                </a:cubicBezTo>
                <a:cubicBezTo>
                  <a:pt x="73" y="39"/>
                  <a:pt x="73" y="39"/>
                  <a:pt x="73" y="39"/>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8" name="矩形 37"/>
          <p:cNvSpPr/>
          <p:nvPr/>
        </p:nvSpPr>
        <p:spPr>
          <a:xfrm>
            <a:off x="6207947" y="1134100"/>
            <a:ext cx="1897684" cy="237178"/>
          </a:xfrm>
          <a:prstGeom prst="rect">
            <a:avLst/>
          </a:prstGeom>
          <a:noFill/>
          <a:ln w="6350" cap="flat">
            <a:solidFill>
              <a:srgbClr val="37B0E8"/>
            </a:solidFill>
            <a:prstDash val="solid"/>
            <a:miter lim="800000"/>
          </a:ln>
        </p:spPr>
        <p:txBody>
          <a:bodyPr vert="horz" wrap="square" lIns="91440" tIns="45720" rIns="91440" bIns="45720" numCol="1" anchor="ctr" anchorCtr="0" compatLnSpc="1"/>
          <a:lstStyle/>
          <a:p>
            <a:pPr lvl="0" algn="ctr"/>
            <a:r>
              <a:rPr lang="en-US" altLang="zh-CN" sz="1200" dirty="0">
                <a:ln w="6350">
                  <a:noFill/>
                </a:ln>
                <a:solidFill>
                  <a:srgbClr val="37B0E8"/>
                </a:solidFill>
                <a:latin typeface="Impact" panose="020B0806030902050204" pitchFamily="34" charset="0"/>
                <a:ea typeface="微软雅黑" panose="020B0503020204020204" pitchFamily="34" charset="-122"/>
              </a:rPr>
              <a:t>2</a:t>
            </a:r>
            <a:r>
              <a:rPr lang="zh-CN" altLang="en-US" sz="1200" dirty="0">
                <a:ln w="6350">
                  <a:noFill/>
                </a:ln>
                <a:solidFill>
                  <a:srgbClr val="37B0E8"/>
                </a:solidFill>
                <a:latin typeface="Impact" panose="020B0806030902050204" pitchFamily="34" charset="0"/>
                <a:ea typeface="微软雅黑" panose="020B0503020204020204" pitchFamily="34" charset="-122"/>
              </a:rPr>
              <a:t>、</a:t>
            </a:r>
            <a:r>
              <a:rPr lang="en-US" altLang="zh-CN" sz="1200" dirty="0">
                <a:ln w="6350">
                  <a:noFill/>
                </a:ln>
                <a:solidFill>
                  <a:srgbClr val="37B0E8"/>
                </a:solidFill>
                <a:latin typeface="Impact" panose="020B0806030902050204" pitchFamily="34" charset="0"/>
                <a:ea typeface="微软雅黑" panose="020B0503020204020204" pitchFamily="34" charset="-122"/>
              </a:rPr>
              <a:t>DAGRU</a:t>
            </a:r>
            <a:r>
              <a:rPr lang="zh-CN" altLang="en-US" sz="1200" dirty="0">
                <a:ln w="6350">
                  <a:noFill/>
                </a:ln>
                <a:solidFill>
                  <a:srgbClr val="37B0E8"/>
                </a:solidFill>
                <a:latin typeface="Impact" panose="020B0806030902050204" pitchFamily="34" charset="0"/>
                <a:ea typeface="微软雅黑" panose="020B0503020204020204" pitchFamily="34" charset="-122"/>
              </a:rPr>
              <a:t>单元图</a:t>
            </a:r>
            <a:endParaRPr lang="en-US" altLang="zh-CN" sz="1200" dirty="0">
              <a:ln w="6350">
                <a:noFill/>
              </a:ln>
              <a:solidFill>
                <a:srgbClr val="37B0E8"/>
              </a:solidFill>
              <a:latin typeface="Impact" panose="020B0806030902050204" pitchFamily="34" charset="0"/>
              <a:ea typeface="微软雅黑" panose="020B0503020204020204" pitchFamily="34" charset="-122"/>
            </a:endParaRPr>
          </a:p>
        </p:txBody>
      </p:sp>
      <p:sp>
        <p:nvSpPr>
          <p:cNvPr id="2" name="Rectangle 2"/>
          <p:cNvSpPr>
            <a:spLocks noChangeArrowheads="1"/>
          </p:cNvSpPr>
          <p:nvPr/>
        </p:nvSpPr>
        <p:spPr bwMode="auto">
          <a:xfrm>
            <a:off x="5351038" y="1742280"/>
            <a:ext cx="5495520" cy="47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sp>
        <p:nvSpPr>
          <p:cNvPr id="4" name="文本框 3"/>
          <p:cNvSpPr txBox="1"/>
          <p:nvPr/>
        </p:nvSpPr>
        <p:spPr>
          <a:xfrm>
            <a:off x="6118225" y="1642110"/>
            <a:ext cx="2868930" cy="829945"/>
          </a:xfrm>
          <a:prstGeom prst="rect">
            <a:avLst/>
          </a:prstGeom>
          <a:noFill/>
        </p:spPr>
        <p:txBody>
          <a:bodyPr wrap="square" rtlCol="0" anchor="t">
            <a:spAutoFit/>
          </a:bodyPr>
          <a:p>
            <a:pPr algn="l">
              <a:buClrTx/>
              <a:buSzTx/>
              <a:buFontTx/>
            </a:pPr>
            <a:r>
              <a:rPr lang="zh-CN" altLang="en-US" sz="1200">
                <a:sym typeface="+mn-ea"/>
              </a:rPr>
              <a:t> Term</a:t>
            </a:r>
            <a:r>
              <a:rPr lang="en-US" altLang="zh-CN" sz="1200" baseline="-25000">
                <a:sym typeface="+mn-ea"/>
              </a:rPr>
              <a:t>k</a:t>
            </a:r>
            <a:r>
              <a:rPr lang="zh-CN" altLang="en-US" sz="1200">
                <a:sym typeface="+mn-ea"/>
              </a:rPr>
              <a:t>：</a:t>
            </a:r>
            <a:r>
              <a:rPr lang="zh-CN" altLang="en-US" sz="1200">
                <a:sym typeface="+mn-ea"/>
              </a:rPr>
              <a:t>实体最终表示，作为最终情感预测的特征</a:t>
            </a:r>
            <a:endParaRPr lang="zh-CN" altLang="en-US" sz="1200"/>
          </a:p>
          <a:p>
            <a:pPr algn="l">
              <a:buClrTx/>
              <a:buSzTx/>
              <a:buFontTx/>
            </a:pPr>
            <a:r>
              <a:rPr lang="zh-CN" altLang="en-US" sz="1200">
                <a:sym typeface="+mn-ea"/>
              </a:rPr>
              <a:t>α</a:t>
            </a:r>
            <a:r>
              <a:rPr lang="zh-CN" altLang="en-US" sz="1200" baseline="-25000">
                <a:sym typeface="+mn-ea"/>
              </a:rPr>
              <a:t>k</a:t>
            </a:r>
            <a:r>
              <a:rPr lang="zh-CN" altLang="en-US" sz="1200">
                <a:sym typeface="+mn-ea"/>
              </a:rPr>
              <a:t>：</a:t>
            </a:r>
            <a:r>
              <a:rPr lang="zh-CN" altLang="en-US" sz="1200">
                <a:sym typeface="+mn-ea"/>
              </a:rPr>
              <a:t>最终注意力值 </a:t>
            </a:r>
            <a:endParaRPr lang="zh-CN" altLang="en-US" sz="1200">
              <a:sym typeface="+mn-ea"/>
            </a:endParaRPr>
          </a:p>
          <a:p>
            <a:pPr algn="l">
              <a:buClrTx/>
              <a:buSzTx/>
              <a:buFontTx/>
            </a:pPr>
            <a:r>
              <a:rPr lang="zh-CN" altLang="en-US" sz="1200">
                <a:sym typeface="+mn-ea"/>
              </a:rPr>
              <a:t> r</a:t>
            </a:r>
            <a:r>
              <a:rPr lang="zh-CN" altLang="en-US" sz="1200" baseline="-25000">
                <a:sym typeface="+mn-ea"/>
              </a:rPr>
              <a:t>k</a:t>
            </a:r>
            <a:r>
              <a:rPr lang="zh-CN" altLang="en-US" sz="1200">
                <a:sym typeface="+mn-ea"/>
              </a:rPr>
              <a:t>：上</a:t>
            </a:r>
            <a:r>
              <a:rPr lang="zh-CN" altLang="en-US" sz="1200">
                <a:sym typeface="+mn-ea"/>
              </a:rPr>
              <a:t>一时刻实体和注意力信息的向量</a:t>
            </a:r>
            <a:endParaRPr lang="zh-CN" altLang="en-US" sz="1200">
              <a:sym typeface="+mn-ea"/>
            </a:endParaRPr>
          </a:p>
        </p:txBody>
      </p:sp>
      <p:pic>
        <p:nvPicPr>
          <p:cNvPr id="6" name="图片 5"/>
          <p:cNvPicPr>
            <a:picLocks noChangeAspect="1"/>
          </p:cNvPicPr>
          <p:nvPr/>
        </p:nvPicPr>
        <p:blipFill>
          <a:blip r:embed="rId1"/>
          <a:stretch>
            <a:fillRect/>
          </a:stretch>
        </p:blipFill>
        <p:spPr>
          <a:xfrm>
            <a:off x="1360805" y="641985"/>
            <a:ext cx="4684395" cy="3827145"/>
          </a:xfrm>
          <a:prstGeom prst="rect">
            <a:avLst/>
          </a:prstGeom>
        </p:spPr>
      </p:pic>
      <p:pic>
        <p:nvPicPr>
          <p:cNvPr id="7" name="图片 6"/>
          <p:cNvPicPr>
            <a:picLocks noChangeAspect="1"/>
          </p:cNvPicPr>
          <p:nvPr/>
        </p:nvPicPr>
        <p:blipFill>
          <a:blip r:embed="rId2"/>
          <a:stretch>
            <a:fillRect/>
          </a:stretch>
        </p:blipFill>
        <p:spPr>
          <a:xfrm>
            <a:off x="6120130" y="2560320"/>
            <a:ext cx="2938780" cy="403225"/>
          </a:xfrm>
          <a:prstGeom prst="rect">
            <a:avLst/>
          </a:prstGeom>
        </p:spPr>
      </p:pic>
      <p:pic>
        <p:nvPicPr>
          <p:cNvPr id="9" name="图片 8"/>
          <p:cNvPicPr>
            <a:picLocks noChangeAspect="1"/>
          </p:cNvPicPr>
          <p:nvPr/>
        </p:nvPicPr>
        <p:blipFill>
          <a:blip r:embed="rId3"/>
          <a:stretch>
            <a:fillRect/>
          </a:stretch>
        </p:blipFill>
        <p:spPr>
          <a:xfrm>
            <a:off x="6118225" y="2963545"/>
            <a:ext cx="2114550" cy="466725"/>
          </a:xfrm>
          <a:prstGeom prst="rect">
            <a:avLst/>
          </a:prstGeom>
        </p:spPr>
      </p:pic>
      <p:pic>
        <p:nvPicPr>
          <p:cNvPr id="10" name="图片 9"/>
          <p:cNvPicPr>
            <a:picLocks noChangeAspect="1"/>
          </p:cNvPicPr>
          <p:nvPr/>
        </p:nvPicPr>
        <p:blipFill>
          <a:blip r:embed="rId4"/>
          <a:stretch>
            <a:fillRect/>
          </a:stretch>
        </p:blipFill>
        <p:spPr>
          <a:xfrm>
            <a:off x="6136005" y="3901440"/>
            <a:ext cx="1095375" cy="514350"/>
          </a:xfrm>
          <a:prstGeom prst="rect">
            <a:avLst/>
          </a:prstGeom>
        </p:spPr>
      </p:pic>
      <p:pic>
        <p:nvPicPr>
          <p:cNvPr id="11" name="图片 10"/>
          <p:cNvPicPr>
            <a:picLocks noChangeAspect="1"/>
          </p:cNvPicPr>
          <p:nvPr/>
        </p:nvPicPr>
        <p:blipFill>
          <a:blip r:embed="rId5"/>
          <a:stretch>
            <a:fillRect/>
          </a:stretch>
        </p:blipFill>
        <p:spPr>
          <a:xfrm>
            <a:off x="6116955" y="3430270"/>
            <a:ext cx="2114550" cy="438150"/>
          </a:xfrm>
          <a:prstGeom prst="rect">
            <a:avLst/>
          </a:prstGeom>
        </p:spPr>
      </p:pic>
      <p:pic>
        <p:nvPicPr>
          <p:cNvPr id="12" name="图片 11"/>
          <p:cNvPicPr>
            <a:picLocks noChangeAspect="1"/>
          </p:cNvPicPr>
          <p:nvPr/>
        </p:nvPicPr>
        <p:blipFill>
          <a:blip r:embed="rId6"/>
          <a:stretch>
            <a:fillRect/>
          </a:stretch>
        </p:blipFill>
        <p:spPr>
          <a:xfrm>
            <a:off x="6116955" y="4448175"/>
            <a:ext cx="2257425" cy="285750"/>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anim calcmode="lin" valueType="num">
                                      <p:cBhvr>
                                        <p:cTn id="8" dur="500" fill="hold"/>
                                        <p:tgtEl>
                                          <p:spTgt spid="38"/>
                                        </p:tgtEl>
                                        <p:attrNameLst>
                                          <p:attrName>ppt_x</p:attrName>
                                        </p:attrNameLst>
                                      </p:cBhvr>
                                      <p:tavLst>
                                        <p:tav tm="0">
                                          <p:val>
                                            <p:strVal val="#ppt_x"/>
                                          </p:val>
                                        </p:tav>
                                        <p:tav tm="100000">
                                          <p:val>
                                            <p:strVal val="#ppt_x"/>
                                          </p:val>
                                        </p:tav>
                                      </p:tavLst>
                                    </p:anim>
                                    <p:anim calcmode="lin" valueType="num">
                                      <p:cBhvr>
                                        <p:cTn id="9" dur="5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直接连接符 86"/>
          <p:cNvCxnSpPr/>
          <p:nvPr/>
        </p:nvCxnSpPr>
        <p:spPr>
          <a:xfrm flipH="1">
            <a:off x="0" y="23683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flipH="1">
            <a:off x="0" y="197786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flipH="1">
            <a:off x="0" y="27620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0" y="315261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sp>
        <p:nvSpPr>
          <p:cNvPr id="91" name="矩形 90"/>
          <p:cNvSpPr/>
          <p:nvPr/>
        </p:nvSpPr>
        <p:spPr>
          <a:xfrm>
            <a:off x="-6514" y="2756495"/>
            <a:ext cx="1280513" cy="390525"/>
          </a:xfrm>
          <a:prstGeom prst="rect">
            <a:avLst/>
          </a:prstGeom>
          <a:solidFill>
            <a:srgbClr val="37B0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矩形 95"/>
          <p:cNvSpPr/>
          <p:nvPr/>
        </p:nvSpPr>
        <p:spPr>
          <a:xfrm>
            <a:off x="614946" y="1653245"/>
            <a:ext cx="441146"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引言</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7" name="矩形 96"/>
          <p:cNvSpPr/>
          <p:nvPr/>
        </p:nvSpPr>
        <p:spPr>
          <a:xfrm>
            <a:off x="486706" y="2036065"/>
            <a:ext cx="697627"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相关研究</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8" name="矩形 97"/>
          <p:cNvSpPr/>
          <p:nvPr/>
        </p:nvSpPr>
        <p:spPr>
          <a:xfrm>
            <a:off x="424187" y="2823369"/>
            <a:ext cx="822662" cy="246221"/>
          </a:xfrm>
          <a:prstGeom prst="rect">
            <a:avLst/>
          </a:prstGeom>
        </p:spPr>
        <p:txBody>
          <a:bodyPr wrap="none">
            <a:spAutoFit/>
          </a:bodyPr>
          <a:lstStyle/>
          <a:p>
            <a:pPr algn="ctr"/>
            <a:r>
              <a:rPr lang="zh-CN" altLang="en-US" sz="1000" dirty="0">
                <a:ln w="6350">
                  <a:noFill/>
                </a:ln>
                <a:solidFill>
                  <a:schemeClr val="bg1"/>
                </a:solidFill>
                <a:latin typeface="Impact" panose="020B0806030902050204" pitchFamily="34" charset="0"/>
                <a:ea typeface="微软雅黑" panose="020B0503020204020204" pitchFamily="34" charset="-122"/>
              </a:rPr>
              <a:t>实验与分析</a:t>
            </a:r>
            <a:endParaRPr lang="zh-CN" altLang="en-US" sz="1000" dirty="0">
              <a:ln w="6350">
                <a:noFill/>
              </a:ln>
              <a:solidFill>
                <a:schemeClr val="bg1"/>
              </a:solidFill>
              <a:latin typeface="Impact" panose="020B0806030902050204" pitchFamily="34" charset="0"/>
              <a:ea typeface="微软雅黑" panose="020B0503020204020204" pitchFamily="34" charset="-122"/>
            </a:endParaRPr>
          </a:p>
        </p:txBody>
      </p:sp>
      <p:sp>
        <p:nvSpPr>
          <p:cNvPr id="99" name="矩形 98"/>
          <p:cNvSpPr/>
          <p:nvPr/>
        </p:nvSpPr>
        <p:spPr>
          <a:xfrm>
            <a:off x="484301" y="2432846"/>
            <a:ext cx="702436"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模型建立</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104" name="Freeform 13"/>
          <p:cNvSpPr>
            <a:spLocks noEditPoints="1"/>
          </p:cNvSpPr>
          <p:nvPr/>
        </p:nvSpPr>
        <p:spPr bwMode="auto">
          <a:xfrm>
            <a:off x="93026" y="1695727"/>
            <a:ext cx="212710" cy="176648"/>
          </a:xfrm>
          <a:custGeom>
            <a:avLst/>
            <a:gdLst>
              <a:gd name="T0" fmla="*/ 111 w 197"/>
              <a:gd name="T1" fmla="*/ 11 h 164"/>
              <a:gd name="T2" fmla="*/ 0 w 197"/>
              <a:gd name="T3" fmla="*/ 15 h 164"/>
              <a:gd name="T4" fmla="*/ 105 w 197"/>
              <a:gd name="T5" fmla="*/ 164 h 164"/>
              <a:gd name="T6" fmla="*/ 136 w 197"/>
              <a:gd name="T7" fmla="*/ 159 h 164"/>
              <a:gd name="T8" fmla="*/ 196 w 197"/>
              <a:gd name="T9" fmla="*/ 142 h 164"/>
              <a:gd name="T10" fmla="*/ 52 w 197"/>
              <a:gd name="T11" fmla="*/ 150 h 164"/>
              <a:gd name="T12" fmla="*/ 52 w 197"/>
              <a:gd name="T13" fmla="*/ 22 h 164"/>
              <a:gd name="T14" fmla="*/ 99 w 197"/>
              <a:gd name="T15" fmla="*/ 150 h 164"/>
              <a:gd name="T16" fmla="*/ 99 w 197"/>
              <a:gd name="T17" fmla="*/ 22 h 164"/>
              <a:gd name="T18" fmla="*/ 147 w 197"/>
              <a:gd name="T19" fmla="*/ 149 h 164"/>
              <a:gd name="T20" fmla="*/ 181 w 197"/>
              <a:gd name="T21" fmla="*/ 139 h 164"/>
              <a:gd name="T22" fmla="*/ 23 w 197"/>
              <a:gd name="T23" fmla="*/ 133 h 164"/>
              <a:gd name="T24" fmla="*/ 42 w 197"/>
              <a:gd name="T25" fmla="*/ 134 h 164"/>
              <a:gd name="T26" fmla="*/ 43 w 197"/>
              <a:gd name="T27" fmla="*/ 114 h 164"/>
              <a:gd name="T28" fmla="*/ 23 w 197"/>
              <a:gd name="T29" fmla="*/ 114 h 164"/>
              <a:gd name="T30" fmla="*/ 29 w 197"/>
              <a:gd name="T31" fmla="*/ 120 h 164"/>
              <a:gd name="T32" fmla="*/ 37 w 197"/>
              <a:gd name="T33" fmla="*/ 120 h 164"/>
              <a:gd name="T34" fmla="*/ 37 w 197"/>
              <a:gd name="T35" fmla="*/ 128 h 164"/>
              <a:gd name="T36" fmla="*/ 29 w 197"/>
              <a:gd name="T37" fmla="*/ 127 h 164"/>
              <a:gd name="T38" fmla="*/ 32 w 197"/>
              <a:gd name="T39" fmla="*/ 91 h 164"/>
              <a:gd name="T40" fmla="*/ 36 w 197"/>
              <a:gd name="T41" fmla="*/ 38 h 164"/>
              <a:gd name="T42" fmla="*/ 28 w 197"/>
              <a:gd name="T43" fmla="*/ 87 h 164"/>
              <a:gd name="T44" fmla="*/ 134 w 197"/>
              <a:gd name="T45" fmla="*/ 31 h 164"/>
              <a:gd name="T46" fmla="*/ 149 w 197"/>
              <a:gd name="T47" fmla="*/ 86 h 164"/>
              <a:gd name="T48" fmla="*/ 134 w 197"/>
              <a:gd name="T49" fmla="*/ 31 h 164"/>
              <a:gd name="T50" fmla="*/ 69 w 197"/>
              <a:gd name="T51" fmla="*/ 133 h 164"/>
              <a:gd name="T52" fmla="*/ 88 w 197"/>
              <a:gd name="T53" fmla="*/ 133 h 164"/>
              <a:gd name="T54" fmla="*/ 79 w 197"/>
              <a:gd name="T55" fmla="*/ 110 h 164"/>
              <a:gd name="T56" fmla="*/ 65 w 197"/>
              <a:gd name="T57" fmla="*/ 124 h 164"/>
              <a:gd name="T58" fmla="*/ 75 w 197"/>
              <a:gd name="T59" fmla="*/ 120 h 164"/>
              <a:gd name="T60" fmla="*/ 82 w 197"/>
              <a:gd name="T61" fmla="*/ 120 h 164"/>
              <a:gd name="T62" fmla="*/ 82 w 197"/>
              <a:gd name="T63" fmla="*/ 128 h 164"/>
              <a:gd name="T64" fmla="*/ 74 w 197"/>
              <a:gd name="T65" fmla="*/ 127 h 164"/>
              <a:gd name="T66" fmla="*/ 81 w 197"/>
              <a:gd name="T67" fmla="*/ 91 h 164"/>
              <a:gd name="T68" fmla="*/ 85 w 197"/>
              <a:gd name="T69" fmla="*/ 38 h 164"/>
              <a:gd name="T70" fmla="*/ 77 w 197"/>
              <a:gd name="T71" fmla="*/ 87 h 164"/>
              <a:gd name="T72" fmla="*/ 148 w 197"/>
              <a:gd name="T73" fmla="*/ 109 h 164"/>
              <a:gd name="T74" fmla="*/ 148 w 197"/>
              <a:gd name="T75" fmla="*/ 128 h 164"/>
              <a:gd name="T76" fmla="*/ 167 w 197"/>
              <a:gd name="T77" fmla="*/ 128 h 164"/>
              <a:gd name="T78" fmla="*/ 168 w 197"/>
              <a:gd name="T79" fmla="*/ 109 h 164"/>
              <a:gd name="T80" fmla="*/ 158 w 197"/>
              <a:gd name="T81" fmla="*/ 105 h 164"/>
              <a:gd name="T82" fmla="*/ 154 w 197"/>
              <a:gd name="T83" fmla="*/ 114 h 164"/>
              <a:gd name="T84" fmla="*/ 163 w 197"/>
              <a:gd name="T85" fmla="*/ 118 h 164"/>
              <a:gd name="T86" fmla="*/ 154 w 197"/>
              <a:gd name="T87" fmla="*/ 122 h 164"/>
              <a:gd name="T88" fmla="*/ 154 w 197"/>
              <a:gd name="T89" fmla="*/ 11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7" h="164">
                <a:moveTo>
                  <a:pt x="159" y="6"/>
                </a:moveTo>
                <a:cubicBezTo>
                  <a:pt x="158" y="2"/>
                  <a:pt x="155" y="0"/>
                  <a:pt x="151" y="1"/>
                </a:cubicBezTo>
                <a:cubicBezTo>
                  <a:pt x="111" y="11"/>
                  <a:pt x="111" y="11"/>
                  <a:pt x="111" y="11"/>
                </a:cubicBezTo>
                <a:cubicBezTo>
                  <a:pt x="110" y="10"/>
                  <a:pt x="108" y="8"/>
                  <a:pt x="105" y="8"/>
                </a:cubicBezTo>
                <a:cubicBezTo>
                  <a:pt x="7" y="8"/>
                  <a:pt x="7" y="8"/>
                  <a:pt x="7" y="8"/>
                </a:cubicBezTo>
                <a:cubicBezTo>
                  <a:pt x="3" y="8"/>
                  <a:pt x="0" y="11"/>
                  <a:pt x="0" y="15"/>
                </a:cubicBezTo>
                <a:cubicBezTo>
                  <a:pt x="0" y="157"/>
                  <a:pt x="0" y="157"/>
                  <a:pt x="0" y="157"/>
                </a:cubicBezTo>
                <a:cubicBezTo>
                  <a:pt x="0" y="161"/>
                  <a:pt x="3" y="164"/>
                  <a:pt x="7" y="164"/>
                </a:cubicBezTo>
                <a:cubicBezTo>
                  <a:pt x="105" y="164"/>
                  <a:pt x="105" y="164"/>
                  <a:pt x="105" y="164"/>
                </a:cubicBezTo>
                <a:cubicBezTo>
                  <a:pt x="109" y="164"/>
                  <a:pt x="112" y="161"/>
                  <a:pt x="112" y="157"/>
                </a:cubicBezTo>
                <a:cubicBezTo>
                  <a:pt x="112" y="71"/>
                  <a:pt x="112" y="71"/>
                  <a:pt x="112" y="71"/>
                </a:cubicBezTo>
                <a:cubicBezTo>
                  <a:pt x="136" y="159"/>
                  <a:pt x="136" y="159"/>
                  <a:pt x="136" y="159"/>
                </a:cubicBezTo>
                <a:cubicBezTo>
                  <a:pt x="136" y="162"/>
                  <a:pt x="140" y="164"/>
                  <a:pt x="144" y="163"/>
                </a:cubicBezTo>
                <a:cubicBezTo>
                  <a:pt x="191" y="151"/>
                  <a:pt x="191" y="151"/>
                  <a:pt x="191" y="151"/>
                </a:cubicBezTo>
                <a:cubicBezTo>
                  <a:pt x="195" y="150"/>
                  <a:pt x="197" y="146"/>
                  <a:pt x="196" y="142"/>
                </a:cubicBezTo>
                <a:cubicBezTo>
                  <a:pt x="159" y="6"/>
                  <a:pt x="159" y="6"/>
                  <a:pt x="159" y="6"/>
                </a:cubicBezTo>
                <a:close/>
                <a:moveTo>
                  <a:pt x="52" y="150"/>
                </a:moveTo>
                <a:cubicBezTo>
                  <a:pt x="52" y="150"/>
                  <a:pt x="52" y="150"/>
                  <a:pt x="52" y="150"/>
                </a:cubicBezTo>
                <a:cubicBezTo>
                  <a:pt x="14" y="150"/>
                  <a:pt x="14" y="150"/>
                  <a:pt x="14" y="150"/>
                </a:cubicBezTo>
                <a:cubicBezTo>
                  <a:pt x="14" y="22"/>
                  <a:pt x="14" y="22"/>
                  <a:pt x="14" y="22"/>
                </a:cubicBezTo>
                <a:cubicBezTo>
                  <a:pt x="52" y="22"/>
                  <a:pt x="52" y="22"/>
                  <a:pt x="52" y="22"/>
                </a:cubicBezTo>
                <a:cubicBezTo>
                  <a:pt x="52" y="150"/>
                  <a:pt x="52" y="150"/>
                  <a:pt x="52" y="150"/>
                </a:cubicBezTo>
                <a:close/>
                <a:moveTo>
                  <a:pt x="99" y="150"/>
                </a:moveTo>
                <a:cubicBezTo>
                  <a:pt x="99" y="150"/>
                  <a:pt x="99" y="150"/>
                  <a:pt x="99" y="150"/>
                </a:cubicBezTo>
                <a:cubicBezTo>
                  <a:pt x="60" y="150"/>
                  <a:pt x="60" y="150"/>
                  <a:pt x="60" y="150"/>
                </a:cubicBezTo>
                <a:cubicBezTo>
                  <a:pt x="60" y="22"/>
                  <a:pt x="60" y="22"/>
                  <a:pt x="60" y="22"/>
                </a:cubicBezTo>
                <a:cubicBezTo>
                  <a:pt x="99" y="22"/>
                  <a:pt x="99" y="22"/>
                  <a:pt x="99" y="22"/>
                </a:cubicBezTo>
                <a:cubicBezTo>
                  <a:pt x="99" y="150"/>
                  <a:pt x="99" y="150"/>
                  <a:pt x="99" y="150"/>
                </a:cubicBezTo>
                <a:close/>
                <a:moveTo>
                  <a:pt x="147" y="149"/>
                </a:moveTo>
                <a:cubicBezTo>
                  <a:pt x="147" y="149"/>
                  <a:pt x="147" y="149"/>
                  <a:pt x="147" y="149"/>
                </a:cubicBezTo>
                <a:cubicBezTo>
                  <a:pt x="114" y="25"/>
                  <a:pt x="114" y="25"/>
                  <a:pt x="114" y="25"/>
                </a:cubicBezTo>
                <a:cubicBezTo>
                  <a:pt x="148" y="16"/>
                  <a:pt x="148" y="16"/>
                  <a:pt x="148" y="16"/>
                </a:cubicBezTo>
                <a:cubicBezTo>
                  <a:pt x="181" y="139"/>
                  <a:pt x="181" y="139"/>
                  <a:pt x="181" y="139"/>
                </a:cubicBezTo>
                <a:cubicBezTo>
                  <a:pt x="147" y="149"/>
                  <a:pt x="147" y="149"/>
                  <a:pt x="147" y="149"/>
                </a:cubicBezTo>
                <a:close/>
                <a:moveTo>
                  <a:pt x="23" y="133"/>
                </a:moveTo>
                <a:cubicBezTo>
                  <a:pt x="23" y="133"/>
                  <a:pt x="23" y="133"/>
                  <a:pt x="23" y="133"/>
                </a:cubicBezTo>
                <a:cubicBezTo>
                  <a:pt x="23" y="133"/>
                  <a:pt x="23" y="133"/>
                  <a:pt x="23" y="133"/>
                </a:cubicBezTo>
                <a:cubicBezTo>
                  <a:pt x="26" y="136"/>
                  <a:pt x="29" y="137"/>
                  <a:pt x="33" y="137"/>
                </a:cubicBezTo>
                <a:cubicBezTo>
                  <a:pt x="37" y="137"/>
                  <a:pt x="40" y="136"/>
                  <a:pt x="42" y="134"/>
                </a:cubicBezTo>
                <a:cubicBezTo>
                  <a:pt x="43" y="133"/>
                  <a:pt x="43" y="133"/>
                  <a:pt x="43" y="133"/>
                </a:cubicBezTo>
                <a:cubicBezTo>
                  <a:pt x="45" y="131"/>
                  <a:pt x="47" y="127"/>
                  <a:pt x="47" y="124"/>
                </a:cubicBezTo>
                <a:cubicBezTo>
                  <a:pt x="47" y="120"/>
                  <a:pt x="45" y="116"/>
                  <a:pt x="43" y="114"/>
                </a:cubicBezTo>
                <a:cubicBezTo>
                  <a:pt x="42" y="114"/>
                  <a:pt x="42" y="114"/>
                  <a:pt x="42" y="114"/>
                </a:cubicBezTo>
                <a:cubicBezTo>
                  <a:pt x="40" y="112"/>
                  <a:pt x="37" y="110"/>
                  <a:pt x="33" y="110"/>
                </a:cubicBezTo>
                <a:cubicBezTo>
                  <a:pt x="29" y="110"/>
                  <a:pt x="26" y="112"/>
                  <a:pt x="23" y="114"/>
                </a:cubicBezTo>
                <a:cubicBezTo>
                  <a:pt x="21" y="116"/>
                  <a:pt x="19" y="120"/>
                  <a:pt x="19" y="124"/>
                </a:cubicBezTo>
                <a:cubicBezTo>
                  <a:pt x="19" y="127"/>
                  <a:pt x="21" y="131"/>
                  <a:pt x="23" y="133"/>
                </a:cubicBezTo>
                <a:close/>
                <a:moveTo>
                  <a:pt x="29" y="120"/>
                </a:moveTo>
                <a:cubicBezTo>
                  <a:pt x="29" y="120"/>
                  <a:pt x="29" y="120"/>
                  <a:pt x="29" y="120"/>
                </a:cubicBezTo>
                <a:cubicBezTo>
                  <a:pt x="30" y="119"/>
                  <a:pt x="31" y="118"/>
                  <a:pt x="33" y="118"/>
                </a:cubicBezTo>
                <a:cubicBezTo>
                  <a:pt x="34" y="118"/>
                  <a:pt x="36" y="119"/>
                  <a:pt x="37" y="120"/>
                </a:cubicBezTo>
                <a:cubicBezTo>
                  <a:pt x="37" y="120"/>
                  <a:pt x="37" y="120"/>
                  <a:pt x="37" y="120"/>
                </a:cubicBezTo>
                <a:cubicBezTo>
                  <a:pt x="38" y="121"/>
                  <a:pt x="38" y="122"/>
                  <a:pt x="38" y="124"/>
                </a:cubicBezTo>
                <a:cubicBezTo>
                  <a:pt x="38" y="125"/>
                  <a:pt x="38" y="127"/>
                  <a:pt x="37" y="128"/>
                </a:cubicBezTo>
                <a:cubicBezTo>
                  <a:pt x="36" y="129"/>
                  <a:pt x="34" y="129"/>
                  <a:pt x="33" y="129"/>
                </a:cubicBezTo>
                <a:cubicBezTo>
                  <a:pt x="31" y="129"/>
                  <a:pt x="30" y="129"/>
                  <a:pt x="29" y="128"/>
                </a:cubicBezTo>
                <a:cubicBezTo>
                  <a:pt x="29" y="127"/>
                  <a:pt x="29" y="127"/>
                  <a:pt x="29" y="127"/>
                </a:cubicBezTo>
                <a:cubicBezTo>
                  <a:pt x="28" y="126"/>
                  <a:pt x="27" y="125"/>
                  <a:pt x="27" y="124"/>
                </a:cubicBezTo>
                <a:cubicBezTo>
                  <a:pt x="27" y="122"/>
                  <a:pt x="28" y="121"/>
                  <a:pt x="29" y="120"/>
                </a:cubicBezTo>
                <a:close/>
                <a:moveTo>
                  <a:pt x="32" y="91"/>
                </a:moveTo>
                <a:cubicBezTo>
                  <a:pt x="32" y="91"/>
                  <a:pt x="32" y="91"/>
                  <a:pt x="32" y="91"/>
                </a:cubicBezTo>
                <a:cubicBezTo>
                  <a:pt x="34" y="91"/>
                  <a:pt x="36" y="89"/>
                  <a:pt x="36" y="87"/>
                </a:cubicBezTo>
                <a:cubicBezTo>
                  <a:pt x="36" y="38"/>
                  <a:pt x="36" y="38"/>
                  <a:pt x="36" y="38"/>
                </a:cubicBezTo>
                <a:cubicBezTo>
                  <a:pt x="36" y="35"/>
                  <a:pt x="34" y="34"/>
                  <a:pt x="32" y="34"/>
                </a:cubicBezTo>
                <a:cubicBezTo>
                  <a:pt x="29" y="34"/>
                  <a:pt x="28" y="35"/>
                  <a:pt x="28" y="38"/>
                </a:cubicBezTo>
                <a:cubicBezTo>
                  <a:pt x="28" y="87"/>
                  <a:pt x="28" y="87"/>
                  <a:pt x="28" y="87"/>
                </a:cubicBezTo>
                <a:cubicBezTo>
                  <a:pt x="28" y="89"/>
                  <a:pt x="29" y="91"/>
                  <a:pt x="32" y="91"/>
                </a:cubicBezTo>
                <a:close/>
                <a:moveTo>
                  <a:pt x="134" y="31"/>
                </a:moveTo>
                <a:cubicBezTo>
                  <a:pt x="134" y="31"/>
                  <a:pt x="134" y="31"/>
                  <a:pt x="134" y="31"/>
                </a:cubicBezTo>
                <a:cubicBezTo>
                  <a:pt x="132" y="32"/>
                  <a:pt x="131" y="34"/>
                  <a:pt x="131" y="36"/>
                </a:cubicBezTo>
                <a:cubicBezTo>
                  <a:pt x="144" y="84"/>
                  <a:pt x="144" y="84"/>
                  <a:pt x="144" y="84"/>
                </a:cubicBezTo>
                <a:cubicBezTo>
                  <a:pt x="144" y="86"/>
                  <a:pt x="146" y="87"/>
                  <a:pt x="149" y="86"/>
                </a:cubicBezTo>
                <a:cubicBezTo>
                  <a:pt x="151" y="86"/>
                  <a:pt x="152" y="84"/>
                  <a:pt x="152" y="82"/>
                </a:cubicBezTo>
                <a:cubicBezTo>
                  <a:pt x="139" y="34"/>
                  <a:pt x="139" y="34"/>
                  <a:pt x="139" y="34"/>
                </a:cubicBezTo>
                <a:cubicBezTo>
                  <a:pt x="138" y="32"/>
                  <a:pt x="136" y="31"/>
                  <a:pt x="134" y="31"/>
                </a:cubicBezTo>
                <a:close/>
                <a:moveTo>
                  <a:pt x="69" y="133"/>
                </a:moveTo>
                <a:cubicBezTo>
                  <a:pt x="69" y="133"/>
                  <a:pt x="69" y="133"/>
                  <a:pt x="69" y="133"/>
                </a:cubicBezTo>
                <a:cubicBezTo>
                  <a:pt x="69" y="133"/>
                  <a:pt x="69" y="133"/>
                  <a:pt x="69" y="133"/>
                </a:cubicBezTo>
                <a:cubicBezTo>
                  <a:pt x="71" y="136"/>
                  <a:pt x="75" y="137"/>
                  <a:pt x="79" y="137"/>
                </a:cubicBezTo>
                <a:cubicBezTo>
                  <a:pt x="82" y="137"/>
                  <a:pt x="86" y="136"/>
                  <a:pt x="88" y="134"/>
                </a:cubicBezTo>
                <a:cubicBezTo>
                  <a:pt x="88" y="133"/>
                  <a:pt x="88" y="133"/>
                  <a:pt x="88" y="133"/>
                </a:cubicBezTo>
                <a:cubicBezTo>
                  <a:pt x="91" y="131"/>
                  <a:pt x="92" y="127"/>
                  <a:pt x="92" y="124"/>
                </a:cubicBezTo>
                <a:cubicBezTo>
                  <a:pt x="92" y="120"/>
                  <a:pt x="91" y="116"/>
                  <a:pt x="88" y="114"/>
                </a:cubicBezTo>
                <a:cubicBezTo>
                  <a:pt x="86" y="112"/>
                  <a:pt x="82" y="110"/>
                  <a:pt x="79" y="110"/>
                </a:cubicBezTo>
                <a:cubicBezTo>
                  <a:pt x="75" y="110"/>
                  <a:pt x="71" y="112"/>
                  <a:pt x="69" y="114"/>
                </a:cubicBezTo>
                <a:cubicBezTo>
                  <a:pt x="69" y="114"/>
                  <a:pt x="69" y="114"/>
                  <a:pt x="69" y="114"/>
                </a:cubicBezTo>
                <a:cubicBezTo>
                  <a:pt x="66" y="116"/>
                  <a:pt x="65" y="120"/>
                  <a:pt x="65" y="124"/>
                </a:cubicBezTo>
                <a:cubicBezTo>
                  <a:pt x="65" y="127"/>
                  <a:pt x="66" y="131"/>
                  <a:pt x="69" y="133"/>
                </a:cubicBezTo>
                <a:close/>
                <a:moveTo>
                  <a:pt x="75" y="120"/>
                </a:moveTo>
                <a:cubicBezTo>
                  <a:pt x="75" y="120"/>
                  <a:pt x="75" y="120"/>
                  <a:pt x="75" y="120"/>
                </a:cubicBezTo>
                <a:cubicBezTo>
                  <a:pt x="76" y="119"/>
                  <a:pt x="77" y="118"/>
                  <a:pt x="79" y="118"/>
                </a:cubicBezTo>
                <a:cubicBezTo>
                  <a:pt x="80" y="118"/>
                  <a:pt x="81" y="119"/>
                  <a:pt x="82" y="120"/>
                </a:cubicBezTo>
                <a:cubicBezTo>
                  <a:pt x="82" y="120"/>
                  <a:pt x="82" y="120"/>
                  <a:pt x="82" y="120"/>
                </a:cubicBezTo>
                <a:cubicBezTo>
                  <a:pt x="84" y="121"/>
                  <a:pt x="84" y="122"/>
                  <a:pt x="84" y="124"/>
                </a:cubicBezTo>
                <a:cubicBezTo>
                  <a:pt x="84" y="125"/>
                  <a:pt x="84" y="127"/>
                  <a:pt x="83" y="128"/>
                </a:cubicBezTo>
                <a:cubicBezTo>
                  <a:pt x="82" y="128"/>
                  <a:pt x="82" y="128"/>
                  <a:pt x="82" y="128"/>
                </a:cubicBezTo>
                <a:cubicBezTo>
                  <a:pt x="81" y="129"/>
                  <a:pt x="80" y="129"/>
                  <a:pt x="79" y="129"/>
                </a:cubicBezTo>
                <a:cubicBezTo>
                  <a:pt x="77" y="129"/>
                  <a:pt x="76" y="129"/>
                  <a:pt x="75" y="128"/>
                </a:cubicBezTo>
                <a:cubicBezTo>
                  <a:pt x="74" y="127"/>
                  <a:pt x="74" y="127"/>
                  <a:pt x="74" y="127"/>
                </a:cubicBezTo>
                <a:cubicBezTo>
                  <a:pt x="74" y="126"/>
                  <a:pt x="73" y="125"/>
                  <a:pt x="73" y="124"/>
                </a:cubicBezTo>
                <a:cubicBezTo>
                  <a:pt x="73" y="122"/>
                  <a:pt x="74" y="121"/>
                  <a:pt x="75" y="120"/>
                </a:cubicBezTo>
                <a:close/>
                <a:moveTo>
                  <a:pt x="81" y="91"/>
                </a:moveTo>
                <a:cubicBezTo>
                  <a:pt x="81" y="91"/>
                  <a:pt x="81" y="91"/>
                  <a:pt x="81" y="91"/>
                </a:cubicBezTo>
                <a:cubicBezTo>
                  <a:pt x="83" y="91"/>
                  <a:pt x="85" y="89"/>
                  <a:pt x="85" y="87"/>
                </a:cubicBezTo>
                <a:cubicBezTo>
                  <a:pt x="85" y="38"/>
                  <a:pt x="85" y="38"/>
                  <a:pt x="85" y="38"/>
                </a:cubicBezTo>
                <a:cubicBezTo>
                  <a:pt x="85" y="35"/>
                  <a:pt x="83" y="34"/>
                  <a:pt x="81" y="34"/>
                </a:cubicBezTo>
                <a:cubicBezTo>
                  <a:pt x="79" y="34"/>
                  <a:pt x="77" y="35"/>
                  <a:pt x="77" y="38"/>
                </a:cubicBezTo>
                <a:cubicBezTo>
                  <a:pt x="77" y="87"/>
                  <a:pt x="77" y="87"/>
                  <a:pt x="77" y="87"/>
                </a:cubicBezTo>
                <a:cubicBezTo>
                  <a:pt x="77" y="89"/>
                  <a:pt x="79" y="91"/>
                  <a:pt x="81" y="91"/>
                </a:cubicBezTo>
                <a:close/>
                <a:moveTo>
                  <a:pt x="148" y="109"/>
                </a:moveTo>
                <a:cubicBezTo>
                  <a:pt x="148" y="109"/>
                  <a:pt x="148" y="109"/>
                  <a:pt x="148" y="109"/>
                </a:cubicBezTo>
                <a:cubicBezTo>
                  <a:pt x="146" y="111"/>
                  <a:pt x="144" y="114"/>
                  <a:pt x="144" y="118"/>
                </a:cubicBezTo>
                <a:cubicBezTo>
                  <a:pt x="144" y="122"/>
                  <a:pt x="146" y="125"/>
                  <a:pt x="148" y="128"/>
                </a:cubicBezTo>
                <a:cubicBezTo>
                  <a:pt x="148" y="128"/>
                  <a:pt x="148" y="128"/>
                  <a:pt x="148" y="128"/>
                </a:cubicBezTo>
                <a:cubicBezTo>
                  <a:pt x="151" y="130"/>
                  <a:pt x="154" y="132"/>
                  <a:pt x="158" y="132"/>
                </a:cubicBezTo>
                <a:cubicBezTo>
                  <a:pt x="161" y="132"/>
                  <a:pt x="165" y="131"/>
                  <a:pt x="167" y="128"/>
                </a:cubicBezTo>
                <a:cubicBezTo>
                  <a:pt x="167" y="128"/>
                  <a:pt x="167" y="128"/>
                  <a:pt x="167" y="128"/>
                </a:cubicBezTo>
                <a:cubicBezTo>
                  <a:pt x="168" y="128"/>
                  <a:pt x="168" y="128"/>
                  <a:pt x="168" y="128"/>
                </a:cubicBezTo>
                <a:cubicBezTo>
                  <a:pt x="170" y="126"/>
                  <a:pt x="171" y="122"/>
                  <a:pt x="171" y="118"/>
                </a:cubicBezTo>
                <a:cubicBezTo>
                  <a:pt x="171" y="114"/>
                  <a:pt x="170" y="111"/>
                  <a:pt x="168" y="109"/>
                </a:cubicBezTo>
                <a:cubicBezTo>
                  <a:pt x="168" y="109"/>
                  <a:pt x="168" y="109"/>
                  <a:pt x="168" y="109"/>
                </a:cubicBezTo>
                <a:cubicBezTo>
                  <a:pt x="168" y="109"/>
                  <a:pt x="168" y="109"/>
                  <a:pt x="168" y="109"/>
                </a:cubicBezTo>
                <a:cubicBezTo>
                  <a:pt x="165" y="106"/>
                  <a:pt x="162" y="105"/>
                  <a:pt x="158" y="105"/>
                </a:cubicBezTo>
                <a:cubicBezTo>
                  <a:pt x="154" y="105"/>
                  <a:pt x="151" y="106"/>
                  <a:pt x="148" y="109"/>
                </a:cubicBezTo>
                <a:close/>
                <a:moveTo>
                  <a:pt x="154" y="114"/>
                </a:moveTo>
                <a:cubicBezTo>
                  <a:pt x="154" y="114"/>
                  <a:pt x="154" y="114"/>
                  <a:pt x="154" y="114"/>
                </a:cubicBezTo>
                <a:cubicBezTo>
                  <a:pt x="155" y="113"/>
                  <a:pt x="156" y="113"/>
                  <a:pt x="158" y="113"/>
                </a:cubicBezTo>
                <a:cubicBezTo>
                  <a:pt x="159" y="113"/>
                  <a:pt x="161" y="113"/>
                  <a:pt x="162" y="114"/>
                </a:cubicBezTo>
                <a:cubicBezTo>
                  <a:pt x="163" y="115"/>
                  <a:pt x="163" y="117"/>
                  <a:pt x="163" y="118"/>
                </a:cubicBezTo>
                <a:cubicBezTo>
                  <a:pt x="163" y="120"/>
                  <a:pt x="163" y="121"/>
                  <a:pt x="162" y="122"/>
                </a:cubicBezTo>
                <a:cubicBezTo>
                  <a:pt x="161" y="123"/>
                  <a:pt x="159" y="124"/>
                  <a:pt x="158" y="124"/>
                </a:cubicBezTo>
                <a:cubicBezTo>
                  <a:pt x="156" y="124"/>
                  <a:pt x="155" y="123"/>
                  <a:pt x="154" y="122"/>
                </a:cubicBezTo>
                <a:cubicBezTo>
                  <a:pt x="154" y="122"/>
                  <a:pt x="154" y="122"/>
                  <a:pt x="154" y="122"/>
                </a:cubicBezTo>
                <a:cubicBezTo>
                  <a:pt x="153" y="121"/>
                  <a:pt x="152" y="120"/>
                  <a:pt x="152" y="118"/>
                </a:cubicBezTo>
                <a:cubicBezTo>
                  <a:pt x="152" y="117"/>
                  <a:pt x="153" y="115"/>
                  <a:pt x="154" y="114"/>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3" name="Freeform 10"/>
          <p:cNvSpPr>
            <a:spLocks noEditPoints="1"/>
          </p:cNvSpPr>
          <p:nvPr/>
        </p:nvSpPr>
        <p:spPr bwMode="auto">
          <a:xfrm>
            <a:off x="107850" y="2091788"/>
            <a:ext cx="174824" cy="175280"/>
          </a:xfrm>
          <a:custGeom>
            <a:avLst/>
            <a:gdLst>
              <a:gd name="T0" fmla="*/ 47 w 162"/>
              <a:gd name="T1" fmla="*/ 34 h 163"/>
              <a:gd name="T2" fmla="*/ 34 w 162"/>
              <a:gd name="T3" fmla="*/ 47 h 163"/>
              <a:gd name="T4" fmla="*/ 32 w 162"/>
              <a:gd name="T5" fmla="*/ 61 h 163"/>
              <a:gd name="T6" fmla="*/ 41 w 162"/>
              <a:gd name="T7" fmla="*/ 52 h 163"/>
              <a:gd name="T8" fmla="*/ 52 w 162"/>
              <a:gd name="T9" fmla="*/ 41 h 163"/>
              <a:gd name="T10" fmla="*/ 60 w 162"/>
              <a:gd name="T11" fmla="*/ 32 h 163"/>
              <a:gd name="T12" fmla="*/ 160 w 162"/>
              <a:gd name="T13" fmla="*/ 150 h 163"/>
              <a:gd name="T14" fmla="*/ 130 w 162"/>
              <a:gd name="T15" fmla="*/ 121 h 163"/>
              <a:gd name="T16" fmla="*/ 147 w 162"/>
              <a:gd name="T17" fmla="*/ 74 h 163"/>
              <a:gd name="T18" fmla="*/ 142 w 162"/>
              <a:gd name="T19" fmla="*/ 46 h 163"/>
              <a:gd name="T20" fmla="*/ 126 w 162"/>
              <a:gd name="T21" fmla="*/ 22 h 163"/>
              <a:gd name="T22" fmla="*/ 74 w 162"/>
              <a:gd name="T23" fmla="*/ 0 h 163"/>
              <a:gd name="T24" fmla="*/ 6 w 162"/>
              <a:gd name="T25" fmla="*/ 46 h 163"/>
              <a:gd name="T26" fmla="*/ 5 w 162"/>
              <a:gd name="T27" fmla="*/ 102 h 163"/>
              <a:gd name="T28" fmla="*/ 21 w 162"/>
              <a:gd name="T29" fmla="*/ 126 h 163"/>
              <a:gd name="T30" fmla="*/ 45 w 162"/>
              <a:gd name="T31" fmla="*/ 142 h 163"/>
              <a:gd name="T32" fmla="*/ 45 w 162"/>
              <a:gd name="T33" fmla="*/ 142 h 163"/>
              <a:gd name="T34" fmla="*/ 102 w 162"/>
              <a:gd name="T35" fmla="*/ 142 h 163"/>
              <a:gd name="T36" fmla="*/ 150 w 162"/>
              <a:gd name="T37" fmla="*/ 160 h 163"/>
              <a:gd name="T38" fmla="*/ 160 w 162"/>
              <a:gd name="T39" fmla="*/ 150 h 163"/>
              <a:gd name="T40" fmla="*/ 116 w 162"/>
              <a:gd name="T41" fmla="*/ 117 h 163"/>
              <a:gd name="T42" fmla="*/ 97 w 162"/>
              <a:gd name="T43" fmla="*/ 130 h 163"/>
              <a:gd name="T44" fmla="*/ 51 w 162"/>
              <a:gd name="T45" fmla="*/ 130 h 163"/>
              <a:gd name="T46" fmla="*/ 31 w 162"/>
              <a:gd name="T47" fmla="*/ 117 h 163"/>
              <a:gd name="T48" fmla="*/ 31 w 162"/>
              <a:gd name="T49" fmla="*/ 117 h 163"/>
              <a:gd name="T50" fmla="*/ 18 w 162"/>
              <a:gd name="T51" fmla="*/ 97 h 163"/>
              <a:gd name="T52" fmla="*/ 18 w 162"/>
              <a:gd name="T53" fmla="*/ 51 h 163"/>
              <a:gd name="T54" fmla="*/ 74 w 162"/>
              <a:gd name="T55" fmla="*/ 14 h 163"/>
              <a:gd name="T56" fmla="*/ 116 w 162"/>
              <a:gd name="T57" fmla="*/ 31 h 163"/>
              <a:gd name="T58" fmla="*/ 129 w 162"/>
              <a:gd name="T59" fmla="*/ 51 h 163"/>
              <a:gd name="T60" fmla="*/ 134 w 162"/>
              <a:gd name="T61" fmla="*/ 74 h 163"/>
              <a:gd name="T62" fmla="*/ 116 w 162"/>
              <a:gd name="T63" fmla="*/ 117 h 163"/>
              <a:gd name="T64" fmla="*/ 117 w 162"/>
              <a:gd name="T65" fmla="*/ 70 h 163"/>
              <a:gd name="T66" fmla="*/ 110 w 162"/>
              <a:gd name="T67" fmla="*/ 89 h 163"/>
              <a:gd name="T68" fmla="*/ 102 w 162"/>
              <a:gd name="T69" fmla="*/ 102 h 163"/>
              <a:gd name="T70" fmla="*/ 74 w 162"/>
              <a:gd name="T71" fmla="*/ 114 h 163"/>
              <a:gd name="T72" fmla="*/ 74 w 162"/>
              <a:gd name="T73" fmla="*/ 122 h 163"/>
              <a:gd name="T74" fmla="*/ 107 w 162"/>
              <a:gd name="T75" fmla="*/ 108 h 163"/>
              <a:gd name="T76" fmla="*/ 118 w 162"/>
              <a:gd name="T77" fmla="*/ 92 h 163"/>
              <a:gd name="T78" fmla="*/ 117 w 162"/>
              <a:gd name="T79" fmla="*/ 7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2" h="163">
                <a:moveTo>
                  <a:pt x="55" y="30"/>
                </a:moveTo>
                <a:cubicBezTo>
                  <a:pt x="52" y="31"/>
                  <a:pt x="50" y="33"/>
                  <a:pt x="47" y="34"/>
                </a:cubicBezTo>
                <a:cubicBezTo>
                  <a:pt x="44" y="36"/>
                  <a:pt x="42" y="38"/>
                  <a:pt x="40" y="40"/>
                </a:cubicBezTo>
                <a:cubicBezTo>
                  <a:pt x="38" y="42"/>
                  <a:pt x="36" y="45"/>
                  <a:pt x="34" y="47"/>
                </a:cubicBezTo>
                <a:cubicBezTo>
                  <a:pt x="32" y="50"/>
                  <a:pt x="31" y="53"/>
                  <a:pt x="30" y="55"/>
                </a:cubicBezTo>
                <a:cubicBezTo>
                  <a:pt x="29" y="57"/>
                  <a:pt x="30" y="60"/>
                  <a:pt x="32" y="61"/>
                </a:cubicBezTo>
                <a:cubicBezTo>
                  <a:pt x="34" y="62"/>
                  <a:pt x="36" y="61"/>
                  <a:pt x="37" y="59"/>
                </a:cubicBezTo>
                <a:cubicBezTo>
                  <a:pt x="38" y="56"/>
                  <a:pt x="39" y="54"/>
                  <a:pt x="41" y="52"/>
                </a:cubicBezTo>
                <a:cubicBezTo>
                  <a:pt x="42" y="50"/>
                  <a:pt x="44" y="48"/>
                  <a:pt x="46" y="46"/>
                </a:cubicBezTo>
                <a:cubicBezTo>
                  <a:pt x="48" y="44"/>
                  <a:pt x="49" y="43"/>
                  <a:pt x="52" y="41"/>
                </a:cubicBezTo>
                <a:cubicBezTo>
                  <a:pt x="54" y="40"/>
                  <a:pt x="56" y="38"/>
                  <a:pt x="58" y="37"/>
                </a:cubicBezTo>
                <a:cubicBezTo>
                  <a:pt x="60" y="37"/>
                  <a:pt x="61" y="34"/>
                  <a:pt x="60" y="32"/>
                </a:cubicBezTo>
                <a:cubicBezTo>
                  <a:pt x="59" y="30"/>
                  <a:pt x="57" y="29"/>
                  <a:pt x="55" y="30"/>
                </a:cubicBezTo>
                <a:close/>
                <a:moveTo>
                  <a:pt x="160" y="150"/>
                </a:moveTo>
                <a:cubicBezTo>
                  <a:pt x="160" y="150"/>
                  <a:pt x="160" y="150"/>
                  <a:pt x="160" y="150"/>
                </a:cubicBezTo>
                <a:cubicBezTo>
                  <a:pt x="130" y="121"/>
                  <a:pt x="130" y="121"/>
                  <a:pt x="130" y="121"/>
                </a:cubicBezTo>
                <a:cubicBezTo>
                  <a:pt x="135" y="115"/>
                  <a:pt x="139" y="109"/>
                  <a:pt x="142" y="102"/>
                </a:cubicBezTo>
                <a:cubicBezTo>
                  <a:pt x="145" y="93"/>
                  <a:pt x="147" y="84"/>
                  <a:pt x="147" y="74"/>
                </a:cubicBezTo>
                <a:cubicBezTo>
                  <a:pt x="147" y="64"/>
                  <a:pt x="145" y="55"/>
                  <a:pt x="142" y="46"/>
                </a:cubicBezTo>
                <a:cubicBezTo>
                  <a:pt x="142" y="46"/>
                  <a:pt x="142" y="46"/>
                  <a:pt x="142" y="46"/>
                </a:cubicBezTo>
                <a:cubicBezTo>
                  <a:pt x="138" y="37"/>
                  <a:pt x="133" y="29"/>
                  <a:pt x="126" y="22"/>
                </a:cubicBezTo>
                <a:cubicBezTo>
                  <a:pt x="126" y="22"/>
                  <a:pt x="126" y="22"/>
                  <a:pt x="126" y="22"/>
                </a:cubicBezTo>
                <a:cubicBezTo>
                  <a:pt x="119" y="15"/>
                  <a:pt x="111" y="10"/>
                  <a:pt x="102" y="6"/>
                </a:cubicBezTo>
                <a:cubicBezTo>
                  <a:pt x="93" y="2"/>
                  <a:pt x="84" y="0"/>
                  <a:pt x="74" y="0"/>
                </a:cubicBezTo>
                <a:cubicBezTo>
                  <a:pt x="53" y="0"/>
                  <a:pt x="35" y="8"/>
                  <a:pt x="21" y="22"/>
                </a:cubicBezTo>
                <a:cubicBezTo>
                  <a:pt x="15" y="29"/>
                  <a:pt x="9" y="37"/>
                  <a:pt x="6" y="46"/>
                </a:cubicBezTo>
                <a:cubicBezTo>
                  <a:pt x="2" y="55"/>
                  <a:pt x="0" y="64"/>
                  <a:pt x="0" y="74"/>
                </a:cubicBezTo>
                <a:cubicBezTo>
                  <a:pt x="0" y="84"/>
                  <a:pt x="2" y="93"/>
                  <a:pt x="5" y="102"/>
                </a:cubicBezTo>
                <a:cubicBezTo>
                  <a:pt x="6" y="102"/>
                  <a:pt x="6" y="102"/>
                  <a:pt x="6" y="102"/>
                </a:cubicBezTo>
                <a:cubicBezTo>
                  <a:pt x="9" y="111"/>
                  <a:pt x="15" y="119"/>
                  <a:pt x="21" y="126"/>
                </a:cubicBezTo>
                <a:cubicBezTo>
                  <a:pt x="22" y="126"/>
                  <a:pt x="22" y="126"/>
                  <a:pt x="22" y="126"/>
                </a:cubicBezTo>
                <a:cubicBezTo>
                  <a:pt x="28" y="133"/>
                  <a:pt x="36" y="138"/>
                  <a:pt x="45" y="142"/>
                </a:cubicBezTo>
                <a:cubicBezTo>
                  <a:pt x="45" y="142"/>
                  <a:pt x="45" y="142"/>
                  <a:pt x="45" y="142"/>
                </a:cubicBezTo>
                <a:cubicBezTo>
                  <a:pt x="45" y="142"/>
                  <a:pt x="45" y="142"/>
                  <a:pt x="45" y="142"/>
                </a:cubicBezTo>
                <a:cubicBezTo>
                  <a:pt x="54" y="146"/>
                  <a:pt x="64" y="148"/>
                  <a:pt x="74" y="148"/>
                </a:cubicBezTo>
                <a:cubicBezTo>
                  <a:pt x="84" y="148"/>
                  <a:pt x="93" y="146"/>
                  <a:pt x="102" y="142"/>
                </a:cubicBezTo>
                <a:cubicBezTo>
                  <a:pt x="109" y="139"/>
                  <a:pt x="115" y="135"/>
                  <a:pt x="121" y="131"/>
                </a:cubicBezTo>
                <a:cubicBezTo>
                  <a:pt x="150" y="160"/>
                  <a:pt x="150" y="160"/>
                  <a:pt x="150" y="160"/>
                </a:cubicBezTo>
                <a:cubicBezTo>
                  <a:pt x="153" y="163"/>
                  <a:pt x="157" y="163"/>
                  <a:pt x="160" y="160"/>
                </a:cubicBezTo>
                <a:cubicBezTo>
                  <a:pt x="162" y="157"/>
                  <a:pt x="162" y="153"/>
                  <a:pt x="160" y="150"/>
                </a:cubicBezTo>
                <a:close/>
                <a:moveTo>
                  <a:pt x="116" y="117"/>
                </a:moveTo>
                <a:cubicBezTo>
                  <a:pt x="116" y="117"/>
                  <a:pt x="116" y="117"/>
                  <a:pt x="116" y="117"/>
                </a:cubicBezTo>
                <a:cubicBezTo>
                  <a:pt x="116" y="117"/>
                  <a:pt x="116" y="117"/>
                  <a:pt x="116" y="117"/>
                </a:cubicBezTo>
                <a:cubicBezTo>
                  <a:pt x="111" y="122"/>
                  <a:pt x="104" y="127"/>
                  <a:pt x="97" y="130"/>
                </a:cubicBezTo>
                <a:cubicBezTo>
                  <a:pt x="90" y="133"/>
                  <a:pt x="82" y="134"/>
                  <a:pt x="74" y="134"/>
                </a:cubicBezTo>
                <a:cubicBezTo>
                  <a:pt x="65" y="134"/>
                  <a:pt x="58" y="133"/>
                  <a:pt x="51" y="130"/>
                </a:cubicBezTo>
                <a:cubicBezTo>
                  <a:pt x="51" y="130"/>
                  <a:pt x="51" y="130"/>
                  <a:pt x="51" y="130"/>
                </a:cubicBezTo>
                <a:cubicBezTo>
                  <a:pt x="43" y="127"/>
                  <a:pt x="37" y="122"/>
                  <a:pt x="31" y="117"/>
                </a:cubicBezTo>
                <a:cubicBezTo>
                  <a:pt x="31" y="117"/>
                  <a:pt x="31" y="117"/>
                  <a:pt x="31" y="117"/>
                </a:cubicBezTo>
                <a:cubicBezTo>
                  <a:pt x="31" y="117"/>
                  <a:pt x="31" y="117"/>
                  <a:pt x="31" y="117"/>
                </a:cubicBezTo>
                <a:cubicBezTo>
                  <a:pt x="26" y="111"/>
                  <a:pt x="21" y="104"/>
                  <a:pt x="18" y="97"/>
                </a:cubicBezTo>
                <a:cubicBezTo>
                  <a:pt x="18" y="97"/>
                  <a:pt x="18" y="97"/>
                  <a:pt x="18" y="97"/>
                </a:cubicBezTo>
                <a:cubicBezTo>
                  <a:pt x="15" y="90"/>
                  <a:pt x="13" y="82"/>
                  <a:pt x="13" y="74"/>
                </a:cubicBezTo>
                <a:cubicBezTo>
                  <a:pt x="13" y="66"/>
                  <a:pt x="15" y="58"/>
                  <a:pt x="18" y="51"/>
                </a:cubicBezTo>
                <a:cubicBezTo>
                  <a:pt x="21" y="44"/>
                  <a:pt x="26" y="37"/>
                  <a:pt x="31" y="31"/>
                </a:cubicBezTo>
                <a:cubicBezTo>
                  <a:pt x="42" y="21"/>
                  <a:pt x="57" y="14"/>
                  <a:pt x="74" y="14"/>
                </a:cubicBezTo>
                <a:cubicBezTo>
                  <a:pt x="82" y="14"/>
                  <a:pt x="90" y="15"/>
                  <a:pt x="97" y="18"/>
                </a:cubicBezTo>
                <a:cubicBezTo>
                  <a:pt x="104" y="21"/>
                  <a:pt x="111" y="26"/>
                  <a:pt x="116" y="31"/>
                </a:cubicBezTo>
                <a:cubicBezTo>
                  <a:pt x="117" y="32"/>
                  <a:pt x="117" y="32"/>
                  <a:pt x="117" y="32"/>
                </a:cubicBezTo>
                <a:cubicBezTo>
                  <a:pt x="122" y="37"/>
                  <a:pt x="126" y="44"/>
                  <a:pt x="129" y="51"/>
                </a:cubicBezTo>
                <a:cubicBezTo>
                  <a:pt x="129" y="51"/>
                  <a:pt x="129" y="51"/>
                  <a:pt x="129" y="51"/>
                </a:cubicBezTo>
                <a:cubicBezTo>
                  <a:pt x="132" y="58"/>
                  <a:pt x="134" y="66"/>
                  <a:pt x="134" y="74"/>
                </a:cubicBezTo>
                <a:cubicBezTo>
                  <a:pt x="134" y="82"/>
                  <a:pt x="132" y="90"/>
                  <a:pt x="129" y="97"/>
                </a:cubicBezTo>
                <a:cubicBezTo>
                  <a:pt x="126" y="104"/>
                  <a:pt x="122" y="111"/>
                  <a:pt x="116" y="117"/>
                </a:cubicBezTo>
                <a:close/>
                <a:moveTo>
                  <a:pt x="117" y="70"/>
                </a:moveTo>
                <a:cubicBezTo>
                  <a:pt x="117" y="70"/>
                  <a:pt x="117" y="70"/>
                  <a:pt x="117" y="70"/>
                </a:cubicBezTo>
                <a:cubicBezTo>
                  <a:pt x="115" y="70"/>
                  <a:pt x="113" y="72"/>
                  <a:pt x="113" y="74"/>
                </a:cubicBezTo>
                <a:cubicBezTo>
                  <a:pt x="113" y="79"/>
                  <a:pt x="112" y="84"/>
                  <a:pt x="110" y="89"/>
                </a:cubicBezTo>
                <a:cubicBezTo>
                  <a:pt x="110" y="89"/>
                  <a:pt x="110" y="89"/>
                  <a:pt x="110" y="89"/>
                </a:cubicBezTo>
                <a:cubicBezTo>
                  <a:pt x="108" y="94"/>
                  <a:pt x="105" y="98"/>
                  <a:pt x="102" y="102"/>
                </a:cubicBezTo>
                <a:cubicBezTo>
                  <a:pt x="98" y="106"/>
                  <a:pt x="94" y="109"/>
                  <a:pt x="89" y="111"/>
                </a:cubicBezTo>
                <a:cubicBezTo>
                  <a:pt x="84" y="113"/>
                  <a:pt x="79" y="114"/>
                  <a:pt x="74" y="114"/>
                </a:cubicBezTo>
                <a:cubicBezTo>
                  <a:pt x="71" y="114"/>
                  <a:pt x="70" y="115"/>
                  <a:pt x="70" y="118"/>
                </a:cubicBezTo>
                <a:cubicBezTo>
                  <a:pt x="70" y="120"/>
                  <a:pt x="71" y="122"/>
                  <a:pt x="74" y="122"/>
                </a:cubicBezTo>
                <a:cubicBezTo>
                  <a:pt x="80" y="122"/>
                  <a:pt x="86" y="120"/>
                  <a:pt x="92" y="118"/>
                </a:cubicBezTo>
                <a:cubicBezTo>
                  <a:pt x="98" y="116"/>
                  <a:pt x="103" y="112"/>
                  <a:pt x="107" y="108"/>
                </a:cubicBezTo>
                <a:cubicBezTo>
                  <a:pt x="112" y="103"/>
                  <a:pt x="115" y="98"/>
                  <a:pt x="118" y="92"/>
                </a:cubicBezTo>
                <a:cubicBezTo>
                  <a:pt x="118" y="92"/>
                  <a:pt x="118" y="92"/>
                  <a:pt x="118" y="92"/>
                </a:cubicBezTo>
                <a:cubicBezTo>
                  <a:pt x="120" y="86"/>
                  <a:pt x="121" y="80"/>
                  <a:pt x="121" y="74"/>
                </a:cubicBezTo>
                <a:cubicBezTo>
                  <a:pt x="121" y="72"/>
                  <a:pt x="120" y="70"/>
                  <a:pt x="117" y="70"/>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2" name="Freeform 11"/>
          <p:cNvSpPr>
            <a:spLocks noEditPoints="1"/>
          </p:cNvSpPr>
          <p:nvPr/>
        </p:nvSpPr>
        <p:spPr bwMode="auto">
          <a:xfrm>
            <a:off x="124293" y="2864285"/>
            <a:ext cx="150176" cy="190798"/>
          </a:xfrm>
          <a:custGeom>
            <a:avLst/>
            <a:gdLst>
              <a:gd name="T0" fmla="*/ 104 w 139"/>
              <a:gd name="T1" fmla="*/ 99 h 177"/>
              <a:gd name="T2" fmla="*/ 91 w 139"/>
              <a:gd name="T3" fmla="*/ 160 h 177"/>
              <a:gd name="T4" fmla="*/ 133 w 139"/>
              <a:gd name="T5" fmla="*/ 164 h 177"/>
              <a:gd name="T6" fmla="*/ 133 w 139"/>
              <a:gd name="T7" fmla="*/ 177 h 177"/>
              <a:gd name="T8" fmla="*/ 0 w 139"/>
              <a:gd name="T9" fmla="*/ 170 h 177"/>
              <a:gd name="T10" fmla="*/ 51 w 139"/>
              <a:gd name="T11" fmla="*/ 164 h 177"/>
              <a:gd name="T12" fmla="*/ 81 w 139"/>
              <a:gd name="T13" fmla="*/ 151 h 177"/>
              <a:gd name="T14" fmla="*/ 10 w 139"/>
              <a:gd name="T15" fmla="*/ 147 h 177"/>
              <a:gd name="T16" fmla="*/ 10 w 139"/>
              <a:gd name="T17" fmla="*/ 139 h 177"/>
              <a:gd name="T18" fmla="*/ 94 w 139"/>
              <a:gd name="T19" fmla="*/ 120 h 177"/>
              <a:gd name="T20" fmla="*/ 84 w 139"/>
              <a:gd name="T21" fmla="*/ 92 h 177"/>
              <a:gd name="T22" fmla="*/ 69 w 139"/>
              <a:gd name="T23" fmla="*/ 94 h 177"/>
              <a:gd name="T24" fmla="*/ 53 w 139"/>
              <a:gd name="T25" fmla="*/ 113 h 177"/>
              <a:gd name="T26" fmla="*/ 46 w 139"/>
              <a:gd name="T27" fmla="*/ 117 h 177"/>
              <a:gd name="T28" fmla="*/ 24 w 139"/>
              <a:gd name="T29" fmla="*/ 109 h 177"/>
              <a:gd name="T30" fmla="*/ 26 w 139"/>
              <a:gd name="T31" fmla="*/ 97 h 177"/>
              <a:gd name="T32" fmla="*/ 21 w 139"/>
              <a:gd name="T33" fmla="*/ 89 h 177"/>
              <a:gd name="T34" fmla="*/ 63 w 139"/>
              <a:gd name="T35" fmla="*/ 24 h 177"/>
              <a:gd name="T36" fmla="*/ 67 w 139"/>
              <a:gd name="T37" fmla="*/ 26 h 177"/>
              <a:gd name="T38" fmla="*/ 69 w 139"/>
              <a:gd name="T39" fmla="*/ 14 h 177"/>
              <a:gd name="T40" fmla="*/ 76 w 139"/>
              <a:gd name="T41" fmla="*/ 2 h 177"/>
              <a:gd name="T42" fmla="*/ 109 w 139"/>
              <a:gd name="T43" fmla="*/ 29 h 177"/>
              <a:gd name="T44" fmla="*/ 96 w 139"/>
              <a:gd name="T45" fmla="*/ 30 h 177"/>
              <a:gd name="T46" fmla="*/ 94 w 139"/>
              <a:gd name="T47" fmla="*/ 42 h 177"/>
              <a:gd name="T48" fmla="*/ 87 w 139"/>
              <a:gd name="T49" fmla="*/ 63 h 177"/>
              <a:gd name="T50" fmla="*/ 92 w 139"/>
              <a:gd name="T51" fmla="*/ 81 h 177"/>
              <a:gd name="T52" fmla="*/ 89 w 139"/>
              <a:gd name="T53" fmla="*/ 26 h 177"/>
              <a:gd name="T54" fmla="*/ 74 w 139"/>
              <a:gd name="T55" fmla="*/ 30 h 177"/>
              <a:gd name="T56" fmla="*/ 89 w 139"/>
              <a:gd name="T57" fmla="*/ 26 h 177"/>
              <a:gd name="T58" fmla="*/ 80 w 139"/>
              <a:gd name="T59" fmla="*/ 59 h 177"/>
              <a:gd name="T60" fmla="*/ 62 w 139"/>
              <a:gd name="T61" fmla="*/ 33 h 177"/>
              <a:gd name="T62" fmla="*/ 54 w 139"/>
              <a:gd name="T63" fmla="*/ 104 h 177"/>
              <a:gd name="T64" fmla="*/ 56 w 139"/>
              <a:gd name="T65" fmla="*/ 76 h 177"/>
              <a:gd name="T66" fmla="*/ 62 w 139"/>
              <a:gd name="T67" fmla="*/ 63 h 177"/>
              <a:gd name="T68" fmla="*/ 82 w 139"/>
              <a:gd name="T69" fmla="*/ 69 h 177"/>
              <a:gd name="T70" fmla="*/ 67 w 139"/>
              <a:gd name="T71" fmla="*/ 69 h 177"/>
              <a:gd name="T72" fmla="*/ 67 w 139"/>
              <a:gd name="T73" fmla="*/ 69 h 177"/>
              <a:gd name="T74" fmla="*/ 75 w 139"/>
              <a:gd name="T75" fmla="*/ 86 h 177"/>
              <a:gd name="T76" fmla="*/ 82 w 139"/>
              <a:gd name="T77" fmla="*/ 83 h 177"/>
              <a:gd name="T78" fmla="*/ 82 w 139"/>
              <a:gd name="T79" fmla="*/ 69 h 177"/>
              <a:gd name="T80" fmla="*/ 33 w 139"/>
              <a:gd name="T81" fmla="*/ 101 h 177"/>
              <a:gd name="T82" fmla="*/ 31 w 139"/>
              <a:gd name="T83" fmla="*/ 104 h 177"/>
              <a:gd name="T84" fmla="*/ 42 w 139"/>
              <a:gd name="T85" fmla="*/ 10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9" h="177">
                <a:moveTo>
                  <a:pt x="92" y="81"/>
                </a:moveTo>
                <a:cubicBezTo>
                  <a:pt x="97" y="87"/>
                  <a:pt x="101" y="92"/>
                  <a:pt x="104" y="99"/>
                </a:cubicBezTo>
                <a:cubicBezTo>
                  <a:pt x="106" y="106"/>
                  <a:pt x="108" y="113"/>
                  <a:pt x="108" y="120"/>
                </a:cubicBezTo>
                <a:cubicBezTo>
                  <a:pt x="108" y="136"/>
                  <a:pt x="101" y="150"/>
                  <a:pt x="91" y="160"/>
                </a:cubicBezTo>
                <a:cubicBezTo>
                  <a:pt x="90" y="162"/>
                  <a:pt x="89" y="163"/>
                  <a:pt x="88" y="164"/>
                </a:cubicBezTo>
                <a:cubicBezTo>
                  <a:pt x="133" y="164"/>
                  <a:pt x="133" y="164"/>
                  <a:pt x="133" y="164"/>
                </a:cubicBezTo>
                <a:cubicBezTo>
                  <a:pt x="136" y="164"/>
                  <a:pt x="139" y="167"/>
                  <a:pt x="139" y="170"/>
                </a:cubicBezTo>
                <a:cubicBezTo>
                  <a:pt x="139" y="174"/>
                  <a:pt x="136" y="177"/>
                  <a:pt x="133" y="177"/>
                </a:cubicBezTo>
                <a:cubicBezTo>
                  <a:pt x="91" y="177"/>
                  <a:pt x="49" y="177"/>
                  <a:pt x="7" y="177"/>
                </a:cubicBezTo>
                <a:cubicBezTo>
                  <a:pt x="3" y="177"/>
                  <a:pt x="0" y="174"/>
                  <a:pt x="0" y="170"/>
                </a:cubicBezTo>
                <a:cubicBezTo>
                  <a:pt x="0" y="167"/>
                  <a:pt x="3" y="164"/>
                  <a:pt x="7" y="164"/>
                </a:cubicBezTo>
                <a:cubicBezTo>
                  <a:pt x="51" y="164"/>
                  <a:pt x="51" y="164"/>
                  <a:pt x="51" y="164"/>
                </a:cubicBezTo>
                <a:cubicBezTo>
                  <a:pt x="51" y="164"/>
                  <a:pt x="51" y="164"/>
                  <a:pt x="51" y="164"/>
                </a:cubicBezTo>
                <a:cubicBezTo>
                  <a:pt x="63" y="164"/>
                  <a:pt x="74" y="159"/>
                  <a:pt x="81" y="151"/>
                </a:cubicBezTo>
                <a:cubicBezTo>
                  <a:pt x="83" y="150"/>
                  <a:pt x="84" y="148"/>
                  <a:pt x="85" y="147"/>
                </a:cubicBezTo>
                <a:cubicBezTo>
                  <a:pt x="10" y="147"/>
                  <a:pt x="10" y="147"/>
                  <a:pt x="10" y="147"/>
                </a:cubicBezTo>
                <a:cubicBezTo>
                  <a:pt x="8" y="147"/>
                  <a:pt x="6" y="145"/>
                  <a:pt x="6" y="143"/>
                </a:cubicBezTo>
                <a:cubicBezTo>
                  <a:pt x="6" y="141"/>
                  <a:pt x="8" y="139"/>
                  <a:pt x="10" y="139"/>
                </a:cubicBezTo>
                <a:cubicBezTo>
                  <a:pt x="90" y="139"/>
                  <a:pt x="90" y="139"/>
                  <a:pt x="90" y="139"/>
                </a:cubicBezTo>
                <a:cubicBezTo>
                  <a:pt x="93" y="133"/>
                  <a:pt x="94" y="127"/>
                  <a:pt x="94" y="120"/>
                </a:cubicBezTo>
                <a:cubicBezTo>
                  <a:pt x="94" y="114"/>
                  <a:pt x="93" y="109"/>
                  <a:pt x="91" y="104"/>
                </a:cubicBezTo>
                <a:cubicBezTo>
                  <a:pt x="89" y="100"/>
                  <a:pt x="87" y="96"/>
                  <a:pt x="84" y="92"/>
                </a:cubicBezTo>
                <a:cubicBezTo>
                  <a:pt x="81" y="94"/>
                  <a:pt x="78" y="94"/>
                  <a:pt x="75" y="94"/>
                </a:cubicBezTo>
                <a:cubicBezTo>
                  <a:pt x="73" y="94"/>
                  <a:pt x="71" y="94"/>
                  <a:pt x="69" y="94"/>
                </a:cubicBezTo>
                <a:cubicBezTo>
                  <a:pt x="59" y="111"/>
                  <a:pt x="59" y="111"/>
                  <a:pt x="59" y="111"/>
                </a:cubicBezTo>
                <a:cubicBezTo>
                  <a:pt x="58" y="113"/>
                  <a:pt x="55" y="114"/>
                  <a:pt x="53" y="113"/>
                </a:cubicBezTo>
                <a:cubicBezTo>
                  <a:pt x="50" y="111"/>
                  <a:pt x="50" y="111"/>
                  <a:pt x="50" y="111"/>
                </a:cubicBezTo>
                <a:cubicBezTo>
                  <a:pt x="46" y="117"/>
                  <a:pt x="46" y="117"/>
                  <a:pt x="46" y="117"/>
                </a:cubicBezTo>
                <a:cubicBezTo>
                  <a:pt x="45" y="119"/>
                  <a:pt x="42" y="119"/>
                  <a:pt x="40" y="118"/>
                </a:cubicBezTo>
                <a:cubicBezTo>
                  <a:pt x="24" y="109"/>
                  <a:pt x="24" y="109"/>
                  <a:pt x="24" y="109"/>
                </a:cubicBezTo>
                <a:cubicBezTo>
                  <a:pt x="22" y="108"/>
                  <a:pt x="21" y="105"/>
                  <a:pt x="22" y="103"/>
                </a:cubicBezTo>
                <a:cubicBezTo>
                  <a:pt x="26" y="97"/>
                  <a:pt x="26" y="97"/>
                  <a:pt x="26" y="97"/>
                </a:cubicBezTo>
                <a:cubicBezTo>
                  <a:pt x="22" y="95"/>
                  <a:pt x="22" y="95"/>
                  <a:pt x="22" y="95"/>
                </a:cubicBezTo>
                <a:cubicBezTo>
                  <a:pt x="20" y="94"/>
                  <a:pt x="20" y="91"/>
                  <a:pt x="21" y="89"/>
                </a:cubicBezTo>
                <a:cubicBezTo>
                  <a:pt x="57" y="26"/>
                  <a:pt x="57" y="26"/>
                  <a:pt x="57" y="26"/>
                </a:cubicBezTo>
                <a:cubicBezTo>
                  <a:pt x="58" y="24"/>
                  <a:pt x="61" y="23"/>
                  <a:pt x="63" y="24"/>
                </a:cubicBezTo>
                <a:cubicBezTo>
                  <a:pt x="63" y="24"/>
                  <a:pt x="63" y="24"/>
                  <a:pt x="63" y="24"/>
                </a:cubicBezTo>
                <a:cubicBezTo>
                  <a:pt x="67" y="26"/>
                  <a:pt x="67" y="26"/>
                  <a:pt x="67" y="26"/>
                </a:cubicBezTo>
                <a:cubicBezTo>
                  <a:pt x="73" y="16"/>
                  <a:pt x="73" y="16"/>
                  <a:pt x="73" y="16"/>
                </a:cubicBezTo>
                <a:cubicBezTo>
                  <a:pt x="69" y="14"/>
                  <a:pt x="69" y="14"/>
                  <a:pt x="69" y="14"/>
                </a:cubicBezTo>
                <a:cubicBezTo>
                  <a:pt x="66" y="12"/>
                  <a:pt x="65" y="8"/>
                  <a:pt x="66" y="5"/>
                </a:cubicBezTo>
                <a:cubicBezTo>
                  <a:pt x="68" y="1"/>
                  <a:pt x="72" y="0"/>
                  <a:pt x="76" y="2"/>
                </a:cubicBezTo>
                <a:cubicBezTo>
                  <a:pt x="86" y="8"/>
                  <a:pt x="96" y="14"/>
                  <a:pt x="107" y="20"/>
                </a:cubicBezTo>
                <a:cubicBezTo>
                  <a:pt x="110" y="22"/>
                  <a:pt x="111" y="26"/>
                  <a:pt x="109" y="29"/>
                </a:cubicBezTo>
                <a:cubicBezTo>
                  <a:pt x="107" y="33"/>
                  <a:pt x="103" y="34"/>
                  <a:pt x="100" y="32"/>
                </a:cubicBezTo>
                <a:cubicBezTo>
                  <a:pt x="96" y="30"/>
                  <a:pt x="96" y="30"/>
                  <a:pt x="96" y="30"/>
                </a:cubicBezTo>
                <a:cubicBezTo>
                  <a:pt x="90" y="40"/>
                  <a:pt x="90" y="40"/>
                  <a:pt x="90" y="40"/>
                </a:cubicBezTo>
                <a:cubicBezTo>
                  <a:pt x="94" y="42"/>
                  <a:pt x="94" y="42"/>
                  <a:pt x="94" y="42"/>
                </a:cubicBezTo>
                <a:cubicBezTo>
                  <a:pt x="96" y="43"/>
                  <a:pt x="97" y="46"/>
                  <a:pt x="96" y="48"/>
                </a:cubicBezTo>
                <a:cubicBezTo>
                  <a:pt x="87" y="63"/>
                  <a:pt x="87" y="63"/>
                  <a:pt x="87" y="63"/>
                </a:cubicBezTo>
                <a:cubicBezTo>
                  <a:pt x="91" y="66"/>
                  <a:pt x="93" y="71"/>
                  <a:pt x="93" y="76"/>
                </a:cubicBezTo>
                <a:cubicBezTo>
                  <a:pt x="93" y="78"/>
                  <a:pt x="93" y="80"/>
                  <a:pt x="92" y="81"/>
                </a:cubicBezTo>
                <a:close/>
                <a:moveTo>
                  <a:pt x="89" y="26"/>
                </a:moveTo>
                <a:cubicBezTo>
                  <a:pt x="89" y="26"/>
                  <a:pt x="89" y="26"/>
                  <a:pt x="89" y="26"/>
                </a:cubicBezTo>
                <a:cubicBezTo>
                  <a:pt x="86" y="24"/>
                  <a:pt x="83" y="22"/>
                  <a:pt x="80" y="20"/>
                </a:cubicBezTo>
                <a:cubicBezTo>
                  <a:pt x="74" y="30"/>
                  <a:pt x="74" y="30"/>
                  <a:pt x="74" y="30"/>
                </a:cubicBezTo>
                <a:cubicBezTo>
                  <a:pt x="83" y="36"/>
                  <a:pt x="83" y="36"/>
                  <a:pt x="83" y="36"/>
                </a:cubicBezTo>
                <a:cubicBezTo>
                  <a:pt x="89" y="26"/>
                  <a:pt x="89" y="26"/>
                  <a:pt x="89" y="26"/>
                </a:cubicBezTo>
                <a:close/>
                <a:moveTo>
                  <a:pt x="80" y="59"/>
                </a:moveTo>
                <a:cubicBezTo>
                  <a:pt x="80" y="59"/>
                  <a:pt x="80" y="59"/>
                  <a:pt x="80" y="59"/>
                </a:cubicBezTo>
                <a:cubicBezTo>
                  <a:pt x="87" y="47"/>
                  <a:pt x="87" y="47"/>
                  <a:pt x="87" y="47"/>
                </a:cubicBezTo>
                <a:cubicBezTo>
                  <a:pt x="78" y="43"/>
                  <a:pt x="70" y="38"/>
                  <a:pt x="62" y="33"/>
                </a:cubicBezTo>
                <a:cubicBezTo>
                  <a:pt x="30" y="90"/>
                  <a:pt x="30" y="90"/>
                  <a:pt x="30" y="90"/>
                </a:cubicBezTo>
                <a:cubicBezTo>
                  <a:pt x="38" y="94"/>
                  <a:pt x="46" y="99"/>
                  <a:pt x="54" y="104"/>
                </a:cubicBezTo>
                <a:cubicBezTo>
                  <a:pt x="62" y="90"/>
                  <a:pt x="62" y="90"/>
                  <a:pt x="62" y="90"/>
                </a:cubicBezTo>
                <a:cubicBezTo>
                  <a:pt x="58" y="86"/>
                  <a:pt x="56" y="81"/>
                  <a:pt x="56" y="76"/>
                </a:cubicBezTo>
                <a:cubicBezTo>
                  <a:pt x="56" y="71"/>
                  <a:pt x="58" y="66"/>
                  <a:pt x="62" y="63"/>
                </a:cubicBezTo>
                <a:cubicBezTo>
                  <a:pt x="62" y="63"/>
                  <a:pt x="62" y="63"/>
                  <a:pt x="62" y="63"/>
                </a:cubicBezTo>
                <a:cubicBezTo>
                  <a:pt x="67" y="58"/>
                  <a:pt x="73" y="57"/>
                  <a:pt x="80" y="59"/>
                </a:cubicBezTo>
                <a:close/>
                <a:moveTo>
                  <a:pt x="82" y="69"/>
                </a:moveTo>
                <a:cubicBezTo>
                  <a:pt x="82" y="69"/>
                  <a:pt x="82" y="69"/>
                  <a:pt x="82" y="69"/>
                </a:cubicBezTo>
                <a:cubicBezTo>
                  <a:pt x="78" y="65"/>
                  <a:pt x="71" y="65"/>
                  <a:pt x="67" y="69"/>
                </a:cubicBezTo>
                <a:cubicBezTo>
                  <a:pt x="67" y="69"/>
                  <a:pt x="67" y="69"/>
                  <a:pt x="67" y="69"/>
                </a:cubicBezTo>
                <a:cubicBezTo>
                  <a:pt x="67" y="69"/>
                  <a:pt x="67" y="69"/>
                  <a:pt x="67" y="69"/>
                </a:cubicBezTo>
                <a:cubicBezTo>
                  <a:pt x="65" y="71"/>
                  <a:pt x="64" y="73"/>
                  <a:pt x="64" y="76"/>
                </a:cubicBezTo>
                <a:cubicBezTo>
                  <a:pt x="64" y="82"/>
                  <a:pt x="69" y="86"/>
                  <a:pt x="75" y="86"/>
                </a:cubicBezTo>
                <a:cubicBezTo>
                  <a:pt x="77" y="86"/>
                  <a:pt x="80" y="85"/>
                  <a:pt x="82" y="83"/>
                </a:cubicBezTo>
                <a:cubicBezTo>
                  <a:pt x="82" y="83"/>
                  <a:pt x="82" y="83"/>
                  <a:pt x="82" y="83"/>
                </a:cubicBezTo>
                <a:cubicBezTo>
                  <a:pt x="84" y="81"/>
                  <a:pt x="85" y="79"/>
                  <a:pt x="85" y="76"/>
                </a:cubicBezTo>
                <a:cubicBezTo>
                  <a:pt x="85" y="73"/>
                  <a:pt x="84" y="71"/>
                  <a:pt x="82" y="69"/>
                </a:cubicBezTo>
                <a:cubicBezTo>
                  <a:pt x="82" y="69"/>
                  <a:pt x="82" y="69"/>
                  <a:pt x="82" y="69"/>
                </a:cubicBezTo>
                <a:close/>
                <a:moveTo>
                  <a:pt x="33" y="101"/>
                </a:moveTo>
                <a:cubicBezTo>
                  <a:pt x="33" y="101"/>
                  <a:pt x="33" y="101"/>
                  <a:pt x="33" y="101"/>
                </a:cubicBezTo>
                <a:cubicBezTo>
                  <a:pt x="31" y="104"/>
                  <a:pt x="31" y="104"/>
                  <a:pt x="31" y="104"/>
                </a:cubicBezTo>
                <a:cubicBezTo>
                  <a:pt x="41" y="109"/>
                  <a:pt x="41" y="109"/>
                  <a:pt x="41" y="109"/>
                </a:cubicBezTo>
                <a:cubicBezTo>
                  <a:pt x="42" y="106"/>
                  <a:pt x="42" y="106"/>
                  <a:pt x="42" y="106"/>
                </a:cubicBezTo>
                <a:cubicBezTo>
                  <a:pt x="33" y="101"/>
                  <a:pt x="33" y="101"/>
                  <a:pt x="33" y="101"/>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6" name="Freeform 12"/>
          <p:cNvSpPr>
            <a:spLocks noEditPoints="1"/>
          </p:cNvSpPr>
          <p:nvPr/>
        </p:nvSpPr>
        <p:spPr bwMode="auto">
          <a:xfrm>
            <a:off x="134107" y="2472073"/>
            <a:ext cx="130548" cy="187604"/>
          </a:xfrm>
          <a:custGeom>
            <a:avLst/>
            <a:gdLst>
              <a:gd name="T0" fmla="*/ 3 w 121"/>
              <a:gd name="T1" fmla="*/ 119 h 174"/>
              <a:gd name="T2" fmla="*/ 23 w 121"/>
              <a:gd name="T3" fmla="*/ 115 h 174"/>
              <a:gd name="T4" fmla="*/ 38 w 121"/>
              <a:gd name="T5" fmla="*/ 74 h 174"/>
              <a:gd name="T6" fmla="*/ 38 w 121"/>
              <a:gd name="T7" fmla="*/ 74 h 174"/>
              <a:gd name="T8" fmla="*/ 38 w 121"/>
              <a:gd name="T9" fmla="*/ 29 h 174"/>
              <a:gd name="T10" fmla="*/ 54 w 121"/>
              <a:gd name="T11" fmla="*/ 21 h 174"/>
              <a:gd name="T12" fmla="*/ 60 w 121"/>
              <a:gd name="T13" fmla="*/ 0 h 174"/>
              <a:gd name="T14" fmla="*/ 67 w 121"/>
              <a:gd name="T15" fmla="*/ 21 h 174"/>
              <a:gd name="T16" fmla="*/ 92 w 121"/>
              <a:gd name="T17" fmla="*/ 51 h 174"/>
              <a:gd name="T18" fmla="*/ 82 w 121"/>
              <a:gd name="T19" fmla="*/ 74 h 174"/>
              <a:gd name="T20" fmla="*/ 98 w 121"/>
              <a:gd name="T21" fmla="*/ 115 h 174"/>
              <a:gd name="T22" fmla="*/ 117 w 121"/>
              <a:gd name="T23" fmla="*/ 119 h 174"/>
              <a:gd name="T24" fmla="*/ 102 w 121"/>
              <a:gd name="T25" fmla="*/ 124 h 174"/>
              <a:gd name="T26" fmla="*/ 116 w 121"/>
              <a:gd name="T27" fmla="*/ 159 h 174"/>
              <a:gd name="T28" fmla="*/ 120 w 121"/>
              <a:gd name="T29" fmla="*/ 168 h 174"/>
              <a:gd name="T30" fmla="*/ 113 w 121"/>
              <a:gd name="T31" fmla="*/ 171 h 174"/>
              <a:gd name="T32" fmla="*/ 108 w 121"/>
              <a:gd name="T33" fmla="*/ 162 h 174"/>
              <a:gd name="T34" fmla="*/ 87 w 121"/>
              <a:gd name="T35" fmla="*/ 124 h 174"/>
              <a:gd name="T36" fmla="*/ 67 w 121"/>
              <a:gd name="T37" fmla="*/ 129 h 174"/>
              <a:gd name="T38" fmla="*/ 54 w 121"/>
              <a:gd name="T39" fmla="*/ 129 h 174"/>
              <a:gd name="T40" fmla="*/ 34 w 121"/>
              <a:gd name="T41" fmla="*/ 124 h 174"/>
              <a:gd name="T42" fmla="*/ 13 w 121"/>
              <a:gd name="T43" fmla="*/ 162 h 174"/>
              <a:gd name="T44" fmla="*/ 8 w 121"/>
              <a:gd name="T45" fmla="*/ 171 h 174"/>
              <a:gd name="T46" fmla="*/ 1 w 121"/>
              <a:gd name="T47" fmla="*/ 168 h 174"/>
              <a:gd name="T48" fmla="*/ 5 w 121"/>
              <a:gd name="T49" fmla="*/ 159 h 174"/>
              <a:gd name="T50" fmla="*/ 19 w 121"/>
              <a:gd name="T51" fmla="*/ 124 h 174"/>
              <a:gd name="T52" fmla="*/ 54 w 121"/>
              <a:gd name="T53" fmla="*/ 115 h 174"/>
              <a:gd name="T54" fmla="*/ 54 w 121"/>
              <a:gd name="T55" fmla="*/ 110 h 174"/>
              <a:gd name="T56" fmla="*/ 67 w 121"/>
              <a:gd name="T57" fmla="*/ 110 h 174"/>
              <a:gd name="T58" fmla="*/ 83 w 121"/>
              <a:gd name="T59" fmla="*/ 115 h 174"/>
              <a:gd name="T60" fmla="*/ 54 w 121"/>
              <a:gd name="T61" fmla="*/ 82 h 174"/>
              <a:gd name="T62" fmla="*/ 54 w 121"/>
              <a:gd name="T63" fmla="*/ 115 h 174"/>
              <a:gd name="T64" fmla="*/ 73 w 121"/>
              <a:gd name="T65" fmla="*/ 39 h 174"/>
              <a:gd name="T66" fmla="*/ 48 w 121"/>
              <a:gd name="T67" fmla="*/ 39 h 174"/>
              <a:gd name="T68" fmla="*/ 48 w 121"/>
              <a:gd name="T69" fmla="*/ 64 h 174"/>
              <a:gd name="T70" fmla="*/ 68 w 121"/>
              <a:gd name="T71" fmla="*/ 68 h 174"/>
              <a:gd name="T72" fmla="*/ 73 w 121"/>
              <a:gd name="T73" fmla="*/ 64 h 174"/>
              <a:gd name="T74" fmla="*/ 73 w 121"/>
              <a:gd name="T75" fmla="*/ 3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1" h="174">
                <a:moveTo>
                  <a:pt x="8" y="124"/>
                </a:moveTo>
                <a:cubicBezTo>
                  <a:pt x="5" y="124"/>
                  <a:pt x="3" y="122"/>
                  <a:pt x="3" y="119"/>
                </a:cubicBezTo>
                <a:cubicBezTo>
                  <a:pt x="3" y="117"/>
                  <a:pt x="5" y="115"/>
                  <a:pt x="8" y="115"/>
                </a:cubicBezTo>
                <a:cubicBezTo>
                  <a:pt x="23" y="115"/>
                  <a:pt x="23" y="115"/>
                  <a:pt x="23" y="115"/>
                </a:cubicBezTo>
                <a:cubicBezTo>
                  <a:pt x="42" y="77"/>
                  <a:pt x="42" y="77"/>
                  <a:pt x="42" y="77"/>
                </a:cubicBezTo>
                <a:cubicBezTo>
                  <a:pt x="41" y="76"/>
                  <a:pt x="40" y="75"/>
                  <a:pt x="38" y="74"/>
                </a:cubicBezTo>
                <a:cubicBezTo>
                  <a:pt x="38" y="74"/>
                  <a:pt x="38" y="74"/>
                  <a:pt x="38" y="74"/>
                </a:cubicBezTo>
                <a:cubicBezTo>
                  <a:pt x="38" y="74"/>
                  <a:pt x="38" y="74"/>
                  <a:pt x="38" y="74"/>
                </a:cubicBezTo>
                <a:cubicBezTo>
                  <a:pt x="33" y="68"/>
                  <a:pt x="29" y="60"/>
                  <a:pt x="29" y="51"/>
                </a:cubicBezTo>
                <a:cubicBezTo>
                  <a:pt x="29" y="43"/>
                  <a:pt x="33" y="35"/>
                  <a:pt x="38" y="29"/>
                </a:cubicBezTo>
                <a:cubicBezTo>
                  <a:pt x="39" y="29"/>
                  <a:pt x="39" y="29"/>
                  <a:pt x="39" y="29"/>
                </a:cubicBezTo>
                <a:cubicBezTo>
                  <a:pt x="43" y="25"/>
                  <a:pt x="48" y="22"/>
                  <a:pt x="54" y="21"/>
                </a:cubicBezTo>
                <a:cubicBezTo>
                  <a:pt x="54" y="7"/>
                  <a:pt x="54" y="7"/>
                  <a:pt x="54" y="7"/>
                </a:cubicBezTo>
                <a:cubicBezTo>
                  <a:pt x="54" y="3"/>
                  <a:pt x="57" y="0"/>
                  <a:pt x="60" y="0"/>
                </a:cubicBezTo>
                <a:cubicBezTo>
                  <a:pt x="64" y="0"/>
                  <a:pt x="67" y="3"/>
                  <a:pt x="67" y="7"/>
                </a:cubicBezTo>
                <a:cubicBezTo>
                  <a:pt x="67" y="21"/>
                  <a:pt x="67" y="21"/>
                  <a:pt x="67" y="21"/>
                </a:cubicBezTo>
                <a:cubicBezTo>
                  <a:pt x="73" y="22"/>
                  <a:pt x="78" y="25"/>
                  <a:pt x="82" y="29"/>
                </a:cubicBezTo>
                <a:cubicBezTo>
                  <a:pt x="88" y="35"/>
                  <a:pt x="92" y="43"/>
                  <a:pt x="92" y="51"/>
                </a:cubicBezTo>
                <a:cubicBezTo>
                  <a:pt x="92" y="60"/>
                  <a:pt x="88" y="68"/>
                  <a:pt x="82" y="74"/>
                </a:cubicBezTo>
                <a:cubicBezTo>
                  <a:pt x="82" y="74"/>
                  <a:pt x="82" y="74"/>
                  <a:pt x="82" y="74"/>
                </a:cubicBezTo>
                <a:cubicBezTo>
                  <a:pt x="81" y="75"/>
                  <a:pt x="80" y="76"/>
                  <a:pt x="79" y="77"/>
                </a:cubicBezTo>
                <a:cubicBezTo>
                  <a:pt x="98" y="115"/>
                  <a:pt x="98" y="115"/>
                  <a:pt x="98" y="115"/>
                </a:cubicBezTo>
                <a:cubicBezTo>
                  <a:pt x="113" y="115"/>
                  <a:pt x="113" y="115"/>
                  <a:pt x="113" y="115"/>
                </a:cubicBezTo>
                <a:cubicBezTo>
                  <a:pt x="116" y="115"/>
                  <a:pt x="117" y="117"/>
                  <a:pt x="117" y="119"/>
                </a:cubicBezTo>
                <a:cubicBezTo>
                  <a:pt x="117" y="122"/>
                  <a:pt x="116" y="124"/>
                  <a:pt x="113" y="124"/>
                </a:cubicBezTo>
                <a:cubicBezTo>
                  <a:pt x="102" y="124"/>
                  <a:pt x="102" y="124"/>
                  <a:pt x="102" y="124"/>
                </a:cubicBezTo>
                <a:cubicBezTo>
                  <a:pt x="116" y="153"/>
                  <a:pt x="116" y="153"/>
                  <a:pt x="116" y="153"/>
                </a:cubicBezTo>
                <a:cubicBezTo>
                  <a:pt x="117" y="155"/>
                  <a:pt x="117" y="157"/>
                  <a:pt x="116" y="159"/>
                </a:cubicBezTo>
                <a:cubicBezTo>
                  <a:pt x="117" y="162"/>
                  <a:pt x="117" y="162"/>
                  <a:pt x="117" y="162"/>
                </a:cubicBezTo>
                <a:cubicBezTo>
                  <a:pt x="120" y="168"/>
                  <a:pt x="120" y="168"/>
                  <a:pt x="120" y="168"/>
                </a:cubicBezTo>
                <a:cubicBezTo>
                  <a:pt x="121" y="170"/>
                  <a:pt x="120" y="172"/>
                  <a:pt x="118" y="173"/>
                </a:cubicBezTo>
                <a:cubicBezTo>
                  <a:pt x="116" y="174"/>
                  <a:pt x="114" y="173"/>
                  <a:pt x="113" y="171"/>
                </a:cubicBezTo>
                <a:cubicBezTo>
                  <a:pt x="110" y="165"/>
                  <a:pt x="110" y="165"/>
                  <a:pt x="110" y="165"/>
                </a:cubicBezTo>
                <a:cubicBezTo>
                  <a:pt x="108" y="162"/>
                  <a:pt x="108" y="162"/>
                  <a:pt x="108" y="162"/>
                </a:cubicBezTo>
                <a:cubicBezTo>
                  <a:pt x="106" y="162"/>
                  <a:pt x="104" y="160"/>
                  <a:pt x="103" y="158"/>
                </a:cubicBezTo>
                <a:cubicBezTo>
                  <a:pt x="87" y="124"/>
                  <a:pt x="87" y="124"/>
                  <a:pt x="87" y="124"/>
                </a:cubicBezTo>
                <a:cubicBezTo>
                  <a:pt x="67" y="124"/>
                  <a:pt x="67" y="124"/>
                  <a:pt x="67" y="124"/>
                </a:cubicBezTo>
                <a:cubicBezTo>
                  <a:pt x="67" y="129"/>
                  <a:pt x="67" y="129"/>
                  <a:pt x="67" y="129"/>
                </a:cubicBezTo>
                <a:cubicBezTo>
                  <a:pt x="67" y="132"/>
                  <a:pt x="64" y="136"/>
                  <a:pt x="60" y="136"/>
                </a:cubicBezTo>
                <a:cubicBezTo>
                  <a:pt x="57" y="136"/>
                  <a:pt x="54" y="132"/>
                  <a:pt x="54" y="129"/>
                </a:cubicBezTo>
                <a:cubicBezTo>
                  <a:pt x="54" y="124"/>
                  <a:pt x="54" y="124"/>
                  <a:pt x="54" y="124"/>
                </a:cubicBezTo>
                <a:cubicBezTo>
                  <a:pt x="34" y="124"/>
                  <a:pt x="34" y="124"/>
                  <a:pt x="34" y="124"/>
                </a:cubicBezTo>
                <a:cubicBezTo>
                  <a:pt x="17" y="158"/>
                  <a:pt x="17" y="158"/>
                  <a:pt x="17" y="158"/>
                </a:cubicBezTo>
                <a:cubicBezTo>
                  <a:pt x="16" y="160"/>
                  <a:pt x="15" y="162"/>
                  <a:pt x="13" y="162"/>
                </a:cubicBezTo>
                <a:cubicBezTo>
                  <a:pt x="11" y="165"/>
                  <a:pt x="11" y="165"/>
                  <a:pt x="11" y="165"/>
                </a:cubicBezTo>
                <a:cubicBezTo>
                  <a:pt x="8" y="171"/>
                  <a:pt x="8" y="171"/>
                  <a:pt x="8" y="171"/>
                </a:cubicBezTo>
                <a:cubicBezTo>
                  <a:pt x="7" y="173"/>
                  <a:pt x="5" y="174"/>
                  <a:pt x="3" y="173"/>
                </a:cubicBezTo>
                <a:cubicBezTo>
                  <a:pt x="1" y="172"/>
                  <a:pt x="0" y="170"/>
                  <a:pt x="1" y="168"/>
                </a:cubicBezTo>
                <a:cubicBezTo>
                  <a:pt x="4" y="162"/>
                  <a:pt x="4" y="162"/>
                  <a:pt x="4" y="162"/>
                </a:cubicBezTo>
                <a:cubicBezTo>
                  <a:pt x="5" y="159"/>
                  <a:pt x="5" y="159"/>
                  <a:pt x="5" y="159"/>
                </a:cubicBezTo>
                <a:cubicBezTo>
                  <a:pt x="4" y="157"/>
                  <a:pt x="4" y="155"/>
                  <a:pt x="5" y="153"/>
                </a:cubicBezTo>
                <a:cubicBezTo>
                  <a:pt x="19" y="124"/>
                  <a:pt x="19" y="124"/>
                  <a:pt x="19" y="124"/>
                </a:cubicBezTo>
                <a:cubicBezTo>
                  <a:pt x="8" y="124"/>
                  <a:pt x="8" y="124"/>
                  <a:pt x="8" y="124"/>
                </a:cubicBezTo>
                <a:close/>
                <a:moveTo>
                  <a:pt x="54" y="115"/>
                </a:moveTo>
                <a:cubicBezTo>
                  <a:pt x="54" y="115"/>
                  <a:pt x="54" y="115"/>
                  <a:pt x="54" y="115"/>
                </a:cubicBezTo>
                <a:cubicBezTo>
                  <a:pt x="54" y="110"/>
                  <a:pt x="54" y="110"/>
                  <a:pt x="54" y="110"/>
                </a:cubicBezTo>
                <a:cubicBezTo>
                  <a:pt x="54" y="107"/>
                  <a:pt x="57" y="103"/>
                  <a:pt x="60" y="103"/>
                </a:cubicBezTo>
                <a:cubicBezTo>
                  <a:pt x="64" y="103"/>
                  <a:pt x="67" y="107"/>
                  <a:pt x="67" y="110"/>
                </a:cubicBezTo>
                <a:cubicBezTo>
                  <a:pt x="67" y="115"/>
                  <a:pt x="67" y="115"/>
                  <a:pt x="67" y="115"/>
                </a:cubicBezTo>
                <a:cubicBezTo>
                  <a:pt x="83" y="115"/>
                  <a:pt x="83" y="115"/>
                  <a:pt x="83" y="115"/>
                </a:cubicBezTo>
                <a:cubicBezTo>
                  <a:pt x="67" y="82"/>
                  <a:pt x="67" y="82"/>
                  <a:pt x="67" y="82"/>
                </a:cubicBezTo>
                <a:cubicBezTo>
                  <a:pt x="63" y="83"/>
                  <a:pt x="58" y="83"/>
                  <a:pt x="54" y="82"/>
                </a:cubicBezTo>
                <a:cubicBezTo>
                  <a:pt x="38" y="115"/>
                  <a:pt x="38" y="115"/>
                  <a:pt x="38" y="115"/>
                </a:cubicBezTo>
                <a:cubicBezTo>
                  <a:pt x="54" y="115"/>
                  <a:pt x="54" y="115"/>
                  <a:pt x="54" y="115"/>
                </a:cubicBezTo>
                <a:close/>
                <a:moveTo>
                  <a:pt x="73" y="39"/>
                </a:moveTo>
                <a:cubicBezTo>
                  <a:pt x="73" y="39"/>
                  <a:pt x="73" y="39"/>
                  <a:pt x="73" y="39"/>
                </a:cubicBezTo>
                <a:cubicBezTo>
                  <a:pt x="66" y="32"/>
                  <a:pt x="55" y="32"/>
                  <a:pt x="48" y="39"/>
                </a:cubicBezTo>
                <a:cubicBezTo>
                  <a:pt x="48" y="39"/>
                  <a:pt x="48" y="39"/>
                  <a:pt x="48" y="39"/>
                </a:cubicBezTo>
                <a:cubicBezTo>
                  <a:pt x="45" y="42"/>
                  <a:pt x="43" y="47"/>
                  <a:pt x="43" y="51"/>
                </a:cubicBezTo>
                <a:cubicBezTo>
                  <a:pt x="43" y="56"/>
                  <a:pt x="45" y="61"/>
                  <a:pt x="48" y="64"/>
                </a:cubicBezTo>
                <a:cubicBezTo>
                  <a:pt x="53" y="69"/>
                  <a:pt x="61" y="71"/>
                  <a:pt x="67" y="68"/>
                </a:cubicBezTo>
                <a:cubicBezTo>
                  <a:pt x="68" y="68"/>
                  <a:pt x="68" y="68"/>
                  <a:pt x="68" y="68"/>
                </a:cubicBezTo>
                <a:cubicBezTo>
                  <a:pt x="69" y="67"/>
                  <a:pt x="71" y="66"/>
                  <a:pt x="73" y="64"/>
                </a:cubicBezTo>
                <a:cubicBezTo>
                  <a:pt x="73" y="64"/>
                  <a:pt x="73" y="64"/>
                  <a:pt x="73" y="64"/>
                </a:cubicBezTo>
                <a:cubicBezTo>
                  <a:pt x="76" y="61"/>
                  <a:pt x="78" y="56"/>
                  <a:pt x="78" y="51"/>
                </a:cubicBezTo>
                <a:cubicBezTo>
                  <a:pt x="78" y="47"/>
                  <a:pt x="76" y="42"/>
                  <a:pt x="73" y="39"/>
                </a:cubicBezTo>
                <a:cubicBezTo>
                  <a:pt x="73" y="39"/>
                  <a:pt x="73" y="39"/>
                  <a:pt x="73" y="39"/>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aphicFrame>
        <p:nvGraphicFramePr>
          <p:cNvPr id="22" name="表格 3"/>
          <p:cNvGraphicFramePr>
            <a:graphicFrameLocks noGrp="1"/>
          </p:cNvGraphicFramePr>
          <p:nvPr>
            <p:custDataLst>
              <p:tags r:id="rId1"/>
            </p:custDataLst>
          </p:nvPr>
        </p:nvGraphicFramePr>
        <p:xfrm>
          <a:off x="1783880" y="2134860"/>
          <a:ext cx="6873413" cy="1758027"/>
        </p:xfrm>
        <a:graphic>
          <a:graphicData uri="http://schemas.openxmlformats.org/drawingml/2006/table">
            <a:tbl>
              <a:tblPr firstRow="1" bandRow="1">
                <a:tableStyleId>{5940675A-B579-460E-94D1-54222C63F5DA}</a:tableStyleId>
              </a:tblPr>
              <a:tblGrid>
                <a:gridCol w="1608681"/>
                <a:gridCol w="1323455"/>
                <a:gridCol w="1368152"/>
                <a:gridCol w="1296144"/>
                <a:gridCol w="1276981"/>
              </a:tblGrid>
              <a:tr h="293794">
                <a:tc rowSpan="2">
                  <a:txBody>
                    <a:bodyPr/>
                    <a:lstStyle/>
                    <a:p>
                      <a:pPr algn="ctr">
                        <a:lnSpc>
                          <a:spcPct val="250000"/>
                        </a:lnSpc>
                      </a:pPr>
                      <a:r>
                        <a:rPr lang="en-US" altLang="zh-CN" sz="1000" dirty="0"/>
                        <a:t>Sentiment polarity</a:t>
                      </a:r>
                      <a:endParaRPr lang="zh-CN" altLang="en-US" sz="1000" b="1"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lnSpc>
                          <a:spcPct val="150000"/>
                        </a:lnSpc>
                      </a:pPr>
                      <a:r>
                        <a:rPr lang="en-US" altLang="zh-CN" sz="1000" dirty="0"/>
                        <a:t>Laptop</a:t>
                      </a:r>
                      <a:endParaRPr lang="zh-CN" altLang="en-US" sz="1000" b="1"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lnSpc>
                          <a:spcPct val="150000"/>
                        </a:lnSpc>
                      </a:pPr>
                      <a:r>
                        <a:rPr lang="en-US" altLang="zh-CN" sz="1000" dirty="0"/>
                        <a:t>Restaurant</a:t>
                      </a:r>
                      <a:endParaRPr lang="zh-CN" altLang="en-US" sz="10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3794">
                <a:tc vMerge="1">
                  <a:tcPr>
                    <a:lnL w="12700" cmpd="sng">
                      <a:noFill/>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Train</a:t>
                      </a:r>
                      <a:endParaRPr lang="zh-CN" altLang="en-US" sz="1000" b="0" dirty="0"/>
                    </a:p>
                  </a:txBody>
                  <a:tcPr>
                    <a:lnL w="12700" cmpd="sng">
                      <a:noFill/>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Test</a:t>
                      </a:r>
                      <a:endParaRPr lang="zh-CN" altLang="en-US" sz="1000" b="0" dirty="0"/>
                    </a:p>
                  </a:txBody>
                  <a:tcPr>
                    <a:lnL w="12700" cmpd="sng">
                      <a:noFill/>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Train</a:t>
                      </a:r>
                      <a:endParaRPr lang="zh-CN" altLang="en-US" sz="10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Test</a:t>
                      </a:r>
                      <a:endParaRPr lang="zh-CN" altLang="en-US" sz="1000" b="0" dirty="0"/>
                    </a:p>
                  </a:txBody>
                  <a:tcPr>
                    <a:lnL w="12700" cap="flat" cmpd="sng" algn="ctr">
                      <a:no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20040">
                <a:tc>
                  <a:txBody>
                    <a:bodyPr/>
                    <a:lstStyle/>
                    <a:p>
                      <a:pPr algn="ctr">
                        <a:lnSpc>
                          <a:spcPct val="150000"/>
                        </a:lnSpc>
                      </a:pPr>
                      <a:r>
                        <a:rPr lang="en-US" altLang="zh-CN" sz="1000" dirty="0"/>
                        <a:t>Positive</a:t>
                      </a:r>
                      <a:endParaRPr lang="zh-CN" altLang="en-US" sz="1000" b="1"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987</a:t>
                      </a:r>
                      <a:endParaRPr lang="zh-CN" altLang="en-US" sz="1000" b="0"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341</a:t>
                      </a:r>
                      <a:endParaRPr lang="zh-CN" altLang="en-US" sz="1000" b="0"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2164</a:t>
                      </a:r>
                      <a:endParaRPr lang="zh-CN" altLang="en-US" sz="10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728</a:t>
                      </a:r>
                      <a:endParaRPr lang="zh-CN" altLang="en-US" sz="1000" b="0" dirty="0"/>
                    </a:p>
                  </a:txBody>
                  <a:tcP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r>
              <a:tr h="320040">
                <a:tc>
                  <a:txBody>
                    <a:bodyPr/>
                    <a:lstStyle/>
                    <a:p>
                      <a:pPr algn="ctr">
                        <a:lnSpc>
                          <a:spcPct val="150000"/>
                        </a:lnSpc>
                      </a:pPr>
                      <a:r>
                        <a:rPr lang="en-US" altLang="zh-CN" sz="1000" dirty="0"/>
                        <a:t>Neutral</a:t>
                      </a:r>
                      <a:endParaRPr lang="zh-CN" altLang="en-US" sz="1000" b="1"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460</a:t>
                      </a:r>
                      <a:endParaRPr lang="zh-CN" altLang="en-US" sz="1000" b="0"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169</a:t>
                      </a:r>
                      <a:endParaRPr lang="zh-CN" altLang="en-US" sz="1000" b="0"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633</a:t>
                      </a:r>
                      <a:endParaRPr lang="zh-CN" altLang="en-US" sz="10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196</a:t>
                      </a:r>
                      <a:endParaRPr lang="zh-CN" altLang="en-US" sz="1000" b="0" dirty="0"/>
                    </a:p>
                  </a:txBody>
                  <a:tcPr>
                    <a:lnL w="1270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r>
              <a:tr h="293794">
                <a:tc>
                  <a:txBody>
                    <a:bodyPr/>
                    <a:lstStyle/>
                    <a:p>
                      <a:pPr algn="ctr">
                        <a:lnSpc>
                          <a:spcPct val="150000"/>
                        </a:lnSpc>
                      </a:pPr>
                      <a:r>
                        <a:rPr lang="en-US" altLang="zh-CN" sz="1000" dirty="0"/>
                        <a:t>Negative</a:t>
                      </a:r>
                      <a:endParaRPr lang="zh-CN" altLang="en-US" sz="1000" b="1"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866</a:t>
                      </a:r>
                      <a:endParaRPr lang="zh-CN" altLang="en-US" sz="1000" b="0"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128</a:t>
                      </a:r>
                      <a:endParaRPr lang="zh-CN" altLang="en-US" sz="1000" b="0"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805</a:t>
                      </a:r>
                      <a:endParaRPr lang="zh-CN" altLang="en-US" sz="10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altLang="zh-CN" sz="1000" b="0" dirty="0"/>
                        <a:t>196</a:t>
                      </a:r>
                      <a:endParaRPr lang="zh-CN" altLang="en-US" sz="1000" b="0" dirty="0"/>
                    </a:p>
                  </a:txBody>
                  <a:tcPr>
                    <a:lnL w="1270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75937">
                <a:tc>
                  <a:txBody>
                    <a:bodyPr/>
                    <a:lstStyle/>
                    <a:p>
                      <a:pPr algn="ctr">
                        <a:lnSpc>
                          <a:spcPct val="150000"/>
                        </a:lnSpc>
                      </a:pPr>
                      <a:r>
                        <a:rPr lang="en-US" altLang="zh-CN" sz="900" dirty="0"/>
                        <a:t>Total</a:t>
                      </a:r>
                      <a:endParaRPr lang="zh-CN" altLang="en-US" sz="900"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000" b="0" kern="1200" dirty="0">
                          <a:solidFill>
                            <a:schemeClr val="tx1"/>
                          </a:solidFill>
                          <a:latin typeface="+mn-lt"/>
                          <a:ea typeface="+mn-ea"/>
                          <a:cs typeface="+mn-cs"/>
                        </a:rPr>
                        <a:t>2313</a:t>
                      </a:r>
                      <a:endParaRPr lang="en-US" altLang="zh-CN" sz="1000" b="0" kern="1200" dirty="0">
                        <a:solidFill>
                          <a:schemeClr val="tx1"/>
                        </a:solidFill>
                        <a:latin typeface="+mn-lt"/>
                        <a:ea typeface="+mn-ea"/>
                        <a:cs typeface="+mn-cs"/>
                      </a:endParaRPr>
                    </a:p>
                  </a:txBody>
                  <a:tcPr marL="7620" marR="7620" marT="7620" marB="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000" b="0" kern="1200" dirty="0">
                          <a:solidFill>
                            <a:schemeClr val="tx1"/>
                          </a:solidFill>
                          <a:latin typeface="+mn-lt"/>
                          <a:ea typeface="+mn-ea"/>
                          <a:cs typeface="+mn-cs"/>
                        </a:rPr>
                        <a:t>638</a:t>
                      </a:r>
                      <a:endParaRPr lang="en-US" altLang="zh-CN" sz="1000" b="0" kern="1200" dirty="0">
                        <a:solidFill>
                          <a:schemeClr val="tx1"/>
                        </a:solidFill>
                        <a:latin typeface="+mn-lt"/>
                        <a:ea typeface="+mn-ea"/>
                        <a:cs typeface="+mn-cs"/>
                      </a:endParaRPr>
                    </a:p>
                  </a:txBody>
                  <a:tcPr marL="7620" marR="7620" marT="7620" marB="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000" b="0" kern="1200" dirty="0">
                          <a:solidFill>
                            <a:schemeClr val="tx1"/>
                          </a:solidFill>
                          <a:latin typeface="+mn-lt"/>
                          <a:ea typeface="+mn-ea"/>
                          <a:cs typeface="+mn-cs"/>
                        </a:rPr>
                        <a:t>3602</a:t>
                      </a:r>
                      <a:endParaRPr lang="en-US" altLang="zh-CN" sz="1000" b="0" kern="1200" dirty="0">
                        <a:solidFill>
                          <a:schemeClr val="tx1"/>
                        </a:solidFill>
                        <a:latin typeface="+mn-lt"/>
                        <a:ea typeface="+mn-ea"/>
                        <a:cs typeface="+mn-cs"/>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000" b="0" kern="1200" dirty="0">
                          <a:solidFill>
                            <a:schemeClr val="tx1"/>
                          </a:solidFill>
                          <a:latin typeface="+mn-lt"/>
                          <a:ea typeface="+mn-ea"/>
                          <a:cs typeface="+mn-cs"/>
                        </a:rPr>
                        <a:t>1120</a:t>
                      </a:r>
                      <a:endParaRPr lang="en-US" altLang="zh-CN" sz="1000" b="0" kern="1200" dirty="0">
                        <a:solidFill>
                          <a:schemeClr val="tx1"/>
                        </a:solidFill>
                        <a:latin typeface="+mn-lt"/>
                        <a:ea typeface="+mn-ea"/>
                        <a:cs typeface="+mn-cs"/>
                      </a:endParaRPr>
                    </a:p>
                  </a:txBody>
                  <a:tcPr marL="7620" marR="7620" marT="7620"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7" name="矩形 26"/>
          <p:cNvSpPr/>
          <p:nvPr/>
        </p:nvSpPr>
        <p:spPr>
          <a:xfrm>
            <a:off x="3800103" y="1120770"/>
            <a:ext cx="2258953" cy="237178"/>
          </a:xfrm>
          <a:prstGeom prst="rect">
            <a:avLst/>
          </a:prstGeom>
          <a:noFill/>
          <a:ln w="6350" cap="flat">
            <a:solidFill>
              <a:srgbClr val="37B0E8"/>
            </a:solidFill>
            <a:prstDash val="solid"/>
            <a:miter lim="800000"/>
          </a:ln>
        </p:spPr>
        <p:txBody>
          <a:bodyPr vert="horz" wrap="square" lIns="91440" tIns="45720" rIns="91440" bIns="45720" numCol="1" anchor="ctr" anchorCtr="0" compatLnSpc="1"/>
          <a:lstStyle/>
          <a:p>
            <a:pPr lvl="0" algn="ctr"/>
            <a:r>
              <a:rPr lang="zh-CN" altLang="en-US" sz="1200" dirty="0">
                <a:ln w="6350">
                  <a:noFill/>
                </a:ln>
                <a:solidFill>
                  <a:srgbClr val="37B0E8"/>
                </a:solidFill>
                <a:latin typeface="Impact" panose="020B0806030902050204" pitchFamily="34" charset="0"/>
                <a:ea typeface="微软雅黑" panose="020B0503020204020204" pitchFamily="34" charset="-122"/>
              </a:rPr>
              <a:t>数据集样本分布</a:t>
            </a:r>
            <a:endParaRPr lang="en-US" altLang="zh-CN" sz="1200" dirty="0">
              <a:ln w="6350">
                <a:noFill/>
              </a:ln>
              <a:solidFill>
                <a:srgbClr val="37B0E8"/>
              </a:solidFill>
              <a:latin typeface="Impact" panose="020B0806030902050204" pitchFamily="34" charset="0"/>
              <a:ea typeface="微软雅黑" panose="020B0503020204020204" pitchFamily="34"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par>
                                <p:cTn id="9" presetID="47"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500"/>
                                        <p:tgtEl>
                                          <p:spTgt spid="27"/>
                                        </p:tgtEl>
                                      </p:cBhvr>
                                    </p:animEffect>
                                    <p:anim calcmode="lin" valueType="num">
                                      <p:cBhvr>
                                        <p:cTn id="12" dur="500" fill="hold"/>
                                        <p:tgtEl>
                                          <p:spTgt spid="27"/>
                                        </p:tgtEl>
                                        <p:attrNameLst>
                                          <p:attrName>ppt_x</p:attrName>
                                        </p:attrNameLst>
                                      </p:cBhvr>
                                      <p:tavLst>
                                        <p:tav tm="0">
                                          <p:val>
                                            <p:strVal val="#ppt_x"/>
                                          </p:val>
                                        </p:tav>
                                        <p:tav tm="100000">
                                          <p:val>
                                            <p:strVal val="#ppt_x"/>
                                          </p:val>
                                        </p:tav>
                                      </p:tavLst>
                                    </p:anim>
                                    <p:anim calcmode="lin" valueType="num">
                                      <p:cBhvr>
                                        <p:cTn id="13" dur="5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87" name="直接连接符 86"/>
          <p:cNvCxnSpPr/>
          <p:nvPr/>
        </p:nvCxnSpPr>
        <p:spPr>
          <a:xfrm flipH="1">
            <a:off x="0" y="23683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flipH="1">
            <a:off x="0" y="197786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flipH="1">
            <a:off x="0" y="27620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0" y="315261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sp>
        <p:nvSpPr>
          <p:cNvPr id="91" name="矩形 90"/>
          <p:cNvSpPr/>
          <p:nvPr/>
        </p:nvSpPr>
        <p:spPr>
          <a:xfrm>
            <a:off x="-6514" y="2756495"/>
            <a:ext cx="1280513" cy="390525"/>
          </a:xfrm>
          <a:prstGeom prst="rect">
            <a:avLst/>
          </a:prstGeom>
          <a:solidFill>
            <a:srgbClr val="37B0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6" name="矩形 95"/>
          <p:cNvSpPr/>
          <p:nvPr/>
        </p:nvSpPr>
        <p:spPr>
          <a:xfrm>
            <a:off x="614946" y="1653245"/>
            <a:ext cx="441146" cy="246221"/>
          </a:xfrm>
          <a:prstGeom prst="rect">
            <a:avLst/>
          </a:prstGeom>
        </p:spPr>
        <p:txBody>
          <a:bodyPr wrap="none">
            <a:spAutoFit/>
          </a:bodyPr>
          <a:p>
            <a:pPr algn="ctr"/>
            <a:r>
              <a:rPr lang="zh-CN" altLang="en-US" sz="1000" dirty="0">
                <a:ln w="6350">
                  <a:noFill/>
                </a:ln>
                <a:solidFill>
                  <a:srgbClr val="586B7F"/>
                </a:solidFill>
                <a:latin typeface="Impact" panose="020B0806030902050204" pitchFamily="34" charset="0"/>
                <a:ea typeface="微软雅黑" panose="020B0503020204020204" pitchFamily="34" charset="-122"/>
              </a:rPr>
              <a:t>引言</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7" name="矩形 96"/>
          <p:cNvSpPr/>
          <p:nvPr/>
        </p:nvSpPr>
        <p:spPr>
          <a:xfrm>
            <a:off x="486706" y="2036065"/>
            <a:ext cx="697627" cy="246221"/>
          </a:xfrm>
          <a:prstGeom prst="rect">
            <a:avLst/>
          </a:prstGeom>
        </p:spPr>
        <p:txBody>
          <a:bodyPr wrap="none">
            <a:spAutoFit/>
          </a:bodyPr>
          <a:p>
            <a:pPr algn="ctr"/>
            <a:r>
              <a:rPr lang="zh-CN" altLang="en-US" sz="1000" dirty="0">
                <a:ln w="6350">
                  <a:noFill/>
                </a:ln>
                <a:solidFill>
                  <a:srgbClr val="586B7F"/>
                </a:solidFill>
                <a:latin typeface="Impact" panose="020B0806030902050204" pitchFamily="34" charset="0"/>
                <a:ea typeface="微软雅黑" panose="020B0503020204020204" pitchFamily="34" charset="-122"/>
              </a:rPr>
              <a:t>相关研究</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8" name="矩形 97"/>
          <p:cNvSpPr/>
          <p:nvPr/>
        </p:nvSpPr>
        <p:spPr>
          <a:xfrm>
            <a:off x="424187" y="2823369"/>
            <a:ext cx="822662" cy="246221"/>
          </a:xfrm>
          <a:prstGeom prst="rect">
            <a:avLst/>
          </a:prstGeom>
        </p:spPr>
        <p:txBody>
          <a:bodyPr wrap="none">
            <a:spAutoFit/>
          </a:bodyPr>
          <a:p>
            <a:pPr algn="ctr"/>
            <a:r>
              <a:rPr lang="zh-CN" altLang="en-US" sz="1000" dirty="0">
                <a:ln w="6350">
                  <a:noFill/>
                </a:ln>
                <a:solidFill>
                  <a:schemeClr val="bg1"/>
                </a:solidFill>
                <a:latin typeface="Impact" panose="020B0806030902050204" pitchFamily="34" charset="0"/>
                <a:ea typeface="微软雅黑" panose="020B0503020204020204" pitchFamily="34" charset="-122"/>
              </a:rPr>
              <a:t>实验与分析</a:t>
            </a:r>
            <a:endParaRPr lang="zh-CN" altLang="en-US" sz="1000" dirty="0">
              <a:ln w="6350">
                <a:noFill/>
              </a:ln>
              <a:solidFill>
                <a:schemeClr val="bg1"/>
              </a:solidFill>
              <a:latin typeface="Impact" panose="020B0806030902050204" pitchFamily="34" charset="0"/>
              <a:ea typeface="微软雅黑" panose="020B0503020204020204" pitchFamily="34" charset="-122"/>
            </a:endParaRPr>
          </a:p>
        </p:txBody>
      </p:sp>
      <p:sp>
        <p:nvSpPr>
          <p:cNvPr id="99" name="矩形 98"/>
          <p:cNvSpPr/>
          <p:nvPr/>
        </p:nvSpPr>
        <p:spPr>
          <a:xfrm>
            <a:off x="484301" y="2432846"/>
            <a:ext cx="702436" cy="246221"/>
          </a:xfrm>
          <a:prstGeom prst="rect">
            <a:avLst/>
          </a:prstGeom>
        </p:spPr>
        <p:txBody>
          <a:bodyPr wrap="none">
            <a:spAutoFit/>
          </a:bodyPr>
          <a:p>
            <a:pPr algn="ctr"/>
            <a:r>
              <a:rPr lang="zh-CN" altLang="en-US" sz="1000" dirty="0">
                <a:ln w="6350">
                  <a:noFill/>
                </a:ln>
                <a:solidFill>
                  <a:srgbClr val="586B7F"/>
                </a:solidFill>
                <a:latin typeface="Impact" panose="020B0806030902050204" pitchFamily="34" charset="0"/>
                <a:ea typeface="微软雅黑" panose="020B0503020204020204" pitchFamily="34" charset="-122"/>
              </a:rPr>
              <a:t>模型建立</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104" name="Freeform 13"/>
          <p:cNvSpPr>
            <a:spLocks noEditPoints="1"/>
          </p:cNvSpPr>
          <p:nvPr/>
        </p:nvSpPr>
        <p:spPr bwMode="auto">
          <a:xfrm>
            <a:off x="93026" y="1695727"/>
            <a:ext cx="212710" cy="176648"/>
          </a:xfrm>
          <a:custGeom>
            <a:avLst/>
            <a:gdLst>
              <a:gd name="T0" fmla="*/ 111 w 197"/>
              <a:gd name="T1" fmla="*/ 11 h 164"/>
              <a:gd name="T2" fmla="*/ 0 w 197"/>
              <a:gd name="T3" fmla="*/ 15 h 164"/>
              <a:gd name="T4" fmla="*/ 105 w 197"/>
              <a:gd name="T5" fmla="*/ 164 h 164"/>
              <a:gd name="T6" fmla="*/ 136 w 197"/>
              <a:gd name="T7" fmla="*/ 159 h 164"/>
              <a:gd name="T8" fmla="*/ 196 w 197"/>
              <a:gd name="T9" fmla="*/ 142 h 164"/>
              <a:gd name="T10" fmla="*/ 52 w 197"/>
              <a:gd name="T11" fmla="*/ 150 h 164"/>
              <a:gd name="T12" fmla="*/ 52 w 197"/>
              <a:gd name="T13" fmla="*/ 22 h 164"/>
              <a:gd name="T14" fmla="*/ 99 w 197"/>
              <a:gd name="T15" fmla="*/ 150 h 164"/>
              <a:gd name="T16" fmla="*/ 99 w 197"/>
              <a:gd name="T17" fmla="*/ 22 h 164"/>
              <a:gd name="T18" fmla="*/ 147 w 197"/>
              <a:gd name="T19" fmla="*/ 149 h 164"/>
              <a:gd name="T20" fmla="*/ 181 w 197"/>
              <a:gd name="T21" fmla="*/ 139 h 164"/>
              <a:gd name="T22" fmla="*/ 23 w 197"/>
              <a:gd name="T23" fmla="*/ 133 h 164"/>
              <a:gd name="T24" fmla="*/ 42 w 197"/>
              <a:gd name="T25" fmla="*/ 134 h 164"/>
              <a:gd name="T26" fmla="*/ 43 w 197"/>
              <a:gd name="T27" fmla="*/ 114 h 164"/>
              <a:gd name="T28" fmla="*/ 23 w 197"/>
              <a:gd name="T29" fmla="*/ 114 h 164"/>
              <a:gd name="T30" fmla="*/ 29 w 197"/>
              <a:gd name="T31" fmla="*/ 120 h 164"/>
              <a:gd name="T32" fmla="*/ 37 w 197"/>
              <a:gd name="T33" fmla="*/ 120 h 164"/>
              <a:gd name="T34" fmla="*/ 37 w 197"/>
              <a:gd name="T35" fmla="*/ 128 h 164"/>
              <a:gd name="T36" fmla="*/ 29 w 197"/>
              <a:gd name="T37" fmla="*/ 127 h 164"/>
              <a:gd name="T38" fmla="*/ 32 w 197"/>
              <a:gd name="T39" fmla="*/ 91 h 164"/>
              <a:gd name="T40" fmla="*/ 36 w 197"/>
              <a:gd name="T41" fmla="*/ 38 h 164"/>
              <a:gd name="T42" fmla="*/ 28 w 197"/>
              <a:gd name="T43" fmla="*/ 87 h 164"/>
              <a:gd name="T44" fmla="*/ 134 w 197"/>
              <a:gd name="T45" fmla="*/ 31 h 164"/>
              <a:gd name="T46" fmla="*/ 149 w 197"/>
              <a:gd name="T47" fmla="*/ 86 h 164"/>
              <a:gd name="T48" fmla="*/ 134 w 197"/>
              <a:gd name="T49" fmla="*/ 31 h 164"/>
              <a:gd name="T50" fmla="*/ 69 w 197"/>
              <a:gd name="T51" fmla="*/ 133 h 164"/>
              <a:gd name="T52" fmla="*/ 88 w 197"/>
              <a:gd name="T53" fmla="*/ 133 h 164"/>
              <a:gd name="T54" fmla="*/ 79 w 197"/>
              <a:gd name="T55" fmla="*/ 110 h 164"/>
              <a:gd name="T56" fmla="*/ 65 w 197"/>
              <a:gd name="T57" fmla="*/ 124 h 164"/>
              <a:gd name="T58" fmla="*/ 75 w 197"/>
              <a:gd name="T59" fmla="*/ 120 h 164"/>
              <a:gd name="T60" fmla="*/ 82 w 197"/>
              <a:gd name="T61" fmla="*/ 120 h 164"/>
              <a:gd name="T62" fmla="*/ 82 w 197"/>
              <a:gd name="T63" fmla="*/ 128 h 164"/>
              <a:gd name="T64" fmla="*/ 74 w 197"/>
              <a:gd name="T65" fmla="*/ 127 h 164"/>
              <a:gd name="T66" fmla="*/ 81 w 197"/>
              <a:gd name="T67" fmla="*/ 91 h 164"/>
              <a:gd name="T68" fmla="*/ 85 w 197"/>
              <a:gd name="T69" fmla="*/ 38 h 164"/>
              <a:gd name="T70" fmla="*/ 77 w 197"/>
              <a:gd name="T71" fmla="*/ 87 h 164"/>
              <a:gd name="T72" fmla="*/ 148 w 197"/>
              <a:gd name="T73" fmla="*/ 109 h 164"/>
              <a:gd name="T74" fmla="*/ 148 w 197"/>
              <a:gd name="T75" fmla="*/ 128 h 164"/>
              <a:gd name="T76" fmla="*/ 167 w 197"/>
              <a:gd name="T77" fmla="*/ 128 h 164"/>
              <a:gd name="T78" fmla="*/ 168 w 197"/>
              <a:gd name="T79" fmla="*/ 109 h 164"/>
              <a:gd name="T80" fmla="*/ 158 w 197"/>
              <a:gd name="T81" fmla="*/ 105 h 164"/>
              <a:gd name="T82" fmla="*/ 154 w 197"/>
              <a:gd name="T83" fmla="*/ 114 h 164"/>
              <a:gd name="T84" fmla="*/ 163 w 197"/>
              <a:gd name="T85" fmla="*/ 118 h 164"/>
              <a:gd name="T86" fmla="*/ 154 w 197"/>
              <a:gd name="T87" fmla="*/ 122 h 164"/>
              <a:gd name="T88" fmla="*/ 154 w 197"/>
              <a:gd name="T89" fmla="*/ 11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7" h="164">
                <a:moveTo>
                  <a:pt x="159" y="6"/>
                </a:moveTo>
                <a:cubicBezTo>
                  <a:pt x="158" y="2"/>
                  <a:pt x="155" y="0"/>
                  <a:pt x="151" y="1"/>
                </a:cubicBezTo>
                <a:cubicBezTo>
                  <a:pt x="111" y="11"/>
                  <a:pt x="111" y="11"/>
                  <a:pt x="111" y="11"/>
                </a:cubicBezTo>
                <a:cubicBezTo>
                  <a:pt x="110" y="10"/>
                  <a:pt x="108" y="8"/>
                  <a:pt x="105" y="8"/>
                </a:cubicBezTo>
                <a:cubicBezTo>
                  <a:pt x="7" y="8"/>
                  <a:pt x="7" y="8"/>
                  <a:pt x="7" y="8"/>
                </a:cubicBezTo>
                <a:cubicBezTo>
                  <a:pt x="3" y="8"/>
                  <a:pt x="0" y="11"/>
                  <a:pt x="0" y="15"/>
                </a:cubicBezTo>
                <a:cubicBezTo>
                  <a:pt x="0" y="157"/>
                  <a:pt x="0" y="157"/>
                  <a:pt x="0" y="157"/>
                </a:cubicBezTo>
                <a:cubicBezTo>
                  <a:pt x="0" y="161"/>
                  <a:pt x="3" y="164"/>
                  <a:pt x="7" y="164"/>
                </a:cubicBezTo>
                <a:cubicBezTo>
                  <a:pt x="105" y="164"/>
                  <a:pt x="105" y="164"/>
                  <a:pt x="105" y="164"/>
                </a:cubicBezTo>
                <a:cubicBezTo>
                  <a:pt x="109" y="164"/>
                  <a:pt x="112" y="161"/>
                  <a:pt x="112" y="157"/>
                </a:cubicBezTo>
                <a:cubicBezTo>
                  <a:pt x="112" y="71"/>
                  <a:pt x="112" y="71"/>
                  <a:pt x="112" y="71"/>
                </a:cubicBezTo>
                <a:cubicBezTo>
                  <a:pt x="136" y="159"/>
                  <a:pt x="136" y="159"/>
                  <a:pt x="136" y="159"/>
                </a:cubicBezTo>
                <a:cubicBezTo>
                  <a:pt x="136" y="162"/>
                  <a:pt x="140" y="164"/>
                  <a:pt x="144" y="163"/>
                </a:cubicBezTo>
                <a:cubicBezTo>
                  <a:pt x="191" y="151"/>
                  <a:pt x="191" y="151"/>
                  <a:pt x="191" y="151"/>
                </a:cubicBezTo>
                <a:cubicBezTo>
                  <a:pt x="195" y="150"/>
                  <a:pt x="197" y="146"/>
                  <a:pt x="196" y="142"/>
                </a:cubicBezTo>
                <a:cubicBezTo>
                  <a:pt x="159" y="6"/>
                  <a:pt x="159" y="6"/>
                  <a:pt x="159" y="6"/>
                </a:cubicBezTo>
                <a:close/>
                <a:moveTo>
                  <a:pt x="52" y="150"/>
                </a:moveTo>
                <a:cubicBezTo>
                  <a:pt x="52" y="150"/>
                  <a:pt x="52" y="150"/>
                  <a:pt x="52" y="150"/>
                </a:cubicBezTo>
                <a:cubicBezTo>
                  <a:pt x="14" y="150"/>
                  <a:pt x="14" y="150"/>
                  <a:pt x="14" y="150"/>
                </a:cubicBezTo>
                <a:cubicBezTo>
                  <a:pt x="14" y="22"/>
                  <a:pt x="14" y="22"/>
                  <a:pt x="14" y="22"/>
                </a:cubicBezTo>
                <a:cubicBezTo>
                  <a:pt x="52" y="22"/>
                  <a:pt x="52" y="22"/>
                  <a:pt x="52" y="22"/>
                </a:cubicBezTo>
                <a:cubicBezTo>
                  <a:pt x="52" y="150"/>
                  <a:pt x="52" y="150"/>
                  <a:pt x="52" y="150"/>
                </a:cubicBezTo>
                <a:close/>
                <a:moveTo>
                  <a:pt x="99" y="150"/>
                </a:moveTo>
                <a:cubicBezTo>
                  <a:pt x="99" y="150"/>
                  <a:pt x="99" y="150"/>
                  <a:pt x="99" y="150"/>
                </a:cubicBezTo>
                <a:cubicBezTo>
                  <a:pt x="60" y="150"/>
                  <a:pt x="60" y="150"/>
                  <a:pt x="60" y="150"/>
                </a:cubicBezTo>
                <a:cubicBezTo>
                  <a:pt x="60" y="22"/>
                  <a:pt x="60" y="22"/>
                  <a:pt x="60" y="22"/>
                </a:cubicBezTo>
                <a:cubicBezTo>
                  <a:pt x="99" y="22"/>
                  <a:pt x="99" y="22"/>
                  <a:pt x="99" y="22"/>
                </a:cubicBezTo>
                <a:cubicBezTo>
                  <a:pt x="99" y="150"/>
                  <a:pt x="99" y="150"/>
                  <a:pt x="99" y="150"/>
                </a:cubicBezTo>
                <a:close/>
                <a:moveTo>
                  <a:pt x="147" y="149"/>
                </a:moveTo>
                <a:cubicBezTo>
                  <a:pt x="147" y="149"/>
                  <a:pt x="147" y="149"/>
                  <a:pt x="147" y="149"/>
                </a:cubicBezTo>
                <a:cubicBezTo>
                  <a:pt x="114" y="25"/>
                  <a:pt x="114" y="25"/>
                  <a:pt x="114" y="25"/>
                </a:cubicBezTo>
                <a:cubicBezTo>
                  <a:pt x="148" y="16"/>
                  <a:pt x="148" y="16"/>
                  <a:pt x="148" y="16"/>
                </a:cubicBezTo>
                <a:cubicBezTo>
                  <a:pt x="181" y="139"/>
                  <a:pt x="181" y="139"/>
                  <a:pt x="181" y="139"/>
                </a:cubicBezTo>
                <a:cubicBezTo>
                  <a:pt x="147" y="149"/>
                  <a:pt x="147" y="149"/>
                  <a:pt x="147" y="149"/>
                </a:cubicBezTo>
                <a:close/>
                <a:moveTo>
                  <a:pt x="23" y="133"/>
                </a:moveTo>
                <a:cubicBezTo>
                  <a:pt x="23" y="133"/>
                  <a:pt x="23" y="133"/>
                  <a:pt x="23" y="133"/>
                </a:cubicBezTo>
                <a:cubicBezTo>
                  <a:pt x="23" y="133"/>
                  <a:pt x="23" y="133"/>
                  <a:pt x="23" y="133"/>
                </a:cubicBezTo>
                <a:cubicBezTo>
                  <a:pt x="26" y="136"/>
                  <a:pt x="29" y="137"/>
                  <a:pt x="33" y="137"/>
                </a:cubicBezTo>
                <a:cubicBezTo>
                  <a:pt x="37" y="137"/>
                  <a:pt x="40" y="136"/>
                  <a:pt x="42" y="134"/>
                </a:cubicBezTo>
                <a:cubicBezTo>
                  <a:pt x="43" y="133"/>
                  <a:pt x="43" y="133"/>
                  <a:pt x="43" y="133"/>
                </a:cubicBezTo>
                <a:cubicBezTo>
                  <a:pt x="45" y="131"/>
                  <a:pt x="47" y="127"/>
                  <a:pt x="47" y="124"/>
                </a:cubicBezTo>
                <a:cubicBezTo>
                  <a:pt x="47" y="120"/>
                  <a:pt x="45" y="116"/>
                  <a:pt x="43" y="114"/>
                </a:cubicBezTo>
                <a:cubicBezTo>
                  <a:pt x="42" y="114"/>
                  <a:pt x="42" y="114"/>
                  <a:pt x="42" y="114"/>
                </a:cubicBezTo>
                <a:cubicBezTo>
                  <a:pt x="40" y="112"/>
                  <a:pt x="37" y="110"/>
                  <a:pt x="33" y="110"/>
                </a:cubicBezTo>
                <a:cubicBezTo>
                  <a:pt x="29" y="110"/>
                  <a:pt x="26" y="112"/>
                  <a:pt x="23" y="114"/>
                </a:cubicBezTo>
                <a:cubicBezTo>
                  <a:pt x="21" y="116"/>
                  <a:pt x="19" y="120"/>
                  <a:pt x="19" y="124"/>
                </a:cubicBezTo>
                <a:cubicBezTo>
                  <a:pt x="19" y="127"/>
                  <a:pt x="21" y="131"/>
                  <a:pt x="23" y="133"/>
                </a:cubicBezTo>
                <a:close/>
                <a:moveTo>
                  <a:pt x="29" y="120"/>
                </a:moveTo>
                <a:cubicBezTo>
                  <a:pt x="29" y="120"/>
                  <a:pt x="29" y="120"/>
                  <a:pt x="29" y="120"/>
                </a:cubicBezTo>
                <a:cubicBezTo>
                  <a:pt x="30" y="119"/>
                  <a:pt x="31" y="118"/>
                  <a:pt x="33" y="118"/>
                </a:cubicBezTo>
                <a:cubicBezTo>
                  <a:pt x="34" y="118"/>
                  <a:pt x="36" y="119"/>
                  <a:pt x="37" y="120"/>
                </a:cubicBezTo>
                <a:cubicBezTo>
                  <a:pt x="37" y="120"/>
                  <a:pt x="37" y="120"/>
                  <a:pt x="37" y="120"/>
                </a:cubicBezTo>
                <a:cubicBezTo>
                  <a:pt x="38" y="121"/>
                  <a:pt x="38" y="122"/>
                  <a:pt x="38" y="124"/>
                </a:cubicBezTo>
                <a:cubicBezTo>
                  <a:pt x="38" y="125"/>
                  <a:pt x="38" y="127"/>
                  <a:pt x="37" y="128"/>
                </a:cubicBezTo>
                <a:cubicBezTo>
                  <a:pt x="36" y="129"/>
                  <a:pt x="34" y="129"/>
                  <a:pt x="33" y="129"/>
                </a:cubicBezTo>
                <a:cubicBezTo>
                  <a:pt x="31" y="129"/>
                  <a:pt x="30" y="129"/>
                  <a:pt x="29" y="128"/>
                </a:cubicBezTo>
                <a:cubicBezTo>
                  <a:pt x="29" y="127"/>
                  <a:pt x="29" y="127"/>
                  <a:pt x="29" y="127"/>
                </a:cubicBezTo>
                <a:cubicBezTo>
                  <a:pt x="28" y="126"/>
                  <a:pt x="27" y="125"/>
                  <a:pt x="27" y="124"/>
                </a:cubicBezTo>
                <a:cubicBezTo>
                  <a:pt x="27" y="122"/>
                  <a:pt x="28" y="121"/>
                  <a:pt x="29" y="120"/>
                </a:cubicBezTo>
                <a:close/>
                <a:moveTo>
                  <a:pt x="32" y="91"/>
                </a:moveTo>
                <a:cubicBezTo>
                  <a:pt x="32" y="91"/>
                  <a:pt x="32" y="91"/>
                  <a:pt x="32" y="91"/>
                </a:cubicBezTo>
                <a:cubicBezTo>
                  <a:pt x="34" y="91"/>
                  <a:pt x="36" y="89"/>
                  <a:pt x="36" y="87"/>
                </a:cubicBezTo>
                <a:cubicBezTo>
                  <a:pt x="36" y="38"/>
                  <a:pt x="36" y="38"/>
                  <a:pt x="36" y="38"/>
                </a:cubicBezTo>
                <a:cubicBezTo>
                  <a:pt x="36" y="35"/>
                  <a:pt x="34" y="34"/>
                  <a:pt x="32" y="34"/>
                </a:cubicBezTo>
                <a:cubicBezTo>
                  <a:pt x="29" y="34"/>
                  <a:pt x="28" y="35"/>
                  <a:pt x="28" y="38"/>
                </a:cubicBezTo>
                <a:cubicBezTo>
                  <a:pt x="28" y="87"/>
                  <a:pt x="28" y="87"/>
                  <a:pt x="28" y="87"/>
                </a:cubicBezTo>
                <a:cubicBezTo>
                  <a:pt x="28" y="89"/>
                  <a:pt x="29" y="91"/>
                  <a:pt x="32" y="91"/>
                </a:cubicBezTo>
                <a:close/>
                <a:moveTo>
                  <a:pt x="134" y="31"/>
                </a:moveTo>
                <a:cubicBezTo>
                  <a:pt x="134" y="31"/>
                  <a:pt x="134" y="31"/>
                  <a:pt x="134" y="31"/>
                </a:cubicBezTo>
                <a:cubicBezTo>
                  <a:pt x="132" y="32"/>
                  <a:pt x="131" y="34"/>
                  <a:pt x="131" y="36"/>
                </a:cubicBezTo>
                <a:cubicBezTo>
                  <a:pt x="144" y="84"/>
                  <a:pt x="144" y="84"/>
                  <a:pt x="144" y="84"/>
                </a:cubicBezTo>
                <a:cubicBezTo>
                  <a:pt x="144" y="86"/>
                  <a:pt x="146" y="87"/>
                  <a:pt x="149" y="86"/>
                </a:cubicBezTo>
                <a:cubicBezTo>
                  <a:pt x="151" y="86"/>
                  <a:pt x="152" y="84"/>
                  <a:pt x="152" y="82"/>
                </a:cubicBezTo>
                <a:cubicBezTo>
                  <a:pt x="139" y="34"/>
                  <a:pt x="139" y="34"/>
                  <a:pt x="139" y="34"/>
                </a:cubicBezTo>
                <a:cubicBezTo>
                  <a:pt x="138" y="32"/>
                  <a:pt x="136" y="31"/>
                  <a:pt x="134" y="31"/>
                </a:cubicBezTo>
                <a:close/>
                <a:moveTo>
                  <a:pt x="69" y="133"/>
                </a:moveTo>
                <a:cubicBezTo>
                  <a:pt x="69" y="133"/>
                  <a:pt x="69" y="133"/>
                  <a:pt x="69" y="133"/>
                </a:cubicBezTo>
                <a:cubicBezTo>
                  <a:pt x="69" y="133"/>
                  <a:pt x="69" y="133"/>
                  <a:pt x="69" y="133"/>
                </a:cubicBezTo>
                <a:cubicBezTo>
                  <a:pt x="71" y="136"/>
                  <a:pt x="75" y="137"/>
                  <a:pt x="79" y="137"/>
                </a:cubicBezTo>
                <a:cubicBezTo>
                  <a:pt x="82" y="137"/>
                  <a:pt x="86" y="136"/>
                  <a:pt x="88" y="134"/>
                </a:cubicBezTo>
                <a:cubicBezTo>
                  <a:pt x="88" y="133"/>
                  <a:pt x="88" y="133"/>
                  <a:pt x="88" y="133"/>
                </a:cubicBezTo>
                <a:cubicBezTo>
                  <a:pt x="91" y="131"/>
                  <a:pt x="92" y="127"/>
                  <a:pt x="92" y="124"/>
                </a:cubicBezTo>
                <a:cubicBezTo>
                  <a:pt x="92" y="120"/>
                  <a:pt x="91" y="116"/>
                  <a:pt x="88" y="114"/>
                </a:cubicBezTo>
                <a:cubicBezTo>
                  <a:pt x="86" y="112"/>
                  <a:pt x="82" y="110"/>
                  <a:pt x="79" y="110"/>
                </a:cubicBezTo>
                <a:cubicBezTo>
                  <a:pt x="75" y="110"/>
                  <a:pt x="71" y="112"/>
                  <a:pt x="69" y="114"/>
                </a:cubicBezTo>
                <a:cubicBezTo>
                  <a:pt x="69" y="114"/>
                  <a:pt x="69" y="114"/>
                  <a:pt x="69" y="114"/>
                </a:cubicBezTo>
                <a:cubicBezTo>
                  <a:pt x="66" y="116"/>
                  <a:pt x="65" y="120"/>
                  <a:pt x="65" y="124"/>
                </a:cubicBezTo>
                <a:cubicBezTo>
                  <a:pt x="65" y="127"/>
                  <a:pt x="66" y="131"/>
                  <a:pt x="69" y="133"/>
                </a:cubicBezTo>
                <a:close/>
                <a:moveTo>
                  <a:pt x="75" y="120"/>
                </a:moveTo>
                <a:cubicBezTo>
                  <a:pt x="75" y="120"/>
                  <a:pt x="75" y="120"/>
                  <a:pt x="75" y="120"/>
                </a:cubicBezTo>
                <a:cubicBezTo>
                  <a:pt x="76" y="119"/>
                  <a:pt x="77" y="118"/>
                  <a:pt x="79" y="118"/>
                </a:cubicBezTo>
                <a:cubicBezTo>
                  <a:pt x="80" y="118"/>
                  <a:pt x="81" y="119"/>
                  <a:pt x="82" y="120"/>
                </a:cubicBezTo>
                <a:cubicBezTo>
                  <a:pt x="82" y="120"/>
                  <a:pt x="82" y="120"/>
                  <a:pt x="82" y="120"/>
                </a:cubicBezTo>
                <a:cubicBezTo>
                  <a:pt x="84" y="121"/>
                  <a:pt x="84" y="122"/>
                  <a:pt x="84" y="124"/>
                </a:cubicBezTo>
                <a:cubicBezTo>
                  <a:pt x="84" y="125"/>
                  <a:pt x="84" y="127"/>
                  <a:pt x="83" y="128"/>
                </a:cubicBezTo>
                <a:cubicBezTo>
                  <a:pt x="82" y="128"/>
                  <a:pt x="82" y="128"/>
                  <a:pt x="82" y="128"/>
                </a:cubicBezTo>
                <a:cubicBezTo>
                  <a:pt x="81" y="129"/>
                  <a:pt x="80" y="129"/>
                  <a:pt x="79" y="129"/>
                </a:cubicBezTo>
                <a:cubicBezTo>
                  <a:pt x="77" y="129"/>
                  <a:pt x="76" y="129"/>
                  <a:pt x="75" y="128"/>
                </a:cubicBezTo>
                <a:cubicBezTo>
                  <a:pt x="74" y="127"/>
                  <a:pt x="74" y="127"/>
                  <a:pt x="74" y="127"/>
                </a:cubicBezTo>
                <a:cubicBezTo>
                  <a:pt x="74" y="126"/>
                  <a:pt x="73" y="125"/>
                  <a:pt x="73" y="124"/>
                </a:cubicBezTo>
                <a:cubicBezTo>
                  <a:pt x="73" y="122"/>
                  <a:pt x="74" y="121"/>
                  <a:pt x="75" y="120"/>
                </a:cubicBezTo>
                <a:close/>
                <a:moveTo>
                  <a:pt x="81" y="91"/>
                </a:moveTo>
                <a:cubicBezTo>
                  <a:pt x="81" y="91"/>
                  <a:pt x="81" y="91"/>
                  <a:pt x="81" y="91"/>
                </a:cubicBezTo>
                <a:cubicBezTo>
                  <a:pt x="83" y="91"/>
                  <a:pt x="85" y="89"/>
                  <a:pt x="85" y="87"/>
                </a:cubicBezTo>
                <a:cubicBezTo>
                  <a:pt x="85" y="38"/>
                  <a:pt x="85" y="38"/>
                  <a:pt x="85" y="38"/>
                </a:cubicBezTo>
                <a:cubicBezTo>
                  <a:pt x="85" y="35"/>
                  <a:pt x="83" y="34"/>
                  <a:pt x="81" y="34"/>
                </a:cubicBezTo>
                <a:cubicBezTo>
                  <a:pt x="79" y="34"/>
                  <a:pt x="77" y="35"/>
                  <a:pt x="77" y="38"/>
                </a:cubicBezTo>
                <a:cubicBezTo>
                  <a:pt x="77" y="87"/>
                  <a:pt x="77" y="87"/>
                  <a:pt x="77" y="87"/>
                </a:cubicBezTo>
                <a:cubicBezTo>
                  <a:pt x="77" y="89"/>
                  <a:pt x="79" y="91"/>
                  <a:pt x="81" y="91"/>
                </a:cubicBezTo>
                <a:close/>
                <a:moveTo>
                  <a:pt x="148" y="109"/>
                </a:moveTo>
                <a:cubicBezTo>
                  <a:pt x="148" y="109"/>
                  <a:pt x="148" y="109"/>
                  <a:pt x="148" y="109"/>
                </a:cubicBezTo>
                <a:cubicBezTo>
                  <a:pt x="146" y="111"/>
                  <a:pt x="144" y="114"/>
                  <a:pt x="144" y="118"/>
                </a:cubicBezTo>
                <a:cubicBezTo>
                  <a:pt x="144" y="122"/>
                  <a:pt x="146" y="125"/>
                  <a:pt x="148" y="128"/>
                </a:cubicBezTo>
                <a:cubicBezTo>
                  <a:pt x="148" y="128"/>
                  <a:pt x="148" y="128"/>
                  <a:pt x="148" y="128"/>
                </a:cubicBezTo>
                <a:cubicBezTo>
                  <a:pt x="151" y="130"/>
                  <a:pt x="154" y="132"/>
                  <a:pt x="158" y="132"/>
                </a:cubicBezTo>
                <a:cubicBezTo>
                  <a:pt x="161" y="132"/>
                  <a:pt x="165" y="131"/>
                  <a:pt x="167" y="128"/>
                </a:cubicBezTo>
                <a:cubicBezTo>
                  <a:pt x="167" y="128"/>
                  <a:pt x="167" y="128"/>
                  <a:pt x="167" y="128"/>
                </a:cubicBezTo>
                <a:cubicBezTo>
                  <a:pt x="168" y="128"/>
                  <a:pt x="168" y="128"/>
                  <a:pt x="168" y="128"/>
                </a:cubicBezTo>
                <a:cubicBezTo>
                  <a:pt x="170" y="126"/>
                  <a:pt x="171" y="122"/>
                  <a:pt x="171" y="118"/>
                </a:cubicBezTo>
                <a:cubicBezTo>
                  <a:pt x="171" y="114"/>
                  <a:pt x="170" y="111"/>
                  <a:pt x="168" y="109"/>
                </a:cubicBezTo>
                <a:cubicBezTo>
                  <a:pt x="168" y="109"/>
                  <a:pt x="168" y="109"/>
                  <a:pt x="168" y="109"/>
                </a:cubicBezTo>
                <a:cubicBezTo>
                  <a:pt x="168" y="109"/>
                  <a:pt x="168" y="109"/>
                  <a:pt x="168" y="109"/>
                </a:cubicBezTo>
                <a:cubicBezTo>
                  <a:pt x="165" y="106"/>
                  <a:pt x="162" y="105"/>
                  <a:pt x="158" y="105"/>
                </a:cubicBezTo>
                <a:cubicBezTo>
                  <a:pt x="154" y="105"/>
                  <a:pt x="151" y="106"/>
                  <a:pt x="148" y="109"/>
                </a:cubicBezTo>
                <a:close/>
                <a:moveTo>
                  <a:pt x="154" y="114"/>
                </a:moveTo>
                <a:cubicBezTo>
                  <a:pt x="154" y="114"/>
                  <a:pt x="154" y="114"/>
                  <a:pt x="154" y="114"/>
                </a:cubicBezTo>
                <a:cubicBezTo>
                  <a:pt x="155" y="113"/>
                  <a:pt x="156" y="113"/>
                  <a:pt x="158" y="113"/>
                </a:cubicBezTo>
                <a:cubicBezTo>
                  <a:pt x="159" y="113"/>
                  <a:pt x="161" y="113"/>
                  <a:pt x="162" y="114"/>
                </a:cubicBezTo>
                <a:cubicBezTo>
                  <a:pt x="163" y="115"/>
                  <a:pt x="163" y="117"/>
                  <a:pt x="163" y="118"/>
                </a:cubicBezTo>
                <a:cubicBezTo>
                  <a:pt x="163" y="120"/>
                  <a:pt x="163" y="121"/>
                  <a:pt x="162" y="122"/>
                </a:cubicBezTo>
                <a:cubicBezTo>
                  <a:pt x="161" y="123"/>
                  <a:pt x="159" y="124"/>
                  <a:pt x="158" y="124"/>
                </a:cubicBezTo>
                <a:cubicBezTo>
                  <a:pt x="156" y="124"/>
                  <a:pt x="155" y="123"/>
                  <a:pt x="154" y="122"/>
                </a:cubicBezTo>
                <a:cubicBezTo>
                  <a:pt x="154" y="122"/>
                  <a:pt x="154" y="122"/>
                  <a:pt x="154" y="122"/>
                </a:cubicBezTo>
                <a:cubicBezTo>
                  <a:pt x="153" y="121"/>
                  <a:pt x="152" y="120"/>
                  <a:pt x="152" y="118"/>
                </a:cubicBezTo>
                <a:cubicBezTo>
                  <a:pt x="152" y="117"/>
                  <a:pt x="153" y="115"/>
                  <a:pt x="154" y="114"/>
                </a:cubicBezTo>
                <a:close/>
              </a:path>
            </a:pathLst>
          </a:custGeom>
          <a:solidFill>
            <a:srgbClr val="354454"/>
          </a:solidFill>
          <a:ln>
            <a:noFill/>
          </a:ln>
        </p:spPr>
        <p:txBody>
          <a:bodyPr vert="horz" wrap="square" lIns="91440" tIns="45720" rIns="91440" bIns="45720" numCol="1" anchor="t" anchorCtr="0" compatLnSpc="1"/>
          <a:p>
            <a:endParaRPr lang="zh-CN" altLang="en-US"/>
          </a:p>
        </p:txBody>
      </p:sp>
      <p:sp>
        <p:nvSpPr>
          <p:cNvPr id="3" name="Freeform 10"/>
          <p:cNvSpPr>
            <a:spLocks noEditPoints="1"/>
          </p:cNvSpPr>
          <p:nvPr/>
        </p:nvSpPr>
        <p:spPr bwMode="auto">
          <a:xfrm>
            <a:off x="107850" y="2091788"/>
            <a:ext cx="174824" cy="175280"/>
          </a:xfrm>
          <a:custGeom>
            <a:avLst/>
            <a:gdLst>
              <a:gd name="T0" fmla="*/ 47 w 162"/>
              <a:gd name="T1" fmla="*/ 34 h 163"/>
              <a:gd name="T2" fmla="*/ 34 w 162"/>
              <a:gd name="T3" fmla="*/ 47 h 163"/>
              <a:gd name="T4" fmla="*/ 32 w 162"/>
              <a:gd name="T5" fmla="*/ 61 h 163"/>
              <a:gd name="T6" fmla="*/ 41 w 162"/>
              <a:gd name="T7" fmla="*/ 52 h 163"/>
              <a:gd name="T8" fmla="*/ 52 w 162"/>
              <a:gd name="T9" fmla="*/ 41 h 163"/>
              <a:gd name="T10" fmla="*/ 60 w 162"/>
              <a:gd name="T11" fmla="*/ 32 h 163"/>
              <a:gd name="T12" fmla="*/ 160 w 162"/>
              <a:gd name="T13" fmla="*/ 150 h 163"/>
              <a:gd name="T14" fmla="*/ 130 w 162"/>
              <a:gd name="T15" fmla="*/ 121 h 163"/>
              <a:gd name="T16" fmla="*/ 147 w 162"/>
              <a:gd name="T17" fmla="*/ 74 h 163"/>
              <a:gd name="T18" fmla="*/ 142 w 162"/>
              <a:gd name="T19" fmla="*/ 46 h 163"/>
              <a:gd name="T20" fmla="*/ 126 w 162"/>
              <a:gd name="T21" fmla="*/ 22 h 163"/>
              <a:gd name="T22" fmla="*/ 74 w 162"/>
              <a:gd name="T23" fmla="*/ 0 h 163"/>
              <a:gd name="T24" fmla="*/ 6 w 162"/>
              <a:gd name="T25" fmla="*/ 46 h 163"/>
              <a:gd name="T26" fmla="*/ 5 w 162"/>
              <a:gd name="T27" fmla="*/ 102 h 163"/>
              <a:gd name="T28" fmla="*/ 21 w 162"/>
              <a:gd name="T29" fmla="*/ 126 h 163"/>
              <a:gd name="T30" fmla="*/ 45 w 162"/>
              <a:gd name="T31" fmla="*/ 142 h 163"/>
              <a:gd name="T32" fmla="*/ 45 w 162"/>
              <a:gd name="T33" fmla="*/ 142 h 163"/>
              <a:gd name="T34" fmla="*/ 102 w 162"/>
              <a:gd name="T35" fmla="*/ 142 h 163"/>
              <a:gd name="T36" fmla="*/ 150 w 162"/>
              <a:gd name="T37" fmla="*/ 160 h 163"/>
              <a:gd name="T38" fmla="*/ 160 w 162"/>
              <a:gd name="T39" fmla="*/ 150 h 163"/>
              <a:gd name="T40" fmla="*/ 116 w 162"/>
              <a:gd name="T41" fmla="*/ 117 h 163"/>
              <a:gd name="T42" fmla="*/ 97 w 162"/>
              <a:gd name="T43" fmla="*/ 130 h 163"/>
              <a:gd name="T44" fmla="*/ 51 w 162"/>
              <a:gd name="T45" fmla="*/ 130 h 163"/>
              <a:gd name="T46" fmla="*/ 31 w 162"/>
              <a:gd name="T47" fmla="*/ 117 h 163"/>
              <a:gd name="T48" fmla="*/ 31 w 162"/>
              <a:gd name="T49" fmla="*/ 117 h 163"/>
              <a:gd name="T50" fmla="*/ 18 w 162"/>
              <a:gd name="T51" fmla="*/ 97 h 163"/>
              <a:gd name="T52" fmla="*/ 18 w 162"/>
              <a:gd name="T53" fmla="*/ 51 h 163"/>
              <a:gd name="T54" fmla="*/ 74 w 162"/>
              <a:gd name="T55" fmla="*/ 14 h 163"/>
              <a:gd name="T56" fmla="*/ 116 w 162"/>
              <a:gd name="T57" fmla="*/ 31 h 163"/>
              <a:gd name="T58" fmla="*/ 129 w 162"/>
              <a:gd name="T59" fmla="*/ 51 h 163"/>
              <a:gd name="T60" fmla="*/ 134 w 162"/>
              <a:gd name="T61" fmla="*/ 74 h 163"/>
              <a:gd name="T62" fmla="*/ 116 w 162"/>
              <a:gd name="T63" fmla="*/ 117 h 163"/>
              <a:gd name="T64" fmla="*/ 117 w 162"/>
              <a:gd name="T65" fmla="*/ 70 h 163"/>
              <a:gd name="T66" fmla="*/ 110 w 162"/>
              <a:gd name="T67" fmla="*/ 89 h 163"/>
              <a:gd name="T68" fmla="*/ 102 w 162"/>
              <a:gd name="T69" fmla="*/ 102 h 163"/>
              <a:gd name="T70" fmla="*/ 74 w 162"/>
              <a:gd name="T71" fmla="*/ 114 h 163"/>
              <a:gd name="T72" fmla="*/ 74 w 162"/>
              <a:gd name="T73" fmla="*/ 122 h 163"/>
              <a:gd name="T74" fmla="*/ 107 w 162"/>
              <a:gd name="T75" fmla="*/ 108 h 163"/>
              <a:gd name="T76" fmla="*/ 118 w 162"/>
              <a:gd name="T77" fmla="*/ 92 h 163"/>
              <a:gd name="T78" fmla="*/ 117 w 162"/>
              <a:gd name="T79" fmla="*/ 7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2" h="163">
                <a:moveTo>
                  <a:pt x="55" y="30"/>
                </a:moveTo>
                <a:cubicBezTo>
                  <a:pt x="52" y="31"/>
                  <a:pt x="50" y="33"/>
                  <a:pt x="47" y="34"/>
                </a:cubicBezTo>
                <a:cubicBezTo>
                  <a:pt x="44" y="36"/>
                  <a:pt x="42" y="38"/>
                  <a:pt x="40" y="40"/>
                </a:cubicBezTo>
                <a:cubicBezTo>
                  <a:pt x="38" y="42"/>
                  <a:pt x="36" y="45"/>
                  <a:pt x="34" y="47"/>
                </a:cubicBezTo>
                <a:cubicBezTo>
                  <a:pt x="32" y="50"/>
                  <a:pt x="31" y="53"/>
                  <a:pt x="30" y="55"/>
                </a:cubicBezTo>
                <a:cubicBezTo>
                  <a:pt x="29" y="57"/>
                  <a:pt x="30" y="60"/>
                  <a:pt x="32" y="61"/>
                </a:cubicBezTo>
                <a:cubicBezTo>
                  <a:pt x="34" y="62"/>
                  <a:pt x="36" y="61"/>
                  <a:pt x="37" y="59"/>
                </a:cubicBezTo>
                <a:cubicBezTo>
                  <a:pt x="38" y="56"/>
                  <a:pt x="39" y="54"/>
                  <a:pt x="41" y="52"/>
                </a:cubicBezTo>
                <a:cubicBezTo>
                  <a:pt x="42" y="50"/>
                  <a:pt x="44" y="48"/>
                  <a:pt x="46" y="46"/>
                </a:cubicBezTo>
                <a:cubicBezTo>
                  <a:pt x="48" y="44"/>
                  <a:pt x="49" y="43"/>
                  <a:pt x="52" y="41"/>
                </a:cubicBezTo>
                <a:cubicBezTo>
                  <a:pt x="54" y="40"/>
                  <a:pt x="56" y="38"/>
                  <a:pt x="58" y="37"/>
                </a:cubicBezTo>
                <a:cubicBezTo>
                  <a:pt x="60" y="37"/>
                  <a:pt x="61" y="34"/>
                  <a:pt x="60" y="32"/>
                </a:cubicBezTo>
                <a:cubicBezTo>
                  <a:pt x="59" y="30"/>
                  <a:pt x="57" y="29"/>
                  <a:pt x="55" y="30"/>
                </a:cubicBezTo>
                <a:close/>
                <a:moveTo>
                  <a:pt x="160" y="150"/>
                </a:moveTo>
                <a:cubicBezTo>
                  <a:pt x="160" y="150"/>
                  <a:pt x="160" y="150"/>
                  <a:pt x="160" y="150"/>
                </a:cubicBezTo>
                <a:cubicBezTo>
                  <a:pt x="130" y="121"/>
                  <a:pt x="130" y="121"/>
                  <a:pt x="130" y="121"/>
                </a:cubicBezTo>
                <a:cubicBezTo>
                  <a:pt x="135" y="115"/>
                  <a:pt x="139" y="109"/>
                  <a:pt x="142" y="102"/>
                </a:cubicBezTo>
                <a:cubicBezTo>
                  <a:pt x="145" y="93"/>
                  <a:pt x="147" y="84"/>
                  <a:pt x="147" y="74"/>
                </a:cubicBezTo>
                <a:cubicBezTo>
                  <a:pt x="147" y="64"/>
                  <a:pt x="145" y="55"/>
                  <a:pt x="142" y="46"/>
                </a:cubicBezTo>
                <a:cubicBezTo>
                  <a:pt x="142" y="46"/>
                  <a:pt x="142" y="46"/>
                  <a:pt x="142" y="46"/>
                </a:cubicBezTo>
                <a:cubicBezTo>
                  <a:pt x="138" y="37"/>
                  <a:pt x="133" y="29"/>
                  <a:pt x="126" y="22"/>
                </a:cubicBezTo>
                <a:cubicBezTo>
                  <a:pt x="126" y="22"/>
                  <a:pt x="126" y="22"/>
                  <a:pt x="126" y="22"/>
                </a:cubicBezTo>
                <a:cubicBezTo>
                  <a:pt x="119" y="15"/>
                  <a:pt x="111" y="10"/>
                  <a:pt x="102" y="6"/>
                </a:cubicBezTo>
                <a:cubicBezTo>
                  <a:pt x="93" y="2"/>
                  <a:pt x="84" y="0"/>
                  <a:pt x="74" y="0"/>
                </a:cubicBezTo>
                <a:cubicBezTo>
                  <a:pt x="53" y="0"/>
                  <a:pt x="35" y="8"/>
                  <a:pt x="21" y="22"/>
                </a:cubicBezTo>
                <a:cubicBezTo>
                  <a:pt x="15" y="29"/>
                  <a:pt x="9" y="37"/>
                  <a:pt x="6" y="46"/>
                </a:cubicBezTo>
                <a:cubicBezTo>
                  <a:pt x="2" y="55"/>
                  <a:pt x="0" y="64"/>
                  <a:pt x="0" y="74"/>
                </a:cubicBezTo>
                <a:cubicBezTo>
                  <a:pt x="0" y="84"/>
                  <a:pt x="2" y="93"/>
                  <a:pt x="5" y="102"/>
                </a:cubicBezTo>
                <a:cubicBezTo>
                  <a:pt x="6" y="102"/>
                  <a:pt x="6" y="102"/>
                  <a:pt x="6" y="102"/>
                </a:cubicBezTo>
                <a:cubicBezTo>
                  <a:pt x="9" y="111"/>
                  <a:pt x="15" y="119"/>
                  <a:pt x="21" y="126"/>
                </a:cubicBezTo>
                <a:cubicBezTo>
                  <a:pt x="22" y="126"/>
                  <a:pt x="22" y="126"/>
                  <a:pt x="22" y="126"/>
                </a:cubicBezTo>
                <a:cubicBezTo>
                  <a:pt x="28" y="133"/>
                  <a:pt x="36" y="138"/>
                  <a:pt x="45" y="142"/>
                </a:cubicBezTo>
                <a:cubicBezTo>
                  <a:pt x="45" y="142"/>
                  <a:pt x="45" y="142"/>
                  <a:pt x="45" y="142"/>
                </a:cubicBezTo>
                <a:cubicBezTo>
                  <a:pt x="45" y="142"/>
                  <a:pt x="45" y="142"/>
                  <a:pt x="45" y="142"/>
                </a:cubicBezTo>
                <a:cubicBezTo>
                  <a:pt x="54" y="146"/>
                  <a:pt x="64" y="148"/>
                  <a:pt x="74" y="148"/>
                </a:cubicBezTo>
                <a:cubicBezTo>
                  <a:pt x="84" y="148"/>
                  <a:pt x="93" y="146"/>
                  <a:pt x="102" y="142"/>
                </a:cubicBezTo>
                <a:cubicBezTo>
                  <a:pt x="109" y="139"/>
                  <a:pt x="115" y="135"/>
                  <a:pt x="121" y="131"/>
                </a:cubicBezTo>
                <a:cubicBezTo>
                  <a:pt x="150" y="160"/>
                  <a:pt x="150" y="160"/>
                  <a:pt x="150" y="160"/>
                </a:cubicBezTo>
                <a:cubicBezTo>
                  <a:pt x="153" y="163"/>
                  <a:pt x="157" y="163"/>
                  <a:pt x="160" y="160"/>
                </a:cubicBezTo>
                <a:cubicBezTo>
                  <a:pt x="162" y="157"/>
                  <a:pt x="162" y="153"/>
                  <a:pt x="160" y="150"/>
                </a:cubicBezTo>
                <a:close/>
                <a:moveTo>
                  <a:pt x="116" y="117"/>
                </a:moveTo>
                <a:cubicBezTo>
                  <a:pt x="116" y="117"/>
                  <a:pt x="116" y="117"/>
                  <a:pt x="116" y="117"/>
                </a:cubicBezTo>
                <a:cubicBezTo>
                  <a:pt x="116" y="117"/>
                  <a:pt x="116" y="117"/>
                  <a:pt x="116" y="117"/>
                </a:cubicBezTo>
                <a:cubicBezTo>
                  <a:pt x="111" y="122"/>
                  <a:pt x="104" y="127"/>
                  <a:pt x="97" y="130"/>
                </a:cubicBezTo>
                <a:cubicBezTo>
                  <a:pt x="90" y="133"/>
                  <a:pt x="82" y="134"/>
                  <a:pt x="74" y="134"/>
                </a:cubicBezTo>
                <a:cubicBezTo>
                  <a:pt x="65" y="134"/>
                  <a:pt x="58" y="133"/>
                  <a:pt x="51" y="130"/>
                </a:cubicBezTo>
                <a:cubicBezTo>
                  <a:pt x="51" y="130"/>
                  <a:pt x="51" y="130"/>
                  <a:pt x="51" y="130"/>
                </a:cubicBezTo>
                <a:cubicBezTo>
                  <a:pt x="43" y="127"/>
                  <a:pt x="37" y="122"/>
                  <a:pt x="31" y="117"/>
                </a:cubicBezTo>
                <a:cubicBezTo>
                  <a:pt x="31" y="117"/>
                  <a:pt x="31" y="117"/>
                  <a:pt x="31" y="117"/>
                </a:cubicBezTo>
                <a:cubicBezTo>
                  <a:pt x="31" y="117"/>
                  <a:pt x="31" y="117"/>
                  <a:pt x="31" y="117"/>
                </a:cubicBezTo>
                <a:cubicBezTo>
                  <a:pt x="26" y="111"/>
                  <a:pt x="21" y="104"/>
                  <a:pt x="18" y="97"/>
                </a:cubicBezTo>
                <a:cubicBezTo>
                  <a:pt x="18" y="97"/>
                  <a:pt x="18" y="97"/>
                  <a:pt x="18" y="97"/>
                </a:cubicBezTo>
                <a:cubicBezTo>
                  <a:pt x="15" y="90"/>
                  <a:pt x="13" y="82"/>
                  <a:pt x="13" y="74"/>
                </a:cubicBezTo>
                <a:cubicBezTo>
                  <a:pt x="13" y="66"/>
                  <a:pt x="15" y="58"/>
                  <a:pt x="18" y="51"/>
                </a:cubicBezTo>
                <a:cubicBezTo>
                  <a:pt x="21" y="44"/>
                  <a:pt x="26" y="37"/>
                  <a:pt x="31" y="31"/>
                </a:cubicBezTo>
                <a:cubicBezTo>
                  <a:pt x="42" y="21"/>
                  <a:pt x="57" y="14"/>
                  <a:pt x="74" y="14"/>
                </a:cubicBezTo>
                <a:cubicBezTo>
                  <a:pt x="82" y="14"/>
                  <a:pt x="90" y="15"/>
                  <a:pt x="97" y="18"/>
                </a:cubicBezTo>
                <a:cubicBezTo>
                  <a:pt x="104" y="21"/>
                  <a:pt x="111" y="26"/>
                  <a:pt x="116" y="31"/>
                </a:cubicBezTo>
                <a:cubicBezTo>
                  <a:pt x="117" y="32"/>
                  <a:pt x="117" y="32"/>
                  <a:pt x="117" y="32"/>
                </a:cubicBezTo>
                <a:cubicBezTo>
                  <a:pt x="122" y="37"/>
                  <a:pt x="126" y="44"/>
                  <a:pt x="129" y="51"/>
                </a:cubicBezTo>
                <a:cubicBezTo>
                  <a:pt x="129" y="51"/>
                  <a:pt x="129" y="51"/>
                  <a:pt x="129" y="51"/>
                </a:cubicBezTo>
                <a:cubicBezTo>
                  <a:pt x="132" y="58"/>
                  <a:pt x="134" y="66"/>
                  <a:pt x="134" y="74"/>
                </a:cubicBezTo>
                <a:cubicBezTo>
                  <a:pt x="134" y="82"/>
                  <a:pt x="132" y="90"/>
                  <a:pt x="129" y="97"/>
                </a:cubicBezTo>
                <a:cubicBezTo>
                  <a:pt x="126" y="104"/>
                  <a:pt x="122" y="111"/>
                  <a:pt x="116" y="117"/>
                </a:cubicBezTo>
                <a:close/>
                <a:moveTo>
                  <a:pt x="117" y="70"/>
                </a:moveTo>
                <a:cubicBezTo>
                  <a:pt x="117" y="70"/>
                  <a:pt x="117" y="70"/>
                  <a:pt x="117" y="70"/>
                </a:cubicBezTo>
                <a:cubicBezTo>
                  <a:pt x="115" y="70"/>
                  <a:pt x="113" y="72"/>
                  <a:pt x="113" y="74"/>
                </a:cubicBezTo>
                <a:cubicBezTo>
                  <a:pt x="113" y="79"/>
                  <a:pt x="112" y="84"/>
                  <a:pt x="110" y="89"/>
                </a:cubicBezTo>
                <a:cubicBezTo>
                  <a:pt x="110" y="89"/>
                  <a:pt x="110" y="89"/>
                  <a:pt x="110" y="89"/>
                </a:cubicBezTo>
                <a:cubicBezTo>
                  <a:pt x="108" y="94"/>
                  <a:pt x="105" y="98"/>
                  <a:pt x="102" y="102"/>
                </a:cubicBezTo>
                <a:cubicBezTo>
                  <a:pt x="98" y="106"/>
                  <a:pt x="94" y="109"/>
                  <a:pt x="89" y="111"/>
                </a:cubicBezTo>
                <a:cubicBezTo>
                  <a:pt x="84" y="113"/>
                  <a:pt x="79" y="114"/>
                  <a:pt x="74" y="114"/>
                </a:cubicBezTo>
                <a:cubicBezTo>
                  <a:pt x="71" y="114"/>
                  <a:pt x="70" y="115"/>
                  <a:pt x="70" y="118"/>
                </a:cubicBezTo>
                <a:cubicBezTo>
                  <a:pt x="70" y="120"/>
                  <a:pt x="71" y="122"/>
                  <a:pt x="74" y="122"/>
                </a:cubicBezTo>
                <a:cubicBezTo>
                  <a:pt x="80" y="122"/>
                  <a:pt x="86" y="120"/>
                  <a:pt x="92" y="118"/>
                </a:cubicBezTo>
                <a:cubicBezTo>
                  <a:pt x="98" y="116"/>
                  <a:pt x="103" y="112"/>
                  <a:pt x="107" y="108"/>
                </a:cubicBezTo>
                <a:cubicBezTo>
                  <a:pt x="112" y="103"/>
                  <a:pt x="115" y="98"/>
                  <a:pt x="118" y="92"/>
                </a:cubicBezTo>
                <a:cubicBezTo>
                  <a:pt x="118" y="92"/>
                  <a:pt x="118" y="92"/>
                  <a:pt x="118" y="92"/>
                </a:cubicBezTo>
                <a:cubicBezTo>
                  <a:pt x="120" y="86"/>
                  <a:pt x="121" y="80"/>
                  <a:pt x="121" y="74"/>
                </a:cubicBezTo>
                <a:cubicBezTo>
                  <a:pt x="121" y="72"/>
                  <a:pt x="120" y="70"/>
                  <a:pt x="117" y="70"/>
                </a:cubicBezTo>
                <a:close/>
              </a:path>
            </a:pathLst>
          </a:custGeom>
          <a:solidFill>
            <a:srgbClr val="354454"/>
          </a:solidFill>
          <a:ln>
            <a:noFill/>
          </a:ln>
        </p:spPr>
        <p:txBody>
          <a:bodyPr vert="horz" wrap="square" lIns="91440" tIns="45720" rIns="91440" bIns="45720" numCol="1" anchor="t" anchorCtr="0" compatLnSpc="1"/>
          <a:p>
            <a:endParaRPr lang="zh-CN" altLang="en-US"/>
          </a:p>
        </p:txBody>
      </p:sp>
      <p:sp>
        <p:nvSpPr>
          <p:cNvPr id="2" name="Freeform 11"/>
          <p:cNvSpPr>
            <a:spLocks noEditPoints="1"/>
          </p:cNvSpPr>
          <p:nvPr/>
        </p:nvSpPr>
        <p:spPr bwMode="auto">
          <a:xfrm>
            <a:off x="124293" y="2864285"/>
            <a:ext cx="150176" cy="190798"/>
          </a:xfrm>
          <a:custGeom>
            <a:avLst/>
            <a:gdLst>
              <a:gd name="T0" fmla="*/ 104 w 139"/>
              <a:gd name="T1" fmla="*/ 99 h 177"/>
              <a:gd name="T2" fmla="*/ 91 w 139"/>
              <a:gd name="T3" fmla="*/ 160 h 177"/>
              <a:gd name="T4" fmla="*/ 133 w 139"/>
              <a:gd name="T5" fmla="*/ 164 h 177"/>
              <a:gd name="T6" fmla="*/ 133 w 139"/>
              <a:gd name="T7" fmla="*/ 177 h 177"/>
              <a:gd name="T8" fmla="*/ 0 w 139"/>
              <a:gd name="T9" fmla="*/ 170 h 177"/>
              <a:gd name="T10" fmla="*/ 51 w 139"/>
              <a:gd name="T11" fmla="*/ 164 h 177"/>
              <a:gd name="T12" fmla="*/ 81 w 139"/>
              <a:gd name="T13" fmla="*/ 151 h 177"/>
              <a:gd name="T14" fmla="*/ 10 w 139"/>
              <a:gd name="T15" fmla="*/ 147 h 177"/>
              <a:gd name="T16" fmla="*/ 10 w 139"/>
              <a:gd name="T17" fmla="*/ 139 h 177"/>
              <a:gd name="T18" fmla="*/ 94 w 139"/>
              <a:gd name="T19" fmla="*/ 120 h 177"/>
              <a:gd name="T20" fmla="*/ 84 w 139"/>
              <a:gd name="T21" fmla="*/ 92 h 177"/>
              <a:gd name="T22" fmla="*/ 69 w 139"/>
              <a:gd name="T23" fmla="*/ 94 h 177"/>
              <a:gd name="T24" fmla="*/ 53 w 139"/>
              <a:gd name="T25" fmla="*/ 113 h 177"/>
              <a:gd name="T26" fmla="*/ 46 w 139"/>
              <a:gd name="T27" fmla="*/ 117 h 177"/>
              <a:gd name="T28" fmla="*/ 24 w 139"/>
              <a:gd name="T29" fmla="*/ 109 h 177"/>
              <a:gd name="T30" fmla="*/ 26 w 139"/>
              <a:gd name="T31" fmla="*/ 97 h 177"/>
              <a:gd name="T32" fmla="*/ 21 w 139"/>
              <a:gd name="T33" fmla="*/ 89 h 177"/>
              <a:gd name="T34" fmla="*/ 63 w 139"/>
              <a:gd name="T35" fmla="*/ 24 h 177"/>
              <a:gd name="T36" fmla="*/ 67 w 139"/>
              <a:gd name="T37" fmla="*/ 26 h 177"/>
              <a:gd name="T38" fmla="*/ 69 w 139"/>
              <a:gd name="T39" fmla="*/ 14 h 177"/>
              <a:gd name="T40" fmla="*/ 76 w 139"/>
              <a:gd name="T41" fmla="*/ 2 h 177"/>
              <a:gd name="T42" fmla="*/ 109 w 139"/>
              <a:gd name="T43" fmla="*/ 29 h 177"/>
              <a:gd name="T44" fmla="*/ 96 w 139"/>
              <a:gd name="T45" fmla="*/ 30 h 177"/>
              <a:gd name="T46" fmla="*/ 94 w 139"/>
              <a:gd name="T47" fmla="*/ 42 h 177"/>
              <a:gd name="T48" fmla="*/ 87 w 139"/>
              <a:gd name="T49" fmla="*/ 63 h 177"/>
              <a:gd name="T50" fmla="*/ 92 w 139"/>
              <a:gd name="T51" fmla="*/ 81 h 177"/>
              <a:gd name="T52" fmla="*/ 89 w 139"/>
              <a:gd name="T53" fmla="*/ 26 h 177"/>
              <a:gd name="T54" fmla="*/ 74 w 139"/>
              <a:gd name="T55" fmla="*/ 30 h 177"/>
              <a:gd name="T56" fmla="*/ 89 w 139"/>
              <a:gd name="T57" fmla="*/ 26 h 177"/>
              <a:gd name="T58" fmla="*/ 80 w 139"/>
              <a:gd name="T59" fmla="*/ 59 h 177"/>
              <a:gd name="T60" fmla="*/ 62 w 139"/>
              <a:gd name="T61" fmla="*/ 33 h 177"/>
              <a:gd name="T62" fmla="*/ 54 w 139"/>
              <a:gd name="T63" fmla="*/ 104 h 177"/>
              <a:gd name="T64" fmla="*/ 56 w 139"/>
              <a:gd name="T65" fmla="*/ 76 h 177"/>
              <a:gd name="T66" fmla="*/ 62 w 139"/>
              <a:gd name="T67" fmla="*/ 63 h 177"/>
              <a:gd name="T68" fmla="*/ 82 w 139"/>
              <a:gd name="T69" fmla="*/ 69 h 177"/>
              <a:gd name="T70" fmla="*/ 67 w 139"/>
              <a:gd name="T71" fmla="*/ 69 h 177"/>
              <a:gd name="T72" fmla="*/ 67 w 139"/>
              <a:gd name="T73" fmla="*/ 69 h 177"/>
              <a:gd name="T74" fmla="*/ 75 w 139"/>
              <a:gd name="T75" fmla="*/ 86 h 177"/>
              <a:gd name="T76" fmla="*/ 82 w 139"/>
              <a:gd name="T77" fmla="*/ 83 h 177"/>
              <a:gd name="T78" fmla="*/ 82 w 139"/>
              <a:gd name="T79" fmla="*/ 69 h 177"/>
              <a:gd name="T80" fmla="*/ 33 w 139"/>
              <a:gd name="T81" fmla="*/ 101 h 177"/>
              <a:gd name="T82" fmla="*/ 31 w 139"/>
              <a:gd name="T83" fmla="*/ 104 h 177"/>
              <a:gd name="T84" fmla="*/ 42 w 139"/>
              <a:gd name="T85" fmla="*/ 10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9" h="177">
                <a:moveTo>
                  <a:pt x="92" y="81"/>
                </a:moveTo>
                <a:cubicBezTo>
                  <a:pt x="97" y="87"/>
                  <a:pt x="101" y="92"/>
                  <a:pt x="104" y="99"/>
                </a:cubicBezTo>
                <a:cubicBezTo>
                  <a:pt x="106" y="106"/>
                  <a:pt x="108" y="113"/>
                  <a:pt x="108" y="120"/>
                </a:cubicBezTo>
                <a:cubicBezTo>
                  <a:pt x="108" y="136"/>
                  <a:pt x="101" y="150"/>
                  <a:pt x="91" y="160"/>
                </a:cubicBezTo>
                <a:cubicBezTo>
                  <a:pt x="90" y="162"/>
                  <a:pt x="89" y="163"/>
                  <a:pt x="88" y="164"/>
                </a:cubicBezTo>
                <a:cubicBezTo>
                  <a:pt x="133" y="164"/>
                  <a:pt x="133" y="164"/>
                  <a:pt x="133" y="164"/>
                </a:cubicBezTo>
                <a:cubicBezTo>
                  <a:pt x="136" y="164"/>
                  <a:pt x="139" y="167"/>
                  <a:pt x="139" y="170"/>
                </a:cubicBezTo>
                <a:cubicBezTo>
                  <a:pt x="139" y="174"/>
                  <a:pt x="136" y="177"/>
                  <a:pt x="133" y="177"/>
                </a:cubicBezTo>
                <a:cubicBezTo>
                  <a:pt x="91" y="177"/>
                  <a:pt x="49" y="177"/>
                  <a:pt x="7" y="177"/>
                </a:cubicBezTo>
                <a:cubicBezTo>
                  <a:pt x="3" y="177"/>
                  <a:pt x="0" y="174"/>
                  <a:pt x="0" y="170"/>
                </a:cubicBezTo>
                <a:cubicBezTo>
                  <a:pt x="0" y="167"/>
                  <a:pt x="3" y="164"/>
                  <a:pt x="7" y="164"/>
                </a:cubicBezTo>
                <a:cubicBezTo>
                  <a:pt x="51" y="164"/>
                  <a:pt x="51" y="164"/>
                  <a:pt x="51" y="164"/>
                </a:cubicBezTo>
                <a:cubicBezTo>
                  <a:pt x="51" y="164"/>
                  <a:pt x="51" y="164"/>
                  <a:pt x="51" y="164"/>
                </a:cubicBezTo>
                <a:cubicBezTo>
                  <a:pt x="63" y="164"/>
                  <a:pt x="74" y="159"/>
                  <a:pt x="81" y="151"/>
                </a:cubicBezTo>
                <a:cubicBezTo>
                  <a:pt x="83" y="150"/>
                  <a:pt x="84" y="148"/>
                  <a:pt x="85" y="147"/>
                </a:cubicBezTo>
                <a:cubicBezTo>
                  <a:pt x="10" y="147"/>
                  <a:pt x="10" y="147"/>
                  <a:pt x="10" y="147"/>
                </a:cubicBezTo>
                <a:cubicBezTo>
                  <a:pt x="8" y="147"/>
                  <a:pt x="6" y="145"/>
                  <a:pt x="6" y="143"/>
                </a:cubicBezTo>
                <a:cubicBezTo>
                  <a:pt x="6" y="141"/>
                  <a:pt x="8" y="139"/>
                  <a:pt x="10" y="139"/>
                </a:cubicBezTo>
                <a:cubicBezTo>
                  <a:pt x="90" y="139"/>
                  <a:pt x="90" y="139"/>
                  <a:pt x="90" y="139"/>
                </a:cubicBezTo>
                <a:cubicBezTo>
                  <a:pt x="93" y="133"/>
                  <a:pt x="94" y="127"/>
                  <a:pt x="94" y="120"/>
                </a:cubicBezTo>
                <a:cubicBezTo>
                  <a:pt x="94" y="114"/>
                  <a:pt x="93" y="109"/>
                  <a:pt x="91" y="104"/>
                </a:cubicBezTo>
                <a:cubicBezTo>
                  <a:pt x="89" y="100"/>
                  <a:pt x="87" y="96"/>
                  <a:pt x="84" y="92"/>
                </a:cubicBezTo>
                <a:cubicBezTo>
                  <a:pt x="81" y="94"/>
                  <a:pt x="78" y="94"/>
                  <a:pt x="75" y="94"/>
                </a:cubicBezTo>
                <a:cubicBezTo>
                  <a:pt x="73" y="94"/>
                  <a:pt x="71" y="94"/>
                  <a:pt x="69" y="94"/>
                </a:cubicBezTo>
                <a:cubicBezTo>
                  <a:pt x="59" y="111"/>
                  <a:pt x="59" y="111"/>
                  <a:pt x="59" y="111"/>
                </a:cubicBezTo>
                <a:cubicBezTo>
                  <a:pt x="58" y="113"/>
                  <a:pt x="55" y="114"/>
                  <a:pt x="53" y="113"/>
                </a:cubicBezTo>
                <a:cubicBezTo>
                  <a:pt x="50" y="111"/>
                  <a:pt x="50" y="111"/>
                  <a:pt x="50" y="111"/>
                </a:cubicBezTo>
                <a:cubicBezTo>
                  <a:pt x="46" y="117"/>
                  <a:pt x="46" y="117"/>
                  <a:pt x="46" y="117"/>
                </a:cubicBezTo>
                <a:cubicBezTo>
                  <a:pt x="45" y="119"/>
                  <a:pt x="42" y="119"/>
                  <a:pt x="40" y="118"/>
                </a:cubicBezTo>
                <a:cubicBezTo>
                  <a:pt x="24" y="109"/>
                  <a:pt x="24" y="109"/>
                  <a:pt x="24" y="109"/>
                </a:cubicBezTo>
                <a:cubicBezTo>
                  <a:pt x="22" y="108"/>
                  <a:pt x="21" y="105"/>
                  <a:pt x="22" y="103"/>
                </a:cubicBezTo>
                <a:cubicBezTo>
                  <a:pt x="26" y="97"/>
                  <a:pt x="26" y="97"/>
                  <a:pt x="26" y="97"/>
                </a:cubicBezTo>
                <a:cubicBezTo>
                  <a:pt x="22" y="95"/>
                  <a:pt x="22" y="95"/>
                  <a:pt x="22" y="95"/>
                </a:cubicBezTo>
                <a:cubicBezTo>
                  <a:pt x="20" y="94"/>
                  <a:pt x="20" y="91"/>
                  <a:pt x="21" y="89"/>
                </a:cubicBezTo>
                <a:cubicBezTo>
                  <a:pt x="57" y="26"/>
                  <a:pt x="57" y="26"/>
                  <a:pt x="57" y="26"/>
                </a:cubicBezTo>
                <a:cubicBezTo>
                  <a:pt x="58" y="24"/>
                  <a:pt x="61" y="23"/>
                  <a:pt x="63" y="24"/>
                </a:cubicBezTo>
                <a:cubicBezTo>
                  <a:pt x="63" y="24"/>
                  <a:pt x="63" y="24"/>
                  <a:pt x="63" y="24"/>
                </a:cubicBezTo>
                <a:cubicBezTo>
                  <a:pt x="67" y="26"/>
                  <a:pt x="67" y="26"/>
                  <a:pt x="67" y="26"/>
                </a:cubicBezTo>
                <a:cubicBezTo>
                  <a:pt x="73" y="16"/>
                  <a:pt x="73" y="16"/>
                  <a:pt x="73" y="16"/>
                </a:cubicBezTo>
                <a:cubicBezTo>
                  <a:pt x="69" y="14"/>
                  <a:pt x="69" y="14"/>
                  <a:pt x="69" y="14"/>
                </a:cubicBezTo>
                <a:cubicBezTo>
                  <a:pt x="66" y="12"/>
                  <a:pt x="65" y="8"/>
                  <a:pt x="66" y="5"/>
                </a:cubicBezTo>
                <a:cubicBezTo>
                  <a:pt x="68" y="1"/>
                  <a:pt x="72" y="0"/>
                  <a:pt x="76" y="2"/>
                </a:cubicBezTo>
                <a:cubicBezTo>
                  <a:pt x="86" y="8"/>
                  <a:pt x="96" y="14"/>
                  <a:pt x="107" y="20"/>
                </a:cubicBezTo>
                <a:cubicBezTo>
                  <a:pt x="110" y="22"/>
                  <a:pt x="111" y="26"/>
                  <a:pt x="109" y="29"/>
                </a:cubicBezTo>
                <a:cubicBezTo>
                  <a:pt x="107" y="33"/>
                  <a:pt x="103" y="34"/>
                  <a:pt x="100" y="32"/>
                </a:cubicBezTo>
                <a:cubicBezTo>
                  <a:pt x="96" y="30"/>
                  <a:pt x="96" y="30"/>
                  <a:pt x="96" y="30"/>
                </a:cubicBezTo>
                <a:cubicBezTo>
                  <a:pt x="90" y="40"/>
                  <a:pt x="90" y="40"/>
                  <a:pt x="90" y="40"/>
                </a:cubicBezTo>
                <a:cubicBezTo>
                  <a:pt x="94" y="42"/>
                  <a:pt x="94" y="42"/>
                  <a:pt x="94" y="42"/>
                </a:cubicBezTo>
                <a:cubicBezTo>
                  <a:pt x="96" y="43"/>
                  <a:pt x="97" y="46"/>
                  <a:pt x="96" y="48"/>
                </a:cubicBezTo>
                <a:cubicBezTo>
                  <a:pt x="87" y="63"/>
                  <a:pt x="87" y="63"/>
                  <a:pt x="87" y="63"/>
                </a:cubicBezTo>
                <a:cubicBezTo>
                  <a:pt x="91" y="66"/>
                  <a:pt x="93" y="71"/>
                  <a:pt x="93" y="76"/>
                </a:cubicBezTo>
                <a:cubicBezTo>
                  <a:pt x="93" y="78"/>
                  <a:pt x="93" y="80"/>
                  <a:pt x="92" y="81"/>
                </a:cubicBezTo>
                <a:close/>
                <a:moveTo>
                  <a:pt x="89" y="26"/>
                </a:moveTo>
                <a:cubicBezTo>
                  <a:pt x="89" y="26"/>
                  <a:pt x="89" y="26"/>
                  <a:pt x="89" y="26"/>
                </a:cubicBezTo>
                <a:cubicBezTo>
                  <a:pt x="86" y="24"/>
                  <a:pt x="83" y="22"/>
                  <a:pt x="80" y="20"/>
                </a:cubicBezTo>
                <a:cubicBezTo>
                  <a:pt x="74" y="30"/>
                  <a:pt x="74" y="30"/>
                  <a:pt x="74" y="30"/>
                </a:cubicBezTo>
                <a:cubicBezTo>
                  <a:pt x="83" y="36"/>
                  <a:pt x="83" y="36"/>
                  <a:pt x="83" y="36"/>
                </a:cubicBezTo>
                <a:cubicBezTo>
                  <a:pt x="89" y="26"/>
                  <a:pt x="89" y="26"/>
                  <a:pt x="89" y="26"/>
                </a:cubicBezTo>
                <a:close/>
                <a:moveTo>
                  <a:pt x="80" y="59"/>
                </a:moveTo>
                <a:cubicBezTo>
                  <a:pt x="80" y="59"/>
                  <a:pt x="80" y="59"/>
                  <a:pt x="80" y="59"/>
                </a:cubicBezTo>
                <a:cubicBezTo>
                  <a:pt x="87" y="47"/>
                  <a:pt x="87" y="47"/>
                  <a:pt x="87" y="47"/>
                </a:cubicBezTo>
                <a:cubicBezTo>
                  <a:pt x="78" y="43"/>
                  <a:pt x="70" y="38"/>
                  <a:pt x="62" y="33"/>
                </a:cubicBezTo>
                <a:cubicBezTo>
                  <a:pt x="30" y="90"/>
                  <a:pt x="30" y="90"/>
                  <a:pt x="30" y="90"/>
                </a:cubicBezTo>
                <a:cubicBezTo>
                  <a:pt x="38" y="94"/>
                  <a:pt x="46" y="99"/>
                  <a:pt x="54" y="104"/>
                </a:cubicBezTo>
                <a:cubicBezTo>
                  <a:pt x="62" y="90"/>
                  <a:pt x="62" y="90"/>
                  <a:pt x="62" y="90"/>
                </a:cubicBezTo>
                <a:cubicBezTo>
                  <a:pt x="58" y="86"/>
                  <a:pt x="56" y="81"/>
                  <a:pt x="56" y="76"/>
                </a:cubicBezTo>
                <a:cubicBezTo>
                  <a:pt x="56" y="71"/>
                  <a:pt x="58" y="66"/>
                  <a:pt x="62" y="63"/>
                </a:cubicBezTo>
                <a:cubicBezTo>
                  <a:pt x="62" y="63"/>
                  <a:pt x="62" y="63"/>
                  <a:pt x="62" y="63"/>
                </a:cubicBezTo>
                <a:cubicBezTo>
                  <a:pt x="67" y="58"/>
                  <a:pt x="73" y="57"/>
                  <a:pt x="80" y="59"/>
                </a:cubicBezTo>
                <a:close/>
                <a:moveTo>
                  <a:pt x="82" y="69"/>
                </a:moveTo>
                <a:cubicBezTo>
                  <a:pt x="82" y="69"/>
                  <a:pt x="82" y="69"/>
                  <a:pt x="82" y="69"/>
                </a:cubicBezTo>
                <a:cubicBezTo>
                  <a:pt x="78" y="65"/>
                  <a:pt x="71" y="65"/>
                  <a:pt x="67" y="69"/>
                </a:cubicBezTo>
                <a:cubicBezTo>
                  <a:pt x="67" y="69"/>
                  <a:pt x="67" y="69"/>
                  <a:pt x="67" y="69"/>
                </a:cubicBezTo>
                <a:cubicBezTo>
                  <a:pt x="67" y="69"/>
                  <a:pt x="67" y="69"/>
                  <a:pt x="67" y="69"/>
                </a:cubicBezTo>
                <a:cubicBezTo>
                  <a:pt x="65" y="71"/>
                  <a:pt x="64" y="73"/>
                  <a:pt x="64" y="76"/>
                </a:cubicBezTo>
                <a:cubicBezTo>
                  <a:pt x="64" y="82"/>
                  <a:pt x="69" y="86"/>
                  <a:pt x="75" y="86"/>
                </a:cubicBezTo>
                <a:cubicBezTo>
                  <a:pt x="77" y="86"/>
                  <a:pt x="80" y="85"/>
                  <a:pt x="82" y="83"/>
                </a:cubicBezTo>
                <a:cubicBezTo>
                  <a:pt x="82" y="83"/>
                  <a:pt x="82" y="83"/>
                  <a:pt x="82" y="83"/>
                </a:cubicBezTo>
                <a:cubicBezTo>
                  <a:pt x="84" y="81"/>
                  <a:pt x="85" y="79"/>
                  <a:pt x="85" y="76"/>
                </a:cubicBezTo>
                <a:cubicBezTo>
                  <a:pt x="85" y="73"/>
                  <a:pt x="84" y="71"/>
                  <a:pt x="82" y="69"/>
                </a:cubicBezTo>
                <a:cubicBezTo>
                  <a:pt x="82" y="69"/>
                  <a:pt x="82" y="69"/>
                  <a:pt x="82" y="69"/>
                </a:cubicBezTo>
                <a:close/>
                <a:moveTo>
                  <a:pt x="33" y="101"/>
                </a:moveTo>
                <a:cubicBezTo>
                  <a:pt x="33" y="101"/>
                  <a:pt x="33" y="101"/>
                  <a:pt x="33" y="101"/>
                </a:cubicBezTo>
                <a:cubicBezTo>
                  <a:pt x="31" y="104"/>
                  <a:pt x="31" y="104"/>
                  <a:pt x="31" y="104"/>
                </a:cubicBezTo>
                <a:cubicBezTo>
                  <a:pt x="41" y="109"/>
                  <a:pt x="41" y="109"/>
                  <a:pt x="41" y="109"/>
                </a:cubicBezTo>
                <a:cubicBezTo>
                  <a:pt x="42" y="106"/>
                  <a:pt x="42" y="106"/>
                  <a:pt x="42" y="106"/>
                </a:cubicBezTo>
                <a:cubicBezTo>
                  <a:pt x="33" y="101"/>
                  <a:pt x="33" y="101"/>
                  <a:pt x="33" y="101"/>
                </a:cubicBezTo>
                <a:close/>
              </a:path>
            </a:pathLst>
          </a:custGeom>
          <a:solidFill>
            <a:schemeClr val="bg1"/>
          </a:solidFill>
          <a:ln>
            <a:noFill/>
          </a:ln>
        </p:spPr>
        <p:txBody>
          <a:bodyPr vert="horz" wrap="square" lIns="91440" tIns="45720" rIns="91440" bIns="45720" numCol="1" anchor="t" anchorCtr="0" compatLnSpc="1"/>
          <a:p>
            <a:endParaRPr lang="zh-CN" altLang="en-US"/>
          </a:p>
        </p:txBody>
      </p:sp>
      <p:sp>
        <p:nvSpPr>
          <p:cNvPr id="6" name="Freeform 12"/>
          <p:cNvSpPr>
            <a:spLocks noEditPoints="1"/>
          </p:cNvSpPr>
          <p:nvPr/>
        </p:nvSpPr>
        <p:spPr bwMode="auto">
          <a:xfrm>
            <a:off x="134107" y="2472073"/>
            <a:ext cx="130548" cy="187604"/>
          </a:xfrm>
          <a:custGeom>
            <a:avLst/>
            <a:gdLst>
              <a:gd name="T0" fmla="*/ 3 w 121"/>
              <a:gd name="T1" fmla="*/ 119 h 174"/>
              <a:gd name="T2" fmla="*/ 23 w 121"/>
              <a:gd name="T3" fmla="*/ 115 h 174"/>
              <a:gd name="T4" fmla="*/ 38 w 121"/>
              <a:gd name="T5" fmla="*/ 74 h 174"/>
              <a:gd name="T6" fmla="*/ 38 w 121"/>
              <a:gd name="T7" fmla="*/ 74 h 174"/>
              <a:gd name="T8" fmla="*/ 38 w 121"/>
              <a:gd name="T9" fmla="*/ 29 h 174"/>
              <a:gd name="T10" fmla="*/ 54 w 121"/>
              <a:gd name="T11" fmla="*/ 21 h 174"/>
              <a:gd name="T12" fmla="*/ 60 w 121"/>
              <a:gd name="T13" fmla="*/ 0 h 174"/>
              <a:gd name="T14" fmla="*/ 67 w 121"/>
              <a:gd name="T15" fmla="*/ 21 h 174"/>
              <a:gd name="T16" fmla="*/ 92 w 121"/>
              <a:gd name="T17" fmla="*/ 51 h 174"/>
              <a:gd name="T18" fmla="*/ 82 w 121"/>
              <a:gd name="T19" fmla="*/ 74 h 174"/>
              <a:gd name="T20" fmla="*/ 98 w 121"/>
              <a:gd name="T21" fmla="*/ 115 h 174"/>
              <a:gd name="T22" fmla="*/ 117 w 121"/>
              <a:gd name="T23" fmla="*/ 119 h 174"/>
              <a:gd name="T24" fmla="*/ 102 w 121"/>
              <a:gd name="T25" fmla="*/ 124 h 174"/>
              <a:gd name="T26" fmla="*/ 116 w 121"/>
              <a:gd name="T27" fmla="*/ 159 h 174"/>
              <a:gd name="T28" fmla="*/ 120 w 121"/>
              <a:gd name="T29" fmla="*/ 168 h 174"/>
              <a:gd name="T30" fmla="*/ 113 w 121"/>
              <a:gd name="T31" fmla="*/ 171 h 174"/>
              <a:gd name="T32" fmla="*/ 108 w 121"/>
              <a:gd name="T33" fmla="*/ 162 h 174"/>
              <a:gd name="T34" fmla="*/ 87 w 121"/>
              <a:gd name="T35" fmla="*/ 124 h 174"/>
              <a:gd name="T36" fmla="*/ 67 w 121"/>
              <a:gd name="T37" fmla="*/ 129 h 174"/>
              <a:gd name="T38" fmla="*/ 54 w 121"/>
              <a:gd name="T39" fmla="*/ 129 h 174"/>
              <a:gd name="T40" fmla="*/ 34 w 121"/>
              <a:gd name="T41" fmla="*/ 124 h 174"/>
              <a:gd name="T42" fmla="*/ 13 w 121"/>
              <a:gd name="T43" fmla="*/ 162 h 174"/>
              <a:gd name="T44" fmla="*/ 8 w 121"/>
              <a:gd name="T45" fmla="*/ 171 h 174"/>
              <a:gd name="T46" fmla="*/ 1 w 121"/>
              <a:gd name="T47" fmla="*/ 168 h 174"/>
              <a:gd name="T48" fmla="*/ 5 w 121"/>
              <a:gd name="T49" fmla="*/ 159 h 174"/>
              <a:gd name="T50" fmla="*/ 19 w 121"/>
              <a:gd name="T51" fmla="*/ 124 h 174"/>
              <a:gd name="T52" fmla="*/ 54 w 121"/>
              <a:gd name="T53" fmla="*/ 115 h 174"/>
              <a:gd name="T54" fmla="*/ 54 w 121"/>
              <a:gd name="T55" fmla="*/ 110 h 174"/>
              <a:gd name="T56" fmla="*/ 67 w 121"/>
              <a:gd name="T57" fmla="*/ 110 h 174"/>
              <a:gd name="T58" fmla="*/ 83 w 121"/>
              <a:gd name="T59" fmla="*/ 115 h 174"/>
              <a:gd name="T60" fmla="*/ 54 w 121"/>
              <a:gd name="T61" fmla="*/ 82 h 174"/>
              <a:gd name="T62" fmla="*/ 54 w 121"/>
              <a:gd name="T63" fmla="*/ 115 h 174"/>
              <a:gd name="T64" fmla="*/ 73 w 121"/>
              <a:gd name="T65" fmla="*/ 39 h 174"/>
              <a:gd name="T66" fmla="*/ 48 w 121"/>
              <a:gd name="T67" fmla="*/ 39 h 174"/>
              <a:gd name="T68" fmla="*/ 48 w 121"/>
              <a:gd name="T69" fmla="*/ 64 h 174"/>
              <a:gd name="T70" fmla="*/ 68 w 121"/>
              <a:gd name="T71" fmla="*/ 68 h 174"/>
              <a:gd name="T72" fmla="*/ 73 w 121"/>
              <a:gd name="T73" fmla="*/ 64 h 174"/>
              <a:gd name="T74" fmla="*/ 73 w 121"/>
              <a:gd name="T75" fmla="*/ 3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1" h="174">
                <a:moveTo>
                  <a:pt x="8" y="124"/>
                </a:moveTo>
                <a:cubicBezTo>
                  <a:pt x="5" y="124"/>
                  <a:pt x="3" y="122"/>
                  <a:pt x="3" y="119"/>
                </a:cubicBezTo>
                <a:cubicBezTo>
                  <a:pt x="3" y="117"/>
                  <a:pt x="5" y="115"/>
                  <a:pt x="8" y="115"/>
                </a:cubicBezTo>
                <a:cubicBezTo>
                  <a:pt x="23" y="115"/>
                  <a:pt x="23" y="115"/>
                  <a:pt x="23" y="115"/>
                </a:cubicBezTo>
                <a:cubicBezTo>
                  <a:pt x="42" y="77"/>
                  <a:pt x="42" y="77"/>
                  <a:pt x="42" y="77"/>
                </a:cubicBezTo>
                <a:cubicBezTo>
                  <a:pt x="41" y="76"/>
                  <a:pt x="40" y="75"/>
                  <a:pt x="38" y="74"/>
                </a:cubicBezTo>
                <a:cubicBezTo>
                  <a:pt x="38" y="74"/>
                  <a:pt x="38" y="74"/>
                  <a:pt x="38" y="74"/>
                </a:cubicBezTo>
                <a:cubicBezTo>
                  <a:pt x="38" y="74"/>
                  <a:pt x="38" y="74"/>
                  <a:pt x="38" y="74"/>
                </a:cubicBezTo>
                <a:cubicBezTo>
                  <a:pt x="33" y="68"/>
                  <a:pt x="29" y="60"/>
                  <a:pt x="29" y="51"/>
                </a:cubicBezTo>
                <a:cubicBezTo>
                  <a:pt x="29" y="43"/>
                  <a:pt x="33" y="35"/>
                  <a:pt x="38" y="29"/>
                </a:cubicBezTo>
                <a:cubicBezTo>
                  <a:pt x="39" y="29"/>
                  <a:pt x="39" y="29"/>
                  <a:pt x="39" y="29"/>
                </a:cubicBezTo>
                <a:cubicBezTo>
                  <a:pt x="43" y="25"/>
                  <a:pt x="48" y="22"/>
                  <a:pt x="54" y="21"/>
                </a:cubicBezTo>
                <a:cubicBezTo>
                  <a:pt x="54" y="7"/>
                  <a:pt x="54" y="7"/>
                  <a:pt x="54" y="7"/>
                </a:cubicBezTo>
                <a:cubicBezTo>
                  <a:pt x="54" y="3"/>
                  <a:pt x="57" y="0"/>
                  <a:pt x="60" y="0"/>
                </a:cubicBezTo>
                <a:cubicBezTo>
                  <a:pt x="64" y="0"/>
                  <a:pt x="67" y="3"/>
                  <a:pt x="67" y="7"/>
                </a:cubicBezTo>
                <a:cubicBezTo>
                  <a:pt x="67" y="21"/>
                  <a:pt x="67" y="21"/>
                  <a:pt x="67" y="21"/>
                </a:cubicBezTo>
                <a:cubicBezTo>
                  <a:pt x="73" y="22"/>
                  <a:pt x="78" y="25"/>
                  <a:pt x="82" y="29"/>
                </a:cubicBezTo>
                <a:cubicBezTo>
                  <a:pt x="88" y="35"/>
                  <a:pt x="92" y="43"/>
                  <a:pt x="92" y="51"/>
                </a:cubicBezTo>
                <a:cubicBezTo>
                  <a:pt x="92" y="60"/>
                  <a:pt x="88" y="68"/>
                  <a:pt x="82" y="74"/>
                </a:cubicBezTo>
                <a:cubicBezTo>
                  <a:pt x="82" y="74"/>
                  <a:pt x="82" y="74"/>
                  <a:pt x="82" y="74"/>
                </a:cubicBezTo>
                <a:cubicBezTo>
                  <a:pt x="81" y="75"/>
                  <a:pt x="80" y="76"/>
                  <a:pt x="79" y="77"/>
                </a:cubicBezTo>
                <a:cubicBezTo>
                  <a:pt x="98" y="115"/>
                  <a:pt x="98" y="115"/>
                  <a:pt x="98" y="115"/>
                </a:cubicBezTo>
                <a:cubicBezTo>
                  <a:pt x="113" y="115"/>
                  <a:pt x="113" y="115"/>
                  <a:pt x="113" y="115"/>
                </a:cubicBezTo>
                <a:cubicBezTo>
                  <a:pt x="116" y="115"/>
                  <a:pt x="117" y="117"/>
                  <a:pt x="117" y="119"/>
                </a:cubicBezTo>
                <a:cubicBezTo>
                  <a:pt x="117" y="122"/>
                  <a:pt x="116" y="124"/>
                  <a:pt x="113" y="124"/>
                </a:cubicBezTo>
                <a:cubicBezTo>
                  <a:pt x="102" y="124"/>
                  <a:pt x="102" y="124"/>
                  <a:pt x="102" y="124"/>
                </a:cubicBezTo>
                <a:cubicBezTo>
                  <a:pt x="116" y="153"/>
                  <a:pt x="116" y="153"/>
                  <a:pt x="116" y="153"/>
                </a:cubicBezTo>
                <a:cubicBezTo>
                  <a:pt x="117" y="155"/>
                  <a:pt x="117" y="157"/>
                  <a:pt x="116" y="159"/>
                </a:cubicBezTo>
                <a:cubicBezTo>
                  <a:pt x="117" y="162"/>
                  <a:pt x="117" y="162"/>
                  <a:pt x="117" y="162"/>
                </a:cubicBezTo>
                <a:cubicBezTo>
                  <a:pt x="120" y="168"/>
                  <a:pt x="120" y="168"/>
                  <a:pt x="120" y="168"/>
                </a:cubicBezTo>
                <a:cubicBezTo>
                  <a:pt x="121" y="170"/>
                  <a:pt x="120" y="172"/>
                  <a:pt x="118" y="173"/>
                </a:cubicBezTo>
                <a:cubicBezTo>
                  <a:pt x="116" y="174"/>
                  <a:pt x="114" y="173"/>
                  <a:pt x="113" y="171"/>
                </a:cubicBezTo>
                <a:cubicBezTo>
                  <a:pt x="110" y="165"/>
                  <a:pt x="110" y="165"/>
                  <a:pt x="110" y="165"/>
                </a:cubicBezTo>
                <a:cubicBezTo>
                  <a:pt x="108" y="162"/>
                  <a:pt x="108" y="162"/>
                  <a:pt x="108" y="162"/>
                </a:cubicBezTo>
                <a:cubicBezTo>
                  <a:pt x="106" y="162"/>
                  <a:pt x="104" y="160"/>
                  <a:pt x="103" y="158"/>
                </a:cubicBezTo>
                <a:cubicBezTo>
                  <a:pt x="87" y="124"/>
                  <a:pt x="87" y="124"/>
                  <a:pt x="87" y="124"/>
                </a:cubicBezTo>
                <a:cubicBezTo>
                  <a:pt x="67" y="124"/>
                  <a:pt x="67" y="124"/>
                  <a:pt x="67" y="124"/>
                </a:cubicBezTo>
                <a:cubicBezTo>
                  <a:pt x="67" y="129"/>
                  <a:pt x="67" y="129"/>
                  <a:pt x="67" y="129"/>
                </a:cubicBezTo>
                <a:cubicBezTo>
                  <a:pt x="67" y="132"/>
                  <a:pt x="64" y="136"/>
                  <a:pt x="60" y="136"/>
                </a:cubicBezTo>
                <a:cubicBezTo>
                  <a:pt x="57" y="136"/>
                  <a:pt x="54" y="132"/>
                  <a:pt x="54" y="129"/>
                </a:cubicBezTo>
                <a:cubicBezTo>
                  <a:pt x="54" y="124"/>
                  <a:pt x="54" y="124"/>
                  <a:pt x="54" y="124"/>
                </a:cubicBezTo>
                <a:cubicBezTo>
                  <a:pt x="34" y="124"/>
                  <a:pt x="34" y="124"/>
                  <a:pt x="34" y="124"/>
                </a:cubicBezTo>
                <a:cubicBezTo>
                  <a:pt x="17" y="158"/>
                  <a:pt x="17" y="158"/>
                  <a:pt x="17" y="158"/>
                </a:cubicBezTo>
                <a:cubicBezTo>
                  <a:pt x="16" y="160"/>
                  <a:pt x="15" y="162"/>
                  <a:pt x="13" y="162"/>
                </a:cubicBezTo>
                <a:cubicBezTo>
                  <a:pt x="11" y="165"/>
                  <a:pt x="11" y="165"/>
                  <a:pt x="11" y="165"/>
                </a:cubicBezTo>
                <a:cubicBezTo>
                  <a:pt x="8" y="171"/>
                  <a:pt x="8" y="171"/>
                  <a:pt x="8" y="171"/>
                </a:cubicBezTo>
                <a:cubicBezTo>
                  <a:pt x="7" y="173"/>
                  <a:pt x="5" y="174"/>
                  <a:pt x="3" y="173"/>
                </a:cubicBezTo>
                <a:cubicBezTo>
                  <a:pt x="1" y="172"/>
                  <a:pt x="0" y="170"/>
                  <a:pt x="1" y="168"/>
                </a:cubicBezTo>
                <a:cubicBezTo>
                  <a:pt x="4" y="162"/>
                  <a:pt x="4" y="162"/>
                  <a:pt x="4" y="162"/>
                </a:cubicBezTo>
                <a:cubicBezTo>
                  <a:pt x="5" y="159"/>
                  <a:pt x="5" y="159"/>
                  <a:pt x="5" y="159"/>
                </a:cubicBezTo>
                <a:cubicBezTo>
                  <a:pt x="4" y="157"/>
                  <a:pt x="4" y="155"/>
                  <a:pt x="5" y="153"/>
                </a:cubicBezTo>
                <a:cubicBezTo>
                  <a:pt x="19" y="124"/>
                  <a:pt x="19" y="124"/>
                  <a:pt x="19" y="124"/>
                </a:cubicBezTo>
                <a:cubicBezTo>
                  <a:pt x="8" y="124"/>
                  <a:pt x="8" y="124"/>
                  <a:pt x="8" y="124"/>
                </a:cubicBezTo>
                <a:close/>
                <a:moveTo>
                  <a:pt x="54" y="115"/>
                </a:moveTo>
                <a:cubicBezTo>
                  <a:pt x="54" y="115"/>
                  <a:pt x="54" y="115"/>
                  <a:pt x="54" y="115"/>
                </a:cubicBezTo>
                <a:cubicBezTo>
                  <a:pt x="54" y="110"/>
                  <a:pt x="54" y="110"/>
                  <a:pt x="54" y="110"/>
                </a:cubicBezTo>
                <a:cubicBezTo>
                  <a:pt x="54" y="107"/>
                  <a:pt x="57" y="103"/>
                  <a:pt x="60" y="103"/>
                </a:cubicBezTo>
                <a:cubicBezTo>
                  <a:pt x="64" y="103"/>
                  <a:pt x="67" y="107"/>
                  <a:pt x="67" y="110"/>
                </a:cubicBezTo>
                <a:cubicBezTo>
                  <a:pt x="67" y="115"/>
                  <a:pt x="67" y="115"/>
                  <a:pt x="67" y="115"/>
                </a:cubicBezTo>
                <a:cubicBezTo>
                  <a:pt x="83" y="115"/>
                  <a:pt x="83" y="115"/>
                  <a:pt x="83" y="115"/>
                </a:cubicBezTo>
                <a:cubicBezTo>
                  <a:pt x="67" y="82"/>
                  <a:pt x="67" y="82"/>
                  <a:pt x="67" y="82"/>
                </a:cubicBezTo>
                <a:cubicBezTo>
                  <a:pt x="63" y="83"/>
                  <a:pt x="58" y="83"/>
                  <a:pt x="54" y="82"/>
                </a:cubicBezTo>
                <a:cubicBezTo>
                  <a:pt x="38" y="115"/>
                  <a:pt x="38" y="115"/>
                  <a:pt x="38" y="115"/>
                </a:cubicBezTo>
                <a:cubicBezTo>
                  <a:pt x="54" y="115"/>
                  <a:pt x="54" y="115"/>
                  <a:pt x="54" y="115"/>
                </a:cubicBezTo>
                <a:close/>
                <a:moveTo>
                  <a:pt x="73" y="39"/>
                </a:moveTo>
                <a:cubicBezTo>
                  <a:pt x="73" y="39"/>
                  <a:pt x="73" y="39"/>
                  <a:pt x="73" y="39"/>
                </a:cubicBezTo>
                <a:cubicBezTo>
                  <a:pt x="66" y="32"/>
                  <a:pt x="55" y="32"/>
                  <a:pt x="48" y="39"/>
                </a:cubicBezTo>
                <a:cubicBezTo>
                  <a:pt x="48" y="39"/>
                  <a:pt x="48" y="39"/>
                  <a:pt x="48" y="39"/>
                </a:cubicBezTo>
                <a:cubicBezTo>
                  <a:pt x="45" y="42"/>
                  <a:pt x="43" y="47"/>
                  <a:pt x="43" y="51"/>
                </a:cubicBezTo>
                <a:cubicBezTo>
                  <a:pt x="43" y="56"/>
                  <a:pt x="45" y="61"/>
                  <a:pt x="48" y="64"/>
                </a:cubicBezTo>
                <a:cubicBezTo>
                  <a:pt x="53" y="69"/>
                  <a:pt x="61" y="71"/>
                  <a:pt x="67" y="68"/>
                </a:cubicBezTo>
                <a:cubicBezTo>
                  <a:pt x="68" y="68"/>
                  <a:pt x="68" y="68"/>
                  <a:pt x="68" y="68"/>
                </a:cubicBezTo>
                <a:cubicBezTo>
                  <a:pt x="69" y="67"/>
                  <a:pt x="71" y="66"/>
                  <a:pt x="73" y="64"/>
                </a:cubicBezTo>
                <a:cubicBezTo>
                  <a:pt x="73" y="64"/>
                  <a:pt x="73" y="64"/>
                  <a:pt x="73" y="64"/>
                </a:cubicBezTo>
                <a:cubicBezTo>
                  <a:pt x="76" y="61"/>
                  <a:pt x="78" y="56"/>
                  <a:pt x="78" y="51"/>
                </a:cubicBezTo>
                <a:cubicBezTo>
                  <a:pt x="78" y="47"/>
                  <a:pt x="76" y="42"/>
                  <a:pt x="73" y="39"/>
                </a:cubicBezTo>
                <a:cubicBezTo>
                  <a:pt x="73" y="39"/>
                  <a:pt x="73" y="39"/>
                  <a:pt x="73" y="39"/>
                </a:cubicBezTo>
                <a:close/>
              </a:path>
            </a:pathLst>
          </a:custGeom>
          <a:solidFill>
            <a:srgbClr val="354454"/>
          </a:solidFill>
          <a:ln>
            <a:noFill/>
          </a:ln>
        </p:spPr>
        <p:txBody>
          <a:bodyPr vert="horz" wrap="square" lIns="91440" tIns="45720" rIns="91440" bIns="45720" numCol="1" anchor="t" anchorCtr="0" compatLnSpc="1"/>
          <a:p>
            <a:endParaRPr lang="zh-CN" altLang="en-US"/>
          </a:p>
        </p:txBody>
      </p:sp>
      <p:sp>
        <p:nvSpPr>
          <p:cNvPr id="17" name="矩形 16"/>
          <p:cNvSpPr/>
          <p:nvPr/>
        </p:nvSpPr>
        <p:spPr>
          <a:xfrm>
            <a:off x="3491880" y="770756"/>
            <a:ext cx="3456384" cy="237178"/>
          </a:xfrm>
          <a:prstGeom prst="rect">
            <a:avLst/>
          </a:prstGeom>
          <a:noFill/>
          <a:ln w="6350" cap="flat">
            <a:solidFill>
              <a:srgbClr val="37B0E8"/>
            </a:solidFill>
            <a:prstDash val="solid"/>
            <a:miter lim="800000"/>
          </a:ln>
        </p:spPr>
        <p:txBody>
          <a:bodyPr vert="horz" wrap="square" lIns="91440" tIns="45720" rIns="91440" bIns="45720" numCol="1" anchor="ctr" anchorCtr="0" compatLnSpc="1"/>
          <a:p>
            <a:pPr lvl="0" algn="ctr"/>
            <a:r>
              <a:rPr lang="en-US" altLang="zh-CN" sz="1200" dirty="0">
                <a:ln w="6350">
                  <a:noFill/>
                </a:ln>
                <a:solidFill>
                  <a:srgbClr val="37B0E8"/>
                </a:solidFill>
                <a:latin typeface="Impact" panose="020B0806030902050204" pitchFamily="34" charset="0"/>
                <a:ea typeface="微软雅黑" panose="020B0503020204020204" pitchFamily="34" charset="-122"/>
              </a:rPr>
              <a:t>DAGRU</a:t>
            </a:r>
            <a:r>
              <a:rPr lang="zh-CN" altLang="en-US" sz="1200" dirty="0">
                <a:ln w="6350">
                  <a:noFill/>
                </a:ln>
                <a:solidFill>
                  <a:srgbClr val="37B0E8"/>
                </a:solidFill>
                <a:latin typeface="Impact" panose="020B0806030902050204" pitchFamily="34" charset="0"/>
                <a:ea typeface="微软雅黑" panose="020B0503020204020204" pitchFamily="34" charset="-122"/>
              </a:rPr>
              <a:t> 层数与语义编码对模型准确率的影响表</a:t>
            </a:r>
            <a:endParaRPr lang="zh-CN" altLang="en-US" sz="1200" dirty="0">
              <a:ln w="6350">
                <a:noFill/>
              </a:ln>
              <a:solidFill>
                <a:srgbClr val="37B0E8"/>
              </a:solidFill>
              <a:latin typeface="Impact" panose="020B0806030902050204" pitchFamily="34" charset="0"/>
              <a:ea typeface="微软雅黑" panose="020B0503020204020204" pitchFamily="34" charset="-122"/>
            </a:endParaRPr>
          </a:p>
        </p:txBody>
      </p:sp>
      <p:graphicFrame>
        <p:nvGraphicFramePr>
          <p:cNvPr id="22" name="表格 3"/>
          <p:cNvGraphicFramePr>
            <a:graphicFrameLocks noGrp="1"/>
          </p:cNvGraphicFramePr>
          <p:nvPr>
            <p:custDataLst>
              <p:tags r:id="rId1"/>
            </p:custDataLst>
          </p:nvPr>
        </p:nvGraphicFramePr>
        <p:xfrm>
          <a:off x="1746415" y="1578600"/>
          <a:ext cx="6873240" cy="3840480"/>
        </p:xfrm>
        <a:graphic>
          <a:graphicData uri="http://schemas.openxmlformats.org/drawingml/2006/table">
            <a:tbl>
              <a:tblPr firstRow="1" bandRow="1">
                <a:tableStyleId>{5940675A-B579-460E-94D1-54222C63F5DA}</a:tableStyleId>
              </a:tblPr>
              <a:tblGrid>
                <a:gridCol w="1608455"/>
                <a:gridCol w="1323455"/>
                <a:gridCol w="1368152"/>
                <a:gridCol w="1296144"/>
                <a:gridCol w="1276981"/>
              </a:tblGrid>
              <a:tr h="293794">
                <a:tc rowSpan="2">
                  <a:txBody>
                    <a:bodyPr/>
                    <a:p>
                      <a:pPr algn="ctr">
                        <a:lnSpc>
                          <a:spcPct val="250000"/>
                        </a:lnSpc>
                      </a:pPr>
                      <a:r>
                        <a:rPr lang="en-US" altLang="zh-CN" sz="1000" b="1" dirty="0"/>
                        <a:t>DAGRU</a:t>
                      </a:r>
                      <a:r>
                        <a:rPr lang="zh-CN" altLang="en-US" sz="1000" b="1" dirty="0"/>
                        <a:t>层数</a:t>
                      </a:r>
                      <a:endParaRPr lang="zh-CN" altLang="en-US" sz="1000" b="1"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p>
                      <a:pPr algn="ctr">
                        <a:lnSpc>
                          <a:spcPct val="150000"/>
                        </a:lnSpc>
                      </a:pPr>
                      <a:r>
                        <a:rPr lang="en-US" altLang="zh-CN" sz="1000" dirty="0"/>
                        <a:t>Laptop(%)</a:t>
                      </a:r>
                      <a:endParaRPr lang="zh-CN" altLang="en-US" sz="1000" b="1"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p>
                      <a:pPr algn="ctr">
                        <a:lnSpc>
                          <a:spcPct val="150000"/>
                        </a:lnSpc>
                      </a:pPr>
                      <a:r>
                        <a:rPr lang="en-US" altLang="zh-CN" sz="1000" dirty="0"/>
                        <a:t>Restaurant(%)</a:t>
                      </a:r>
                      <a:endParaRPr lang="zh-CN" altLang="en-US" sz="10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3794">
                <a:tc vMerge="1">
                  <a:tcPr>
                    <a:lnL w="12700" cmpd="sng">
                      <a:noFill/>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pPr>
                      <a:r>
                        <a:rPr lang="zh-CN" altLang="en-US" sz="1000" b="0" dirty="0"/>
                        <a:t>联合编码</a:t>
                      </a:r>
                      <a:endParaRPr lang="zh-CN" altLang="en-US" sz="1000" b="0" dirty="0"/>
                    </a:p>
                  </a:txBody>
                  <a:tcPr>
                    <a:lnL w="12700" cmpd="sng">
                      <a:noFill/>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pPr>
                      <a:r>
                        <a:rPr lang="zh-CN" altLang="en-US" sz="1000" b="0" dirty="0"/>
                        <a:t>独立编码</a:t>
                      </a:r>
                      <a:endParaRPr lang="zh-CN" altLang="en-US" sz="1000" b="0" dirty="0"/>
                    </a:p>
                  </a:txBody>
                  <a:tcPr>
                    <a:lnL w="12700" cmpd="sng">
                      <a:noFill/>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pPr>
                      <a:r>
                        <a:rPr lang="zh-CN" altLang="en-US" sz="1000" b="0" dirty="0"/>
                        <a:t>联合编码</a:t>
                      </a:r>
                      <a:endParaRPr lang="zh-CN" altLang="en-US" sz="10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pPr>
                      <a:r>
                        <a:rPr lang="zh-CN" altLang="en-US" sz="1000" b="0" dirty="0"/>
                        <a:t>独立编码</a:t>
                      </a:r>
                      <a:endParaRPr lang="zh-CN" altLang="en-US" sz="1000" b="0" dirty="0"/>
                    </a:p>
                  </a:txBody>
                  <a:tcPr>
                    <a:lnL w="12700" cap="flat" cmpd="sng" algn="ctr">
                      <a:no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20040">
                <a:tc>
                  <a:txBody>
                    <a:bodyPr/>
                    <a:p>
                      <a:pPr algn="ctr">
                        <a:lnSpc>
                          <a:spcPct val="150000"/>
                        </a:lnSpc>
                      </a:pPr>
                      <a:r>
                        <a:rPr lang="en-US" altLang="zh-CN" sz="1000" b="1" dirty="0"/>
                        <a:t>0</a:t>
                      </a:r>
                      <a:endParaRPr lang="en-US" altLang="zh-CN" sz="1000" b="1"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pPr>
                      <a:r>
                        <a:rPr lang="en-US" altLang="zh-CN" sz="1000" b="0" dirty="0"/>
                        <a:t>74.92</a:t>
                      </a:r>
                      <a:endParaRPr lang="en-US" altLang="zh-CN" sz="1000" b="0"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pPr>
                      <a:r>
                        <a:rPr lang="en-US" altLang="zh-CN" sz="1000" b="0" dirty="0"/>
                        <a:t>56.27</a:t>
                      </a:r>
                      <a:endParaRPr lang="zh-CN" altLang="en-US" sz="1000" b="0" dirty="0"/>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pPr>
                      <a:r>
                        <a:rPr lang="en-US" altLang="zh-CN" sz="1000" b="0" dirty="0"/>
                        <a:t>80.09</a:t>
                      </a:r>
                      <a:endParaRPr lang="en-US" altLang="zh-CN" sz="10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pPr>
                      <a:r>
                        <a:rPr lang="en-US" altLang="zh-CN" sz="1000" b="0" dirty="0"/>
                        <a:t>67.50</a:t>
                      </a:r>
                      <a:endParaRPr lang="en-US" altLang="zh-CN" sz="1000" b="0" dirty="0"/>
                    </a:p>
                  </a:txBody>
                  <a:tcP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r>
              <a:tr h="320040">
                <a:tc>
                  <a:txBody>
                    <a:bodyPr/>
                    <a:p>
                      <a:pPr algn="ctr">
                        <a:lnSpc>
                          <a:spcPct val="150000"/>
                        </a:lnSpc>
                      </a:pPr>
                      <a:r>
                        <a:rPr lang="en-US" altLang="zh-CN" sz="1000" b="1" dirty="0"/>
                        <a:t>1</a:t>
                      </a:r>
                      <a:endParaRPr lang="en-US" altLang="zh-CN" sz="1000" b="1"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pPr>
                      <a:r>
                        <a:rPr lang="en-US" altLang="zh-CN" sz="1000" b="0" dirty="0"/>
                        <a:t>75.70</a:t>
                      </a:r>
                      <a:endParaRPr lang="en-US" altLang="zh-CN" sz="1000" b="0"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pPr>
                      <a:r>
                        <a:rPr lang="en-US" altLang="zh-CN" sz="1000" b="0" dirty="0"/>
                        <a:t>72.57</a:t>
                      </a:r>
                      <a:endParaRPr lang="en-US" altLang="zh-CN" sz="1000" b="0"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pPr>
                      <a:r>
                        <a:rPr lang="en-US" altLang="zh-CN" sz="1000" b="0" dirty="0"/>
                        <a:t>80.80</a:t>
                      </a:r>
                      <a:endParaRPr lang="en-US" altLang="zh-CN" sz="10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pPr>
                      <a:r>
                        <a:rPr lang="en-US" altLang="zh-CN" sz="1000" b="0" dirty="0"/>
                        <a:t>80.18</a:t>
                      </a:r>
                      <a:endParaRPr lang="en-US" altLang="zh-CN" sz="1000" b="0" dirty="0"/>
                    </a:p>
                  </a:txBody>
                  <a:tcPr>
                    <a:lnL w="1270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r>
              <a:tr h="320040">
                <a:tc>
                  <a:txBody>
                    <a:bodyPr/>
                    <a:p>
                      <a:pPr algn="ctr">
                        <a:lnSpc>
                          <a:spcPct val="150000"/>
                        </a:lnSpc>
                        <a:buNone/>
                      </a:pPr>
                      <a:r>
                        <a:rPr lang="en-US" altLang="zh-CN" sz="1000" b="1" dirty="0"/>
                        <a:t>2</a:t>
                      </a:r>
                      <a:endParaRPr lang="en-US" altLang="zh-CN" sz="1000" b="1"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None/>
                      </a:pPr>
                      <a:r>
                        <a:rPr lang="en-US" altLang="zh-CN" sz="1000" b="0" dirty="0"/>
                        <a:t>76.02</a:t>
                      </a:r>
                      <a:endParaRPr lang="en-US" altLang="zh-CN" sz="1000" b="0"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None/>
                      </a:pPr>
                      <a:r>
                        <a:rPr lang="en-US" altLang="zh-CN" sz="1000" b="0" dirty="0"/>
                        <a:t>72.88</a:t>
                      </a:r>
                      <a:endParaRPr lang="en-US" altLang="zh-CN" sz="1000" b="0"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None/>
                      </a:pPr>
                      <a:r>
                        <a:rPr lang="en-US" altLang="zh-CN" sz="1000" b="0" dirty="0"/>
                        <a:t>81.07</a:t>
                      </a:r>
                      <a:endParaRPr lang="en-US" altLang="zh-CN" sz="10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None/>
                      </a:pPr>
                      <a:r>
                        <a:rPr lang="en-US" altLang="zh-CN" sz="1000" b="0" dirty="0"/>
                        <a:t>80.18</a:t>
                      </a:r>
                      <a:endParaRPr lang="en-US" altLang="zh-CN" sz="1000" b="0" dirty="0"/>
                    </a:p>
                  </a:txBody>
                  <a:tcPr>
                    <a:lnL w="1270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r>
              <a:tr h="293794">
                <a:tc>
                  <a:txBody>
                    <a:bodyPr/>
                    <a:p>
                      <a:pPr algn="ctr">
                        <a:lnSpc>
                          <a:spcPct val="150000"/>
                        </a:lnSpc>
                        <a:buNone/>
                      </a:pPr>
                      <a:r>
                        <a:rPr lang="en-US" altLang="zh-CN" sz="1000" b="1" dirty="0"/>
                        <a:t>3</a:t>
                      </a:r>
                      <a:endParaRPr lang="en-US" altLang="zh-CN" sz="1000" b="1"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None/>
                      </a:pPr>
                      <a:r>
                        <a:rPr lang="en-US" altLang="zh-CN" sz="1000" b="0" dirty="0"/>
                        <a:t>75.86</a:t>
                      </a:r>
                      <a:endParaRPr lang="en-US" altLang="zh-CN" sz="1000" b="0"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None/>
                      </a:pPr>
                      <a:r>
                        <a:rPr lang="en-US" altLang="zh-CN" sz="1000" b="0" dirty="0"/>
                        <a:t>72.88</a:t>
                      </a:r>
                      <a:endParaRPr lang="en-US" altLang="zh-CN" sz="1000" b="0"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None/>
                      </a:pPr>
                      <a:r>
                        <a:rPr lang="en-US" altLang="zh-CN" sz="1000" b="0" dirty="0"/>
                        <a:t>81.16</a:t>
                      </a:r>
                      <a:endParaRPr lang="en-US" altLang="zh-CN" sz="10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None/>
                      </a:pPr>
                      <a:r>
                        <a:rPr lang="en-US" altLang="zh-CN" sz="1000" b="0" dirty="0"/>
                        <a:t>80.80</a:t>
                      </a:r>
                      <a:endParaRPr lang="en-US" altLang="zh-CN" sz="1000" b="0" dirty="0"/>
                    </a:p>
                  </a:txBody>
                  <a:tcPr>
                    <a:lnL w="1270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r>
              <a:tr h="320040">
                <a:tc>
                  <a:txBody>
                    <a:bodyPr/>
                    <a:p>
                      <a:pPr algn="ctr">
                        <a:lnSpc>
                          <a:spcPct val="150000"/>
                        </a:lnSpc>
                        <a:buNone/>
                      </a:pPr>
                      <a:r>
                        <a:rPr lang="en-US" altLang="zh-CN" sz="1000" b="1" dirty="0"/>
                        <a:t>4</a:t>
                      </a:r>
                      <a:endParaRPr lang="en-US" altLang="zh-CN" sz="1000" b="1"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None/>
                      </a:pPr>
                      <a:r>
                        <a:rPr lang="en-US" altLang="zh-CN" sz="1000" b="1" dirty="0"/>
                        <a:t>76.49</a:t>
                      </a:r>
                      <a:endParaRPr lang="en-US" altLang="zh-CN" sz="1000" b="1"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None/>
                      </a:pPr>
                      <a:r>
                        <a:rPr lang="en-US" altLang="zh-CN" sz="1000" b="0" dirty="0"/>
                        <a:t>73.04</a:t>
                      </a:r>
                      <a:endParaRPr lang="en-US" altLang="zh-CN" sz="1000" b="0"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None/>
                      </a:pPr>
                      <a:r>
                        <a:rPr lang="en-US" altLang="zh-CN" sz="1000" b="0" dirty="0"/>
                        <a:t>81.25</a:t>
                      </a:r>
                      <a:endParaRPr lang="en-US" altLang="zh-CN" sz="10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None/>
                      </a:pPr>
                      <a:r>
                        <a:rPr lang="en-US" altLang="zh-CN" sz="1000" b="1" dirty="0"/>
                        <a:t>81.61</a:t>
                      </a:r>
                      <a:endParaRPr lang="en-US" altLang="zh-CN" sz="1000" b="1" dirty="0"/>
                    </a:p>
                  </a:txBody>
                  <a:tcPr>
                    <a:lnL w="1270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r>
              <a:tr h="320040">
                <a:tc>
                  <a:txBody>
                    <a:bodyPr/>
                    <a:p>
                      <a:pPr algn="ctr">
                        <a:lnSpc>
                          <a:spcPct val="150000"/>
                        </a:lnSpc>
                        <a:buClrTx/>
                        <a:buSzTx/>
                        <a:buFontTx/>
                      </a:pPr>
                      <a:r>
                        <a:rPr lang="en-US" altLang="zh-CN" sz="1000" b="1" dirty="0"/>
                        <a:t>5</a:t>
                      </a:r>
                      <a:endParaRPr lang="en-US" altLang="zh-CN" sz="1000" b="1"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ClrTx/>
                        <a:buSzTx/>
                        <a:buFontTx/>
                      </a:pPr>
                      <a:r>
                        <a:rPr lang="en-US" altLang="zh-CN" sz="1000" b="0" dirty="0"/>
                        <a:t>76.33</a:t>
                      </a:r>
                      <a:endParaRPr lang="en-US" altLang="zh-CN" sz="1000" b="0"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ClrTx/>
                        <a:buSzTx/>
                        <a:buFontTx/>
                      </a:pPr>
                      <a:r>
                        <a:rPr lang="en-US" altLang="zh-CN" sz="1000" b="1" dirty="0"/>
                        <a:t>73.51</a:t>
                      </a:r>
                      <a:endParaRPr lang="en-US" altLang="zh-CN" sz="1000" b="1" dirty="0"/>
                    </a:p>
                  </a:txBody>
                  <a:tcPr>
                    <a:lnL w="12700" cmpd="sng">
                      <a:noFill/>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ClrTx/>
                        <a:buSzTx/>
                        <a:buFontTx/>
                      </a:pPr>
                      <a:r>
                        <a:rPr lang="en-US" altLang="zh-CN" sz="1000" b="1" dirty="0"/>
                        <a:t>81.96</a:t>
                      </a:r>
                      <a:endParaRPr lang="en-US" altLang="zh-CN" sz="10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p>
                      <a:pPr algn="ctr">
                        <a:lnSpc>
                          <a:spcPct val="150000"/>
                        </a:lnSpc>
                        <a:buClrTx/>
                        <a:buSzTx/>
                        <a:buFontTx/>
                      </a:pPr>
                      <a:r>
                        <a:rPr lang="en-US" altLang="zh-CN" sz="1000" b="0" dirty="0"/>
                        <a:t>80.07</a:t>
                      </a:r>
                      <a:endParaRPr lang="en-US" altLang="zh-CN" sz="1000" b="0" dirty="0"/>
                    </a:p>
                  </a:txBody>
                  <a:tcPr>
                    <a:lnL w="1270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4" fill="hold" nodeType="after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直接连接符 86"/>
          <p:cNvCxnSpPr/>
          <p:nvPr/>
        </p:nvCxnSpPr>
        <p:spPr>
          <a:xfrm flipH="1">
            <a:off x="0" y="23683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flipH="1">
            <a:off x="0" y="197786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flipH="1">
            <a:off x="0" y="2762089"/>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0" y="3152614"/>
            <a:ext cx="390525" cy="0"/>
          </a:xfrm>
          <a:prstGeom prst="line">
            <a:avLst/>
          </a:prstGeom>
          <a:ln w="6350">
            <a:solidFill>
              <a:srgbClr val="62768C"/>
            </a:solidFill>
          </a:ln>
        </p:spPr>
        <p:style>
          <a:lnRef idx="1">
            <a:schemeClr val="accent1"/>
          </a:lnRef>
          <a:fillRef idx="0">
            <a:schemeClr val="accent1"/>
          </a:fillRef>
          <a:effectRef idx="0">
            <a:schemeClr val="accent1"/>
          </a:effectRef>
          <a:fontRef idx="minor">
            <a:schemeClr val="tx1"/>
          </a:fontRef>
        </p:style>
      </p:cxnSp>
      <p:sp>
        <p:nvSpPr>
          <p:cNvPr id="91" name="矩形 90"/>
          <p:cNvSpPr/>
          <p:nvPr/>
        </p:nvSpPr>
        <p:spPr>
          <a:xfrm>
            <a:off x="-6514" y="2756495"/>
            <a:ext cx="1280513" cy="390525"/>
          </a:xfrm>
          <a:prstGeom prst="rect">
            <a:avLst/>
          </a:prstGeom>
          <a:solidFill>
            <a:srgbClr val="37B0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矩形 95"/>
          <p:cNvSpPr/>
          <p:nvPr/>
        </p:nvSpPr>
        <p:spPr>
          <a:xfrm>
            <a:off x="614946" y="1653245"/>
            <a:ext cx="441146"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引言</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7" name="矩形 96"/>
          <p:cNvSpPr/>
          <p:nvPr/>
        </p:nvSpPr>
        <p:spPr>
          <a:xfrm>
            <a:off x="486706" y="2036065"/>
            <a:ext cx="697627"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相关研究</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98" name="矩形 97"/>
          <p:cNvSpPr/>
          <p:nvPr/>
        </p:nvSpPr>
        <p:spPr>
          <a:xfrm>
            <a:off x="424187" y="2823369"/>
            <a:ext cx="822662" cy="246221"/>
          </a:xfrm>
          <a:prstGeom prst="rect">
            <a:avLst/>
          </a:prstGeom>
        </p:spPr>
        <p:txBody>
          <a:bodyPr wrap="none">
            <a:spAutoFit/>
          </a:bodyPr>
          <a:lstStyle/>
          <a:p>
            <a:pPr algn="ctr"/>
            <a:r>
              <a:rPr lang="zh-CN" altLang="en-US" sz="1000" dirty="0">
                <a:ln w="6350">
                  <a:noFill/>
                </a:ln>
                <a:solidFill>
                  <a:schemeClr val="bg1"/>
                </a:solidFill>
                <a:latin typeface="Impact" panose="020B0806030902050204" pitchFamily="34" charset="0"/>
                <a:ea typeface="微软雅黑" panose="020B0503020204020204" pitchFamily="34" charset="-122"/>
              </a:rPr>
              <a:t>实验与分析</a:t>
            </a:r>
            <a:endParaRPr lang="zh-CN" altLang="en-US" sz="1000" dirty="0">
              <a:ln w="6350">
                <a:noFill/>
              </a:ln>
              <a:solidFill>
                <a:schemeClr val="bg1"/>
              </a:solidFill>
              <a:latin typeface="Impact" panose="020B0806030902050204" pitchFamily="34" charset="0"/>
              <a:ea typeface="微软雅黑" panose="020B0503020204020204" pitchFamily="34" charset="-122"/>
            </a:endParaRPr>
          </a:p>
        </p:txBody>
      </p:sp>
      <p:sp>
        <p:nvSpPr>
          <p:cNvPr id="99" name="矩形 98"/>
          <p:cNvSpPr/>
          <p:nvPr/>
        </p:nvSpPr>
        <p:spPr>
          <a:xfrm>
            <a:off x="484301" y="2432846"/>
            <a:ext cx="702436" cy="246221"/>
          </a:xfrm>
          <a:prstGeom prst="rect">
            <a:avLst/>
          </a:prstGeom>
        </p:spPr>
        <p:txBody>
          <a:bodyPr wrap="none">
            <a:spAutoFit/>
          </a:bodyPr>
          <a:lstStyle/>
          <a:p>
            <a:pPr algn="ctr"/>
            <a:r>
              <a:rPr lang="zh-CN" altLang="en-US" sz="1000" dirty="0">
                <a:ln w="6350">
                  <a:noFill/>
                </a:ln>
                <a:solidFill>
                  <a:srgbClr val="586B7F"/>
                </a:solidFill>
                <a:latin typeface="Impact" panose="020B0806030902050204" pitchFamily="34" charset="0"/>
                <a:ea typeface="微软雅黑" panose="020B0503020204020204" pitchFamily="34" charset="-122"/>
              </a:rPr>
              <a:t>模型建立</a:t>
            </a:r>
            <a:endParaRPr lang="zh-CN" altLang="en-US" sz="1000" dirty="0">
              <a:ln w="6350">
                <a:noFill/>
              </a:ln>
              <a:solidFill>
                <a:srgbClr val="586B7F"/>
              </a:solidFill>
              <a:latin typeface="Impact" panose="020B0806030902050204" pitchFamily="34" charset="0"/>
              <a:ea typeface="微软雅黑" panose="020B0503020204020204" pitchFamily="34" charset="-122"/>
            </a:endParaRPr>
          </a:p>
        </p:txBody>
      </p:sp>
      <p:sp>
        <p:nvSpPr>
          <p:cNvPr id="104" name="Freeform 13"/>
          <p:cNvSpPr>
            <a:spLocks noEditPoints="1"/>
          </p:cNvSpPr>
          <p:nvPr/>
        </p:nvSpPr>
        <p:spPr bwMode="auto">
          <a:xfrm>
            <a:off x="93026" y="1695727"/>
            <a:ext cx="212710" cy="176648"/>
          </a:xfrm>
          <a:custGeom>
            <a:avLst/>
            <a:gdLst>
              <a:gd name="T0" fmla="*/ 111 w 197"/>
              <a:gd name="T1" fmla="*/ 11 h 164"/>
              <a:gd name="T2" fmla="*/ 0 w 197"/>
              <a:gd name="T3" fmla="*/ 15 h 164"/>
              <a:gd name="T4" fmla="*/ 105 w 197"/>
              <a:gd name="T5" fmla="*/ 164 h 164"/>
              <a:gd name="T6" fmla="*/ 136 w 197"/>
              <a:gd name="T7" fmla="*/ 159 h 164"/>
              <a:gd name="T8" fmla="*/ 196 w 197"/>
              <a:gd name="T9" fmla="*/ 142 h 164"/>
              <a:gd name="T10" fmla="*/ 52 w 197"/>
              <a:gd name="T11" fmla="*/ 150 h 164"/>
              <a:gd name="T12" fmla="*/ 52 w 197"/>
              <a:gd name="T13" fmla="*/ 22 h 164"/>
              <a:gd name="T14" fmla="*/ 99 w 197"/>
              <a:gd name="T15" fmla="*/ 150 h 164"/>
              <a:gd name="T16" fmla="*/ 99 w 197"/>
              <a:gd name="T17" fmla="*/ 22 h 164"/>
              <a:gd name="T18" fmla="*/ 147 w 197"/>
              <a:gd name="T19" fmla="*/ 149 h 164"/>
              <a:gd name="T20" fmla="*/ 181 w 197"/>
              <a:gd name="T21" fmla="*/ 139 h 164"/>
              <a:gd name="T22" fmla="*/ 23 w 197"/>
              <a:gd name="T23" fmla="*/ 133 h 164"/>
              <a:gd name="T24" fmla="*/ 42 w 197"/>
              <a:gd name="T25" fmla="*/ 134 h 164"/>
              <a:gd name="T26" fmla="*/ 43 w 197"/>
              <a:gd name="T27" fmla="*/ 114 h 164"/>
              <a:gd name="T28" fmla="*/ 23 w 197"/>
              <a:gd name="T29" fmla="*/ 114 h 164"/>
              <a:gd name="T30" fmla="*/ 29 w 197"/>
              <a:gd name="T31" fmla="*/ 120 h 164"/>
              <a:gd name="T32" fmla="*/ 37 w 197"/>
              <a:gd name="T33" fmla="*/ 120 h 164"/>
              <a:gd name="T34" fmla="*/ 37 w 197"/>
              <a:gd name="T35" fmla="*/ 128 h 164"/>
              <a:gd name="T36" fmla="*/ 29 w 197"/>
              <a:gd name="T37" fmla="*/ 127 h 164"/>
              <a:gd name="T38" fmla="*/ 32 w 197"/>
              <a:gd name="T39" fmla="*/ 91 h 164"/>
              <a:gd name="T40" fmla="*/ 36 w 197"/>
              <a:gd name="T41" fmla="*/ 38 h 164"/>
              <a:gd name="T42" fmla="*/ 28 w 197"/>
              <a:gd name="T43" fmla="*/ 87 h 164"/>
              <a:gd name="T44" fmla="*/ 134 w 197"/>
              <a:gd name="T45" fmla="*/ 31 h 164"/>
              <a:gd name="T46" fmla="*/ 149 w 197"/>
              <a:gd name="T47" fmla="*/ 86 h 164"/>
              <a:gd name="T48" fmla="*/ 134 w 197"/>
              <a:gd name="T49" fmla="*/ 31 h 164"/>
              <a:gd name="T50" fmla="*/ 69 w 197"/>
              <a:gd name="T51" fmla="*/ 133 h 164"/>
              <a:gd name="T52" fmla="*/ 88 w 197"/>
              <a:gd name="T53" fmla="*/ 133 h 164"/>
              <a:gd name="T54" fmla="*/ 79 w 197"/>
              <a:gd name="T55" fmla="*/ 110 h 164"/>
              <a:gd name="T56" fmla="*/ 65 w 197"/>
              <a:gd name="T57" fmla="*/ 124 h 164"/>
              <a:gd name="T58" fmla="*/ 75 w 197"/>
              <a:gd name="T59" fmla="*/ 120 h 164"/>
              <a:gd name="T60" fmla="*/ 82 w 197"/>
              <a:gd name="T61" fmla="*/ 120 h 164"/>
              <a:gd name="T62" fmla="*/ 82 w 197"/>
              <a:gd name="T63" fmla="*/ 128 h 164"/>
              <a:gd name="T64" fmla="*/ 74 w 197"/>
              <a:gd name="T65" fmla="*/ 127 h 164"/>
              <a:gd name="T66" fmla="*/ 81 w 197"/>
              <a:gd name="T67" fmla="*/ 91 h 164"/>
              <a:gd name="T68" fmla="*/ 85 w 197"/>
              <a:gd name="T69" fmla="*/ 38 h 164"/>
              <a:gd name="T70" fmla="*/ 77 w 197"/>
              <a:gd name="T71" fmla="*/ 87 h 164"/>
              <a:gd name="T72" fmla="*/ 148 w 197"/>
              <a:gd name="T73" fmla="*/ 109 h 164"/>
              <a:gd name="T74" fmla="*/ 148 w 197"/>
              <a:gd name="T75" fmla="*/ 128 h 164"/>
              <a:gd name="T76" fmla="*/ 167 w 197"/>
              <a:gd name="T77" fmla="*/ 128 h 164"/>
              <a:gd name="T78" fmla="*/ 168 w 197"/>
              <a:gd name="T79" fmla="*/ 109 h 164"/>
              <a:gd name="T80" fmla="*/ 158 w 197"/>
              <a:gd name="T81" fmla="*/ 105 h 164"/>
              <a:gd name="T82" fmla="*/ 154 w 197"/>
              <a:gd name="T83" fmla="*/ 114 h 164"/>
              <a:gd name="T84" fmla="*/ 163 w 197"/>
              <a:gd name="T85" fmla="*/ 118 h 164"/>
              <a:gd name="T86" fmla="*/ 154 w 197"/>
              <a:gd name="T87" fmla="*/ 122 h 164"/>
              <a:gd name="T88" fmla="*/ 154 w 197"/>
              <a:gd name="T89" fmla="*/ 11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7" h="164">
                <a:moveTo>
                  <a:pt x="159" y="6"/>
                </a:moveTo>
                <a:cubicBezTo>
                  <a:pt x="158" y="2"/>
                  <a:pt x="155" y="0"/>
                  <a:pt x="151" y="1"/>
                </a:cubicBezTo>
                <a:cubicBezTo>
                  <a:pt x="111" y="11"/>
                  <a:pt x="111" y="11"/>
                  <a:pt x="111" y="11"/>
                </a:cubicBezTo>
                <a:cubicBezTo>
                  <a:pt x="110" y="10"/>
                  <a:pt x="108" y="8"/>
                  <a:pt x="105" y="8"/>
                </a:cubicBezTo>
                <a:cubicBezTo>
                  <a:pt x="7" y="8"/>
                  <a:pt x="7" y="8"/>
                  <a:pt x="7" y="8"/>
                </a:cubicBezTo>
                <a:cubicBezTo>
                  <a:pt x="3" y="8"/>
                  <a:pt x="0" y="11"/>
                  <a:pt x="0" y="15"/>
                </a:cubicBezTo>
                <a:cubicBezTo>
                  <a:pt x="0" y="157"/>
                  <a:pt x="0" y="157"/>
                  <a:pt x="0" y="157"/>
                </a:cubicBezTo>
                <a:cubicBezTo>
                  <a:pt x="0" y="161"/>
                  <a:pt x="3" y="164"/>
                  <a:pt x="7" y="164"/>
                </a:cubicBezTo>
                <a:cubicBezTo>
                  <a:pt x="105" y="164"/>
                  <a:pt x="105" y="164"/>
                  <a:pt x="105" y="164"/>
                </a:cubicBezTo>
                <a:cubicBezTo>
                  <a:pt x="109" y="164"/>
                  <a:pt x="112" y="161"/>
                  <a:pt x="112" y="157"/>
                </a:cubicBezTo>
                <a:cubicBezTo>
                  <a:pt x="112" y="71"/>
                  <a:pt x="112" y="71"/>
                  <a:pt x="112" y="71"/>
                </a:cubicBezTo>
                <a:cubicBezTo>
                  <a:pt x="136" y="159"/>
                  <a:pt x="136" y="159"/>
                  <a:pt x="136" y="159"/>
                </a:cubicBezTo>
                <a:cubicBezTo>
                  <a:pt x="136" y="162"/>
                  <a:pt x="140" y="164"/>
                  <a:pt x="144" y="163"/>
                </a:cubicBezTo>
                <a:cubicBezTo>
                  <a:pt x="191" y="151"/>
                  <a:pt x="191" y="151"/>
                  <a:pt x="191" y="151"/>
                </a:cubicBezTo>
                <a:cubicBezTo>
                  <a:pt x="195" y="150"/>
                  <a:pt x="197" y="146"/>
                  <a:pt x="196" y="142"/>
                </a:cubicBezTo>
                <a:cubicBezTo>
                  <a:pt x="159" y="6"/>
                  <a:pt x="159" y="6"/>
                  <a:pt x="159" y="6"/>
                </a:cubicBezTo>
                <a:close/>
                <a:moveTo>
                  <a:pt x="52" y="150"/>
                </a:moveTo>
                <a:cubicBezTo>
                  <a:pt x="52" y="150"/>
                  <a:pt x="52" y="150"/>
                  <a:pt x="52" y="150"/>
                </a:cubicBezTo>
                <a:cubicBezTo>
                  <a:pt x="14" y="150"/>
                  <a:pt x="14" y="150"/>
                  <a:pt x="14" y="150"/>
                </a:cubicBezTo>
                <a:cubicBezTo>
                  <a:pt x="14" y="22"/>
                  <a:pt x="14" y="22"/>
                  <a:pt x="14" y="22"/>
                </a:cubicBezTo>
                <a:cubicBezTo>
                  <a:pt x="52" y="22"/>
                  <a:pt x="52" y="22"/>
                  <a:pt x="52" y="22"/>
                </a:cubicBezTo>
                <a:cubicBezTo>
                  <a:pt x="52" y="150"/>
                  <a:pt x="52" y="150"/>
                  <a:pt x="52" y="150"/>
                </a:cubicBezTo>
                <a:close/>
                <a:moveTo>
                  <a:pt x="99" y="150"/>
                </a:moveTo>
                <a:cubicBezTo>
                  <a:pt x="99" y="150"/>
                  <a:pt x="99" y="150"/>
                  <a:pt x="99" y="150"/>
                </a:cubicBezTo>
                <a:cubicBezTo>
                  <a:pt x="60" y="150"/>
                  <a:pt x="60" y="150"/>
                  <a:pt x="60" y="150"/>
                </a:cubicBezTo>
                <a:cubicBezTo>
                  <a:pt x="60" y="22"/>
                  <a:pt x="60" y="22"/>
                  <a:pt x="60" y="22"/>
                </a:cubicBezTo>
                <a:cubicBezTo>
                  <a:pt x="99" y="22"/>
                  <a:pt x="99" y="22"/>
                  <a:pt x="99" y="22"/>
                </a:cubicBezTo>
                <a:cubicBezTo>
                  <a:pt x="99" y="150"/>
                  <a:pt x="99" y="150"/>
                  <a:pt x="99" y="150"/>
                </a:cubicBezTo>
                <a:close/>
                <a:moveTo>
                  <a:pt x="147" y="149"/>
                </a:moveTo>
                <a:cubicBezTo>
                  <a:pt x="147" y="149"/>
                  <a:pt x="147" y="149"/>
                  <a:pt x="147" y="149"/>
                </a:cubicBezTo>
                <a:cubicBezTo>
                  <a:pt x="114" y="25"/>
                  <a:pt x="114" y="25"/>
                  <a:pt x="114" y="25"/>
                </a:cubicBezTo>
                <a:cubicBezTo>
                  <a:pt x="148" y="16"/>
                  <a:pt x="148" y="16"/>
                  <a:pt x="148" y="16"/>
                </a:cubicBezTo>
                <a:cubicBezTo>
                  <a:pt x="181" y="139"/>
                  <a:pt x="181" y="139"/>
                  <a:pt x="181" y="139"/>
                </a:cubicBezTo>
                <a:cubicBezTo>
                  <a:pt x="147" y="149"/>
                  <a:pt x="147" y="149"/>
                  <a:pt x="147" y="149"/>
                </a:cubicBezTo>
                <a:close/>
                <a:moveTo>
                  <a:pt x="23" y="133"/>
                </a:moveTo>
                <a:cubicBezTo>
                  <a:pt x="23" y="133"/>
                  <a:pt x="23" y="133"/>
                  <a:pt x="23" y="133"/>
                </a:cubicBezTo>
                <a:cubicBezTo>
                  <a:pt x="23" y="133"/>
                  <a:pt x="23" y="133"/>
                  <a:pt x="23" y="133"/>
                </a:cubicBezTo>
                <a:cubicBezTo>
                  <a:pt x="26" y="136"/>
                  <a:pt x="29" y="137"/>
                  <a:pt x="33" y="137"/>
                </a:cubicBezTo>
                <a:cubicBezTo>
                  <a:pt x="37" y="137"/>
                  <a:pt x="40" y="136"/>
                  <a:pt x="42" y="134"/>
                </a:cubicBezTo>
                <a:cubicBezTo>
                  <a:pt x="43" y="133"/>
                  <a:pt x="43" y="133"/>
                  <a:pt x="43" y="133"/>
                </a:cubicBezTo>
                <a:cubicBezTo>
                  <a:pt x="45" y="131"/>
                  <a:pt x="47" y="127"/>
                  <a:pt x="47" y="124"/>
                </a:cubicBezTo>
                <a:cubicBezTo>
                  <a:pt x="47" y="120"/>
                  <a:pt x="45" y="116"/>
                  <a:pt x="43" y="114"/>
                </a:cubicBezTo>
                <a:cubicBezTo>
                  <a:pt x="42" y="114"/>
                  <a:pt x="42" y="114"/>
                  <a:pt x="42" y="114"/>
                </a:cubicBezTo>
                <a:cubicBezTo>
                  <a:pt x="40" y="112"/>
                  <a:pt x="37" y="110"/>
                  <a:pt x="33" y="110"/>
                </a:cubicBezTo>
                <a:cubicBezTo>
                  <a:pt x="29" y="110"/>
                  <a:pt x="26" y="112"/>
                  <a:pt x="23" y="114"/>
                </a:cubicBezTo>
                <a:cubicBezTo>
                  <a:pt x="21" y="116"/>
                  <a:pt x="19" y="120"/>
                  <a:pt x="19" y="124"/>
                </a:cubicBezTo>
                <a:cubicBezTo>
                  <a:pt x="19" y="127"/>
                  <a:pt x="21" y="131"/>
                  <a:pt x="23" y="133"/>
                </a:cubicBezTo>
                <a:close/>
                <a:moveTo>
                  <a:pt x="29" y="120"/>
                </a:moveTo>
                <a:cubicBezTo>
                  <a:pt x="29" y="120"/>
                  <a:pt x="29" y="120"/>
                  <a:pt x="29" y="120"/>
                </a:cubicBezTo>
                <a:cubicBezTo>
                  <a:pt x="30" y="119"/>
                  <a:pt x="31" y="118"/>
                  <a:pt x="33" y="118"/>
                </a:cubicBezTo>
                <a:cubicBezTo>
                  <a:pt x="34" y="118"/>
                  <a:pt x="36" y="119"/>
                  <a:pt x="37" y="120"/>
                </a:cubicBezTo>
                <a:cubicBezTo>
                  <a:pt x="37" y="120"/>
                  <a:pt x="37" y="120"/>
                  <a:pt x="37" y="120"/>
                </a:cubicBezTo>
                <a:cubicBezTo>
                  <a:pt x="38" y="121"/>
                  <a:pt x="38" y="122"/>
                  <a:pt x="38" y="124"/>
                </a:cubicBezTo>
                <a:cubicBezTo>
                  <a:pt x="38" y="125"/>
                  <a:pt x="38" y="127"/>
                  <a:pt x="37" y="128"/>
                </a:cubicBezTo>
                <a:cubicBezTo>
                  <a:pt x="36" y="129"/>
                  <a:pt x="34" y="129"/>
                  <a:pt x="33" y="129"/>
                </a:cubicBezTo>
                <a:cubicBezTo>
                  <a:pt x="31" y="129"/>
                  <a:pt x="30" y="129"/>
                  <a:pt x="29" y="128"/>
                </a:cubicBezTo>
                <a:cubicBezTo>
                  <a:pt x="29" y="127"/>
                  <a:pt x="29" y="127"/>
                  <a:pt x="29" y="127"/>
                </a:cubicBezTo>
                <a:cubicBezTo>
                  <a:pt x="28" y="126"/>
                  <a:pt x="27" y="125"/>
                  <a:pt x="27" y="124"/>
                </a:cubicBezTo>
                <a:cubicBezTo>
                  <a:pt x="27" y="122"/>
                  <a:pt x="28" y="121"/>
                  <a:pt x="29" y="120"/>
                </a:cubicBezTo>
                <a:close/>
                <a:moveTo>
                  <a:pt x="32" y="91"/>
                </a:moveTo>
                <a:cubicBezTo>
                  <a:pt x="32" y="91"/>
                  <a:pt x="32" y="91"/>
                  <a:pt x="32" y="91"/>
                </a:cubicBezTo>
                <a:cubicBezTo>
                  <a:pt x="34" y="91"/>
                  <a:pt x="36" y="89"/>
                  <a:pt x="36" y="87"/>
                </a:cubicBezTo>
                <a:cubicBezTo>
                  <a:pt x="36" y="38"/>
                  <a:pt x="36" y="38"/>
                  <a:pt x="36" y="38"/>
                </a:cubicBezTo>
                <a:cubicBezTo>
                  <a:pt x="36" y="35"/>
                  <a:pt x="34" y="34"/>
                  <a:pt x="32" y="34"/>
                </a:cubicBezTo>
                <a:cubicBezTo>
                  <a:pt x="29" y="34"/>
                  <a:pt x="28" y="35"/>
                  <a:pt x="28" y="38"/>
                </a:cubicBezTo>
                <a:cubicBezTo>
                  <a:pt x="28" y="87"/>
                  <a:pt x="28" y="87"/>
                  <a:pt x="28" y="87"/>
                </a:cubicBezTo>
                <a:cubicBezTo>
                  <a:pt x="28" y="89"/>
                  <a:pt x="29" y="91"/>
                  <a:pt x="32" y="91"/>
                </a:cubicBezTo>
                <a:close/>
                <a:moveTo>
                  <a:pt x="134" y="31"/>
                </a:moveTo>
                <a:cubicBezTo>
                  <a:pt x="134" y="31"/>
                  <a:pt x="134" y="31"/>
                  <a:pt x="134" y="31"/>
                </a:cubicBezTo>
                <a:cubicBezTo>
                  <a:pt x="132" y="32"/>
                  <a:pt x="131" y="34"/>
                  <a:pt x="131" y="36"/>
                </a:cubicBezTo>
                <a:cubicBezTo>
                  <a:pt x="144" y="84"/>
                  <a:pt x="144" y="84"/>
                  <a:pt x="144" y="84"/>
                </a:cubicBezTo>
                <a:cubicBezTo>
                  <a:pt x="144" y="86"/>
                  <a:pt x="146" y="87"/>
                  <a:pt x="149" y="86"/>
                </a:cubicBezTo>
                <a:cubicBezTo>
                  <a:pt x="151" y="86"/>
                  <a:pt x="152" y="84"/>
                  <a:pt x="152" y="82"/>
                </a:cubicBezTo>
                <a:cubicBezTo>
                  <a:pt x="139" y="34"/>
                  <a:pt x="139" y="34"/>
                  <a:pt x="139" y="34"/>
                </a:cubicBezTo>
                <a:cubicBezTo>
                  <a:pt x="138" y="32"/>
                  <a:pt x="136" y="31"/>
                  <a:pt x="134" y="31"/>
                </a:cubicBezTo>
                <a:close/>
                <a:moveTo>
                  <a:pt x="69" y="133"/>
                </a:moveTo>
                <a:cubicBezTo>
                  <a:pt x="69" y="133"/>
                  <a:pt x="69" y="133"/>
                  <a:pt x="69" y="133"/>
                </a:cubicBezTo>
                <a:cubicBezTo>
                  <a:pt x="69" y="133"/>
                  <a:pt x="69" y="133"/>
                  <a:pt x="69" y="133"/>
                </a:cubicBezTo>
                <a:cubicBezTo>
                  <a:pt x="71" y="136"/>
                  <a:pt x="75" y="137"/>
                  <a:pt x="79" y="137"/>
                </a:cubicBezTo>
                <a:cubicBezTo>
                  <a:pt x="82" y="137"/>
                  <a:pt x="86" y="136"/>
                  <a:pt x="88" y="134"/>
                </a:cubicBezTo>
                <a:cubicBezTo>
                  <a:pt x="88" y="133"/>
                  <a:pt x="88" y="133"/>
                  <a:pt x="88" y="133"/>
                </a:cubicBezTo>
                <a:cubicBezTo>
                  <a:pt x="91" y="131"/>
                  <a:pt x="92" y="127"/>
                  <a:pt x="92" y="124"/>
                </a:cubicBezTo>
                <a:cubicBezTo>
                  <a:pt x="92" y="120"/>
                  <a:pt x="91" y="116"/>
                  <a:pt x="88" y="114"/>
                </a:cubicBezTo>
                <a:cubicBezTo>
                  <a:pt x="86" y="112"/>
                  <a:pt x="82" y="110"/>
                  <a:pt x="79" y="110"/>
                </a:cubicBezTo>
                <a:cubicBezTo>
                  <a:pt x="75" y="110"/>
                  <a:pt x="71" y="112"/>
                  <a:pt x="69" y="114"/>
                </a:cubicBezTo>
                <a:cubicBezTo>
                  <a:pt x="69" y="114"/>
                  <a:pt x="69" y="114"/>
                  <a:pt x="69" y="114"/>
                </a:cubicBezTo>
                <a:cubicBezTo>
                  <a:pt x="66" y="116"/>
                  <a:pt x="65" y="120"/>
                  <a:pt x="65" y="124"/>
                </a:cubicBezTo>
                <a:cubicBezTo>
                  <a:pt x="65" y="127"/>
                  <a:pt x="66" y="131"/>
                  <a:pt x="69" y="133"/>
                </a:cubicBezTo>
                <a:close/>
                <a:moveTo>
                  <a:pt x="75" y="120"/>
                </a:moveTo>
                <a:cubicBezTo>
                  <a:pt x="75" y="120"/>
                  <a:pt x="75" y="120"/>
                  <a:pt x="75" y="120"/>
                </a:cubicBezTo>
                <a:cubicBezTo>
                  <a:pt x="76" y="119"/>
                  <a:pt x="77" y="118"/>
                  <a:pt x="79" y="118"/>
                </a:cubicBezTo>
                <a:cubicBezTo>
                  <a:pt x="80" y="118"/>
                  <a:pt x="81" y="119"/>
                  <a:pt x="82" y="120"/>
                </a:cubicBezTo>
                <a:cubicBezTo>
                  <a:pt x="82" y="120"/>
                  <a:pt x="82" y="120"/>
                  <a:pt x="82" y="120"/>
                </a:cubicBezTo>
                <a:cubicBezTo>
                  <a:pt x="84" y="121"/>
                  <a:pt x="84" y="122"/>
                  <a:pt x="84" y="124"/>
                </a:cubicBezTo>
                <a:cubicBezTo>
                  <a:pt x="84" y="125"/>
                  <a:pt x="84" y="127"/>
                  <a:pt x="83" y="128"/>
                </a:cubicBezTo>
                <a:cubicBezTo>
                  <a:pt x="82" y="128"/>
                  <a:pt x="82" y="128"/>
                  <a:pt x="82" y="128"/>
                </a:cubicBezTo>
                <a:cubicBezTo>
                  <a:pt x="81" y="129"/>
                  <a:pt x="80" y="129"/>
                  <a:pt x="79" y="129"/>
                </a:cubicBezTo>
                <a:cubicBezTo>
                  <a:pt x="77" y="129"/>
                  <a:pt x="76" y="129"/>
                  <a:pt x="75" y="128"/>
                </a:cubicBezTo>
                <a:cubicBezTo>
                  <a:pt x="74" y="127"/>
                  <a:pt x="74" y="127"/>
                  <a:pt x="74" y="127"/>
                </a:cubicBezTo>
                <a:cubicBezTo>
                  <a:pt x="74" y="126"/>
                  <a:pt x="73" y="125"/>
                  <a:pt x="73" y="124"/>
                </a:cubicBezTo>
                <a:cubicBezTo>
                  <a:pt x="73" y="122"/>
                  <a:pt x="74" y="121"/>
                  <a:pt x="75" y="120"/>
                </a:cubicBezTo>
                <a:close/>
                <a:moveTo>
                  <a:pt x="81" y="91"/>
                </a:moveTo>
                <a:cubicBezTo>
                  <a:pt x="81" y="91"/>
                  <a:pt x="81" y="91"/>
                  <a:pt x="81" y="91"/>
                </a:cubicBezTo>
                <a:cubicBezTo>
                  <a:pt x="83" y="91"/>
                  <a:pt x="85" y="89"/>
                  <a:pt x="85" y="87"/>
                </a:cubicBezTo>
                <a:cubicBezTo>
                  <a:pt x="85" y="38"/>
                  <a:pt x="85" y="38"/>
                  <a:pt x="85" y="38"/>
                </a:cubicBezTo>
                <a:cubicBezTo>
                  <a:pt x="85" y="35"/>
                  <a:pt x="83" y="34"/>
                  <a:pt x="81" y="34"/>
                </a:cubicBezTo>
                <a:cubicBezTo>
                  <a:pt x="79" y="34"/>
                  <a:pt x="77" y="35"/>
                  <a:pt x="77" y="38"/>
                </a:cubicBezTo>
                <a:cubicBezTo>
                  <a:pt x="77" y="87"/>
                  <a:pt x="77" y="87"/>
                  <a:pt x="77" y="87"/>
                </a:cubicBezTo>
                <a:cubicBezTo>
                  <a:pt x="77" y="89"/>
                  <a:pt x="79" y="91"/>
                  <a:pt x="81" y="91"/>
                </a:cubicBezTo>
                <a:close/>
                <a:moveTo>
                  <a:pt x="148" y="109"/>
                </a:moveTo>
                <a:cubicBezTo>
                  <a:pt x="148" y="109"/>
                  <a:pt x="148" y="109"/>
                  <a:pt x="148" y="109"/>
                </a:cubicBezTo>
                <a:cubicBezTo>
                  <a:pt x="146" y="111"/>
                  <a:pt x="144" y="114"/>
                  <a:pt x="144" y="118"/>
                </a:cubicBezTo>
                <a:cubicBezTo>
                  <a:pt x="144" y="122"/>
                  <a:pt x="146" y="125"/>
                  <a:pt x="148" y="128"/>
                </a:cubicBezTo>
                <a:cubicBezTo>
                  <a:pt x="148" y="128"/>
                  <a:pt x="148" y="128"/>
                  <a:pt x="148" y="128"/>
                </a:cubicBezTo>
                <a:cubicBezTo>
                  <a:pt x="151" y="130"/>
                  <a:pt x="154" y="132"/>
                  <a:pt x="158" y="132"/>
                </a:cubicBezTo>
                <a:cubicBezTo>
                  <a:pt x="161" y="132"/>
                  <a:pt x="165" y="131"/>
                  <a:pt x="167" y="128"/>
                </a:cubicBezTo>
                <a:cubicBezTo>
                  <a:pt x="167" y="128"/>
                  <a:pt x="167" y="128"/>
                  <a:pt x="167" y="128"/>
                </a:cubicBezTo>
                <a:cubicBezTo>
                  <a:pt x="168" y="128"/>
                  <a:pt x="168" y="128"/>
                  <a:pt x="168" y="128"/>
                </a:cubicBezTo>
                <a:cubicBezTo>
                  <a:pt x="170" y="126"/>
                  <a:pt x="171" y="122"/>
                  <a:pt x="171" y="118"/>
                </a:cubicBezTo>
                <a:cubicBezTo>
                  <a:pt x="171" y="114"/>
                  <a:pt x="170" y="111"/>
                  <a:pt x="168" y="109"/>
                </a:cubicBezTo>
                <a:cubicBezTo>
                  <a:pt x="168" y="109"/>
                  <a:pt x="168" y="109"/>
                  <a:pt x="168" y="109"/>
                </a:cubicBezTo>
                <a:cubicBezTo>
                  <a:pt x="168" y="109"/>
                  <a:pt x="168" y="109"/>
                  <a:pt x="168" y="109"/>
                </a:cubicBezTo>
                <a:cubicBezTo>
                  <a:pt x="165" y="106"/>
                  <a:pt x="162" y="105"/>
                  <a:pt x="158" y="105"/>
                </a:cubicBezTo>
                <a:cubicBezTo>
                  <a:pt x="154" y="105"/>
                  <a:pt x="151" y="106"/>
                  <a:pt x="148" y="109"/>
                </a:cubicBezTo>
                <a:close/>
                <a:moveTo>
                  <a:pt x="154" y="114"/>
                </a:moveTo>
                <a:cubicBezTo>
                  <a:pt x="154" y="114"/>
                  <a:pt x="154" y="114"/>
                  <a:pt x="154" y="114"/>
                </a:cubicBezTo>
                <a:cubicBezTo>
                  <a:pt x="155" y="113"/>
                  <a:pt x="156" y="113"/>
                  <a:pt x="158" y="113"/>
                </a:cubicBezTo>
                <a:cubicBezTo>
                  <a:pt x="159" y="113"/>
                  <a:pt x="161" y="113"/>
                  <a:pt x="162" y="114"/>
                </a:cubicBezTo>
                <a:cubicBezTo>
                  <a:pt x="163" y="115"/>
                  <a:pt x="163" y="117"/>
                  <a:pt x="163" y="118"/>
                </a:cubicBezTo>
                <a:cubicBezTo>
                  <a:pt x="163" y="120"/>
                  <a:pt x="163" y="121"/>
                  <a:pt x="162" y="122"/>
                </a:cubicBezTo>
                <a:cubicBezTo>
                  <a:pt x="161" y="123"/>
                  <a:pt x="159" y="124"/>
                  <a:pt x="158" y="124"/>
                </a:cubicBezTo>
                <a:cubicBezTo>
                  <a:pt x="156" y="124"/>
                  <a:pt x="155" y="123"/>
                  <a:pt x="154" y="122"/>
                </a:cubicBezTo>
                <a:cubicBezTo>
                  <a:pt x="154" y="122"/>
                  <a:pt x="154" y="122"/>
                  <a:pt x="154" y="122"/>
                </a:cubicBezTo>
                <a:cubicBezTo>
                  <a:pt x="153" y="121"/>
                  <a:pt x="152" y="120"/>
                  <a:pt x="152" y="118"/>
                </a:cubicBezTo>
                <a:cubicBezTo>
                  <a:pt x="152" y="117"/>
                  <a:pt x="153" y="115"/>
                  <a:pt x="154" y="114"/>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3" name="Freeform 10"/>
          <p:cNvSpPr>
            <a:spLocks noEditPoints="1"/>
          </p:cNvSpPr>
          <p:nvPr/>
        </p:nvSpPr>
        <p:spPr bwMode="auto">
          <a:xfrm>
            <a:off x="107850" y="2091788"/>
            <a:ext cx="174824" cy="175280"/>
          </a:xfrm>
          <a:custGeom>
            <a:avLst/>
            <a:gdLst>
              <a:gd name="T0" fmla="*/ 47 w 162"/>
              <a:gd name="T1" fmla="*/ 34 h 163"/>
              <a:gd name="T2" fmla="*/ 34 w 162"/>
              <a:gd name="T3" fmla="*/ 47 h 163"/>
              <a:gd name="T4" fmla="*/ 32 w 162"/>
              <a:gd name="T5" fmla="*/ 61 h 163"/>
              <a:gd name="T6" fmla="*/ 41 w 162"/>
              <a:gd name="T7" fmla="*/ 52 h 163"/>
              <a:gd name="T8" fmla="*/ 52 w 162"/>
              <a:gd name="T9" fmla="*/ 41 h 163"/>
              <a:gd name="T10" fmla="*/ 60 w 162"/>
              <a:gd name="T11" fmla="*/ 32 h 163"/>
              <a:gd name="T12" fmla="*/ 160 w 162"/>
              <a:gd name="T13" fmla="*/ 150 h 163"/>
              <a:gd name="T14" fmla="*/ 130 w 162"/>
              <a:gd name="T15" fmla="*/ 121 h 163"/>
              <a:gd name="T16" fmla="*/ 147 w 162"/>
              <a:gd name="T17" fmla="*/ 74 h 163"/>
              <a:gd name="T18" fmla="*/ 142 w 162"/>
              <a:gd name="T19" fmla="*/ 46 h 163"/>
              <a:gd name="T20" fmla="*/ 126 w 162"/>
              <a:gd name="T21" fmla="*/ 22 h 163"/>
              <a:gd name="T22" fmla="*/ 74 w 162"/>
              <a:gd name="T23" fmla="*/ 0 h 163"/>
              <a:gd name="T24" fmla="*/ 6 w 162"/>
              <a:gd name="T25" fmla="*/ 46 h 163"/>
              <a:gd name="T26" fmla="*/ 5 w 162"/>
              <a:gd name="T27" fmla="*/ 102 h 163"/>
              <a:gd name="T28" fmla="*/ 21 w 162"/>
              <a:gd name="T29" fmla="*/ 126 h 163"/>
              <a:gd name="T30" fmla="*/ 45 w 162"/>
              <a:gd name="T31" fmla="*/ 142 h 163"/>
              <a:gd name="T32" fmla="*/ 45 w 162"/>
              <a:gd name="T33" fmla="*/ 142 h 163"/>
              <a:gd name="T34" fmla="*/ 102 w 162"/>
              <a:gd name="T35" fmla="*/ 142 h 163"/>
              <a:gd name="T36" fmla="*/ 150 w 162"/>
              <a:gd name="T37" fmla="*/ 160 h 163"/>
              <a:gd name="T38" fmla="*/ 160 w 162"/>
              <a:gd name="T39" fmla="*/ 150 h 163"/>
              <a:gd name="T40" fmla="*/ 116 w 162"/>
              <a:gd name="T41" fmla="*/ 117 h 163"/>
              <a:gd name="T42" fmla="*/ 97 w 162"/>
              <a:gd name="T43" fmla="*/ 130 h 163"/>
              <a:gd name="T44" fmla="*/ 51 w 162"/>
              <a:gd name="T45" fmla="*/ 130 h 163"/>
              <a:gd name="T46" fmla="*/ 31 w 162"/>
              <a:gd name="T47" fmla="*/ 117 h 163"/>
              <a:gd name="T48" fmla="*/ 31 w 162"/>
              <a:gd name="T49" fmla="*/ 117 h 163"/>
              <a:gd name="T50" fmla="*/ 18 w 162"/>
              <a:gd name="T51" fmla="*/ 97 h 163"/>
              <a:gd name="T52" fmla="*/ 18 w 162"/>
              <a:gd name="T53" fmla="*/ 51 h 163"/>
              <a:gd name="T54" fmla="*/ 74 w 162"/>
              <a:gd name="T55" fmla="*/ 14 h 163"/>
              <a:gd name="T56" fmla="*/ 116 w 162"/>
              <a:gd name="T57" fmla="*/ 31 h 163"/>
              <a:gd name="T58" fmla="*/ 129 w 162"/>
              <a:gd name="T59" fmla="*/ 51 h 163"/>
              <a:gd name="T60" fmla="*/ 134 w 162"/>
              <a:gd name="T61" fmla="*/ 74 h 163"/>
              <a:gd name="T62" fmla="*/ 116 w 162"/>
              <a:gd name="T63" fmla="*/ 117 h 163"/>
              <a:gd name="T64" fmla="*/ 117 w 162"/>
              <a:gd name="T65" fmla="*/ 70 h 163"/>
              <a:gd name="T66" fmla="*/ 110 w 162"/>
              <a:gd name="T67" fmla="*/ 89 h 163"/>
              <a:gd name="T68" fmla="*/ 102 w 162"/>
              <a:gd name="T69" fmla="*/ 102 h 163"/>
              <a:gd name="T70" fmla="*/ 74 w 162"/>
              <a:gd name="T71" fmla="*/ 114 h 163"/>
              <a:gd name="T72" fmla="*/ 74 w 162"/>
              <a:gd name="T73" fmla="*/ 122 h 163"/>
              <a:gd name="T74" fmla="*/ 107 w 162"/>
              <a:gd name="T75" fmla="*/ 108 h 163"/>
              <a:gd name="T76" fmla="*/ 118 w 162"/>
              <a:gd name="T77" fmla="*/ 92 h 163"/>
              <a:gd name="T78" fmla="*/ 117 w 162"/>
              <a:gd name="T79" fmla="*/ 7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2" h="163">
                <a:moveTo>
                  <a:pt x="55" y="30"/>
                </a:moveTo>
                <a:cubicBezTo>
                  <a:pt x="52" y="31"/>
                  <a:pt x="50" y="33"/>
                  <a:pt x="47" y="34"/>
                </a:cubicBezTo>
                <a:cubicBezTo>
                  <a:pt x="44" y="36"/>
                  <a:pt x="42" y="38"/>
                  <a:pt x="40" y="40"/>
                </a:cubicBezTo>
                <a:cubicBezTo>
                  <a:pt x="38" y="42"/>
                  <a:pt x="36" y="45"/>
                  <a:pt x="34" y="47"/>
                </a:cubicBezTo>
                <a:cubicBezTo>
                  <a:pt x="32" y="50"/>
                  <a:pt x="31" y="53"/>
                  <a:pt x="30" y="55"/>
                </a:cubicBezTo>
                <a:cubicBezTo>
                  <a:pt x="29" y="57"/>
                  <a:pt x="30" y="60"/>
                  <a:pt x="32" y="61"/>
                </a:cubicBezTo>
                <a:cubicBezTo>
                  <a:pt x="34" y="62"/>
                  <a:pt x="36" y="61"/>
                  <a:pt x="37" y="59"/>
                </a:cubicBezTo>
                <a:cubicBezTo>
                  <a:pt x="38" y="56"/>
                  <a:pt x="39" y="54"/>
                  <a:pt x="41" y="52"/>
                </a:cubicBezTo>
                <a:cubicBezTo>
                  <a:pt x="42" y="50"/>
                  <a:pt x="44" y="48"/>
                  <a:pt x="46" y="46"/>
                </a:cubicBezTo>
                <a:cubicBezTo>
                  <a:pt x="48" y="44"/>
                  <a:pt x="49" y="43"/>
                  <a:pt x="52" y="41"/>
                </a:cubicBezTo>
                <a:cubicBezTo>
                  <a:pt x="54" y="40"/>
                  <a:pt x="56" y="38"/>
                  <a:pt x="58" y="37"/>
                </a:cubicBezTo>
                <a:cubicBezTo>
                  <a:pt x="60" y="37"/>
                  <a:pt x="61" y="34"/>
                  <a:pt x="60" y="32"/>
                </a:cubicBezTo>
                <a:cubicBezTo>
                  <a:pt x="59" y="30"/>
                  <a:pt x="57" y="29"/>
                  <a:pt x="55" y="30"/>
                </a:cubicBezTo>
                <a:close/>
                <a:moveTo>
                  <a:pt x="160" y="150"/>
                </a:moveTo>
                <a:cubicBezTo>
                  <a:pt x="160" y="150"/>
                  <a:pt x="160" y="150"/>
                  <a:pt x="160" y="150"/>
                </a:cubicBezTo>
                <a:cubicBezTo>
                  <a:pt x="130" y="121"/>
                  <a:pt x="130" y="121"/>
                  <a:pt x="130" y="121"/>
                </a:cubicBezTo>
                <a:cubicBezTo>
                  <a:pt x="135" y="115"/>
                  <a:pt x="139" y="109"/>
                  <a:pt x="142" y="102"/>
                </a:cubicBezTo>
                <a:cubicBezTo>
                  <a:pt x="145" y="93"/>
                  <a:pt x="147" y="84"/>
                  <a:pt x="147" y="74"/>
                </a:cubicBezTo>
                <a:cubicBezTo>
                  <a:pt x="147" y="64"/>
                  <a:pt x="145" y="55"/>
                  <a:pt x="142" y="46"/>
                </a:cubicBezTo>
                <a:cubicBezTo>
                  <a:pt x="142" y="46"/>
                  <a:pt x="142" y="46"/>
                  <a:pt x="142" y="46"/>
                </a:cubicBezTo>
                <a:cubicBezTo>
                  <a:pt x="138" y="37"/>
                  <a:pt x="133" y="29"/>
                  <a:pt x="126" y="22"/>
                </a:cubicBezTo>
                <a:cubicBezTo>
                  <a:pt x="126" y="22"/>
                  <a:pt x="126" y="22"/>
                  <a:pt x="126" y="22"/>
                </a:cubicBezTo>
                <a:cubicBezTo>
                  <a:pt x="119" y="15"/>
                  <a:pt x="111" y="10"/>
                  <a:pt x="102" y="6"/>
                </a:cubicBezTo>
                <a:cubicBezTo>
                  <a:pt x="93" y="2"/>
                  <a:pt x="84" y="0"/>
                  <a:pt x="74" y="0"/>
                </a:cubicBezTo>
                <a:cubicBezTo>
                  <a:pt x="53" y="0"/>
                  <a:pt x="35" y="8"/>
                  <a:pt x="21" y="22"/>
                </a:cubicBezTo>
                <a:cubicBezTo>
                  <a:pt x="15" y="29"/>
                  <a:pt x="9" y="37"/>
                  <a:pt x="6" y="46"/>
                </a:cubicBezTo>
                <a:cubicBezTo>
                  <a:pt x="2" y="55"/>
                  <a:pt x="0" y="64"/>
                  <a:pt x="0" y="74"/>
                </a:cubicBezTo>
                <a:cubicBezTo>
                  <a:pt x="0" y="84"/>
                  <a:pt x="2" y="93"/>
                  <a:pt x="5" y="102"/>
                </a:cubicBezTo>
                <a:cubicBezTo>
                  <a:pt x="6" y="102"/>
                  <a:pt x="6" y="102"/>
                  <a:pt x="6" y="102"/>
                </a:cubicBezTo>
                <a:cubicBezTo>
                  <a:pt x="9" y="111"/>
                  <a:pt x="15" y="119"/>
                  <a:pt x="21" y="126"/>
                </a:cubicBezTo>
                <a:cubicBezTo>
                  <a:pt x="22" y="126"/>
                  <a:pt x="22" y="126"/>
                  <a:pt x="22" y="126"/>
                </a:cubicBezTo>
                <a:cubicBezTo>
                  <a:pt x="28" y="133"/>
                  <a:pt x="36" y="138"/>
                  <a:pt x="45" y="142"/>
                </a:cubicBezTo>
                <a:cubicBezTo>
                  <a:pt x="45" y="142"/>
                  <a:pt x="45" y="142"/>
                  <a:pt x="45" y="142"/>
                </a:cubicBezTo>
                <a:cubicBezTo>
                  <a:pt x="45" y="142"/>
                  <a:pt x="45" y="142"/>
                  <a:pt x="45" y="142"/>
                </a:cubicBezTo>
                <a:cubicBezTo>
                  <a:pt x="54" y="146"/>
                  <a:pt x="64" y="148"/>
                  <a:pt x="74" y="148"/>
                </a:cubicBezTo>
                <a:cubicBezTo>
                  <a:pt x="84" y="148"/>
                  <a:pt x="93" y="146"/>
                  <a:pt x="102" y="142"/>
                </a:cubicBezTo>
                <a:cubicBezTo>
                  <a:pt x="109" y="139"/>
                  <a:pt x="115" y="135"/>
                  <a:pt x="121" y="131"/>
                </a:cubicBezTo>
                <a:cubicBezTo>
                  <a:pt x="150" y="160"/>
                  <a:pt x="150" y="160"/>
                  <a:pt x="150" y="160"/>
                </a:cubicBezTo>
                <a:cubicBezTo>
                  <a:pt x="153" y="163"/>
                  <a:pt x="157" y="163"/>
                  <a:pt x="160" y="160"/>
                </a:cubicBezTo>
                <a:cubicBezTo>
                  <a:pt x="162" y="157"/>
                  <a:pt x="162" y="153"/>
                  <a:pt x="160" y="150"/>
                </a:cubicBezTo>
                <a:close/>
                <a:moveTo>
                  <a:pt x="116" y="117"/>
                </a:moveTo>
                <a:cubicBezTo>
                  <a:pt x="116" y="117"/>
                  <a:pt x="116" y="117"/>
                  <a:pt x="116" y="117"/>
                </a:cubicBezTo>
                <a:cubicBezTo>
                  <a:pt x="116" y="117"/>
                  <a:pt x="116" y="117"/>
                  <a:pt x="116" y="117"/>
                </a:cubicBezTo>
                <a:cubicBezTo>
                  <a:pt x="111" y="122"/>
                  <a:pt x="104" y="127"/>
                  <a:pt x="97" y="130"/>
                </a:cubicBezTo>
                <a:cubicBezTo>
                  <a:pt x="90" y="133"/>
                  <a:pt x="82" y="134"/>
                  <a:pt x="74" y="134"/>
                </a:cubicBezTo>
                <a:cubicBezTo>
                  <a:pt x="65" y="134"/>
                  <a:pt x="58" y="133"/>
                  <a:pt x="51" y="130"/>
                </a:cubicBezTo>
                <a:cubicBezTo>
                  <a:pt x="51" y="130"/>
                  <a:pt x="51" y="130"/>
                  <a:pt x="51" y="130"/>
                </a:cubicBezTo>
                <a:cubicBezTo>
                  <a:pt x="43" y="127"/>
                  <a:pt x="37" y="122"/>
                  <a:pt x="31" y="117"/>
                </a:cubicBezTo>
                <a:cubicBezTo>
                  <a:pt x="31" y="117"/>
                  <a:pt x="31" y="117"/>
                  <a:pt x="31" y="117"/>
                </a:cubicBezTo>
                <a:cubicBezTo>
                  <a:pt x="31" y="117"/>
                  <a:pt x="31" y="117"/>
                  <a:pt x="31" y="117"/>
                </a:cubicBezTo>
                <a:cubicBezTo>
                  <a:pt x="26" y="111"/>
                  <a:pt x="21" y="104"/>
                  <a:pt x="18" y="97"/>
                </a:cubicBezTo>
                <a:cubicBezTo>
                  <a:pt x="18" y="97"/>
                  <a:pt x="18" y="97"/>
                  <a:pt x="18" y="97"/>
                </a:cubicBezTo>
                <a:cubicBezTo>
                  <a:pt x="15" y="90"/>
                  <a:pt x="13" y="82"/>
                  <a:pt x="13" y="74"/>
                </a:cubicBezTo>
                <a:cubicBezTo>
                  <a:pt x="13" y="66"/>
                  <a:pt x="15" y="58"/>
                  <a:pt x="18" y="51"/>
                </a:cubicBezTo>
                <a:cubicBezTo>
                  <a:pt x="21" y="44"/>
                  <a:pt x="26" y="37"/>
                  <a:pt x="31" y="31"/>
                </a:cubicBezTo>
                <a:cubicBezTo>
                  <a:pt x="42" y="21"/>
                  <a:pt x="57" y="14"/>
                  <a:pt x="74" y="14"/>
                </a:cubicBezTo>
                <a:cubicBezTo>
                  <a:pt x="82" y="14"/>
                  <a:pt x="90" y="15"/>
                  <a:pt x="97" y="18"/>
                </a:cubicBezTo>
                <a:cubicBezTo>
                  <a:pt x="104" y="21"/>
                  <a:pt x="111" y="26"/>
                  <a:pt x="116" y="31"/>
                </a:cubicBezTo>
                <a:cubicBezTo>
                  <a:pt x="117" y="32"/>
                  <a:pt x="117" y="32"/>
                  <a:pt x="117" y="32"/>
                </a:cubicBezTo>
                <a:cubicBezTo>
                  <a:pt x="122" y="37"/>
                  <a:pt x="126" y="44"/>
                  <a:pt x="129" y="51"/>
                </a:cubicBezTo>
                <a:cubicBezTo>
                  <a:pt x="129" y="51"/>
                  <a:pt x="129" y="51"/>
                  <a:pt x="129" y="51"/>
                </a:cubicBezTo>
                <a:cubicBezTo>
                  <a:pt x="132" y="58"/>
                  <a:pt x="134" y="66"/>
                  <a:pt x="134" y="74"/>
                </a:cubicBezTo>
                <a:cubicBezTo>
                  <a:pt x="134" y="82"/>
                  <a:pt x="132" y="90"/>
                  <a:pt x="129" y="97"/>
                </a:cubicBezTo>
                <a:cubicBezTo>
                  <a:pt x="126" y="104"/>
                  <a:pt x="122" y="111"/>
                  <a:pt x="116" y="117"/>
                </a:cubicBezTo>
                <a:close/>
                <a:moveTo>
                  <a:pt x="117" y="70"/>
                </a:moveTo>
                <a:cubicBezTo>
                  <a:pt x="117" y="70"/>
                  <a:pt x="117" y="70"/>
                  <a:pt x="117" y="70"/>
                </a:cubicBezTo>
                <a:cubicBezTo>
                  <a:pt x="115" y="70"/>
                  <a:pt x="113" y="72"/>
                  <a:pt x="113" y="74"/>
                </a:cubicBezTo>
                <a:cubicBezTo>
                  <a:pt x="113" y="79"/>
                  <a:pt x="112" y="84"/>
                  <a:pt x="110" y="89"/>
                </a:cubicBezTo>
                <a:cubicBezTo>
                  <a:pt x="110" y="89"/>
                  <a:pt x="110" y="89"/>
                  <a:pt x="110" y="89"/>
                </a:cubicBezTo>
                <a:cubicBezTo>
                  <a:pt x="108" y="94"/>
                  <a:pt x="105" y="98"/>
                  <a:pt x="102" y="102"/>
                </a:cubicBezTo>
                <a:cubicBezTo>
                  <a:pt x="98" y="106"/>
                  <a:pt x="94" y="109"/>
                  <a:pt x="89" y="111"/>
                </a:cubicBezTo>
                <a:cubicBezTo>
                  <a:pt x="84" y="113"/>
                  <a:pt x="79" y="114"/>
                  <a:pt x="74" y="114"/>
                </a:cubicBezTo>
                <a:cubicBezTo>
                  <a:pt x="71" y="114"/>
                  <a:pt x="70" y="115"/>
                  <a:pt x="70" y="118"/>
                </a:cubicBezTo>
                <a:cubicBezTo>
                  <a:pt x="70" y="120"/>
                  <a:pt x="71" y="122"/>
                  <a:pt x="74" y="122"/>
                </a:cubicBezTo>
                <a:cubicBezTo>
                  <a:pt x="80" y="122"/>
                  <a:pt x="86" y="120"/>
                  <a:pt x="92" y="118"/>
                </a:cubicBezTo>
                <a:cubicBezTo>
                  <a:pt x="98" y="116"/>
                  <a:pt x="103" y="112"/>
                  <a:pt x="107" y="108"/>
                </a:cubicBezTo>
                <a:cubicBezTo>
                  <a:pt x="112" y="103"/>
                  <a:pt x="115" y="98"/>
                  <a:pt x="118" y="92"/>
                </a:cubicBezTo>
                <a:cubicBezTo>
                  <a:pt x="118" y="92"/>
                  <a:pt x="118" y="92"/>
                  <a:pt x="118" y="92"/>
                </a:cubicBezTo>
                <a:cubicBezTo>
                  <a:pt x="120" y="86"/>
                  <a:pt x="121" y="80"/>
                  <a:pt x="121" y="74"/>
                </a:cubicBezTo>
                <a:cubicBezTo>
                  <a:pt x="121" y="72"/>
                  <a:pt x="120" y="70"/>
                  <a:pt x="117" y="70"/>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2" name="Freeform 11"/>
          <p:cNvSpPr>
            <a:spLocks noEditPoints="1"/>
          </p:cNvSpPr>
          <p:nvPr/>
        </p:nvSpPr>
        <p:spPr bwMode="auto">
          <a:xfrm>
            <a:off x="124293" y="2864285"/>
            <a:ext cx="150176" cy="190798"/>
          </a:xfrm>
          <a:custGeom>
            <a:avLst/>
            <a:gdLst>
              <a:gd name="T0" fmla="*/ 104 w 139"/>
              <a:gd name="T1" fmla="*/ 99 h 177"/>
              <a:gd name="T2" fmla="*/ 91 w 139"/>
              <a:gd name="T3" fmla="*/ 160 h 177"/>
              <a:gd name="T4" fmla="*/ 133 w 139"/>
              <a:gd name="T5" fmla="*/ 164 h 177"/>
              <a:gd name="T6" fmla="*/ 133 w 139"/>
              <a:gd name="T7" fmla="*/ 177 h 177"/>
              <a:gd name="T8" fmla="*/ 0 w 139"/>
              <a:gd name="T9" fmla="*/ 170 h 177"/>
              <a:gd name="T10" fmla="*/ 51 w 139"/>
              <a:gd name="T11" fmla="*/ 164 h 177"/>
              <a:gd name="T12" fmla="*/ 81 w 139"/>
              <a:gd name="T13" fmla="*/ 151 h 177"/>
              <a:gd name="T14" fmla="*/ 10 w 139"/>
              <a:gd name="T15" fmla="*/ 147 h 177"/>
              <a:gd name="T16" fmla="*/ 10 w 139"/>
              <a:gd name="T17" fmla="*/ 139 h 177"/>
              <a:gd name="T18" fmla="*/ 94 w 139"/>
              <a:gd name="T19" fmla="*/ 120 h 177"/>
              <a:gd name="T20" fmla="*/ 84 w 139"/>
              <a:gd name="T21" fmla="*/ 92 h 177"/>
              <a:gd name="T22" fmla="*/ 69 w 139"/>
              <a:gd name="T23" fmla="*/ 94 h 177"/>
              <a:gd name="T24" fmla="*/ 53 w 139"/>
              <a:gd name="T25" fmla="*/ 113 h 177"/>
              <a:gd name="T26" fmla="*/ 46 w 139"/>
              <a:gd name="T27" fmla="*/ 117 h 177"/>
              <a:gd name="T28" fmla="*/ 24 w 139"/>
              <a:gd name="T29" fmla="*/ 109 h 177"/>
              <a:gd name="T30" fmla="*/ 26 w 139"/>
              <a:gd name="T31" fmla="*/ 97 h 177"/>
              <a:gd name="T32" fmla="*/ 21 w 139"/>
              <a:gd name="T33" fmla="*/ 89 h 177"/>
              <a:gd name="T34" fmla="*/ 63 w 139"/>
              <a:gd name="T35" fmla="*/ 24 h 177"/>
              <a:gd name="T36" fmla="*/ 67 w 139"/>
              <a:gd name="T37" fmla="*/ 26 h 177"/>
              <a:gd name="T38" fmla="*/ 69 w 139"/>
              <a:gd name="T39" fmla="*/ 14 h 177"/>
              <a:gd name="T40" fmla="*/ 76 w 139"/>
              <a:gd name="T41" fmla="*/ 2 h 177"/>
              <a:gd name="T42" fmla="*/ 109 w 139"/>
              <a:gd name="T43" fmla="*/ 29 h 177"/>
              <a:gd name="T44" fmla="*/ 96 w 139"/>
              <a:gd name="T45" fmla="*/ 30 h 177"/>
              <a:gd name="T46" fmla="*/ 94 w 139"/>
              <a:gd name="T47" fmla="*/ 42 h 177"/>
              <a:gd name="T48" fmla="*/ 87 w 139"/>
              <a:gd name="T49" fmla="*/ 63 h 177"/>
              <a:gd name="T50" fmla="*/ 92 w 139"/>
              <a:gd name="T51" fmla="*/ 81 h 177"/>
              <a:gd name="T52" fmla="*/ 89 w 139"/>
              <a:gd name="T53" fmla="*/ 26 h 177"/>
              <a:gd name="T54" fmla="*/ 74 w 139"/>
              <a:gd name="T55" fmla="*/ 30 h 177"/>
              <a:gd name="T56" fmla="*/ 89 w 139"/>
              <a:gd name="T57" fmla="*/ 26 h 177"/>
              <a:gd name="T58" fmla="*/ 80 w 139"/>
              <a:gd name="T59" fmla="*/ 59 h 177"/>
              <a:gd name="T60" fmla="*/ 62 w 139"/>
              <a:gd name="T61" fmla="*/ 33 h 177"/>
              <a:gd name="T62" fmla="*/ 54 w 139"/>
              <a:gd name="T63" fmla="*/ 104 h 177"/>
              <a:gd name="T64" fmla="*/ 56 w 139"/>
              <a:gd name="T65" fmla="*/ 76 h 177"/>
              <a:gd name="T66" fmla="*/ 62 w 139"/>
              <a:gd name="T67" fmla="*/ 63 h 177"/>
              <a:gd name="T68" fmla="*/ 82 w 139"/>
              <a:gd name="T69" fmla="*/ 69 h 177"/>
              <a:gd name="T70" fmla="*/ 67 w 139"/>
              <a:gd name="T71" fmla="*/ 69 h 177"/>
              <a:gd name="T72" fmla="*/ 67 w 139"/>
              <a:gd name="T73" fmla="*/ 69 h 177"/>
              <a:gd name="T74" fmla="*/ 75 w 139"/>
              <a:gd name="T75" fmla="*/ 86 h 177"/>
              <a:gd name="T76" fmla="*/ 82 w 139"/>
              <a:gd name="T77" fmla="*/ 83 h 177"/>
              <a:gd name="T78" fmla="*/ 82 w 139"/>
              <a:gd name="T79" fmla="*/ 69 h 177"/>
              <a:gd name="T80" fmla="*/ 33 w 139"/>
              <a:gd name="T81" fmla="*/ 101 h 177"/>
              <a:gd name="T82" fmla="*/ 31 w 139"/>
              <a:gd name="T83" fmla="*/ 104 h 177"/>
              <a:gd name="T84" fmla="*/ 42 w 139"/>
              <a:gd name="T85" fmla="*/ 10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9" h="177">
                <a:moveTo>
                  <a:pt x="92" y="81"/>
                </a:moveTo>
                <a:cubicBezTo>
                  <a:pt x="97" y="87"/>
                  <a:pt x="101" y="92"/>
                  <a:pt x="104" y="99"/>
                </a:cubicBezTo>
                <a:cubicBezTo>
                  <a:pt x="106" y="106"/>
                  <a:pt x="108" y="113"/>
                  <a:pt x="108" y="120"/>
                </a:cubicBezTo>
                <a:cubicBezTo>
                  <a:pt x="108" y="136"/>
                  <a:pt x="101" y="150"/>
                  <a:pt x="91" y="160"/>
                </a:cubicBezTo>
                <a:cubicBezTo>
                  <a:pt x="90" y="162"/>
                  <a:pt x="89" y="163"/>
                  <a:pt x="88" y="164"/>
                </a:cubicBezTo>
                <a:cubicBezTo>
                  <a:pt x="133" y="164"/>
                  <a:pt x="133" y="164"/>
                  <a:pt x="133" y="164"/>
                </a:cubicBezTo>
                <a:cubicBezTo>
                  <a:pt x="136" y="164"/>
                  <a:pt x="139" y="167"/>
                  <a:pt x="139" y="170"/>
                </a:cubicBezTo>
                <a:cubicBezTo>
                  <a:pt x="139" y="174"/>
                  <a:pt x="136" y="177"/>
                  <a:pt x="133" y="177"/>
                </a:cubicBezTo>
                <a:cubicBezTo>
                  <a:pt x="91" y="177"/>
                  <a:pt x="49" y="177"/>
                  <a:pt x="7" y="177"/>
                </a:cubicBezTo>
                <a:cubicBezTo>
                  <a:pt x="3" y="177"/>
                  <a:pt x="0" y="174"/>
                  <a:pt x="0" y="170"/>
                </a:cubicBezTo>
                <a:cubicBezTo>
                  <a:pt x="0" y="167"/>
                  <a:pt x="3" y="164"/>
                  <a:pt x="7" y="164"/>
                </a:cubicBezTo>
                <a:cubicBezTo>
                  <a:pt x="51" y="164"/>
                  <a:pt x="51" y="164"/>
                  <a:pt x="51" y="164"/>
                </a:cubicBezTo>
                <a:cubicBezTo>
                  <a:pt x="51" y="164"/>
                  <a:pt x="51" y="164"/>
                  <a:pt x="51" y="164"/>
                </a:cubicBezTo>
                <a:cubicBezTo>
                  <a:pt x="63" y="164"/>
                  <a:pt x="74" y="159"/>
                  <a:pt x="81" y="151"/>
                </a:cubicBezTo>
                <a:cubicBezTo>
                  <a:pt x="83" y="150"/>
                  <a:pt x="84" y="148"/>
                  <a:pt x="85" y="147"/>
                </a:cubicBezTo>
                <a:cubicBezTo>
                  <a:pt x="10" y="147"/>
                  <a:pt x="10" y="147"/>
                  <a:pt x="10" y="147"/>
                </a:cubicBezTo>
                <a:cubicBezTo>
                  <a:pt x="8" y="147"/>
                  <a:pt x="6" y="145"/>
                  <a:pt x="6" y="143"/>
                </a:cubicBezTo>
                <a:cubicBezTo>
                  <a:pt x="6" y="141"/>
                  <a:pt x="8" y="139"/>
                  <a:pt x="10" y="139"/>
                </a:cubicBezTo>
                <a:cubicBezTo>
                  <a:pt x="90" y="139"/>
                  <a:pt x="90" y="139"/>
                  <a:pt x="90" y="139"/>
                </a:cubicBezTo>
                <a:cubicBezTo>
                  <a:pt x="93" y="133"/>
                  <a:pt x="94" y="127"/>
                  <a:pt x="94" y="120"/>
                </a:cubicBezTo>
                <a:cubicBezTo>
                  <a:pt x="94" y="114"/>
                  <a:pt x="93" y="109"/>
                  <a:pt x="91" y="104"/>
                </a:cubicBezTo>
                <a:cubicBezTo>
                  <a:pt x="89" y="100"/>
                  <a:pt x="87" y="96"/>
                  <a:pt x="84" y="92"/>
                </a:cubicBezTo>
                <a:cubicBezTo>
                  <a:pt x="81" y="94"/>
                  <a:pt x="78" y="94"/>
                  <a:pt x="75" y="94"/>
                </a:cubicBezTo>
                <a:cubicBezTo>
                  <a:pt x="73" y="94"/>
                  <a:pt x="71" y="94"/>
                  <a:pt x="69" y="94"/>
                </a:cubicBezTo>
                <a:cubicBezTo>
                  <a:pt x="59" y="111"/>
                  <a:pt x="59" y="111"/>
                  <a:pt x="59" y="111"/>
                </a:cubicBezTo>
                <a:cubicBezTo>
                  <a:pt x="58" y="113"/>
                  <a:pt x="55" y="114"/>
                  <a:pt x="53" y="113"/>
                </a:cubicBezTo>
                <a:cubicBezTo>
                  <a:pt x="50" y="111"/>
                  <a:pt x="50" y="111"/>
                  <a:pt x="50" y="111"/>
                </a:cubicBezTo>
                <a:cubicBezTo>
                  <a:pt x="46" y="117"/>
                  <a:pt x="46" y="117"/>
                  <a:pt x="46" y="117"/>
                </a:cubicBezTo>
                <a:cubicBezTo>
                  <a:pt x="45" y="119"/>
                  <a:pt x="42" y="119"/>
                  <a:pt x="40" y="118"/>
                </a:cubicBezTo>
                <a:cubicBezTo>
                  <a:pt x="24" y="109"/>
                  <a:pt x="24" y="109"/>
                  <a:pt x="24" y="109"/>
                </a:cubicBezTo>
                <a:cubicBezTo>
                  <a:pt x="22" y="108"/>
                  <a:pt x="21" y="105"/>
                  <a:pt x="22" y="103"/>
                </a:cubicBezTo>
                <a:cubicBezTo>
                  <a:pt x="26" y="97"/>
                  <a:pt x="26" y="97"/>
                  <a:pt x="26" y="97"/>
                </a:cubicBezTo>
                <a:cubicBezTo>
                  <a:pt x="22" y="95"/>
                  <a:pt x="22" y="95"/>
                  <a:pt x="22" y="95"/>
                </a:cubicBezTo>
                <a:cubicBezTo>
                  <a:pt x="20" y="94"/>
                  <a:pt x="20" y="91"/>
                  <a:pt x="21" y="89"/>
                </a:cubicBezTo>
                <a:cubicBezTo>
                  <a:pt x="57" y="26"/>
                  <a:pt x="57" y="26"/>
                  <a:pt x="57" y="26"/>
                </a:cubicBezTo>
                <a:cubicBezTo>
                  <a:pt x="58" y="24"/>
                  <a:pt x="61" y="23"/>
                  <a:pt x="63" y="24"/>
                </a:cubicBezTo>
                <a:cubicBezTo>
                  <a:pt x="63" y="24"/>
                  <a:pt x="63" y="24"/>
                  <a:pt x="63" y="24"/>
                </a:cubicBezTo>
                <a:cubicBezTo>
                  <a:pt x="67" y="26"/>
                  <a:pt x="67" y="26"/>
                  <a:pt x="67" y="26"/>
                </a:cubicBezTo>
                <a:cubicBezTo>
                  <a:pt x="73" y="16"/>
                  <a:pt x="73" y="16"/>
                  <a:pt x="73" y="16"/>
                </a:cubicBezTo>
                <a:cubicBezTo>
                  <a:pt x="69" y="14"/>
                  <a:pt x="69" y="14"/>
                  <a:pt x="69" y="14"/>
                </a:cubicBezTo>
                <a:cubicBezTo>
                  <a:pt x="66" y="12"/>
                  <a:pt x="65" y="8"/>
                  <a:pt x="66" y="5"/>
                </a:cubicBezTo>
                <a:cubicBezTo>
                  <a:pt x="68" y="1"/>
                  <a:pt x="72" y="0"/>
                  <a:pt x="76" y="2"/>
                </a:cubicBezTo>
                <a:cubicBezTo>
                  <a:pt x="86" y="8"/>
                  <a:pt x="96" y="14"/>
                  <a:pt x="107" y="20"/>
                </a:cubicBezTo>
                <a:cubicBezTo>
                  <a:pt x="110" y="22"/>
                  <a:pt x="111" y="26"/>
                  <a:pt x="109" y="29"/>
                </a:cubicBezTo>
                <a:cubicBezTo>
                  <a:pt x="107" y="33"/>
                  <a:pt x="103" y="34"/>
                  <a:pt x="100" y="32"/>
                </a:cubicBezTo>
                <a:cubicBezTo>
                  <a:pt x="96" y="30"/>
                  <a:pt x="96" y="30"/>
                  <a:pt x="96" y="30"/>
                </a:cubicBezTo>
                <a:cubicBezTo>
                  <a:pt x="90" y="40"/>
                  <a:pt x="90" y="40"/>
                  <a:pt x="90" y="40"/>
                </a:cubicBezTo>
                <a:cubicBezTo>
                  <a:pt x="94" y="42"/>
                  <a:pt x="94" y="42"/>
                  <a:pt x="94" y="42"/>
                </a:cubicBezTo>
                <a:cubicBezTo>
                  <a:pt x="96" y="43"/>
                  <a:pt x="97" y="46"/>
                  <a:pt x="96" y="48"/>
                </a:cubicBezTo>
                <a:cubicBezTo>
                  <a:pt x="87" y="63"/>
                  <a:pt x="87" y="63"/>
                  <a:pt x="87" y="63"/>
                </a:cubicBezTo>
                <a:cubicBezTo>
                  <a:pt x="91" y="66"/>
                  <a:pt x="93" y="71"/>
                  <a:pt x="93" y="76"/>
                </a:cubicBezTo>
                <a:cubicBezTo>
                  <a:pt x="93" y="78"/>
                  <a:pt x="93" y="80"/>
                  <a:pt x="92" y="81"/>
                </a:cubicBezTo>
                <a:close/>
                <a:moveTo>
                  <a:pt x="89" y="26"/>
                </a:moveTo>
                <a:cubicBezTo>
                  <a:pt x="89" y="26"/>
                  <a:pt x="89" y="26"/>
                  <a:pt x="89" y="26"/>
                </a:cubicBezTo>
                <a:cubicBezTo>
                  <a:pt x="86" y="24"/>
                  <a:pt x="83" y="22"/>
                  <a:pt x="80" y="20"/>
                </a:cubicBezTo>
                <a:cubicBezTo>
                  <a:pt x="74" y="30"/>
                  <a:pt x="74" y="30"/>
                  <a:pt x="74" y="30"/>
                </a:cubicBezTo>
                <a:cubicBezTo>
                  <a:pt x="83" y="36"/>
                  <a:pt x="83" y="36"/>
                  <a:pt x="83" y="36"/>
                </a:cubicBezTo>
                <a:cubicBezTo>
                  <a:pt x="89" y="26"/>
                  <a:pt x="89" y="26"/>
                  <a:pt x="89" y="26"/>
                </a:cubicBezTo>
                <a:close/>
                <a:moveTo>
                  <a:pt x="80" y="59"/>
                </a:moveTo>
                <a:cubicBezTo>
                  <a:pt x="80" y="59"/>
                  <a:pt x="80" y="59"/>
                  <a:pt x="80" y="59"/>
                </a:cubicBezTo>
                <a:cubicBezTo>
                  <a:pt x="87" y="47"/>
                  <a:pt x="87" y="47"/>
                  <a:pt x="87" y="47"/>
                </a:cubicBezTo>
                <a:cubicBezTo>
                  <a:pt x="78" y="43"/>
                  <a:pt x="70" y="38"/>
                  <a:pt x="62" y="33"/>
                </a:cubicBezTo>
                <a:cubicBezTo>
                  <a:pt x="30" y="90"/>
                  <a:pt x="30" y="90"/>
                  <a:pt x="30" y="90"/>
                </a:cubicBezTo>
                <a:cubicBezTo>
                  <a:pt x="38" y="94"/>
                  <a:pt x="46" y="99"/>
                  <a:pt x="54" y="104"/>
                </a:cubicBezTo>
                <a:cubicBezTo>
                  <a:pt x="62" y="90"/>
                  <a:pt x="62" y="90"/>
                  <a:pt x="62" y="90"/>
                </a:cubicBezTo>
                <a:cubicBezTo>
                  <a:pt x="58" y="86"/>
                  <a:pt x="56" y="81"/>
                  <a:pt x="56" y="76"/>
                </a:cubicBezTo>
                <a:cubicBezTo>
                  <a:pt x="56" y="71"/>
                  <a:pt x="58" y="66"/>
                  <a:pt x="62" y="63"/>
                </a:cubicBezTo>
                <a:cubicBezTo>
                  <a:pt x="62" y="63"/>
                  <a:pt x="62" y="63"/>
                  <a:pt x="62" y="63"/>
                </a:cubicBezTo>
                <a:cubicBezTo>
                  <a:pt x="67" y="58"/>
                  <a:pt x="73" y="57"/>
                  <a:pt x="80" y="59"/>
                </a:cubicBezTo>
                <a:close/>
                <a:moveTo>
                  <a:pt x="82" y="69"/>
                </a:moveTo>
                <a:cubicBezTo>
                  <a:pt x="82" y="69"/>
                  <a:pt x="82" y="69"/>
                  <a:pt x="82" y="69"/>
                </a:cubicBezTo>
                <a:cubicBezTo>
                  <a:pt x="78" y="65"/>
                  <a:pt x="71" y="65"/>
                  <a:pt x="67" y="69"/>
                </a:cubicBezTo>
                <a:cubicBezTo>
                  <a:pt x="67" y="69"/>
                  <a:pt x="67" y="69"/>
                  <a:pt x="67" y="69"/>
                </a:cubicBezTo>
                <a:cubicBezTo>
                  <a:pt x="67" y="69"/>
                  <a:pt x="67" y="69"/>
                  <a:pt x="67" y="69"/>
                </a:cubicBezTo>
                <a:cubicBezTo>
                  <a:pt x="65" y="71"/>
                  <a:pt x="64" y="73"/>
                  <a:pt x="64" y="76"/>
                </a:cubicBezTo>
                <a:cubicBezTo>
                  <a:pt x="64" y="82"/>
                  <a:pt x="69" y="86"/>
                  <a:pt x="75" y="86"/>
                </a:cubicBezTo>
                <a:cubicBezTo>
                  <a:pt x="77" y="86"/>
                  <a:pt x="80" y="85"/>
                  <a:pt x="82" y="83"/>
                </a:cubicBezTo>
                <a:cubicBezTo>
                  <a:pt x="82" y="83"/>
                  <a:pt x="82" y="83"/>
                  <a:pt x="82" y="83"/>
                </a:cubicBezTo>
                <a:cubicBezTo>
                  <a:pt x="84" y="81"/>
                  <a:pt x="85" y="79"/>
                  <a:pt x="85" y="76"/>
                </a:cubicBezTo>
                <a:cubicBezTo>
                  <a:pt x="85" y="73"/>
                  <a:pt x="84" y="71"/>
                  <a:pt x="82" y="69"/>
                </a:cubicBezTo>
                <a:cubicBezTo>
                  <a:pt x="82" y="69"/>
                  <a:pt x="82" y="69"/>
                  <a:pt x="82" y="69"/>
                </a:cubicBezTo>
                <a:close/>
                <a:moveTo>
                  <a:pt x="33" y="101"/>
                </a:moveTo>
                <a:cubicBezTo>
                  <a:pt x="33" y="101"/>
                  <a:pt x="33" y="101"/>
                  <a:pt x="33" y="101"/>
                </a:cubicBezTo>
                <a:cubicBezTo>
                  <a:pt x="31" y="104"/>
                  <a:pt x="31" y="104"/>
                  <a:pt x="31" y="104"/>
                </a:cubicBezTo>
                <a:cubicBezTo>
                  <a:pt x="41" y="109"/>
                  <a:pt x="41" y="109"/>
                  <a:pt x="41" y="109"/>
                </a:cubicBezTo>
                <a:cubicBezTo>
                  <a:pt x="42" y="106"/>
                  <a:pt x="42" y="106"/>
                  <a:pt x="42" y="106"/>
                </a:cubicBezTo>
                <a:cubicBezTo>
                  <a:pt x="33" y="101"/>
                  <a:pt x="33" y="101"/>
                  <a:pt x="33" y="101"/>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6" name="Freeform 12"/>
          <p:cNvSpPr>
            <a:spLocks noEditPoints="1"/>
          </p:cNvSpPr>
          <p:nvPr/>
        </p:nvSpPr>
        <p:spPr bwMode="auto">
          <a:xfrm>
            <a:off x="134107" y="2472073"/>
            <a:ext cx="130548" cy="187604"/>
          </a:xfrm>
          <a:custGeom>
            <a:avLst/>
            <a:gdLst>
              <a:gd name="T0" fmla="*/ 3 w 121"/>
              <a:gd name="T1" fmla="*/ 119 h 174"/>
              <a:gd name="T2" fmla="*/ 23 w 121"/>
              <a:gd name="T3" fmla="*/ 115 h 174"/>
              <a:gd name="T4" fmla="*/ 38 w 121"/>
              <a:gd name="T5" fmla="*/ 74 h 174"/>
              <a:gd name="T6" fmla="*/ 38 w 121"/>
              <a:gd name="T7" fmla="*/ 74 h 174"/>
              <a:gd name="T8" fmla="*/ 38 w 121"/>
              <a:gd name="T9" fmla="*/ 29 h 174"/>
              <a:gd name="T10" fmla="*/ 54 w 121"/>
              <a:gd name="T11" fmla="*/ 21 h 174"/>
              <a:gd name="T12" fmla="*/ 60 w 121"/>
              <a:gd name="T13" fmla="*/ 0 h 174"/>
              <a:gd name="T14" fmla="*/ 67 w 121"/>
              <a:gd name="T15" fmla="*/ 21 h 174"/>
              <a:gd name="T16" fmla="*/ 92 w 121"/>
              <a:gd name="T17" fmla="*/ 51 h 174"/>
              <a:gd name="T18" fmla="*/ 82 w 121"/>
              <a:gd name="T19" fmla="*/ 74 h 174"/>
              <a:gd name="T20" fmla="*/ 98 w 121"/>
              <a:gd name="T21" fmla="*/ 115 h 174"/>
              <a:gd name="T22" fmla="*/ 117 w 121"/>
              <a:gd name="T23" fmla="*/ 119 h 174"/>
              <a:gd name="T24" fmla="*/ 102 w 121"/>
              <a:gd name="T25" fmla="*/ 124 h 174"/>
              <a:gd name="T26" fmla="*/ 116 w 121"/>
              <a:gd name="T27" fmla="*/ 159 h 174"/>
              <a:gd name="T28" fmla="*/ 120 w 121"/>
              <a:gd name="T29" fmla="*/ 168 h 174"/>
              <a:gd name="T30" fmla="*/ 113 w 121"/>
              <a:gd name="T31" fmla="*/ 171 h 174"/>
              <a:gd name="T32" fmla="*/ 108 w 121"/>
              <a:gd name="T33" fmla="*/ 162 h 174"/>
              <a:gd name="T34" fmla="*/ 87 w 121"/>
              <a:gd name="T35" fmla="*/ 124 h 174"/>
              <a:gd name="T36" fmla="*/ 67 w 121"/>
              <a:gd name="T37" fmla="*/ 129 h 174"/>
              <a:gd name="T38" fmla="*/ 54 w 121"/>
              <a:gd name="T39" fmla="*/ 129 h 174"/>
              <a:gd name="T40" fmla="*/ 34 w 121"/>
              <a:gd name="T41" fmla="*/ 124 h 174"/>
              <a:gd name="T42" fmla="*/ 13 w 121"/>
              <a:gd name="T43" fmla="*/ 162 h 174"/>
              <a:gd name="T44" fmla="*/ 8 w 121"/>
              <a:gd name="T45" fmla="*/ 171 h 174"/>
              <a:gd name="T46" fmla="*/ 1 w 121"/>
              <a:gd name="T47" fmla="*/ 168 h 174"/>
              <a:gd name="T48" fmla="*/ 5 w 121"/>
              <a:gd name="T49" fmla="*/ 159 h 174"/>
              <a:gd name="T50" fmla="*/ 19 w 121"/>
              <a:gd name="T51" fmla="*/ 124 h 174"/>
              <a:gd name="T52" fmla="*/ 54 w 121"/>
              <a:gd name="T53" fmla="*/ 115 h 174"/>
              <a:gd name="T54" fmla="*/ 54 w 121"/>
              <a:gd name="T55" fmla="*/ 110 h 174"/>
              <a:gd name="T56" fmla="*/ 67 w 121"/>
              <a:gd name="T57" fmla="*/ 110 h 174"/>
              <a:gd name="T58" fmla="*/ 83 w 121"/>
              <a:gd name="T59" fmla="*/ 115 h 174"/>
              <a:gd name="T60" fmla="*/ 54 w 121"/>
              <a:gd name="T61" fmla="*/ 82 h 174"/>
              <a:gd name="T62" fmla="*/ 54 w 121"/>
              <a:gd name="T63" fmla="*/ 115 h 174"/>
              <a:gd name="T64" fmla="*/ 73 w 121"/>
              <a:gd name="T65" fmla="*/ 39 h 174"/>
              <a:gd name="T66" fmla="*/ 48 w 121"/>
              <a:gd name="T67" fmla="*/ 39 h 174"/>
              <a:gd name="T68" fmla="*/ 48 w 121"/>
              <a:gd name="T69" fmla="*/ 64 h 174"/>
              <a:gd name="T70" fmla="*/ 68 w 121"/>
              <a:gd name="T71" fmla="*/ 68 h 174"/>
              <a:gd name="T72" fmla="*/ 73 w 121"/>
              <a:gd name="T73" fmla="*/ 64 h 174"/>
              <a:gd name="T74" fmla="*/ 73 w 121"/>
              <a:gd name="T75" fmla="*/ 3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1" h="174">
                <a:moveTo>
                  <a:pt x="8" y="124"/>
                </a:moveTo>
                <a:cubicBezTo>
                  <a:pt x="5" y="124"/>
                  <a:pt x="3" y="122"/>
                  <a:pt x="3" y="119"/>
                </a:cubicBezTo>
                <a:cubicBezTo>
                  <a:pt x="3" y="117"/>
                  <a:pt x="5" y="115"/>
                  <a:pt x="8" y="115"/>
                </a:cubicBezTo>
                <a:cubicBezTo>
                  <a:pt x="23" y="115"/>
                  <a:pt x="23" y="115"/>
                  <a:pt x="23" y="115"/>
                </a:cubicBezTo>
                <a:cubicBezTo>
                  <a:pt x="42" y="77"/>
                  <a:pt x="42" y="77"/>
                  <a:pt x="42" y="77"/>
                </a:cubicBezTo>
                <a:cubicBezTo>
                  <a:pt x="41" y="76"/>
                  <a:pt x="40" y="75"/>
                  <a:pt x="38" y="74"/>
                </a:cubicBezTo>
                <a:cubicBezTo>
                  <a:pt x="38" y="74"/>
                  <a:pt x="38" y="74"/>
                  <a:pt x="38" y="74"/>
                </a:cubicBezTo>
                <a:cubicBezTo>
                  <a:pt x="38" y="74"/>
                  <a:pt x="38" y="74"/>
                  <a:pt x="38" y="74"/>
                </a:cubicBezTo>
                <a:cubicBezTo>
                  <a:pt x="33" y="68"/>
                  <a:pt x="29" y="60"/>
                  <a:pt x="29" y="51"/>
                </a:cubicBezTo>
                <a:cubicBezTo>
                  <a:pt x="29" y="43"/>
                  <a:pt x="33" y="35"/>
                  <a:pt x="38" y="29"/>
                </a:cubicBezTo>
                <a:cubicBezTo>
                  <a:pt x="39" y="29"/>
                  <a:pt x="39" y="29"/>
                  <a:pt x="39" y="29"/>
                </a:cubicBezTo>
                <a:cubicBezTo>
                  <a:pt x="43" y="25"/>
                  <a:pt x="48" y="22"/>
                  <a:pt x="54" y="21"/>
                </a:cubicBezTo>
                <a:cubicBezTo>
                  <a:pt x="54" y="7"/>
                  <a:pt x="54" y="7"/>
                  <a:pt x="54" y="7"/>
                </a:cubicBezTo>
                <a:cubicBezTo>
                  <a:pt x="54" y="3"/>
                  <a:pt x="57" y="0"/>
                  <a:pt x="60" y="0"/>
                </a:cubicBezTo>
                <a:cubicBezTo>
                  <a:pt x="64" y="0"/>
                  <a:pt x="67" y="3"/>
                  <a:pt x="67" y="7"/>
                </a:cubicBezTo>
                <a:cubicBezTo>
                  <a:pt x="67" y="21"/>
                  <a:pt x="67" y="21"/>
                  <a:pt x="67" y="21"/>
                </a:cubicBezTo>
                <a:cubicBezTo>
                  <a:pt x="73" y="22"/>
                  <a:pt x="78" y="25"/>
                  <a:pt x="82" y="29"/>
                </a:cubicBezTo>
                <a:cubicBezTo>
                  <a:pt x="88" y="35"/>
                  <a:pt x="92" y="43"/>
                  <a:pt x="92" y="51"/>
                </a:cubicBezTo>
                <a:cubicBezTo>
                  <a:pt x="92" y="60"/>
                  <a:pt x="88" y="68"/>
                  <a:pt x="82" y="74"/>
                </a:cubicBezTo>
                <a:cubicBezTo>
                  <a:pt x="82" y="74"/>
                  <a:pt x="82" y="74"/>
                  <a:pt x="82" y="74"/>
                </a:cubicBezTo>
                <a:cubicBezTo>
                  <a:pt x="81" y="75"/>
                  <a:pt x="80" y="76"/>
                  <a:pt x="79" y="77"/>
                </a:cubicBezTo>
                <a:cubicBezTo>
                  <a:pt x="98" y="115"/>
                  <a:pt x="98" y="115"/>
                  <a:pt x="98" y="115"/>
                </a:cubicBezTo>
                <a:cubicBezTo>
                  <a:pt x="113" y="115"/>
                  <a:pt x="113" y="115"/>
                  <a:pt x="113" y="115"/>
                </a:cubicBezTo>
                <a:cubicBezTo>
                  <a:pt x="116" y="115"/>
                  <a:pt x="117" y="117"/>
                  <a:pt x="117" y="119"/>
                </a:cubicBezTo>
                <a:cubicBezTo>
                  <a:pt x="117" y="122"/>
                  <a:pt x="116" y="124"/>
                  <a:pt x="113" y="124"/>
                </a:cubicBezTo>
                <a:cubicBezTo>
                  <a:pt x="102" y="124"/>
                  <a:pt x="102" y="124"/>
                  <a:pt x="102" y="124"/>
                </a:cubicBezTo>
                <a:cubicBezTo>
                  <a:pt x="116" y="153"/>
                  <a:pt x="116" y="153"/>
                  <a:pt x="116" y="153"/>
                </a:cubicBezTo>
                <a:cubicBezTo>
                  <a:pt x="117" y="155"/>
                  <a:pt x="117" y="157"/>
                  <a:pt x="116" y="159"/>
                </a:cubicBezTo>
                <a:cubicBezTo>
                  <a:pt x="117" y="162"/>
                  <a:pt x="117" y="162"/>
                  <a:pt x="117" y="162"/>
                </a:cubicBezTo>
                <a:cubicBezTo>
                  <a:pt x="120" y="168"/>
                  <a:pt x="120" y="168"/>
                  <a:pt x="120" y="168"/>
                </a:cubicBezTo>
                <a:cubicBezTo>
                  <a:pt x="121" y="170"/>
                  <a:pt x="120" y="172"/>
                  <a:pt x="118" y="173"/>
                </a:cubicBezTo>
                <a:cubicBezTo>
                  <a:pt x="116" y="174"/>
                  <a:pt x="114" y="173"/>
                  <a:pt x="113" y="171"/>
                </a:cubicBezTo>
                <a:cubicBezTo>
                  <a:pt x="110" y="165"/>
                  <a:pt x="110" y="165"/>
                  <a:pt x="110" y="165"/>
                </a:cubicBezTo>
                <a:cubicBezTo>
                  <a:pt x="108" y="162"/>
                  <a:pt x="108" y="162"/>
                  <a:pt x="108" y="162"/>
                </a:cubicBezTo>
                <a:cubicBezTo>
                  <a:pt x="106" y="162"/>
                  <a:pt x="104" y="160"/>
                  <a:pt x="103" y="158"/>
                </a:cubicBezTo>
                <a:cubicBezTo>
                  <a:pt x="87" y="124"/>
                  <a:pt x="87" y="124"/>
                  <a:pt x="87" y="124"/>
                </a:cubicBezTo>
                <a:cubicBezTo>
                  <a:pt x="67" y="124"/>
                  <a:pt x="67" y="124"/>
                  <a:pt x="67" y="124"/>
                </a:cubicBezTo>
                <a:cubicBezTo>
                  <a:pt x="67" y="129"/>
                  <a:pt x="67" y="129"/>
                  <a:pt x="67" y="129"/>
                </a:cubicBezTo>
                <a:cubicBezTo>
                  <a:pt x="67" y="132"/>
                  <a:pt x="64" y="136"/>
                  <a:pt x="60" y="136"/>
                </a:cubicBezTo>
                <a:cubicBezTo>
                  <a:pt x="57" y="136"/>
                  <a:pt x="54" y="132"/>
                  <a:pt x="54" y="129"/>
                </a:cubicBezTo>
                <a:cubicBezTo>
                  <a:pt x="54" y="124"/>
                  <a:pt x="54" y="124"/>
                  <a:pt x="54" y="124"/>
                </a:cubicBezTo>
                <a:cubicBezTo>
                  <a:pt x="34" y="124"/>
                  <a:pt x="34" y="124"/>
                  <a:pt x="34" y="124"/>
                </a:cubicBezTo>
                <a:cubicBezTo>
                  <a:pt x="17" y="158"/>
                  <a:pt x="17" y="158"/>
                  <a:pt x="17" y="158"/>
                </a:cubicBezTo>
                <a:cubicBezTo>
                  <a:pt x="16" y="160"/>
                  <a:pt x="15" y="162"/>
                  <a:pt x="13" y="162"/>
                </a:cubicBezTo>
                <a:cubicBezTo>
                  <a:pt x="11" y="165"/>
                  <a:pt x="11" y="165"/>
                  <a:pt x="11" y="165"/>
                </a:cubicBezTo>
                <a:cubicBezTo>
                  <a:pt x="8" y="171"/>
                  <a:pt x="8" y="171"/>
                  <a:pt x="8" y="171"/>
                </a:cubicBezTo>
                <a:cubicBezTo>
                  <a:pt x="7" y="173"/>
                  <a:pt x="5" y="174"/>
                  <a:pt x="3" y="173"/>
                </a:cubicBezTo>
                <a:cubicBezTo>
                  <a:pt x="1" y="172"/>
                  <a:pt x="0" y="170"/>
                  <a:pt x="1" y="168"/>
                </a:cubicBezTo>
                <a:cubicBezTo>
                  <a:pt x="4" y="162"/>
                  <a:pt x="4" y="162"/>
                  <a:pt x="4" y="162"/>
                </a:cubicBezTo>
                <a:cubicBezTo>
                  <a:pt x="5" y="159"/>
                  <a:pt x="5" y="159"/>
                  <a:pt x="5" y="159"/>
                </a:cubicBezTo>
                <a:cubicBezTo>
                  <a:pt x="4" y="157"/>
                  <a:pt x="4" y="155"/>
                  <a:pt x="5" y="153"/>
                </a:cubicBezTo>
                <a:cubicBezTo>
                  <a:pt x="19" y="124"/>
                  <a:pt x="19" y="124"/>
                  <a:pt x="19" y="124"/>
                </a:cubicBezTo>
                <a:cubicBezTo>
                  <a:pt x="8" y="124"/>
                  <a:pt x="8" y="124"/>
                  <a:pt x="8" y="124"/>
                </a:cubicBezTo>
                <a:close/>
                <a:moveTo>
                  <a:pt x="54" y="115"/>
                </a:moveTo>
                <a:cubicBezTo>
                  <a:pt x="54" y="115"/>
                  <a:pt x="54" y="115"/>
                  <a:pt x="54" y="115"/>
                </a:cubicBezTo>
                <a:cubicBezTo>
                  <a:pt x="54" y="110"/>
                  <a:pt x="54" y="110"/>
                  <a:pt x="54" y="110"/>
                </a:cubicBezTo>
                <a:cubicBezTo>
                  <a:pt x="54" y="107"/>
                  <a:pt x="57" y="103"/>
                  <a:pt x="60" y="103"/>
                </a:cubicBezTo>
                <a:cubicBezTo>
                  <a:pt x="64" y="103"/>
                  <a:pt x="67" y="107"/>
                  <a:pt x="67" y="110"/>
                </a:cubicBezTo>
                <a:cubicBezTo>
                  <a:pt x="67" y="115"/>
                  <a:pt x="67" y="115"/>
                  <a:pt x="67" y="115"/>
                </a:cubicBezTo>
                <a:cubicBezTo>
                  <a:pt x="83" y="115"/>
                  <a:pt x="83" y="115"/>
                  <a:pt x="83" y="115"/>
                </a:cubicBezTo>
                <a:cubicBezTo>
                  <a:pt x="67" y="82"/>
                  <a:pt x="67" y="82"/>
                  <a:pt x="67" y="82"/>
                </a:cubicBezTo>
                <a:cubicBezTo>
                  <a:pt x="63" y="83"/>
                  <a:pt x="58" y="83"/>
                  <a:pt x="54" y="82"/>
                </a:cubicBezTo>
                <a:cubicBezTo>
                  <a:pt x="38" y="115"/>
                  <a:pt x="38" y="115"/>
                  <a:pt x="38" y="115"/>
                </a:cubicBezTo>
                <a:cubicBezTo>
                  <a:pt x="54" y="115"/>
                  <a:pt x="54" y="115"/>
                  <a:pt x="54" y="115"/>
                </a:cubicBezTo>
                <a:close/>
                <a:moveTo>
                  <a:pt x="73" y="39"/>
                </a:moveTo>
                <a:cubicBezTo>
                  <a:pt x="73" y="39"/>
                  <a:pt x="73" y="39"/>
                  <a:pt x="73" y="39"/>
                </a:cubicBezTo>
                <a:cubicBezTo>
                  <a:pt x="66" y="32"/>
                  <a:pt x="55" y="32"/>
                  <a:pt x="48" y="39"/>
                </a:cubicBezTo>
                <a:cubicBezTo>
                  <a:pt x="48" y="39"/>
                  <a:pt x="48" y="39"/>
                  <a:pt x="48" y="39"/>
                </a:cubicBezTo>
                <a:cubicBezTo>
                  <a:pt x="45" y="42"/>
                  <a:pt x="43" y="47"/>
                  <a:pt x="43" y="51"/>
                </a:cubicBezTo>
                <a:cubicBezTo>
                  <a:pt x="43" y="56"/>
                  <a:pt x="45" y="61"/>
                  <a:pt x="48" y="64"/>
                </a:cubicBezTo>
                <a:cubicBezTo>
                  <a:pt x="53" y="69"/>
                  <a:pt x="61" y="71"/>
                  <a:pt x="67" y="68"/>
                </a:cubicBezTo>
                <a:cubicBezTo>
                  <a:pt x="68" y="68"/>
                  <a:pt x="68" y="68"/>
                  <a:pt x="68" y="68"/>
                </a:cubicBezTo>
                <a:cubicBezTo>
                  <a:pt x="69" y="67"/>
                  <a:pt x="71" y="66"/>
                  <a:pt x="73" y="64"/>
                </a:cubicBezTo>
                <a:cubicBezTo>
                  <a:pt x="73" y="64"/>
                  <a:pt x="73" y="64"/>
                  <a:pt x="73" y="64"/>
                </a:cubicBezTo>
                <a:cubicBezTo>
                  <a:pt x="76" y="61"/>
                  <a:pt x="78" y="56"/>
                  <a:pt x="78" y="51"/>
                </a:cubicBezTo>
                <a:cubicBezTo>
                  <a:pt x="78" y="47"/>
                  <a:pt x="76" y="42"/>
                  <a:pt x="73" y="39"/>
                </a:cubicBezTo>
                <a:cubicBezTo>
                  <a:pt x="73" y="39"/>
                  <a:pt x="73" y="39"/>
                  <a:pt x="73" y="39"/>
                </a:cubicBezTo>
                <a:close/>
              </a:path>
            </a:pathLst>
          </a:custGeom>
          <a:solidFill>
            <a:srgbClr val="354454"/>
          </a:solidFill>
          <a:ln>
            <a:noFill/>
          </a:ln>
        </p:spPr>
        <p:txBody>
          <a:bodyPr vert="horz" wrap="square" lIns="91440" tIns="45720" rIns="91440" bIns="45720" numCol="1" anchor="t" anchorCtr="0" compatLnSpc="1"/>
          <a:lstStyle/>
          <a:p>
            <a:endParaRPr lang="zh-CN" altLang="en-US"/>
          </a:p>
        </p:txBody>
      </p:sp>
      <p:sp>
        <p:nvSpPr>
          <p:cNvPr id="17" name="矩形 16"/>
          <p:cNvSpPr/>
          <p:nvPr/>
        </p:nvSpPr>
        <p:spPr>
          <a:xfrm>
            <a:off x="3491880" y="770756"/>
            <a:ext cx="3456384" cy="237178"/>
          </a:xfrm>
          <a:prstGeom prst="rect">
            <a:avLst/>
          </a:prstGeom>
          <a:noFill/>
          <a:ln w="6350" cap="flat">
            <a:solidFill>
              <a:srgbClr val="37B0E8"/>
            </a:solidFill>
            <a:prstDash val="solid"/>
            <a:miter lim="800000"/>
          </a:ln>
        </p:spPr>
        <p:txBody>
          <a:bodyPr vert="horz" wrap="square" lIns="91440" tIns="45720" rIns="91440" bIns="45720" numCol="1" anchor="ctr" anchorCtr="0" compatLnSpc="1"/>
          <a:lstStyle/>
          <a:p>
            <a:pPr lvl="0" algn="ctr"/>
            <a:r>
              <a:rPr lang="zh-CN" altLang="en-US" sz="1200" dirty="0">
                <a:ln w="6350">
                  <a:noFill/>
                </a:ln>
                <a:solidFill>
                  <a:srgbClr val="37B0E8"/>
                </a:solidFill>
                <a:latin typeface="Impact" panose="020B0806030902050204" pitchFamily="34" charset="0"/>
                <a:ea typeface="微软雅黑" panose="020B0503020204020204" pitchFamily="34" charset="-122"/>
              </a:rPr>
              <a:t>结果</a:t>
            </a:r>
            <a:r>
              <a:rPr lang="zh-CN" altLang="en-US" sz="1200" dirty="0">
                <a:ln w="6350">
                  <a:noFill/>
                </a:ln>
                <a:solidFill>
                  <a:srgbClr val="37B0E8"/>
                </a:solidFill>
                <a:latin typeface="Impact" panose="020B0806030902050204" pitchFamily="34" charset="0"/>
                <a:ea typeface="微软雅黑" panose="020B0503020204020204" pitchFamily="34" charset="-122"/>
              </a:rPr>
              <a:t>分析</a:t>
            </a:r>
            <a:endParaRPr lang="zh-CN" altLang="en-US" sz="1200" dirty="0">
              <a:ln w="6350">
                <a:noFill/>
              </a:ln>
              <a:solidFill>
                <a:srgbClr val="37B0E8"/>
              </a:solidFill>
              <a:latin typeface="Impact" panose="020B0806030902050204" pitchFamily="34" charset="0"/>
              <a:ea typeface="微软雅黑" panose="020B0503020204020204" pitchFamily="34" charset="-122"/>
            </a:endParaRPr>
          </a:p>
        </p:txBody>
      </p:sp>
      <p:sp>
        <p:nvSpPr>
          <p:cNvPr id="4" name="文本框 3"/>
          <p:cNvSpPr txBox="1"/>
          <p:nvPr/>
        </p:nvSpPr>
        <p:spPr>
          <a:xfrm>
            <a:off x="1440815" y="1331595"/>
            <a:ext cx="6493510" cy="2461260"/>
          </a:xfrm>
          <a:prstGeom prst="rect">
            <a:avLst/>
          </a:prstGeom>
          <a:noFill/>
        </p:spPr>
        <p:txBody>
          <a:bodyPr wrap="square" rtlCol="0" anchor="t">
            <a:spAutoFit/>
          </a:bodyPr>
          <a:p>
            <a:pPr indent="0">
              <a:buFont typeface="Arial" panose="020B0604020202020204" pitchFamily="34" charset="0"/>
              <a:buNone/>
            </a:pPr>
            <a:r>
              <a:rPr lang="en-US" altLang="zh-CN" sz="1400"/>
              <a:t>1</a:t>
            </a:r>
            <a:r>
              <a:rPr lang="zh-CN" altLang="en-US" sz="1400"/>
              <a:t>：</a:t>
            </a:r>
            <a:r>
              <a:rPr lang="zh-CN" altLang="en-US" sz="1400"/>
              <a:t>动态注意力每一层都能从记忆体内抓取有用的情感信息；</a:t>
            </a:r>
            <a:endParaRPr lang="zh-CN" altLang="en-US" sz="1400"/>
          </a:p>
          <a:p>
            <a:pPr indent="0">
              <a:buFont typeface="Arial" panose="020B0604020202020204" pitchFamily="34" charset="0"/>
              <a:buNone/>
            </a:pPr>
            <a:r>
              <a:rPr lang="en-US" altLang="zh-CN" sz="1400"/>
              <a:t>2</a:t>
            </a:r>
            <a:r>
              <a:rPr lang="zh-CN" altLang="en-US" sz="1400"/>
              <a:t>：</a:t>
            </a:r>
            <a:r>
              <a:rPr lang="zh-CN" altLang="en-US" sz="1400"/>
              <a:t>动态注意力不同层必定能一定程度上抓取到不同的情感信息， 不同层的注意力结果会不同。然而， 经过进一步的实验发现, 动态注意力层虽然能通过动态计算注意力抓取有用的情感信息融入实体表示中, 但层数过多也会降低结果，这可能有以下两点原因：</a:t>
            </a:r>
            <a:endParaRPr lang="zh-CN" altLang="en-US" sz="1400"/>
          </a:p>
          <a:p>
            <a:pPr marL="285750" indent="-285750">
              <a:buFont typeface="Arial" panose="020B0604020202020204" pitchFamily="34" charset="0"/>
              <a:buChar char="•"/>
            </a:pPr>
            <a:r>
              <a:rPr lang="zh-CN" altLang="en-US" sz="1400"/>
              <a:t>  每层注意力计算都会为结果引入一定的噪声；</a:t>
            </a:r>
            <a:endParaRPr lang="zh-CN" altLang="en-US" sz="1400"/>
          </a:p>
          <a:p>
            <a:pPr marL="285750" indent="-285750">
              <a:buFont typeface="Arial" panose="020B0604020202020204" pitchFamily="34" charset="0"/>
              <a:buChar char="•"/>
            </a:pPr>
            <a:r>
              <a:rPr lang="zh-CN" altLang="en-US" sz="1400"/>
              <a:t> 若前面的动态注意力层已提取了大部分有用信息, 则后面的动态注意力层则只  会为实体表示引入噪声。</a:t>
            </a:r>
            <a:endParaRPr lang="zh-CN" altLang="en-US" sz="1400"/>
          </a:p>
          <a:p>
            <a:endParaRPr lang="zh-CN" altLang="en-US" sz="1400"/>
          </a:p>
          <a:p>
            <a:pPr indent="0">
              <a:buFont typeface="Arial" panose="020B0604020202020204" pitchFamily="34" charset="0"/>
              <a:buNone/>
            </a:pPr>
            <a:r>
              <a:rPr lang="en-US" altLang="zh-CN" sz="1400"/>
              <a:t>3</a:t>
            </a:r>
            <a:r>
              <a:rPr lang="zh-CN" altLang="en-US" sz="1400"/>
              <a:t>：</a:t>
            </a:r>
            <a:r>
              <a:rPr lang="zh-CN" altLang="en-US" sz="1400"/>
              <a:t>联合编码带来的上下文信息包含着注意力机制较难注意到的信息, 从而能更好地判别实体的情感。</a:t>
            </a:r>
            <a:endParaRPr lang="zh-CN" altLang="en-US" sz="140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106608" y="1911275"/>
            <a:ext cx="6930058" cy="707886"/>
          </a:xfrm>
          <a:prstGeom prst="rect">
            <a:avLst/>
          </a:prstGeom>
          <a:noFill/>
        </p:spPr>
        <p:txBody>
          <a:bodyPr wrap="square" rtlCol="0">
            <a:spAutoFit/>
          </a:bodyPr>
          <a:lstStyle/>
          <a:p>
            <a:pPr algn="ctr"/>
            <a:r>
              <a:rPr lang="zh-CN" altLang="en-US" sz="4000" b="1" dirty="0">
                <a:ln w="6350">
                  <a:noFill/>
                </a:ln>
                <a:solidFill>
                  <a:srgbClr val="354454"/>
                </a:solidFill>
                <a:latin typeface="微软雅黑" panose="020B0503020204020204" pitchFamily="34" charset="-122"/>
                <a:ea typeface="微软雅黑" panose="020B0503020204020204" pitchFamily="34" charset="-122"/>
              </a:rPr>
              <a:t>敬请老师指正</a:t>
            </a:r>
            <a:endParaRPr lang="zh-CN" altLang="en-US" sz="4000" b="1" dirty="0">
              <a:ln w="6350">
                <a:noFill/>
              </a:ln>
              <a:solidFill>
                <a:srgbClr val="354454"/>
              </a:solidFill>
              <a:latin typeface="微软雅黑" panose="020B0503020204020204" pitchFamily="34" charset="-122"/>
              <a:ea typeface="微软雅黑" panose="020B0503020204020204" pitchFamily="34" charset="-122"/>
            </a:endParaRPr>
          </a:p>
        </p:txBody>
      </p:sp>
      <p:sp>
        <p:nvSpPr>
          <p:cNvPr id="12" name="圆角矩形 11"/>
          <p:cNvSpPr/>
          <p:nvPr/>
        </p:nvSpPr>
        <p:spPr>
          <a:xfrm>
            <a:off x="2524138" y="2806844"/>
            <a:ext cx="4136094" cy="202560"/>
          </a:xfrm>
          <a:prstGeom prst="roundRect">
            <a:avLst>
              <a:gd name="adj" fmla="val 0"/>
            </a:avLst>
          </a:prstGeom>
          <a:noFill/>
          <a:ln w="6350">
            <a:solidFill>
              <a:srgbClr val="37B0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1000" dirty="0">
                <a:solidFill>
                  <a:srgbClr val="37B0E8"/>
                </a:solidFill>
                <a:latin typeface="微软雅黑" panose="020B0503020204020204" pitchFamily="34" charset="-122"/>
                <a:ea typeface="微软雅黑" panose="020B0503020204020204" pitchFamily="34" charset="-122"/>
              </a:rPr>
              <a:t>THANK YOU FOR WATCHING</a:t>
            </a:r>
            <a:endParaRPr lang="zh-CN" altLang="en-US" sz="1000" dirty="0">
              <a:solidFill>
                <a:srgbClr val="37B0E8"/>
              </a:solidFill>
              <a:latin typeface="微软雅黑" panose="020B0503020204020204" pitchFamily="34" charset="-122"/>
              <a:ea typeface="微软雅黑" panose="020B0503020204020204" pitchFamily="34" charset="-122"/>
            </a:endParaRPr>
          </a:p>
        </p:txBody>
      </p:sp>
      <p:sp>
        <p:nvSpPr>
          <p:cNvPr id="25" name="Text Box 19"/>
          <p:cNvSpPr txBox="1">
            <a:spLocks noChangeArrowheads="1"/>
          </p:cNvSpPr>
          <p:nvPr/>
        </p:nvSpPr>
        <p:spPr bwMode="auto">
          <a:xfrm>
            <a:off x="433785" y="40660"/>
            <a:ext cx="99257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050" dirty="0">
                <a:solidFill>
                  <a:schemeClr val="bg1"/>
                </a:solidFill>
                <a:latin typeface="微软雅黑" panose="020B0503020204020204" pitchFamily="34" charset="-122"/>
                <a:ea typeface="微软雅黑" panose="020B0503020204020204" pitchFamily="34" charset="-122"/>
              </a:rPr>
              <a:t>重庆理工大学</a:t>
            </a:r>
            <a:endParaRPr lang="en-US" altLang="zh-CN" sz="1050" dirty="0">
              <a:solidFill>
                <a:schemeClr val="bg1"/>
              </a:solidFill>
              <a:latin typeface="微软雅黑" panose="020B0503020204020204" pitchFamily="34" charset="-122"/>
              <a:ea typeface="微软雅黑" panose="020B0503020204020204" pitchFamily="34" charset="-122"/>
            </a:endParaRPr>
          </a:p>
        </p:txBody>
      </p:sp>
      <p:grpSp>
        <p:nvGrpSpPr>
          <p:cNvPr id="26" name="组合 25"/>
          <p:cNvGrpSpPr/>
          <p:nvPr/>
        </p:nvGrpSpPr>
        <p:grpSpPr>
          <a:xfrm>
            <a:off x="113215" y="94248"/>
            <a:ext cx="132594" cy="132592"/>
            <a:chOff x="8689063" y="2493438"/>
            <a:chExt cx="156623" cy="156623"/>
          </a:xfrm>
        </p:grpSpPr>
        <p:sp>
          <p:nvSpPr>
            <p:cNvPr id="27" name="矩形 26"/>
            <p:cNvSpPr/>
            <p:nvPr/>
          </p:nvSpPr>
          <p:spPr>
            <a:xfrm>
              <a:off x="8689063" y="2493438"/>
              <a:ext cx="156623" cy="156623"/>
            </a:xfrm>
            <a:prstGeom prst="rect">
              <a:avLst/>
            </a:prstGeom>
            <a:noFill/>
            <a:ln w="6350" cap="sq">
              <a:solidFill>
                <a:srgbClr val="37B0E8"/>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rot="10800000">
              <a:off x="8737889" y="2531868"/>
              <a:ext cx="58967" cy="79764"/>
            </a:xfrm>
            <a:custGeom>
              <a:avLst/>
              <a:gdLst>
                <a:gd name="connsiteX0" fmla="*/ 0 w 78581"/>
                <a:gd name="connsiteY0" fmla="*/ 0 h 152400"/>
                <a:gd name="connsiteX1" fmla="*/ 78581 w 78581"/>
                <a:gd name="connsiteY1" fmla="*/ 78581 h 152400"/>
                <a:gd name="connsiteX2" fmla="*/ 4762 w 78581"/>
                <a:gd name="connsiteY2" fmla="*/ 152400 h 152400"/>
              </a:gdLst>
              <a:ahLst/>
              <a:cxnLst>
                <a:cxn ang="0">
                  <a:pos x="connsiteX0" y="connsiteY0"/>
                </a:cxn>
                <a:cxn ang="0">
                  <a:pos x="connsiteX1" y="connsiteY1"/>
                </a:cxn>
                <a:cxn ang="0">
                  <a:pos x="connsiteX2" y="connsiteY2"/>
                </a:cxn>
              </a:cxnLst>
              <a:rect l="l" t="t" r="r" b="b"/>
              <a:pathLst>
                <a:path w="78581" h="152400">
                  <a:moveTo>
                    <a:pt x="0" y="0"/>
                  </a:moveTo>
                  <a:lnTo>
                    <a:pt x="78581" y="78581"/>
                  </a:lnTo>
                  <a:lnTo>
                    <a:pt x="4762" y="152400"/>
                  </a:lnTo>
                </a:path>
              </a:pathLst>
            </a:cu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9" name="组合 28"/>
          <p:cNvGrpSpPr/>
          <p:nvPr/>
        </p:nvGrpSpPr>
        <p:grpSpPr>
          <a:xfrm>
            <a:off x="245809" y="94248"/>
            <a:ext cx="132594" cy="132592"/>
            <a:chOff x="8845686" y="2493438"/>
            <a:chExt cx="156623" cy="156623"/>
          </a:xfrm>
        </p:grpSpPr>
        <p:sp>
          <p:nvSpPr>
            <p:cNvPr id="30" name="矩形 29"/>
            <p:cNvSpPr/>
            <p:nvPr/>
          </p:nvSpPr>
          <p:spPr>
            <a:xfrm>
              <a:off x="8845686" y="2493438"/>
              <a:ext cx="156623" cy="156623"/>
            </a:xfrm>
            <a:prstGeom prst="rect">
              <a:avLst/>
            </a:prstGeom>
            <a:noFill/>
            <a:ln w="6350" cap="sq">
              <a:solidFill>
                <a:srgbClr val="37B0E8"/>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a:off x="8894513" y="2531868"/>
              <a:ext cx="58967" cy="79764"/>
            </a:xfrm>
            <a:custGeom>
              <a:avLst/>
              <a:gdLst>
                <a:gd name="connsiteX0" fmla="*/ 0 w 78581"/>
                <a:gd name="connsiteY0" fmla="*/ 0 h 152400"/>
                <a:gd name="connsiteX1" fmla="*/ 78581 w 78581"/>
                <a:gd name="connsiteY1" fmla="*/ 78581 h 152400"/>
                <a:gd name="connsiteX2" fmla="*/ 4762 w 78581"/>
                <a:gd name="connsiteY2" fmla="*/ 152400 h 152400"/>
              </a:gdLst>
              <a:ahLst/>
              <a:cxnLst>
                <a:cxn ang="0">
                  <a:pos x="connsiteX0" y="connsiteY0"/>
                </a:cxn>
                <a:cxn ang="0">
                  <a:pos x="connsiteX1" y="connsiteY1"/>
                </a:cxn>
                <a:cxn ang="0">
                  <a:pos x="connsiteX2" y="connsiteY2"/>
                </a:cxn>
              </a:cxnLst>
              <a:rect l="l" t="t" r="r" b="b"/>
              <a:pathLst>
                <a:path w="78581" h="152400">
                  <a:moveTo>
                    <a:pt x="0" y="0"/>
                  </a:moveTo>
                  <a:lnTo>
                    <a:pt x="78581" y="78581"/>
                  </a:lnTo>
                  <a:lnTo>
                    <a:pt x="4762" y="152400"/>
                  </a:lnTo>
                </a:path>
              </a:pathLst>
            </a:cu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40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anim calcmode="lin" valueType="num">
                                      <p:cBhvr>
                                        <p:cTn id="8" dur="500" fill="hold"/>
                                        <p:tgtEl>
                                          <p:spTgt spid="25"/>
                                        </p:tgtEl>
                                        <p:attrNameLst>
                                          <p:attrName>ppt_x</p:attrName>
                                        </p:attrNameLst>
                                      </p:cBhvr>
                                      <p:tavLst>
                                        <p:tav tm="0">
                                          <p:val>
                                            <p:strVal val="#ppt_x"/>
                                          </p:val>
                                        </p:tav>
                                        <p:tav tm="100000">
                                          <p:val>
                                            <p:strVal val="#ppt_x"/>
                                          </p:val>
                                        </p:tav>
                                      </p:tavLst>
                                    </p:anim>
                                    <p:anim calcmode="lin" valueType="num">
                                      <p:cBhvr>
                                        <p:cTn id="9" dur="500" fill="hold"/>
                                        <p:tgtEl>
                                          <p:spTgt spid="25"/>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40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anim calcmode="lin" valueType="num">
                                      <p:cBhvr>
                                        <p:cTn id="13" dur="500" fill="hold"/>
                                        <p:tgtEl>
                                          <p:spTgt spid="26"/>
                                        </p:tgtEl>
                                        <p:attrNameLst>
                                          <p:attrName>ppt_x</p:attrName>
                                        </p:attrNameLst>
                                      </p:cBhvr>
                                      <p:tavLst>
                                        <p:tav tm="0">
                                          <p:val>
                                            <p:strVal val="#ppt_x"/>
                                          </p:val>
                                        </p:tav>
                                        <p:tav tm="100000">
                                          <p:val>
                                            <p:strVal val="#ppt_x"/>
                                          </p:val>
                                        </p:tav>
                                      </p:tavLst>
                                    </p:anim>
                                    <p:anim calcmode="lin" valueType="num">
                                      <p:cBhvr>
                                        <p:cTn id="14" dur="500" fill="hold"/>
                                        <p:tgtEl>
                                          <p:spTgt spid="26"/>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40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anim calcmode="lin" valueType="num">
                                      <p:cBhvr>
                                        <p:cTn id="18" dur="500" fill="hold"/>
                                        <p:tgtEl>
                                          <p:spTgt spid="29"/>
                                        </p:tgtEl>
                                        <p:attrNameLst>
                                          <p:attrName>ppt_x</p:attrName>
                                        </p:attrNameLst>
                                      </p:cBhvr>
                                      <p:tavLst>
                                        <p:tav tm="0">
                                          <p:val>
                                            <p:strVal val="#ppt_x"/>
                                          </p:val>
                                        </p:tav>
                                        <p:tav tm="100000">
                                          <p:val>
                                            <p:strVal val="#ppt_x"/>
                                          </p:val>
                                        </p:tav>
                                      </p:tavLst>
                                    </p:anim>
                                    <p:anim calcmode="lin" valueType="num">
                                      <p:cBhvr>
                                        <p:cTn id="19" dur="500" fill="hold"/>
                                        <p:tgtEl>
                                          <p:spTgt spid="29"/>
                                        </p:tgtEl>
                                        <p:attrNameLst>
                                          <p:attrName>ppt_y</p:attrName>
                                        </p:attrNameLst>
                                      </p:cBhvr>
                                      <p:tavLst>
                                        <p:tav tm="0">
                                          <p:val>
                                            <p:strVal val="#ppt_y-.1"/>
                                          </p:val>
                                        </p:tav>
                                        <p:tav tm="100000">
                                          <p:val>
                                            <p:strVal val="#ppt_y"/>
                                          </p:val>
                                        </p:tav>
                                      </p:tavLst>
                                    </p:anim>
                                  </p:childTnLst>
                                </p:cTn>
                              </p:par>
                              <p:par>
                                <p:cTn id="20" presetID="41" presetClass="entr" presetSubtype="0" fill="hold" grpId="0" nodeType="withEffect">
                                  <p:stCondLst>
                                    <p:cond delay="1000"/>
                                  </p:stCondLst>
                                  <p:iterate type="lt">
                                    <p:tmPct val="10000"/>
                                  </p:iterate>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11"/>
                                        </p:tgtEl>
                                        <p:attrNameLst>
                                          <p:attrName>ppt_y</p:attrName>
                                        </p:attrNameLst>
                                      </p:cBhvr>
                                      <p:tavLst>
                                        <p:tav tm="0">
                                          <p:val>
                                            <p:strVal val="#ppt_y"/>
                                          </p:val>
                                        </p:tav>
                                        <p:tav tm="100000">
                                          <p:val>
                                            <p:strVal val="#ppt_y"/>
                                          </p:val>
                                        </p:tav>
                                      </p:tavLst>
                                    </p:anim>
                                    <p:anim calcmode="lin" valueType="num">
                                      <p:cBhvr>
                                        <p:cTn id="24"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11"/>
                                        </p:tgtEl>
                                      </p:cBhvr>
                                    </p:animEffect>
                                  </p:childTnLst>
                                </p:cTn>
                              </p:par>
                              <p:par>
                                <p:cTn id="27" presetID="53" presetClass="entr" presetSubtype="16" fill="hold" grpId="0" nodeType="withEffect">
                                  <p:stCondLst>
                                    <p:cond delay="1500"/>
                                  </p:stCondLst>
                                  <p:childTnLst>
                                    <p:set>
                                      <p:cBhvr>
                                        <p:cTn id="28" dur="1" fill="hold">
                                          <p:stCondLst>
                                            <p:cond delay="0"/>
                                          </p:stCondLst>
                                        </p:cTn>
                                        <p:tgtEl>
                                          <p:spTgt spid="12"/>
                                        </p:tgtEl>
                                        <p:attrNameLst>
                                          <p:attrName>style.visibility</p:attrName>
                                        </p:attrNameLst>
                                      </p:cBhvr>
                                      <p:to>
                                        <p:strVal val="visible"/>
                                      </p:to>
                                    </p:set>
                                    <p:anim calcmode="lin" valueType="num">
                                      <p:cBhvr>
                                        <p:cTn id="29" dur="300" fill="hold"/>
                                        <p:tgtEl>
                                          <p:spTgt spid="12"/>
                                        </p:tgtEl>
                                        <p:attrNameLst>
                                          <p:attrName>ppt_w</p:attrName>
                                        </p:attrNameLst>
                                      </p:cBhvr>
                                      <p:tavLst>
                                        <p:tav tm="0">
                                          <p:val>
                                            <p:fltVal val="0"/>
                                          </p:val>
                                        </p:tav>
                                        <p:tav tm="100000">
                                          <p:val>
                                            <p:strVal val="#ppt_w"/>
                                          </p:val>
                                        </p:tav>
                                      </p:tavLst>
                                    </p:anim>
                                    <p:anim calcmode="lin" valueType="num">
                                      <p:cBhvr>
                                        <p:cTn id="30" dur="300" fill="hold"/>
                                        <p:tgtEl>
                                          <p:spTgt spid="12"/>
                                        </p:tgtEl>
                                        <p:attrNameLst>
                                          <p:attrName>ppt_h</p:attrName>
                                        </p:attrNameLst>
                                      </p:cBhvr>
                                      <p:tavLst>
                                        <p:tav tm="0">
                                          <p:val>
                                            <p:fltVal val="0"/>
                                          </p:val>
                                        </p:tav>
                                        <p:tav tm="100000">
                                          <p:val>
                                            <p:strVal val="#ppt_h"/>
                                          </p:val>
                                        </p:tav>
                                      </p:tavLst>
                                    </p:anim>
                                    <p:animEffect transition="in" filter="fade">
                                      <p:cBhvr>
                                        <p:cTn id="31"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25" grpId="0"/>
    </p:bldLst>
  </p:timing>
</p:sld>
</file>

<file path=ppt/tags/tag1.xml><?xml version="1.0" encoding="utf-8"?>
<p:tagLst xmlns:p="http://schemas.openxmlformats.org/presentationml/2006/main">
  <p:tag name="KSO_WM_UNIT_TABLE_BEAUTIFY" val="smartTable{20f4ada3-2e3d-44d0-add4-c5f85e27e83a}"/>
</p:tagLst>
</file>

<file path=ppt/tags/tag2.xml><?xml version="1.0" encoding="utf-8"?>
<p:tagLst xmlns:p="http://schemas.openxmlformats.org/presentationml/2006/main">
  <p:tag name="KSO_WM_UNIT_TABLE_BEAUTIFY" val="smartTable{86bc97b2-7c34-4b11-aa09-966d9a6b016d}"/>
</p:tagLst>
</file>

<file path=ppt/tags/tag3.xml><?xml version="1.0" encoding="utf-8"?>
<p:tagLst xmlns:p="http://schemas.openxmlformats.org/presentationml/2006/main">
  <p:tag name="KSO_WM_UNIT_TABLE_BEAUTIFY" val="smartTable{86bc97b2-7c34-4b11-aa09-966d9a6b016d}"/>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1685</Words>
  <Application>WPS 演示</Application>
  <PresentationFormat>自定义</PresentationFormat>
  <Paragraphs>273</Paragraphs>
  <Slides>9</Slides>
  <Notes>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9</vt:i4>
      </vt:variant>
    </vt:vector>
  </HeadingPairs>
  <TitlesOfParts>
    <vt:vector size="19" baseType="lpstr">
      <vt:lpstr>Arial</vt:lpstr>
      <vt:lpstr>宋体</vt:lpstr>
      <vt:lpstr>Wingdings</vt:lpstr>
      <vt:lpstr>Franklin Gothic Heavy</vt:lpstr>
      <vt:lpstr>微软雅黑</vt:lpstr>
      <vt:lpstr>Impact</vt:lpstr>
      <vt:lpstr>Calibri</vt:lpstr>
      <vt:lpstr>Arial Unicode MS</vt:lpstr>
      <vt:lpstr>等线</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PPTS</dc:title>
  <dc:creator>PPTS</dc:creator>
  <cp:keywords>PPTS</cp:keywords>
  <dc:description>PPTS</dc:description>
  <dc:subject>PPTS</dc:subject>
  <cp:category>PPTS</cp:category>
  <cp:lastModifiedBy>局外人</cp:lastModifiedBy>
  <cp:revision>231</cp:revision>
  <dcterms:created xsi:type="dcterms:W3CDTF">2016-02-19T15:24:00Z</dcterms:created>
  <dcterms:modified xsi:type="dcterms:W3CDTF">2020-12-20T07:19:39Z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y fmtid="{D5CDD505-2E9C-101B-9397-08002B2CF9AE}" pid="3" name="KSORubyTemplateID">
    <vt:lpwstr>8</vt:lpwstr>
  </property>
</Properties>
</file>