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78" r:id="rId15"/>
    <p:sldId id="280" r:id="rId16"/>
    <p:sldId id="279" r:id="rId17"/>
    <p:sldId id="26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6F99C0"/>
    <a:srgbClr val="89B7E1"/>
    <a:srgbClr val="FFFFFF"/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270" autoAdjust="0"/>
  </p:normalViewPr>
  <p:slideViewPr>
    <p:cSldViewPr snapToGrid="0">
      <p:cViewPr varScale="1">
        <p:scale>
          <a:sx n="64" d="100"/>
          <a:sy n="64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microsoft.com/office/2007/relationships/hdphoto" Target="../media/image2.wdp"/><Relationship Id="rId7" Type="http://schemas.openxmlformats.org/officeDocument/2006/relationships/image" Target="../media/image1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9" Type="http://schemas.openxmlformats.org/officeDocument/2006/relationships/image" Target="../media/image35.png"/><Relationship Id="rId18" Type="http://schemas.openxmlformats.org/officeDocument/2006/relationships/image" Target="../media/image34.png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wmf"/><Relationship Id="rId13" Type="http://schemas.openxmlformats.org/officeDocument/2006/relationships/oleObject" Target="../embeddings/oleObject1.bin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635" y="113665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635" y="125331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703320" y="2459355"/>
            <a:ext cx="881253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Distant Supervision Relation Extraction with Intra-Bag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Inter-Bag Attentions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368" y="1501141"/>
            <a:ext cx="3944527" cy="329625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576372" y="4913584"/>
            <a:ext cx="1061499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Annual Conference of the North American Chapter of the Association for Computational Linguistics(NAACL-2019)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76185" y="6146165"/>
            <a:ext cx="3311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Reporter: Qing Zeng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835" y="1344930"/>
            <a:ext cx="10515600" cy="514350"/>
          </a:xfrm>
        </p:spPr>
        <p:txBody>
          <a:bodyPr/>
          <a:p>
            <a:br>
              <a:rPr sz="4400" dirty="0"/>
            </a:br>
            <a:r>
              <a:rPr sz="4400" dirty="0"/>
              <a:t>         </a:t>
            </a:r>
            <a:endParaRPr lang="en-US" altLang="zh-CN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11661913" y="6488668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dirty="0"/>
              <a:t>9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27940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8" name="矩形 7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3" name="标题 3"/>
          <p:cNvSpPr>
            <a:spLocks noGrp="1"/>
          </p:cNvSpPr>
          <p:nvPr/>
        </p:nvSpPr>
        <p:spPr>
          <a:xfrm>
            <a:off x="867410" y="114898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sz="4000" dirty="0"/>
              <a:t>方法</a:t>
            </a:r>
            <a:endParaRPr sz="4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21970" y="1731010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Inter-Bag Attention: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" y="2634615"/>
            <a:ext cx="6696075" cy="198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" y="4615815"/>
            <a:ext cx="4295775" cy="97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70" y="5840730"/>
            <a:ext cx="3419475" cy="647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2990" y="1975485"/>
            <a:ext cx="2762250" cy="819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1580" y="2985770"/>
            <a:ext cx="1800225" cy="8858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1580" y="4004310"/>
            <a:ext cx="2867025" cy="7810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1580" y="4897755"/>
            <a:ext cx="30384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1191533"/>
            <a:ext cx="10515600" cy="482946"/>
          </a:xfrm>
        </p:spPr>
        <p:txBody>
          <a:bodyPr/>
          <a:p>
            <a:r>
              <a:rPr sz="4000" dirty="0"/>
              <a:t>实验</a:t>
            </a:r>
            <a:endParaRPr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61913" y="6503273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dirty="0"/>
              <a:t>10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13335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3072130"/>
            <a:ext cx="12009755" cy="3255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5715" y="1930400"/>
            <a:ext cx="119614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数据集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本文使用的数据集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FreeBase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NYT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是 由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Riedel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年通过将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FreeBase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知识库中的实体对与纽约时报语料库（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NYT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）进行启发式对齐生成的</a:t>
            </a:r>
            <a:r>
              <a:rPr 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有五十二种真实关系和一种特殊关系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表示没有关系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50" y="3284855"/>
            <a:ext cx="679450" cy="2036445"/>
          </a:xfrm>
          <a:prstGeom prst="rect">
            <a:avLst/>
          </a:prstGeom>
          <a:noFill/>
          <a:ln w="254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96925" y="3284855"/>
            <a:ext cx="739140" cy="2036445"/>
          </a:xfrm>
          <a:prstGeom prst="rect">
            <a:avLst/>
          </a:prstGeom>
          <a:noFill/>
          <a:ln w="254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579880" y="3284855"/>
            <a:ext cx="575945" cy="203644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291080" y="3295015"/>
            <a:ext cx="1059180" cy="203644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89045" y="3295015"/>
            <a:ext cx="2054225" cy="2026285"/>
          </a:xfrm>
          <a:prstGeom prst="rect">
            <a:avLst/>
          </a:prstGeom>
          <a:noFill/>
          <a:ln w="25400">
            <a:solidFill>
              <a:srgbClr val="89B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1191533"/>
            <a:ext cx="10515600" cy="482946"/>
          </a:xfrm>
        </p:spPr>
        <p:txBody>
          <a:bodyPr/>
          <a:p>
            <a:r>
              <a:rPr sz="4000" dirty="0"/>
              <a:t>实验</a:t>
            </a:r>
            <a:endParaRPr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61913" y="6503273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dirty="0"/>
              <a:t>11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13335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80" y="2202815"/>
            <a:ext cx="11858625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838200" y="1191533"/>
            <a:ext cx="10515600" cy="482946"/>
          </a:xfrm>
        </p:spPr>
        <p:txBody>
          <a:bodyPr/>
          <a:p>
            <a:r>
              <a:rPr sz="4000" dirty="0"/>
              <a:t>实验</a:t>
            </a:r>
            <a:endParaRPr sz="4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1661913" y="6503273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dirty="0"/>
              <a:t>12</a:t>
            </a:r>
            <a:endParaRPr lang="en-US" altLang="zh-CN" dirty="0"/>
          </a:p>
        </p:txBody>
      </p:sp>
      <p:grpSp>
        <p:nvGrpSpPr>
          <p:cNvPr id="16" name="组合 15"/>
          <p:cNvGrpSpPr/>
          <p:nvPr/>
        </p:nvGrpSpPr>
        <p:grpSpPr>
          <a:xfrm>
            <a:off x="-5715" y="-13335"/>
            <a:ext cx="12204000" cy="986609"/>
            <a:chOff x="0" y="-13335"/>
            <a:chExt cx="12204000" cy="98660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20" name="矩形 19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24" name="矩形 23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053590"/>
            <a:ext cx="960120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1191533"/>
            <a:ext cx="10515600" cy="482946"/>
          </a:xfrm>
        </p:spPr>
        <p:txBody>
          <a:bodyPr/>
          <a:p>
            <a:r>
              <a:rPr sz="4000" dirty="0"/>
              <a:t>结论</a:t>
            </a:r>
            <a:endParaRPr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61913" y="6503273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dirty="0"/>
              <a:t>13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13335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09320" y="2444750"/>
            <a:ext cx="108032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本文提出了一种带内袋和袋内注意事项的神经网络，以应对远处监督关系提取中的噪声句和噪声袋问题。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1、关系感知的袋表示是由句子嵌入加权和计算的，其中噪声句子具有较小的权重。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2、设计了一个袋间注意模块，通过在模型训练过程中动态计算袋级注意权值来处理噪声袋问题。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661913" y="6488668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13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27940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altLang="zh-CN" sz="54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-635" y="121267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8" name="直接连接符 107"/>
          <p:cNvCxnSpPr/>
          <p:nvPr/>
        </p:nvCxnSpPr>
        <p:spPr>
          <a:xfrm>
            <a:off x="0" y="118442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图片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5086" y="5854098"/>
            <a:ext cx="1436914" cy="963262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31891"/>
            <a:ext cx="828000" cy="828000"/>
          </a:xfrm>
          <a:prstGeom prst="rect">
            <a:avLst/>
          </a:prstGeom>
        </p:spPr>
      </p:pic>
      <p:pic>
        <p:nvPicPr>
          <p:cNvPr id="112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4159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598429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88612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30" y="1521460"/>
            <a:ext cx="4181475" cy="3495040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5246651" y="1722105"/>
            <a:ext cx="3657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 绍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5246651" y="2591785"/>
            <a:ext cx="1838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 法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5251731" y="3465275"/>
            <a:ext cx="1833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实 验</a:t>
            </a:r>
            <a:endParaRPr lang="zh-CN" altLang="en-US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5251730" y="4428935"/>
            <a:ext cx="1838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 论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-635" y="113665"/>
            <a:ext cx="12204000" cy="986609"/>
            <a:chOff x="0" y="-13335"/>
            <a:chExt cx="12204000" cy="986609"/>
          </a:xfrm>
        </p:grpSpPr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123" name="矩形 122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25" name="图片 124"/>
            <p:cNvPicPr>
              <a:picLocks noChangeAspect="1"/>
            </p:cNvPicPr>
            <p:nvPr/>
          </p:nvPicPr>
          <p:blipFill rotWithShape="1">
            <a:blip r:embed="rId10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</p:spPr>
        </p:pic>
        <p:sp>
          <p:nvSpPr>
            <p:cNvPr id="126" name="矩形 125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11661913" y="6488668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2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-5715" y="-27940"/>
            <a:ext cx="12204000" cy="986609"/>
            <a:chOff x="0" y="-13335"/>
            <a:chExt cx="12204000" cy="98660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21" name="矩形 20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24" name="矩形 23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38200" y="1325518"/>
            <a:ext cx="10515600" cy="482946"/>
          </a:xfrm>
        </p:spPr>
        <p:txBody>
          <a:bodyPr/>
          <a:p>
            <a:pPr algn="ctr"/>
            <a:r>
              <a:rPr sz="4000" dirty="0"/>
              <a:t>介绍</a:t>
            </a:r>
            <a:endParaRPr kumimoji="1" sz="4000" dirty="0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1970" y="2494915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关系抽取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7410" y="4540885"/>
            <a:ext cx="9687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三元组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:[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Barack Obama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,BornIn,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Hawaii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36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7410" y="3463290"/>
            <a:ext cx="11105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例子：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[Barack Obama]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was born in 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[Hawaii]</a:t>
            </a:r>
            <a:r>
              <a:rPr lang="en-US" altLang="zh-CN" sz="1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e2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altLang="zh-CN" sz="36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835" y="1345203"/>
            <a:ext cx="10515600" cy="482946"/>
          </a:xfrm>
        </p:spPr>
        <p:txBody>
          <a:bodyPr/>
          <a:lstStyle/>
          <a:p>
            <a:r>
              <a:rPr sz="4000" dirty="0"/>
              <a:t>介绍</a:t>
            </a:r>
            <a:endParaRPr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61913" y="6488668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3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27940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1970" y="2101850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远程监督关系抽取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1970" y="2868295"/>
            <a:ext cx="1080325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/>
            <a:r>
              <a:rPr lang="en-US" altLang="zh-CN" sz="32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为了解决人工标注语料严重缺乏的问题，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Mintz</a:t>
            </a:r>
            <a:r>
              <a:rPr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提出了一种不需要人工标注的远程监督方法</a:t>
            </a:r>
            <a:r>
              <a:rPr 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即利用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FreeBase知识库和Wikipedia文本进行对齐，从而获取大规模关系三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元组。远程监督基于这样一个假 设：如果两个实体包含某种关系，那么所有包含这两个实体的句子都表达这种关系。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/>
            <a:endParaRPr lang="zh-CN" altLang="en-US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缺点：引入大量噪声数据 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汉武帝封卫青为大将军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    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汉武帝, 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君臣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卫青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/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'汉武帝是卫青姐姐的丈夫'              [汉武帝, 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亲属,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卫青]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835" y="1345203"/>
            <a:ext cx="10515600" cy="482946"/>
          </a:xfrm>
        </p:spPr>
        <p:txBody>
          <a:bodyPr/>
          <a:lstStyle/>
          <a:p>
            <a:r>
              <a:rPr sz="4000" dirty="0"/>
              <a:t>介绍</a:t>
            </a:r>
            <a:endParaRPr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61913" y="6488668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27940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35330" y="1920875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贡献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2635" y="3035300"/>
            <a:ext cx="106680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1、提出了一种改进的袋内注意机制，以获得用于关系提取的关系感知包表示。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2、提出了一种袋间注意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机制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来处理被假设所忽略的噪声袋问题。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835" y="1345203"/>
            <a:ext cx="10515600" cy="482946"/>
          </a:xfrm>
        </p:spPr>
        <p:txBody>
          <a:bodyPr/>
          <a:lstStyle/>
          <a:p>
            <a:r>
              <a:rPr sz="4000" dirty="0"/>
              <a:t>方法</a:t>
            </a:r>
            <a:endParaRPr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61913" y="6488668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5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27940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1970" y="1920875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任务定义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4845" y="2868930"/>
            <a:ext cx="108642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1、所有句子被分到n组bags中：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每个bag中的的句子都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包含了两个相同的实体，每个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中有     个句子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这个任务的目标是预测每个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 group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对应的关系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030" y="2714625"/>
            <a:ext cx="3324225" cy="6762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090" y="4693920"/>
            <a:ext cx="3819525" cy="6381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4495" y="3724275"/>
            <a:ext cx="500380" cy="4870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67410" y="1148988"/>
            <a:ext cx="10515600" cy="482946"/>
          </a:xfrm>
        </p:spPr>
        <p:txBody>
          <a:bodyPr/>
          <a:p>
            <a:r>
              <a:rPr sz="4000" dirty="0"/>
              <a:t>方法（网络架构）</a:t>
            </a:r>
            <a:endParaRPr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61913" y="6488668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dirty="0"/>
              <a:t>6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27940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360" y="1821815"/>
            <a:ext cx="10153650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835" y="1344930"/>
            <a:ext cx="10515600" cy="514350"/>
          </a:xfrm>
        </p:spPr>
        <p:txBody>
          <a:bodyPr/>
          <a:p>
            <a:br>
              <a:rPr sz="4400" dirty="0"/>
            </a:br>
            <a:r>
              <a:rPr sz="4400" dirty="0"/>
              <a:t>         </a:t>
            </a:r>
            <a:endParaRPr lang="en-US" altLang="zh-CN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61913" y="6488668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dirty="0"/>
              <a:t>7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27940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" name="标题 3"/>
          <p:cNvSpPr>
            <a:spLocks noGrp="1"/>
          </p:cNvSpPr>
          <p:nvPr/>
        </p:nvSpPr>
        <p:spPr>
          <a:xfrm>
            <a:off x="867410" y="114898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sz="4000" dirty="0"/>
              <a:t>方法</a:t>
            </a:r>
            <a:endParaRPr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521970" y="1920875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句子编码器</a:t>
            </a:r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1970" y="2687320"/>
            <a:ext cx="1113917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单词表示：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、先将句子      中的每个单词映射到        维词向量中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      )</a:t>
            </a:r>
            <a:endParaRPr lang="en-US" altLang="zh-CN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 feature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：描述当前词和两个实体之间的相对距离，并将两个距离映射为两个     维的向量        ，     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例子：</a:t>
            </a:r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People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have been 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back to </a:t>
            </a:r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downtown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、将这三个向量连接起来获得单词的表示 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50" y="2980055"/>
            <a:ext cx="496570" cy="54737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895" y="3069590"/>
            <a:ext cx="447040" cy="4222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195" y="3025775"/>
            <a:ext cx="492760" cy="50927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4395" y="3773805"/>
            <a:ext cx="396240" cy="4413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8890" y="3773805"/>
            <a:ext cx="470535" cy="4413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8500" y="3773805"/>
            <a:ext cx="454025" cy="4413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8950" y="4794885"/>
            <a:ext cx="1228725" cy="6381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8960" y="4794885"/>
            <a:ext cx="2114550" cy="619125"/>
          </a:xfrm>
          <a:prstGeom prst="rect">
            <a:avLst/>
          </a:prstGeom>
        </p:spPr>
      </p:pic>
      <p:sp>
        <p:nvSpPr>
          <p:cNvPr id="36" name="圆角矩形 35"/>
          <p:cNvSpPr/>
          <p:nvPr/>
        </p:nvSpPr>
        <p:spPr>
          <a:xfrm>
            <a:off x="424180" y="2566035"/>
            <a:ext cx="11405870" cy="2867025"/>
          </a:xfrm>
          <a:prstGeom prst="roundRect">
            <a:avLst/>
          </a:prstGeom>
          <a:noFill/>
          <a:ln w="476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上弧形箭头 41"/>
          <p:cNvSpPr/>
          <p:nvPr/>
        </p:nvSpPr>
        <p:spPr>
          <a:xfrm>
            <a:off x="5246370" y="3840480"/>
            <a:ext cx="2595245" cy="49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下弧形箭头 50"/>
          <p:cNvSpPr/>
          <p:nvPr/>
        </p:nvSpPr>
        <p:spPr>
          <a:xfrm flipH="1">
            <a:off x="2654935" y="4573270"/>
            <a:ext cx="2307590" cy="36258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11570" y="3909695"/>
            <a:ext cx="627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-3</a:t>
            </a:r>
            <a:endParaRPr lang="en-US" altLang="zh-CN"/>
          </a:p>
        </p:txBody>
      </p:sp>
      <p:sp>
        <p:nvSpPr>
          <p:cNvPr id="53" name="文本框 52"/>
          <p:cNvSpPr txBox="1"/>
          <p:nvPr/>
        </p:nvSpPr>
        <p:spPr>
          <a:xfrm>
            <a:off x="3714115" y="4567555"/>
            <a:ext cx="410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54" name="文本框 53"/>
          <p:cNvSpPr txBox="1"/>
          <p:nvPr/>
        </p:nvSpPr>
        <p:spPr>
          <a:xfrm>
            <a:off x="805815" y="6053455"/>
            <a:ext cx="1837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段CNN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82930" y="5937250"/>
            <a:ext cx="2018665" cy="681990"/>
          </a:xfrm>
          <a:prstGeom prst="roundRect">
            <a:avLst/>
          </a:prstGeom>
          <a:noFill/>
          <a:ln w="4762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1402080" y="5483860"/>
            <a:ext cx="76200" cy="402590"/>
          </a:xfrm>
          <a:prstGeom prst="downArrow">
            <a:avLst/>
          </a:prstGeom>
          <a:ln w="476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2832735" y="6245225"/>
            <a:ext cx="496570" cy="762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413760" y="6040755"/>
            <a:ext cx="2731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得到句子的表示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6745" y="5968365"/>
            <a:ext cx="43815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835" y="1344930"/>
            <a:ext cx="10515600" cy="514350"/>
          </a:xfrm>
        </p:spPr>
        <p:txBody>
          <a:bodyPr/>
          <a:p>
            <a:br>
              <a:rPr sz="4400" dirty="0"/>
            </a:br>
            <a:r>
              <a:rPr sz="4400" dirty="0"/>
              <a:t>         </a:t>
            </a:r>
            <a:endParaRPr lang="en-US" altLang="zh-CN" sz="4400" dirty="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1661913" y="6488668"/>
            <a:ext cx="5300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dirty="0"/>
              <a:t>8</a:t>
            </a:r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715" y="-27940"/>
            <a:ext cx="12204000" cy="986609"/>
            <a:chOff x="0" y="-13335"/>
            <a:chExt cx="12204000" cy="9866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6" name="矩形 5"/>
            <p:cNvSpPr/>
            <p:nvPr/>
          </p:nvSpPr>
          <p:spPr>
            <a:xfrm>
              <a:off x="9373870" y="308610"/>
              <a:ext cx="2818130" cy="64516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915056" y="633807"/>
              <a:ext cx="2981960" cy="33718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none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/>
            <a:srcRect b="25639"/>
            <a:stretch>
              <a:fillRect/>
            </a:stretch>
          </p:blipFill>
          <p:spPr>
            <a:xfrm>
              <a:off x="873146" y="69534"/>
              <a:ext cx="3038475" cy="849946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</p:pic>
        <p:sp>
          <p:nvSpPr>
            <p:cNvPr id="9" name="矩形 8"/>
            <p:cNvSpPr/>
            <p:nvPr>
              <p:custDataLst>
                <p:tags r:id="rId9"/>
              </p:custDataLst>
            </p:nvPr>
          </p:nvSpPr>
          <p:spPr>
            <a:xfrm>
              <a:off x="1003935" y="80010"/>
              <a:ext cx="2960370" cy="768350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0"/>
              </p:custDataLst>
            </p:nvPr>
          </p:nvSpPr>
          <p:spPr>
            <a:xfrm>
              <a:off x="9367520" y="-13335"/>
              <a:ext cx="1248410" cy="321945"/>
            </a:xfrm>
            <a:prstGeom prst="rect">
              <a:avLst/>
            </a:prstGeom>
            <a:ln>
              <a:solidFill>
                <a:srgbClr val="6F99C0"/>
              </a:solidFill>
            </a:ln>
          </p:spPr>
          <p:txBody>
            <a:bodyPr wrap="square">
              <a:spAutoFit/>
            </a:bodyPr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3"/>
          <p:cNvSpPr>
            <a:spLocks noGrp="1"/>
          </p:cNvSpPr>
          <p:nvPr/>
        </p:nvSpPr>
        <p:spPr>
          <a:xfrm>
            <a:off x="867410" y="114898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sz="4000" dirty="0"/>
              <a:t>方法</a:t>
            </a:r>
            <a:endParaRPr sz="4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21970" y="1833245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Intra-Bag Attention: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210" y="2755900"/>
            <a:ext cx="4410075" cy="3276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7285" y="2564765"/>
            <a:ext cx="2171700" cy="781050"/>
          </a:xfrm>
          <a:prstGeom prst="rect">
            <a:avLst/>
          </a:prstGeom>
        </p:spPr>
      </p:pic>
      <p:graphicFrame>
        <p:nvGraphicFramePr>
          <p:cNvPr id="18" name="对象 17"/>
          <p:cNvGraphicFramePr/>
          <p:nvPr/>
        </p:nvGraphicFramePr>
        <p:xfrm>
          <a:off x="7745095" y="2418715"/>
          <a:ext cx="574675" cy="57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3" imgW="475615" imgH="554355" progId="Equation.KSEE3">
                  <p:embed/>
                </p:oleObj>
              </mc:Choice>
              <mc:Fallback>
                <p:oleObj name="" r:id="rId13" imgW="475615" imgH="554355" progId="Equation.KSEE3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45095" y="2418715"/>
                        <a:ext cx="574675" cy="575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右箭头 21"/>
          <p:cNvSpPr/>
          <p:nvPr/>
        </p:nvSpPr>
        <p:spPr>
          <a:xfrm>
            <a:off x="8414385" y="2698115"/>
            <a:ext cx="271145" cy="75565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946515" y="2536825"/>
            <a:ext cx="3122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关系嵌入矩阵的第k行</a:t>
            </a:r>
            <a:endParaRPr lang="zh-CN" altLang="en-US" sz="20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54620" y="3128010"/>
            <a:ext cx="608965" cy="592455"/>
          </a:xfrm>
          <a:prstGeom prst="rect">
            <a:avLst/>
          </a:prstGeom>
        </p:spPr>
      </p:pic>
      <p:sp>
        <p:nvSpPr>
          <p:cNvPr id="25" name="右箭头 24"/>
          <p:cNvSpPr/>
          <p:nvPr/>
        </p:nvSpPr>
        <p:spPr>
          <a:xfrm>
            <a:off x="8443595" y="3386455"/>
            <a:ext cx="271145" cy="75565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947150" y="3070860"/>
            <a:ext cx="2714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个包里第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个句子与第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个关系的匹配度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47285" y="3842385"/>
            <a:ext cx="4171950" cy="13430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31935" y="4324350"/>
            <a:ext cx="657225" cy="619125"/>
          </a:xfrm>
          <a:prstGeom prst="rect">
            <a:avLst/>
          </a:prstGeom>
        </p:spPr>
      </p:pic>
      <p:sp>
        <p:nvSpPr>
          <p:cNvPr id="30" name="右箭头 29"/>
          <p:cNvSpPr/>
          <p:nvPr/>
        </p:nvSpPr>
        <p:spPr>
          <a:xfrm>
            <a:off x="9850755" y="4596130"/>
            <a:ext cx="271145" cy="75565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0251440" y="3973195"/>
            <a:ext cx="17189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个包里第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个句子与第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个关系的注意权重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47285" y="5273040"/>
            <a:ext cx="2695575" cy="133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8155" y="5649595"/>
            <a:ext cx="447675" cy="581025"/>
          </a:xfrm>
          <a:prstGeom prst="rect">
            <a:avLst/>
          </a:prstGeom>
        </p:spPr>
      </p:pic>
      <p:sp>
        <p:nvSpPr>
          <p:cNvPr id="35" name="右箭头 34"/>
          <p:cNvSpPr/>
          <p:nvPr/>
        </p:nvSpPr>
        <p:spPr>
          <a:xfrm>
            <a:off x="8763000" y="5902325"/>
            <a:ext cx="271145" cy="75565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9243695" y="5523865"/>
            <a:ext cx="21393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个包在第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个关系上的表示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1361897844"/>
</p:tagLst>
</file>

<file path=ppt/tags/tag2.xml><?xml version="1.0" encoding="utf-8"?>
<p:tagLst xmlns:p="http://schemas.openxmlformats.org/presentationml/2006/main">
  <p:tag name="REFSHAPE" val="1361899068"/>
</p:tagLst>
</file>

<file path=ppt/tags/tag3.xml><?xml version="1.0" encoding="utf-8"?>
<p:tagLst xmlns:p="http://schemas.openxmlformats.org/presentationml/2006/main">
  <p:tag name="REFSHAPE" val="1361897572"/>
</p:tagLst>
</file>

<file path=ppt/tags/tag4.xml><?xml version="1.0" encoding="utf-8"?>
<p:tagLst xmlns:p="http://schemas.openxmlformats.org/presentationml/2006/main">
  <p:tag name="REFSHAPE" val="1361896484"/>
</p:tagLst>
</file>

<file path=ppt/tags/tag5.xml><?xml version="1.0" encoding="utf-8"?>
<p:tagLst xmlns:p="http://schemas.openxmlformats.org/presentationml/2006/main">
  <p:tag name="REFSHAPE" val="1361896620"/>
</p:tagLst>
</file>

<file path=ppt/tags/tag6.xml><?xml version="1.0" encoding="utf-8"?>
<p:tagLst xmlns:p="http://schemas.openxmlformats.org/presentationml/2006/main">
  <p:tag name="REFSHAPE" val="136189716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3148</Words>
  <Application>WPS 演示</Application>
  <PresentationFormat>宽屏</PresentationFormat>
  <Paragraphs>264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Bahnschrift Condensed</vt:lpstr>
      <vt:lpstr>Gill Sans Ultra Bold</vt:lpstr>
      <vt:lpstr>Segoe UI Black</vt:lpstr>
      <vt:lpstr>Times New Roman</vt:lpstr>
      <vt:lpstr>华康俪金黑W8(P)</vt:lpstr>
      <vt:lpstr>仿宋</vt:lpstr>
      <vt:lpstr>楷体</vt:lpstr>
      <vt:lpstr>等线</vt:lpstr>
      <vt:lpstr>微软雅黑</vt:lpstr>
      <vt:lpstr>Arial Unicode MS</vt:lpstr>
      <vt:lpstr>黑体</vt:lpstr>
      <vt:lpstr>Office 主题​​</vt:lpstr>
      <vt:lpstr>Equation.KSEE3</vt:lpstr>
      <vt:lpstr>PowerPoint 演示文稿</vt:lpstr>
      <vt:lpstr>PowerPoint 演示文稿</vt:lpstr>
      <vt:lpstr>介绍</vt:lpstr>
      <vt:lpstr>介绍</vt:lpstr>
      <vt:lpstr>介绍</vt:lpstr>
      <vt:lpstr>方法</vt:lpstr>
      <vt:lpstr>方法（网络架构）</vt:lpstr>
      <vt:lpstr>          </vt:lpstr>
      <vt:lpstr>          </vt:lpstr>
      <vt:lpstr>          </vt:lpstr>
      <vt:lpstr>实验</vt:lpstr>
      <vt:lpstr>实验</vt:lpstr>
      <vt:lpstr>实验</vt:lpstr>
      <vt:lpstr>实验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淡然。</cp:lastModifiedBy>
  <cp:revision>646</cp:revision>
  <dcterms:created xsi:type="dcterms:W3CDTF">2017-04-22T07:59:00Z</dcterms:created>
  <dcterms:modified xsi:type="dcterms:W3CDTF">2019-12-25T07:00:14Z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