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62" r:id="rId5"/>
    <p:sldId id="260" r:id="rId6"/>
    <p:sldId id="276" r:id="rId7"/>
    <p:sldId id="275" r:id="rId8"/>
    <p:sldId id="259" r:id="rId9"/>
    <p:sldId id="277" r:id="rId10"/>
    <p:sldId id="278" r:id="rId11"/>
    <p:sldId id="266" r:id="rId12"/>
    <p:sldId id="268" r:id="rId13"/>
    <p:sldId id="286" r:id="rId14"/>
    <p:sldId id="285" r:id="rId15"/>
    <p:sldId id="288" r:id="rId16"/>
    <p:sldId id="289" r:id="rId17"/>
    <p:sldId id="279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53317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992624" y="2459504"/>
            <a:ext cx="8199376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Neural News Recommendation with Attentive Multi-View Learning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368" y="1501141"/>
            <a:ext cx="3944527" cy="329625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577007" y="5168854"/>
            <a:ext cx="1061499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International Joint Conference on Artificial Intelligence (IJCAI-2019)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89681" y="5894738"/>
            <a:ext cx="3307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Ting Wang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86403"/>
            <a:ext cx="10515600" cy="482946"/>
          </a:xfrm>
        </p:spPr>
        <p:txBody>
          <a:bodyPr/>
          <a:lstStyle/>
          <a:p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Conclusion</a:t>
            </a:r>
            <a:endParaRPr lang="en-US" altLang="zh-CN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314325" y="1375410"/>
            <a:ext cx="11839575" cy="5090795"/>
          </a:xfrm>
        </p:spPr>
        <p:txBody>
          <a:bodyPr/>
          <a:lstStyle/>
          <a:p>
            <a:r>
              <a:rPr lang="en-GB" altLang="zh-CN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effectiveness of the multi-view learning framework and the attention networks in our approach</a:t>
            </a:r>
            <a:endParaRPr lang="en-GB" altLang="zh-CN" sz="28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442845"/>
            <a:ext cx="4676775" cy="3750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465" y="2473325"/>
            <a:ext cx="4712970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1450" y="709930"/>
            <a:ext cx="1544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altLang="zh-CN" sz="280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80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330" y="4065905"/>
            <a:ext cx="11433810" cy="2441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95" y="1350010"/>
            <a:ext cx="11383645" cy="23520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1340485"/>
            <a:ext cx="11774170" cy="52457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1450" y="709930"/>
            <a:ext cx="4924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News encoder-title/body</a:t>
            </a:r>
            <a:r>
              <a:rPr lang="en-US" altLang="zh-CN" sz="280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80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1450" y="709930"/>
            <a:ext cx="6689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News encoder-category/subcategory: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" y="1663700"/>
            <a:ext cx="11989435" cy="45891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1450" y="709930"/>
            <a:ext cx="6689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Browsed News: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" y="1338580"/>
            <a:ext cx="12068175" cy="52616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5" y="3074670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altLang="zh-CN" sz="5400" b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530" y="1562100"/>
            <a:ext cx="3947795" cy="32994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854221" y="19519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648155"/>
            <a:ext cx="33286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Experiments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54220" y="4496245"/>
            <a:ext cx="29914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9090" y="1457960"/>
            <a:ext cx="7419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Background: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6640" y="2860675"/>
            <a:ext cx="102971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Existing news recommendation methods usually learn these representations based on single news information.</a:t>
            </a:r>
            <a:endParaRPr lang="en-US" altLang="zh-CN" sz="36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5445" y="1397000"/>
            <a:ext cx="7419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Motivation: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2570" y="2059305"/>
            <a:ext cx="11355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1.A news article usually contains different kinds of information.</a:t>
            </a:r>
            <a:endParaRPr lang="en-US" altLang="zh-CN" sz="32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2570" y="2801620"/>
            <a:ext cx="11949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2.Different kinds of news information have different characteristics.</a:t>
            </a:r>
            <a:endParaRPr lang="en-US" altLang="zh-CN" sz="32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570" y="3506470"/>
            <a:ext cx="11991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3.Different words in the same news may have different importance.</a:t>
            </a:r>
            <a:endParaRPr lang="en-US" altLang="zh-CN" sz="32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5475" y="4090035"/>
            <a:ext cx="7616190" cy="24898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4330" y="1458595"/>
            <a:ext cx="7419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Contribution: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200" y="2629535"/>
            <a:ext cx="10297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1.An attentive multi-view learning model</a:t>
            </a:r>
            <a:endParaRPr lang="en-US" altLang="zh-CN" sz="36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3819525"/>
            <a:ext cx="113747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2.Apply  word-level and view-level attention mechanism to news encoder to select important words and views.</a:t>
            </a:r>
            <a:endParaRPr lang="en-US" altLang="zh-CN" sz="36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1612265"/>
            <a:ext cx="10716260" cy="4902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12" name="内容占位符 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8935" y="1253490"/>
            <a:ext cx="5911850" cy="5408930"/>
          </a:xfrm>
          <a:prstGeom prst="rect">
            <a:avLst/>
          </a:prstGeom>
        </p:spPr>
      </p:pic>
      <p:sp>
        <p:nvSpPr>
          <p:cNvPr id="13" name="流程图: 过程 12"/>
          <p:cNvSpPr/>
          <p:nvPr/>
        </p:nvSpPr>
        <p:spPr>
          <a:xfrm>
            <a:off x="838200" y="1902460"/>
            <a:ext cx="4869815" cy="332105"/>
          </a:xfrm>
          <a:prstGeom prst="flowChartProcess">
            <a:avLst/>
          </a:prstGeom>
          <a:noFill/>
          <a:ln w="254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上箭头 13"/>
          <p:cNvSpPr/>
          <p:nvPr/>
        </p:nvSpPr>
        <p:spPr>
          <a:xfrm>
            <a:off x="1507490" y="1570355"/>
            <a:ext cx="75565" cy="332105"/>
          </a:xfrm>
          <a:prstGeom prst="upArrow">
            <a:avLst/>
          </a:prstGeom>
          <a:ln>
            <a:solidFill>
              <a:srgbClr val="FF33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38200" y="1253490"/>
            <a:ext cx="14687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view-level</a:t>
            </a:r>
            <a:endParaRPr lang="en-US" altLang="zh-CN" sz="24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流程图: 过程 15"/>
          <p:cNvSpPr/>
          <p:nvPr/>
        </p:nvSpPr>
        <p:spPr>
          <a:xfrm>
            <a:off x="2400935" y="3078480"/>
            <a:ext cx="3690620" cy="316865"/>
          </a:xfrm>
          <a:prstGeom prst="flowChartProcess">
            <a:avLst/>
          </a:prstGeom>
          <a:noFill/>
          <a:ln w="25400" cmpd="sng">
            <a:solidFill>
              <a:srgbClr val="FF3300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上箭头 16"/>
          <p:cNvSpPr/>
          <p:nvPr/>
        </p:nvSpPr>
        <p:spPr>
          <a:xfrm rot="10800000" flipH="1">
            <a:off x="4172585" y="2851785"/>
            <a:ext cx="147320" cy="226695"/>
          </a:xfrm>
          <a:prstGeom prst="upArrow">
            <a:avLst>
              <a:gd name="adj1" fmla="val 50000"/>
              <a:gd name="adj2" fmla="val 60344"/>
            </a:avLst>
          </a:prstGeom>
          <a:ln>
            <a:solidFill>
              <a:srgbClr val="FF33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560445" y="2453640"/>
            <a:ext cx="15538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word-level</a:t>
            </a:r>
            <a:endParaRPr lang="en-US" altLang="zh-CN" sz="2400" b="1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030" y="1253490"/>
            <a:ext cx="5073015" cy="5238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030" y="1887220"/>
            <a:ext cx="3777615" cy="5664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700" y="2453640"/>
            <a:ext cx="2392680" cy="7861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180" y="3395345"/>
            <a:ext cx="2990850" cy="4159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145" y="4003675"/>
            <a:ext cx="3043555" cy="3530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4790" y="4473575"/>
            <a:ext cx="3469640" cy="4083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3830" y="5119370"/>
            <a:ext cx="5516245" cy="7219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1460" y="6003290"/>
            <a:ext cx="3764280" cy="45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545" y="1344930"/>
            <a:ext cx="6125845" cy="5326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0" y="1667510"/>
            <a:ext cx="3440430" cy="373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00" y="2211070"/>
            <a:ext cx="2350770" cy="774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00" y="3186430"/>
            <a:ext cx="1703070" cy="4483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300" y="3908425"/>
            <a:ext cx="3263900" cy="7346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300" y="4968240"/>
            <a:ext cx="1762760" cy="646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16248"/>
            <a:ext cx="10515600" cy="482946"/>
          </a:xfrm>
        </p:spPr>
        <p:txBody>
          <a:bodyPr/>
          <a:lstStyle/>
          <a:p>
            <a:r>
              <a:rPr lang="en-US" altLang="zh-CN" sz="360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74140" y="1960245"/>
            <a:ext cx="9443085" cy="3801110"/>
          </a:xfrm>
          <a:prstGeom prst="rect">
            <a:avLst/>
          </a:prstGeom>
        </p:spPr>
      </p:pic>
      <p:sp>
        <p:nvSpPr>
          <p:cNvPr id="13" name="流程图: 过程 12"/>
          <p:cNvSpPr/>
          <p:nvPr/>
        </p:nvSpPr>
        <p:spPr>
          <a:xfrm>
            <a:off x="1374140" y="5204460"/>
            <a:ext cx="9443085" cy="510540"/>
          </a:xfrm>
          <a:prstGeom prst="flowChartProcess">
            <a:avLst/>
          </a:prstGeom>
          <a:noFill/>
          <a:ln w="254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1204</Words>
  <Application>WPS 演示</Application>
  <PresentationFormat>宽屏</PresentationFormat>
  <Paragraphs>84</Paragraphs>
  <Slides>15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Bahnschrift Condensed</vt:lpstr>
      <vt:lpstr>Vrinda</vt:lpstr>
      <vt:lpstr>Gill Sans Ultra Bold</vt:lpstr>
      <vt:lpstr>Times New Roman</vt:lpstr>
      <vt:lpstr>华康俪金黑W8(P)</vt:lpstr>
      <vt:lpstr>仿宋</vt:lpstr>
      <vt:lpstr>楷体</vt:lpstr>
      <vt:lpstr>等线</vt:lpstr>
      <vt:lpstr>Segoe UI Black</vt:lpstr>
      <vt:lpstr>微软雅黑</vt:lpstr>
      <vt:lpstr>Arial Unicode MS</vt:lpstr>
      <vt:lpstr>黑体</vt:lpstr>
      <vt:lpstr>Office 主题​​</vt:lpstr>
      <vt:lpstr>PowerPoint 演示文稿</vt:lpstr>
      <vt:lpstr>PowerPoint 演示文稿</vt:lpstr>
      <vt:lpstr>Introduction</vt:lpstr>
      <vt:lpstr>Introduction</vt:lpstr>
      <vt:lpstr>Introduction</vt:lpstr>
      <vt:lpstr>Method</vt:lpstr>
      <vt:lpstr>Method</vt:lpstr>
      <vt:lpstr>Method</vt:lpstr>
      <vt:lpstr>Experiments</vt:lpstr>
      <vt:lpstr>Conclusion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你可少吃点叭</cp:lastModifiedBy>
  <cp:revision>812</cp:revision>
  <dcterms:created xsi:type="dcterms:W3CDTF">2017-04-22T07:59:00Z</dcterms:created>
  <dcterms:modified xsi:type="dcterms:W3CDTF">2019-12-11T06:11:44Z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2052-11.1.0.8525</vt:lpwstr>
  </property>
</Properties>
</file>