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2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5" r:id="rId6"/>
    <p:sldId id="266" r:id="rId7"/>
    <p:sldId id="263" r:id="rId8"/>
    <p:sldId id="260" r:id="rId9"/>
    <p:sldId id="262" r:id="rId10"/>
    <p:sldId id="261" r:id="rId11"/>
    <p:sldId id="264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asee" initials="H" lastIdx="1" clrIdx="0">
    <p:extLst>
      <p:ext uri="{19B8F6BF-5375-455C-9EA6-DF929625EA0E}">
        <p15:presenceInfo xmlns:p15="http://schemas.microsoft.com/office/powerpoint/2012/main" userId="Hasee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095" autoAdjust="0"/>
  </p:normalViewPr>
  <p:slideViewPr>
    <p:cSldViewPr snapToGrid="0">
      <p:cViewPr varScale="1">
        <p:scale>
          <a:sx n="77" d="100"/>
          <a:sy n="77" d="100"/>
        </p:scale>
        <p:origin x="806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26B70C-1AB4-4FDF-9C1F-4DDDC8C22B0D}" type="datetimeFigureOut">
              <a:rPr lang="zh-CN" altLang="en-US" smtClean="0"/>
              <a:t>2019/10/28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7D694F-4B59-446E-B48F-501D4752834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673559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CN" altLang="zh-CN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老师以及各位同学上午好，今天我所要汇报的论文题目是</a:t>
            </a:r>
            <a:r>
              <a:rPr lang="en-US" altLang="zh-CN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dEFEND</a:t>
            </a:r>
            <a:r>
              <a:rPr lang="en-US" altLang="zh-CN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 Explainable Fake News Detection</a:t>
            </a:r>
            <a:r>
              <a:rPr lang="zh-CN" altLang="zh-CN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。可解释性的虚假新闻检测</a:t>
            </a:r>
            <a:r>
              <a:rPr lang="en-US" altLang="zh-CN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dEFEND</a:t>
            </a:r>
            <a:r>
              <a:rPr lang="zh-CN" altLang="zh-CN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是本文模型的名字。</a:t>
            </a: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E7D694F-4B59-446E-B48F-501D4752834C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455265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/>
              <a:t>关于本文，我将从以下三方面来进行汇报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E7D694F-4B59-446E-B48F-501D4752834C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4366783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zh-CN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由于人的社会性，一篇新闻会在人群之间广泛扩散，对人们的行为产生不容小视的影响，真假亦是如此，若有人有意为之地发布含有虚假信息的内容时，是内容的严重性不同或多或少都会对人们造成不必要的损失与麻烦。</a:t>
            </a:r>
            <a:r>
              <a:rPr lang="en-US" altLang="zh-CN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   </a:t>
            </a:r>
            <a:r>
              <a:rPr lang="zh-CN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而且随着互联网的发展与普及，社交网络平台也成为了人们获取信息的一个必不可少的快捷方式。    与此同时，虚假新闻也同样搭上了这班快车开始为非作歹。</a:t>
            </a:r>
            <a:r>
              <a:rPr lang="zh-CN" altLang="zh-CN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因此为了减少</a:t>
            </a:r>
            <a:r>
              <a:rPr lang="zh-CN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人们因虚假新闻而导致的不必要损失和麻烦</a:t>
            </a:r>
            <a:r>
              <a:rPr lang="zh-CN" altLang="zh-CN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，</a:t>
            </a:r>
            <a:r>
              <a:rPr lang="zh-CN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本文</a:t>
            </a:r>
            <a:r>
              <a:rPr lang="zh-CN" altLang="zh-CN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作者提出了</a:t>
            </a:r>
            <a:r>
              <a:rPr lang="en-US" altLang="zh-CN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dEEFEND</a:t>
            </a:r>
            <a:r>
              <a:rPr lang="zh-CN" altLang="zh-CN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检测模型</a:t>
            </a:r>
            <a:r>
              <a:rPr lang="zh-CN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以便更加</a:t>
            </a:r>
            <a:r>
              <a:rPr lang="zh-CN" altLang="zh-CN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准确的判别新闻的真实性，</a:t>
            </a:r>
            <a:r>
              <a:rPr lang="zh-CN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并尝试给出更客观的虚假解释。</a:t>
            </a:r>
            <a:endParaRPr lang="en-US" altLang="zh-CN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E7D694F-4B59-446E-B48F-501D4752834C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9774895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/>
              <a:t>那么接下来，我们一起来分析一下这个模型，首先作者将其模型分为四个部分，分别是（</a:t>
            </a:r>
            <a:r>
              <a:rPr lang="en-US" altLang="zh-CN" dirty="0"/>
              <a:t>1</a:t>
            </a:r>
            <a:r>
              <a:rPr lang="zh-CN" altLang="en-US" dirty="0"/>
              <a:t>）新闻编码器（含单词编码器和句子编码器），（</a:t>
            </a:r>
            <a:r>
              <a:rPr lang="en-US" altLang="zh-CN" dirty="0"/>
              <a:t>2</a:t>
            </a:r>
            <a:r>
              <a:rPr lang="zh-CN" altLang="en-US" dirty="0"/>
              <a:t>）用户评论编码器（</a:t>
            </a:r>
            <a:r>
              <a:rPr lang="en-US" altLang="zh-CN" dirty="0"/>
              <a:t>3</a:t>
            </a:r>
            <a:r>
              <a:rPr lang="zh-CN" altLang="en-US" dirty="0"/>
              <a:t>）新闻</a:t>
            </a:r>
            <a:r>
              <a:rPr lang="en-US" altLang="zh-CN" dirty="0"/>
              <a:t>-</a:t>
            </a:r>
            <a:r>
              <a:rPr lang="zh-CN" altLang="en-US" dirty="0"/>
              <a:t>评论之间的协同注意力机制以及（</a:t>
            </a:r>
            <a:r>
              <a:rPr lang="en-US" altLang="zh-CN" dirty="0"/>
              <a:t>4</a:t>
            </a:r>
            <a:r>
              <a:rPr lang="zh-CN" altLang="en-US" dirty="0"/>
              <a:t>）虚假新闻预测模块    采用</a:t>
            </a:r>
            <a:r>
              <a:rPr lang="en-US" altLang="zh-CN" dirty="0"/>
              <a:t>glove</a:t>
            </a:r>
            <a:r>
              <a:rPr lang="zh-CN" altLang="en-US" dirty="0"/>
              <a:t>的方法训练词向量</a:t>
            </a:r>
            <a:endParaRPr lang="en-US" altLang="zh-CN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E7D694F-4B59-446E-B48F-501D4752834C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5719508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E7D694F-4B59-446E-B48F-501D4752834C}" type="slidenum">
              <a:rPr lang="zh-CN" altLang="en-US" smtClean="0"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2190542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E7D694F-4B59-446E-B48F-501D4752834C}" type="slidenum">
              <a:rPr lang="zh-CN" altLang="en-US" smtClean="0"/>
              <a:t>10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511348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543A8-674B-4C32-A3B5-757A0E52F80F}" type="datetimeFigureOut">
              <a:rPr lang="zh-CN" altLang="en-US" smtClean="0"/>
              <a:t>2019/10/27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CA40D-2BBD-4A96-AED6-E4D4FBEDE845}" type="slidenum">
              <a:rPr lang="zh-CN" altLang="en-US" smtClean="0"/>
              <a:t>‹#›</a:t>
            </a:fld>
            <a:endParaRPr lang="zh-CN" alt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312695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543A8-674B-4C32-A3B5-757A0E52F80F}" type="datetimeFigureOut">
              <a:rPr lang="zh-CN" altLang="en-US" smtClean="0"/>
              <a:t>2019/10/27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CA40D-2BBD-4A96-AED6-E4D4FBEDE84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691031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543A8-674B-4C32-A3B5-757A0E52F80F}" type="datetimeFigureOut">
              <a:rPr lang="zh-CN" altLang="en-US" smtClean="0"/>
              <a:t>2019/10/27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CA40D-2BBD-4A96-AED6-E4D4FBEDE84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092972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543A8-674B-4C32-A3B5-757A0E52F80F}" type="datetimeFigureOut">
              <a:rPr lang="zh-CN" altLang="en-US" smtClean="0"/>
              <a:t>2019/10/27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CA40D-2BBD-4A96-AED6-E4D4FBEDE84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148173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节标题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543A8-674B-4C32-A3B5-757A0E52F80F}" type="datetimeFigureOut">
              <a:rPr lang="zh-CN" altLang="en-US" smtClean="0"/>
              <a:t>2019/10/27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CA40D-2BBD-4A96-AED6-E4D4FBEDE845}" type="slidenum">
              <a:rPr lang="zh-CN" altLang="en-US" smtClean="0"/>
              <a:t>‹#›</a:t>
            </a:fld>
            <a:endParaRPr lang="zh-CN" alt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389483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543A8-674B-4C32-A3B5-757A0E52F80F}" type="datetimeFigureOut">
              <a:rPr lang="zh-CN" altLang="en-US" smtClean="0"/>
              <a:t>2019/10/27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CA40D-2BBD-4A96-AED6-E4D4FBEDE84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275618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543A8-674B-4C32-A3B5-757A0E52F80F}" type="datetimeFigureOut">
              <a:rPr lang="zh-CN" altLang="en-US" smtClean="0"/>
              <a:t>2019/10/27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CA40D-2BBD-4A96-AED6-E4D4FBEDE84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372475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543A8-674B-4C32-A3B5-757A0E52F80F}" type="datetimeFigureOut">
              <a:rPr lang="zh-CN" altLang="en-US" smtClean="0"/>
              <a:t>2019/10/27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CA40D-2BBD-4A96-AED6-E4D4FBEDE84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60524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543A8-674B-4C32-A3B5-757A0E52F80F}" type="datetimeFigureOut">
              <a:rPr lang="zh-CN" altLang="en-US" smtClean="0"/>
              <a:t>2019/10/27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CA40D-2BBD-4A96-AED6-E4D4FBEDE84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764751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5CE543A8-674B-4C32-A3B5-757A0E52F80F}" type="datetimeFigureOut">
              <a:rPr lang="zh-CN" altLang="en-US" smtClean="0"/>
              <a:t>2019/10/27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A6CA40D-2BBD-4A96-AED6-E4D4FBEDE84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480033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543A8-674B-4C32-A3B5-757A0E52F80F}" type="datetimeFigureOut">
              <a:rPr lang="zh-CN" altLang="en-US" smtClean="0"/>
              <a:t>2019/10/27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CA40D-2BBD-4A96-AED6-E4D4FBEDE84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675384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5CE543A8-674B-4C32-A3B5-757A0E52F80F}" type="datetimeFigureOut">
              <a:rPr lang="zh-CN" altLang="en-US" smtClean="0"/>
              <a:t>2019/10/27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EA6CA40D-2BBD-4A96-AED6-E4D4FBEDE845}" type="slidenum">
              <a:rPr lang="zh-CN" altLang="en-US" smtClean="0"/>
              <a:t>‹#›</a:t>
            </a:fld>
            <a:endParaRPr lang="zh-CN" alt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394001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1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7" Type="http://schemas.openxmlformats.org/officeDocument/2006/relationships/image" Target="../media/image1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7EDEDCE-E6C9-4354-8AB4-F7D3FF0D748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66800" y="1017369"/>
            <a:ext cx="10058400" cy="2823234"/>
          </a:xfrm>
        </p:spPr>
        <p:txBody>
          <a:bodyPr>
            <a:normAutofit/>
          </a:bodyPr>
          <a:lstStyle/>
          <a:p>
            <a:pPr algn="ctr"/>
            <a:r>
              <a:rPr lang="en-US" altLang="zh-CN" sz="6000" dirty="0" err="1"/>
              <a:t>dEFEND</a:t>
            </a:r>
            <a:r>
              <a:rPr lang="en-US" altLang="zh-CN" sz="6000" dirty="0"/>
              <a:t>: Explainable Fake News Detection</a:t>
            </a:r>
            <a:endParaRPr lang="zh-CN" altLang="en-US" sz="6000" dirty="0"/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CD2DE493-EDD6-452F-B03F-A408C7FF0A9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66800" y="4512181"/>
            <a:ext cx="10058400" cy="1143000"/>
          </a:xfrm>
        </p:spPr>
        <p:txBody>
          <a:bodyPr/>
          <a:lstStyle/>
          <a:p>
            <a:r>
              <a:rPr lang="en-US" altLang="zh-CN" cap="none" dirty="0"/>
              <a:t>by </a:t>
            </a:r>
            <a:r>
              <a:rPr lang="en-US" altLang="zh-CN" cap="none" dirty="0" err="1"/>
              <a:t>Songzhe</a:t>
            </a:r>
            <a:r>
              <a:rPr lang="en-US" altLang="zh-CN" cap="none" dirty="0"/>
              <a:t> Qi</a:t>
            </a:r>
            <a:endParaRPr lang="zh-CN" altLang="en-US" cap="none" dirty="0"/>
          </a:p>
        </p:txBody>
      </p:sp>
    </p:spTree>
    <p:extLst>
      <p:ext uri="{BB962C8B-B14F-4D97-AF65-F5344CB8AC3E}">
        <p14:creationId xmlns:p14="http://schemas.microsoft.com/office/powerpoint/2010/main" val="3886075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图片 9">
            <a:extLst>
              <a:ext uri="{FF2B5EF4-FFF2-40B4-BE49-F238E27FC236}">
                <a16:creationId xmlns:a16="http://schemas.microsoft.com/office/drawing/2014/main" id="{954F2089-1E0C-47CA-870C-0D47DAF3CE1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88720" y="2423160"/>
            <a:ext cx="3945986" cy="3905025"/>
          </a:xfrm>
          <a:prstGeom prst="rect">
            <a:avLst/>
          </a:prstGeom>
        </p:spPr>
      </p:pic>
      <p:sp>
        <p:nvSpPr>
          <p:cNvPr id="2" name="标题 1">
            <a:extLst>
              <a:ext uri="{FF2B5EF4-FFF2-40B4-BE49-F238E27FC236}">
                <a16:creationId xmlns:a16="http://schemas.microsoft.com/office/drawing/2014/main" id="{FB15EB74-C4BB-4332-AA38-98DF888864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88720" y="619760"/>
            <a:ext cx="10058400" cy="690880"/>
          </a:xfrm>
        </p:spPr>
        <p:txBody>
          <a:bodyPr>
            <a:normAutofit fontScale="90000"/>
          </a:bodyPr>
          <a:lstStyle/>
          <a:p>
            <a:r>
              <a:rPr lang="en-US" altLang="zh-CN" dirty="0"/>
              <a:t>Results</a:t>
            </a:r>
            <a:r>
              <a:rPr lang="zh-CN" altLang="en-US" dirty="0"/>
              <a:t>（</a:t>
            </a:r>
            <a:r>
              <a:rPr lang="en-US" altLang="zh-CN" dirty="0"/>
              <a:t> about explainable </a:t>
            </a:r>
            <a:r>
              <a:rPr lang="zh-CN" altLang="en-US" dirty="0"/>
              <a:t>）</a:t>
            </a:r>
            <a:r>
              <a:rPr lang="en-US" altLang="zh-CN" dirty="0"/>
              <a:t>by  AMT</a:t>
            </a:r>
            <a:endParaRPr lang="zh-CN" altLang="en-US" dirty="0"/>
          </a:p>
        </p:txBody>
      </p:sp>
      <p:pic>
        <p:nvPicPr>
          <p:cNvPr id="11" name="图片 10">
            <a:extLst>
              <a:ext uri="{FF2B5EF4-FFF2-40B4-BE49-F238E27FC236}">
                <a16:creationId xmlns:a16="http://schemas.microsoft.com/office/drawing/2014/main" id="{5BDE497A-19EA-4D82-8B2D-41810EE1737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705600" y="2835093"/>
            <a:ext cx="4175760" cy="34031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46590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>
            <a:extLst>
              <a:ext uri="{FF2B5EF4-FFF2-40B4-BE49-F238E27FC236}">
                <a16:creationId xmlns:a16="http://schemas.microsoft.com/office/drawing/2014/main" id="{E3BAFDDC-938E-406A-BF31-053A4360DF72}"/>
              </a:ext>
            </a:extLst>
          </p:cNvPr>
          <p:cNvSpPr/>
          <p:nvPr/>
        </p:nvSpPr>
        <p:spPr>
          <a:xfrm>
            <a:off x="2291080" y="2316480"/>
            <a:ext cx="7609839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altLang="zh-CN" sz="9600" b="1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Thank you</a:t>
            </a:r>
            <a:endParaRPr lang="zh-CN" altLang="en-US" sz="9600" b="1" dirty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7602211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F3D95F8-F881-4B2D-9581-BEF2E123B9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zh-CN" dirty="0"/>
              <a:t>contents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A35FF14E-A971-4FFC-828A-59AEA2C3DC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CN" sz="4400" dirty="0"/>
              <a:t>1.Introduction</a:t>
            </a:r>
          </a:p>
          <a:p>
            <a:pPr marL="0" indent="0">
              <a:buNone/>
            </a:pPr>
            <a:r>
              <a:rPr lang="en-US" altLang="zh-CN" sz="4400" dirty="0"/>
              <a:t>2.Method</a:t>
            </a:r>
          </a:p>
          <a:p>
            <a:pPr marL="0" indent="0">
              <a:buNone/>
            </a:pPr>
            <a:r>
              <a:rPr lang="en-US" altLang="zh-CN" sz="4400" dirty="0"/>
              <a:t>3.Results</a:t>
            </a:r>
          </a:p>
        </p:txBody>
      </p:sp>
    </p:spTree>
    <p:extLst>
      <p:ext uri="{BB962C8B-B14F-4D97-AF65-F5344CB8AC3E}">
        <p14:creationId xmlns:p14="http://schemas.microsoft.com/office/powerpoint/2010/main" val="16334153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42E9FEF0-383E-41EF-8EC3-6FFDA865A0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95680" y="838671"/>
            <a:ext cx="10058400" cy="4864230"/>
          </a:xfrm>
        </p:spPr>
        <p:txBody>
          <a:bodyPr>
            <a:normAutofit/>
          </a:bodyPr>
          <a:lstStyle/>
          <a:p>
            <a:r>
              <a:rPr lang="en-US" altLang="zh-CN" sz="4800" dirty="0"/>
              <a:t>Introduction</a:t>
            </a:r>
          </a:p>
          <a:p>
            <a:endParaRPr lang="en-US" altLang="zh-CN" dirty="0"/>
          </a:p>
          <a:p>
            <a:pPr marL="0" indent="0">
              <a:buNone/>
            </a:pPr>
            <a:endParaRPr lang="en-US" altLang="zh-CN" dirty="0"/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F00F011C-2DE5-493C-B980-03DBBC1B2C0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7920" y="2703442"/>
            <a:ext cx="3921097" cy="2597427"/>
          </a:xfrm>
          <a:prstGeom prst="rect">
            <a:avLst/>
          </a:prstGeom>
        </p:spPr>
      </p:pic>
      <p:pic>
        <p:nvPicPr>
          <p:cNvPr id="6" name="图片 5">
            <a:extLst>
              <a:ext uri="{FF2B5EF4-FFF2-40B4-BE49-F238E27FC236}">
                <a16:creationId xmlns:a16="http://schemas.microsoft.com/office/drawing/2014/main" id="{175DD43E-2D35-4C95-949E-B46DC6195BE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60539" y="2658050"/>
            <a:ext cx="3993542" cy="2642819"/>
          </a:xfrm>
          <a:prstGeom prst="rect">
            <a:avLst/>
          </a:prstGeom>
        </p:spPr>
      </p:pic>
      <p:sp>
        <p:nvSpPr>
          <p:cNvPr id="8" name="加号 7">
            <a:extLst>
              <a:ext uri="{FF2B5EF4-FFF2-40B4-BE49-F238E27FC236}">
                <a16:creationId xmlns:a16="http://schemas.microsoft.com/office/drawing/2014/main" id="{BBF3F534-88FF-468E-B06F-D85FFC6DD2B4}"/>
              </a:ext>
            </a:extLst>
          </p:cNvPr>
          <p:cNvSpPr/>
          <p:nvPr/>
        </p:nvSpPr>
        <p:spPr>
          <a:xfrm>
            <a:off x="5445098" y="3607904"/>
            <a:ext cx="1229360" cy="1033669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21278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图片 37">
            <a:extLst>
              <a:ext uri="{FF2B5EF4-FFF2-40B4-BE49-F238E27FC236}">
                <a16:creationId xmlns:a16="http://schemas.microsoft.com/office/drawing/2014/main" id="{8E0081E1-9922-43B1-81B3-252C9A5323E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88988" y="5193883"/>
            <a:ext cx="2995330" cy="994450"/>
          </a:xfrm>
          <a:prstGeom prst="rect">
            <a:avLst/>
          </a:prstGeom>
        </p:spPr>
      </p:pic>
      <p:sp>
        <p:nvSpPr>
          <p:cNvPr id="2" name="标题 1">
            <a:extLst>
              <a:ext uri="{FF2B5EF4-FFF2-40B4-BE49-F238E27FC236}">
                <a16:creationId xmlns:a16="http://schemas.microsoft.com/office/drawing/2014/main" id="{865388BC-D977-4D37-A356-A31CD208E1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3085" y="665794"/>
            <a:ext cx="10058400" cy="932597"/>
          </a:xfrm>
        </p:spPr>
        <p:txBody>
          <a:bodyPr/>
          <a:lstStyle/>
          <a:p>
            <a:r>
              <a:rPr lang="en-US" altLang="zh-CN" dirty="0"/>
              <a:t>Method</a:t>
            </a:r>
            <a:r>
              <a:rPr lang="zh-CN" altLang="en-US" dirty="0"/>
              <a:t>（</a:t>
            </a:r>
            <a:r>
              <a:rPr lang="en-US" altLang="zh-CN" dirty="0"/>
              <a:t>about detection</a:t>
            </a:r>
            <a:r>
              <a:rPr lang="zh-CN" altLang="en-US" dirty="0"/>
              <a:t>）</a:t>
            </a:r>
          </a:p>
        </p:txBody>
      </p:sp>
      <p:sp>
        <p:nvSpPr>
          <p:cNvPr id="23" name="Rectangle 1129">
            <a:extLst>
              <a:ext uri="{FF2B5EF4-FFF2-40B4-BE49-F238E27FC236}">
                <a16:creationId xmlns:a16="http://schemas.microsoft.com/office/drawing/2014/main" id="{20D4AA87-5E4A-42C1-B189-DDD15A6DF0FC}"/>
              </a:ext>
            </a:extLst>
          </p:cNvPr>
          <p:cNvSpPr/>
          <p:nvPr/>
        </p:nvSpPr>
        <p:spPr>
          <a:xfrm>
            <a:off x="728245" y="4812700"/>
            <a:ext cx="926297" cy="152019"/>
          </a:xfrm>
          <a:prstGeom prst="rect">
            <a:avLst/>
          </a:prstGeom>
          <a:ln>
            <a:noFill/>
          </a:ln>
        </p:spPr>
        <p:txBody>
          <a:bodyPr vert="horz" lIns="0" tIns="0" rIns="0" bIns="0" rtlCol="0"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endParaRPr lang="zh-CN" sz="1100" kern="1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pic>
        <p:nvPicPr>
          <p:cNvPr id="28" name="Picture 1299">
            <a:extLst>
              <a:ext uri="{FF2B5EF4-FFF2-40B4-BE49-F238E27FC236}">
                <a16:creationId xmlns:a16="http://schemas.microsoft.com/office/drawing/2014/main" id="{3A7D98F6-156A-44AE-BD94-9D992D6052D6}"/>
              </a:ext>
            </a:extLst>
          </p:cNvPr>
          <p:cNvPicPr/>
          <p:nvPr/>
        </p:nvPicPr>
        <p:blipFill>
          <a:blip r:embed="rId4"/>
          <a:stretch>
            <a:fillRect/>
          </a:stretch>
        </p:blipFill>
        <p:spPr>
          <a:xfrm>
            <a:off x="782594" y="1653255"/>
            <a:ext cx="5171439" cy="4535078"/>
          </a:xfrm>
          <a:prstGeom prst="rect">
            <a:avLst/>
          </a:prstGeom>
        </p:spPr>
      </p:pic>
      <p:pic>
        <p:nvPicPr>
          <p:cNvPr id="36" name="图片 35">
            <a:extLst>
              <a:ext uri="{FF2B5EF4-FFF2-40B4-BE49-F238E27FC236}">
                <a16:creationId xmlns:a16="http://schemas.microsoft.com/office/drawing/2014/main" id="{0647D001-4FDA-498C-ADED-6FF617C1498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662440" y="4573749"/>
            <a:ext cx="2083443" cy="629920"/>
          </a:xfrm>
          <a:prstGeom prst="rect">
            <a:avLst/>
          </a:prstGeom>
        </p:spPr>
      </p:pic>
      <p:pic>
        <p:nvPicPr>
          <p:cNvPr id="37" name="图片 36">
            <a:extLst>
              <a:ext uri="{FF2B5EF4-FFF2-40B4-BE49-F238E27FC236}">
                <a16:creationId xmlns:a16="http://schemas.microsoft.com/office/drawing/2014/main" id="{4BDA7911-533E-4D29-817C-6F28FD20BA0A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998682" y="2091036"/>
            <a:ext cx="3285636" cy="1052926"/>
          </a:xfrm>
          <a:prstGeom prst="rect">
            <a:avLst/>
          </a:prstGeom>
        </p:spPr>
      </p:pic>
      <p:pic>
        <p:nvPicPr>
          <p:cNvPr id="40" name="图片 39">
            <a:extLst>
              <a:ext uri="{FF2B5EF4-FFF2-40B4-BE49-F238E27FC236}">
                <a16:creationId xmlns:a16="http://schemas.microsoft.com/office/drawing/2014/main" id="{2C279669-348C-45FA-B230-3749AC0D47B0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430694" y="3237633"/>
            <a:ext cx="2711917" cy="13361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38910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65388BC-D977-4D37-A356-A31CD208E1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3085" y="665794"/>
            <a:ext cx="10058400" cy="932597"/>
          </a:xfrm>
        </p:spPr>
        <p:txBody>
          <a:bodyPr/>
          <a:lstStyle/>
          <a:p>
            <a:r>
              <a:rPr lang="en-US" altLang="zh-CN" dirty="0"/>
              <a:t>Method</a:t>
            </a:r>
            <a:r>
              <a:rPr lang="zh-CN" altLang="en-US" dirty="0"/>
              <a:t>（</a:t>
            </a:r>
            <a:r>
              <a:rPr lang="en-US" altLang="zh-CN" dirty="0"/>
              <a:t>about detection</a:t>
            </a:r>
            <a:r>
              <a:rPr lang="zh-CN" altLang="en-US" dirty="0"/>
              <a:t>）</a:t>
            </a:r>
          </a:p>
        </p:txBody>
      </p:sp>
      <p:sp>
        <p:nvSpPr>
          <p:cNvPr id="23" name="Rectangle 1129">
            <a:extLst>
              <a:ext uri="{FF2B5EF4-FFF2-40B4-BE49-F238E27FC236}">
                <a16:creationId xmlns:a16="http://schemas.microsoft.com/office/drawing/2014/main" id="{20D4AA87-5E4A-42C1-B189-DDD15A6DF0FC}"/>
              </a:ext>
            </a:extLst>
          </p:cNvPr>
          <p:cNvSpPr/>
          <p:nvPr/>
        </p:nvSpPr>
        <p:spPr>
          <a:xfrm>
            <a:off x="728245" y="4812700"/>
            <a:ext cx="926297" cy="152019"/>
          </a:xfrm>
          <a:prstGeom prst="rect">
            <a:avLst/>
          </a:prstGeom>
          <a:ln>
            <a:noFill/>
          </a:ln>
        </p:spPr>
        <p:txBody>
          <a:bodyPr vert="horz" lIns="0" tIns="0" rIns="0" bIns="0" rtlCol="0"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endParaRPr lang="zh-CN" sz="1100" kern="1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pic>
        <p:nvPicPr>
          <p:cNvPr id="28" name="Picture 1299">
            <a:extLst>
              <a:ext uri="{FF2B5EF4-FFF2-40B4-BE49-F238E27FC236}">
                <a16:creationId xmlns:a16="http://schemas.microsoft.com/office/drawing/2014/main" id="{3A7D98F6-156A-44AE-BD94-9D992D6052D6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782594" y="1653255"/>
            <a:ext cx="5171439" cy="4392506"/>
          </a:xfrm>
          <a:prstGeom prst="rect">
            <a:avLst/>
          </a:prstGeom>
        </p:spPr>
      </p:pic>
      <p:pic>
        <p:nvPicPr>
          <p:cNvPr id="5" name="图片 4">
            <a:extLst>
              <a:ext uri="{FF2B5EF4-FFF2-40B4-BE49-F238E27FC236}">
                <a16:creationId xmlns:a16="http://schemas.microsoft.com/office/drawing/2014/main" id="{34003462-612B-440E-99B6-560A47B1D82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33327" y="1976922"/>
            <a:ext cx="3826445" cy="1344427"/>
          </a:xfrm>
          <a:prstGeom prst="rect">
            <a:avLst/>
          </a:prstGeom>
        </p:spPr>
      </p:pic>
      <p:pic>
        <p:nvPicPr>
          <p:cNvPr id="6" name="图片 5">
            <a:extLst>
              <a:ext uri="{FF2B5EF4-FFF2-40B4-BE49-F238E27FC236}">
                <a16:creationId xmlns:a16="http://schemas.microsoft.com/office/drawing/2014/main" id="{BCBED473-ED41-4362-82BD-9E66AF2D475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22449" y="4964719"/>
            <a:ext cx="1907352" cy="1129577"/>
          </a:xfrm>
          <a:prstGeom prst="rect">
            <a:avLst/>
          </a:prstGeom>
        </p:spPr>
      </p:pic>
      <p:pic>
        <p:nvPicPr>
          <p:cNvPr id="11" name="图片 10">
            <a:extLst>
              <a:ext uri="{FF2B5EF4-FFF2-40B4-BE49-F238E27FC236}">
                <a16:creationId xmlns:a16="http://schemas.microsoft.com/office/drawing/2014/main" id="{251D384B-029A-49B5-B694-D313970461A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402890" y="3346544"/>
            <a:ext cx="3076986" cy="1618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95380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65388BC-D977-4D37-A356-A31CD208E1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3085" y="665794"/>
            <a:ext cx="10058400" cy="932597"/>
          </a:xfrm>
        </p:spPr>
        <p:txBody>
          <a:bodyPr/>
          <a:lstStyle/>
          <a:p>
            <a:r>
              <a:rPr lang="en-US" altLang="zh-CN" dirty="0"/>
              <a:t>Method</a:t>
            </a:r>
            <a:r>
              <a:rPr lang="zh-CN" altLang="en-US" dirty="0"/>
              <a:t>（</a:t>
            </a:r>
            <a:r>
              <a:rPr lang="en-US" altLang="zh-CN" dirty="0"/>
              <a:t>about detection</a:t>
            </a:r>
            <a:r>
              <a:rPr lang="zh-CN" altLang="en-US" dirty="0"/>
              <a:t>）</a:t>
            </a:r>
          </a:p>
        </p:txBody>
      </p:sp>
      <p:sp>
        <p:nvSpPr>
          <p:cNvPr id="23" name="Rectangle 1129">
            <a:extLst>
              <a:ext uri="{FF2B5EF4-FFF2-40B4-BE49-F238E27FC236}">
                <a16:creationId xmlns:a16="http://schemas.microsoft.com/office/drawing/2014/main" id="{20D4AA87-5E4A-42C1-B189-DDD15A6DF0FC}"/>
              </a:ext>
            </a:extLst>
          </p:cNvPr>
          <p:cNvSpPr/>
          <p:nvPr/>
        </p:nvSpPr>
        <p:spPr>
          <a:xfrm>
            <a:off x="728245" y="4812700"/>
            <a:ext cx="926297" cy="152019"/>
          </a:xfrm>
          <a:prstGeom prst="rect">
            <a:avLst/>
          </a:prstGeom>
          <a:ln>
            <a:noFill/>
          </a:ln>
        </p:spPr>
        <p:txBody>
          <a:bodyPr vert="horz" lIns="0" tIns="0" rIns="0" bIns="0" rtlCol="0"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endParaRPr lang="zh-CN" sz="1100" kern="1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pic>
        <p:nvPicPr>
          <p:cNvPr id="28" name="Picture 1299">
            <a:extLst>
              <a:ext uri="{FF2B5EF4-FFF2-40B4-BE49-F238E27FC236}">
                <a16:creationId xmlns:a16="http://schemas.microsoft.com/office/drawing/2014/main" id="{3A7D98F6-156A-44AE-BD94-9D992D6052D6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782594" y="1653255"/>
            <a:ext cx="5171439" cy="4392506"/>
          </a:xfrm>
          <a:prstGeom prst="rect">
            <a:avLst/>
          </a:prstGeom>
        </p:spPr>
      </p:pic>
      <p:pic>
        <p:nvPicPr>
          <p:cNvPr id="41" name="图片 40">
            <a:extLst>
              <a:ext uri="{FF2B5EF4-FFF2-40B4-BE49-F238E27FC236}">
                <a16:creationId xmlns:a16="http://schemas.microsoft.com/office/drawing/2014/main" id="{1D20EE34-09B0-4EEF-B392-94F0B7BDFA0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01172" y="2011970"/>
            <a:ext cx="2194749" cy="663163"/>
          </a:xfrm>
          <a:prstGeom prst="rect">
            <a:avLst/>
          </a:prstGeom>
        </p:spPr>
      </p:pic>
      <p:pic>
        <p:nvPicPr>
          <p:cNvPr id="43" name="图片 42">
            <a:extLst>
              <a:ext uri="{FF2B5EF4-FFF2-40B4-BE49-F238E27FC236}">
                <a16:creationId xmlns:a16="http://schemas.microsoft.com/office/drawing/2014/main" id="{F6CC86E5-86B5-430E-AEA7-EBC0812D06B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53524" y="4278164"/>
            <a:ext cx="3152948" cy="808448"/>
          </a:xfrm>
          <a:prstGeom prst="rect">
            <a:avLst/>
          </a:prstGeom>
        </p:spPr>
      </p:pic>
      <p:pic>
        <p:nvPicPr>
          <p:cNvPr id="3" name="图片 2">
            <a:extLst>
              <a:ext uri="{FF2B5EF4-FFF2-40B4-BE49-F238E27FC236}">
                <a16:creationId xmlns:a16="http://schemas.microsoft.com/office/drawing/2014/main" id="{C11CCA65-7039-4610-9C98-97F646F5C3A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483625" y="5280480"/>
            <a:ext cx="3092747" cy="400110"/>
          </a:xfrm>
          <a:prstGeom prst="rect">
            <a:avLst/>
          </a:prstGeom>
        </p:spPr>
      </p:pic>
      <p:sp>
        <p:nvSpPr>
          <p:cNvPr id="7" name="箭头: 右 6">
            <a:extLst>
              <a:ext uri="{FF2B5EF4-FFF2-40B4-BE49-F238E27FC236}">
                <a16:creationId xmlns:a16="http://schemas.microsoft.com/office/drawing/2014/main" id="{B0343E9B-A210-48F6-8760-5BE36F0676A5}"/>
              </a:ext>
            </a:extLst>
          </p:cNvPr>
          <p:cNvSpPr/>
          <p:nvPr/>
        </p:nvSpPr>
        <p:spPr>
          <a:xfrm>
            <a:off x="9561883" y="3449871"/>
            <a:ext cx="644759" cy="47198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文本框 7">
            <a:extLst>
              <a:ext uri="{FF2B5EF4-FFF2-40B4-BE49-F238E27FC236}">
                <a16:creationId xmlns:a16="http://schemas.microsoft.com/office/drawing/2014/main" id="{61E046A6-3CA9-4F75-8C4E-7DE244F853DB}"/>
              </a:ext>
            </a:extLst>
          </p:cNvPr>
          <p:cNvSpPr txBox="1"/>
          <p:nvPr/>
        </p:nvSpPr>
        <p:spPr>
          <a:xfrm>
            <a:off x="10206642" y="3449398"/>
            <a:ext cx="14935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>
                <a:solidFill>
                  <a:srgbClr val="FF0000"/>
                </a:solidFill>
              </a:rPr>
              <a:t>Co-attention</a:t>
            </a:r>
            <a:endParaRPr lang="zh-CN" altLang="en-US" sz="2000" dirty="0">
              <a:solidFill>
                <a:srgbClr val="FF0000"/>
              </a:solidFill>
            </a:endParaRPr>
          </a:p>
        </p:txBody>
      </p:sp>
      <p:pic>
        <p:nvPicPr>
          <p:cNvPr id="10" name="图片 9">
            <a:extLst>
              <a:ext uri="{FF2B5EF4-FFF2-40B4-BE49-F238E27FC236}">
                <a16:creationId xmlns:a16="http://schemas.microsoft.com/office/drawing/2014/main" id="{F889F469-71B7-4BFD-83D5-BC310856DDEA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561713" y="3449358"/>
            <a:ext cx="2936570" cy="808448"/>
          </a:xfrm>
          <a:prstGeom prst="rect">
            <a:avLst/>
          </a:prstGeom>
        </p:spPr>
      </p:pic>
      <p:pic>
        <p:nvPicPr>
          <p:cNvPr id="4" name="图片 3">
            <a:extLst>
              <a:ext uri="{FF2B5EF4-FFF2-40B4-BE49-F238E27FC236}">
                <a16:creationId xmlns:a16="http://schemas.microsoft.com/office/drawing/2014/main" id="{9DD0BF6E-2815-4FD1-9E88-146F2ED5251A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284332" y="2644489"/>
            <a:ext cx="3237662" cy="7845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34173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E74D5B8-BB0B-419A-AE4B-4EA99887C1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Results</a:t>
            </a:r>
            <a:r>
              <a:rPr lang="zh-CN" altLang="en-US" dirty="0"/>
              <a:t>（</a:t>
            </a:r>
            <a:r>
              <a:rPr lang="en-US" altLang="zh-CN" dirty="0"/>
              <a:t> about detection </a:t>
            </a:r>
            <a:r>
              <a:rPr lang="zh-CN" altLang="en-US" dirty="0"/>
              <a:t>）</a:t>
            </a:r>
          </a:p>
        </p:txBody>
      </p:sp>
      <p:pic>
        <p:nvPicPr>
          <p:cNvPr id="5" name="图片 4">
            <a:extLst>
              <a:ext uri="{FF2B5EF4-FFF2-40B4-BE49-F238E27FC236}">
                <a16:creationId xmlns:a16="http://schemas.microsoft.com/office/drawing/2014/main" id="{678E5FDA-03AE-43D9-9AEC-7980E1E490F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9685" y="2049235"/>
            <a:ext cx="10325995" cy="3373120"/>
          </a:xfrm>
          <a:prstGeom prst="rect">
            <a:avLst/>
          </a:prstGeom>
        </p:spPr>
      </p:pic>
      <p:sp>
        <p:nvSpPr>
          <p:cNvPr id="7" name="椭圆 6">
            <a:extLst>
              <a:ext uri="{FF2B5EF4-FFF2-40B4-BE49-F238E27FC236}">
                <a16:creationId xmlns:a16="http://schemas.microsoft.com/office/drawing/2014/main" id="{DB4066F8-56BC-457A-8CBA-ADEF24FECF07}"/>
              </a:ext>
            </a:extLst>
          </p:cNvPr>
          <p:cNvSpPr/>
          <p:nvPr/>
        </p:nvSpPr>
        <p:spPr>
          <a:xfrm>
            <a:off x="9421792" y="3165355"/>
            <a:ext cx="879676" cy="1446836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椭圆 7">
            <a:extLst>
              <a:ext uri="{FF2B5EF4-FFF2-40B4-BE49-F238E27FC236}">
                <a16:creationId xmlns:a16="http://schemas.microsoft.com/office/drawing/2014/main" id="{3B8E302D-F304-46C7-AA09-DAF14ABEE3F9}"/>
              </a:ext>
            </a:extLst>
          </p:cNvPr>
          <p:cNvSpPr/>
          <p:nvPr/>
        </p:nvSpPr>
        <p:spPr>
          <a:xfrm>
            <a:off x="9421792" y="4768128"/>
            <a:ext cx="879676" cy="555711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椭圆 8">
            <a:extLst>
              <a:ext uri="{FF2B5EF4-FFF2-40B4-BE49-F238E27FC236}">
                <a16:creationId xmlns:a16="http://schemas.microsoft.com/office/drawing/2014/main" id="{07BAE1FE-33B9-4868-B4DE-9B2EA3485007}"/>
              </a:ext>
            </a:extLst>
          </p:cNvPr>
          <p:cNvSpPr/>
          <p:nvPr/>
        </p:nvSpPr>
        <p:spPr>
          <a:xfrm>
            <a:off x="3935392" y="4514127"/>
            <a:ext cx="879676" cy="335665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121979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BEF7B9F-78DD-43EB-B297-E31FDDADC2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Method</a:t>
            </a:r>
            <a:r>
              <a:rPr lang="zh-CN" altLang="en-US" dirty="0"/>
              <a:t>（</a:t>
            </a:r>
            <a:r>
              <a:rPr lang="en-US" altLang="zh-CN" dirty="0"/>
              <a:t>about explainable</a:t>
            </a:r>
            <a:r>
              <a:rPr lang="zh-CN" altLang="en-US" dirty="0"/>
              <a:t>）</a:t>
            </a:r>
          </a:p>
        </p:txBody>
      </p:sp>
      <p:grpSp>
        <p:nvGrpSpPr>
          <p:cNvPr id="30" name="组合 29">
            <a:extLst>
              <a:ext uri="{FF2B5EF4-FFF2-40B4-BE49-F238E27FC236}">
                <a16:creationId xmlns:a16="http://schemas.microsoft.com/office/drawing/2014/main" id="{9AC940D1-9EE1-430A-B2A1-04B2E0DA2A72}"/>
              </a:ext>
            </a:extLst>
          </p:cNvPr>
          <p:cNvGrpSpPr/>
          <p:nvPr/>
        </p:nvGrpSpPr>
        <p:grpSpPr>
          <a:xfrm>
            <a:off x="1097280" y="3119120"/>
            <a:ext cx="5232227" cy="1859280"/>
            <a:chOff x="863600" y="1849120"/>
            <a:chExt cx="5232227" cy="1859280"/>
          </a:xfrm>
        </p:grpSpPr>
        <p:sp>
          <p:nvSpPr>
            <p:cNvPr id="5" name="矩形 4">
              <a:extLst>
                <a:ext uri="{FF2B5EF4-FFF2-40B4-BE49-F238E27FC236}">
                  <a16:creationId xmlns:a16="http://schemas.microsoft.com/office/drawing/2014/main" id="{042B874E-EF4F-4FAB-A244-C51D9B965CE5}"/>
                </a:ext>
              </a:extLst>
            </p:cNvPr>
            <p:cNvSpPr/>
            <p:nvPr/>
          </p:nvSpPr>
          <p:spPr>
            <a:xfrm>
              <a:off x="1097280" y="1849120"/>
              <a:ext cx="4998547" cy="707886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  <a:scene3d>
                <a:camera prst="orthographicFront"/>
                <a:lightRig rig="harsh" dir="t"/>
              </a:scene3d>
              <a:sp3d extrusionH="57150" prstMaterial="matte">
                <a:bevelT w="63500" h="12700" prst="angle"/>
                <a:contourClr>
                  <a:schemeClr val="bg1">
                    <a:lumMod val="65000"/>
                  </a:schemeClr>
                </a:contourClr>
              </a:sp3d>
            </a:bodyPr>
            <a:lstStyle/>
            <a:p>
              <a:r>
                <a:rPr lang="en-US" altLang="zh-CN" sz="4000" b="1" cap="none" spc="0" dirty="0" err="1">
                  <a:ln/>
                  <a:solidFill>
                    <a:schemeClr val="accent3"/>
                  </a:solidFill>
                  <a:effectLst/>
                </a:rPr>
                <a:t>dEFEND</a:t>
              </a:r>
              <a:r>
                <a:rPr lang="en-US" altLang="zh-CN" sz="4000" b="1" cap="none" spc="0" dirty="0">
                  <a:ln/>
                  <a:solidFill>
                    <a:schemeClr val="accent3"/>
                  </a:solidFill>
                  <a:effectLst/>
                </a:rPr>
                <a:t>  vs  HAN</a:t>
              </a:r>
              <a:endParaRPr lang="zh-CN" altLang="en-US" sz="4000" b="1" cap="none" spc="0" dirty="0">
                <a:ln/>
                <a:solidFill>
                  <a:schemeClr val="accent3"/>
                </a:solidFill>
                <a:effectLst/>
              </a:endParaRPr>
            </a:p>
          </p:txBody>
        </p:sp>
        <p:cxnSp>
          <p:nvCxnSpPr>
            <p:cNvPr id="9" name="直接箭头连接符 8">
              <a:extLst>
                <a:ext uri="{FF2B5EF4-FFF2-40B4-BE49-F238E27FC236}">
                  <a16:creationId xmlns:a16="http://schemas.microsoft.com/office/drawing/2014/main" id="{A9238965-3F62-4E6A-941D-A8FCBA95B931}"/>
                </a:ext>
              </a:extLst>
            </p:cNvPr>
            <p:cNvCxnSpPr>
              <a:cxnSpLocks/>
            </p:cNvCxnSpPr>
            <p:nvPr/>
          </p:nvCxnSpPr>
          <p:spPr>
            <a:xfrm>
              <a:off x="1950720" y="2387600"/>
              <a:ext cx="0" cy="756920"/>
            </a:xfrm>
            <a:prstGeom prst="straightConnector1">
              <a:avLst/>
            </a:prstGeom>
            <a:ln w="5715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直接箭头连接符 9">
              <a:extLst>
                <a:ext uri="{FF2B5EF4-FFF2-40B4-BE49-F238E27FC236}">
                  <a16:creationId xmlns:a16="http://schemas.microsoft.com/office/drawing/2014/main" id="{BAD264F3-0D4A-489A-8EB2-CFAD9A5754FF}"/>
                </a:ext>
              </a:extLst>
            </p:cNvPr>
            <p:cNvCxnSpPr>
              <a:cxnSpLocks/>
            </p:cNvCxnSpPr>
            <p:nvPr/>
          </p:nvCxnSpPr>
          <p:spPr>
            <a:xfrm>
              <a:off x="4206065" y="2413298"/>
              <a:ext cx="0" cy="692536"/>
            </a:xfrm>
            <a:prstGeom prst="straightConnector1">
              <a:avLst/>
            </a:prstGeom>
            <a:ln w="5715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文本框 11">
              <a:extLst>
                <a:ext uri="{FF2B5EF4-FFF2-40B4-BE49-F238E27FC236}">
                  <a16:creationId xmlns:a16="http://schemas.microsoft.com/office/drawing/2014/main" id="{E4582CB7-43EF-4663-A87D-F2B01D7A00CC}"/>
                </a:ext>
              </a:extLst>
            </p:cNvPr>
            <p:cNvSpPr txBox="1"/>
            <p:nvPr/>
          </p:nvSpPr>
          <p:spPr>
            <a:xfrm>
              <a:off x="863600" y="3062068"/>
              <a:ext cx="245872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3600" dirty="0"/>
                <a:t>RS</a:t>
              </a:r>
              <a:r>
                <a:rPr lang="zh-CN" altLang="en-US" sz="3600" dirty="0"/>
                <a:t>（</a:t>
              </a:r>
              <a:r>
                <a:rPr lang="en-US" altLang="zh-CN" sz="3600" dirty="0"/>
                <a:t>1</a:t>
              </a:r>
              <a:r>
                <a:rPr lang="zh-CN" altLang="en-US" sz="3600" dirty="0"/>
                <a:t>）</a:t>
              </a:r>
              <a:r>
                <a:rPr lang="en-US" altLang="zh-CN" sz="3600" dirty="0"/>
                <a:t> </a:t>
              </a:r>
              <a:endParaRPr lang="zh-CN" altLang="en-US" sz="3600" dirty="0"/>
            </a:p>
          </p:txBody>
        </p:sp>
        <p:sp>
          <p:nvSpPr>
            <p:cNvPr id="13" name="文本框 12">
              <a:extLst>
                <a:ext uri="{FF2B5EF4-FFF2-40B4-BE49-F238E27FC236}">
                  <a16:creationId xmlns:a16="http://schemas.microsoft.com/office/drawing/2014/main" id="{05C7071B-7529-415E-A1CB-17279312F479}"/>
                </a:ext>
              </a:extLst>
            </p:cNvPr>
            <p:cNvSpPr txBox="1"/>
            <p:nvPr/>
          </p:nvSpPr>
          <p:spPr>
            <a:xfrm>
              <a:off x="3180080" y="3062069"/>
              <a:ext cx="245872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3600" dirty="0"/>
                <a:t>RS</a:t>
              </a:r>
              <a:r>
                <a:rPr lang="zh-CN" altLang="en-US" sz="3600" dirty="0"/>
                <a:t>（</a:t>
              </a:r>
              <a:r>
                <a:rPr lang="en-US" altLang="zh-CN" sz="3600" dirty="0"/>
                <a:t>2</a:t>
              </a:r>
              <a:r>
                <a:rPr lang="zh-CN" altLang="en-US" sz="3600" dirty="0"/>
                <a:t>）</a:t>
              </a:r>
              <a:r>
                <a:rPr lang="en-US" altLang="zh-CN" sz="3600" dirty="0"/>
                <a:t> </a:t>
              </a:r>
              <a:endParaRPr lang="zh-CN" altLang="en-US" sz="3600" dirty="0"/>
            </a:p>
          </p:txBody>
        </p:sp>
        <p:cxnSp>
          <p:nvCxnSpPr>
            <p:cNvPr id="15" name="直接连接符 14">
              <a:extLst>
                <a:ext uri="{FF2B5EF4-FFF2-40B4-BE49-F238E27FC236}">
                  <a16:creationId xmlns:a16="http://schemas.microsoft.com/office/drawing/2014/main" id="{311426A8-A475-4703-BEE3-3837F75DA44F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2860040" y="3428999"/>
              <a:ext cx="604520" cy="1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文本框 17">
              <a:extLst>
                <a:ext uri="{FF2B5EF4-FFF2-40B4-BE49-F238E27FC236}">
                  <a16:creationId xmlns:a16="http://schemas.microsoft.com/office/drawing/2014/main" id="{939D298F-E056-44D7-B8A3-2F824415573D}"/>
                </a:ext>
              </a:extLst>
            </p:cNvPr>
            <p:cNvSpPr txBox="1"/>
            <p:nvPr/>
          </p:nvSpPr>
          <p:spPr>
            <a:xfrm>
              <a:off x="2621281" y="3028889"/>
              <a:ext cx="1117597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2000" dirty="0">
                  <a:solidFill>
                    <a:srgbClr val="FF0000"/>
                  </a:solidFill>
                </a:rPr>
                <a:t>R˜S</a:t>
              </a:r>
              <a:endParaRPr lang="zh-CN" altLang="en-US" sz="2000" dirty="0">
                <a:solidFill>
                  <a:srgbClr val="FF0000"/>
                </a:solidFill>
              </a:endParaRPr>
            </a:p>
          </p:txBody>
        </p:sp>
      </p:grpSp>
      <p:sp>
        <p:nvSpPr>
          <p:cNvPr id="28" name="文本框 27">
            <a:extLst>
              <a:ext uri="{FF2B5EF4-FFF2-40B4-BE49-F238E27FC236}">
                <a16:creationId xmlns:a16="http://schemas.microsoft.com/office/drawing/2014/main" id="{82C6C556-2CC3-4348-A520-5CEE8DCA3BFE}"/>
              </a:ext>
            </a:extLst>
          </p:cNvPr>
          <p:cNvSpPr txBox="1"/>
          <p:nvPr/>
        </p:nvSpPr>
        <p:spPr>
          <a:xfrm>
            <a:off x="1650999" y="5624174"/>
            <a:ext cx="35255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b="1" dirty="0">
                <a:latin typeface="+mj-lt"/>
              </a:rPr>
              <a:t>R˜S from </a:t>
            </a:r>
            <a:r>
              <a:rPr lang="zh-CN" altLang="en-US" sz="2000" b="1" dirty="0">
                <a:latin typeface="+mj-lt"/>
              </a:rPr>
              <a:t> </a:t>
            </a:r>
            <a:r>
              <a:rPr lang="en-US" altLang="zh-CN" sz="2000" b="1" dirty="0" err="1">
                <a:latin typeface="+mj-lt"/>
              </a:rPr>
              <a:t>ClaimBuster</a:t>
            </a:r>
            <a:endParaRPr lang="en-US" altLang="zh-CN" sz="2000" b="1" dirty="0">
              <a:latin typeface="+mj-lt"/>
            </a:endParaRPr>
          </a:p>
        </p:txBody>
      </p:sp>
      <p:cxnSp>
        <p:nvCxnSpPr>
          <p:cNvPr id="35" name="直接连接符 34">
            <a:extLst>
              <a:ext uri="{FF2B5EF4-FFF2-40B4-BE49-F238E27FC236}">
                <a16:creationId xmlns:a16="http://schemas.microsoft.com/office/drawing/2014/main" id="{EDFB6E3F-69B3-470A-B9C7-DD39A2D4ABE0}"/>
              </a:ext>
            </a:extLst>
          </p:cNvPr>
          <p:cNvCxnSpPr>
            <a:cxnSpLocks/>
            <a:stCxn id="33" idx="1"/>
            <a:endCxn id="34" idx="3"/>
          </p:cNvCxnSpPr>
          <p:nvPr/>
        </p:nvCxnSpPr>
        <p:spPr>
          <a:xfrm flipH="1">
            <a:off x="7609586" y="4701967"/>
            <a:ext cx="1198965" cy="4782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5" name="组合 44">
            <a:extLst>
              <a:ext uri="{FF2B5EF4-FFF2-40B4-BE49-F238E27FC236}">
                <a16:creationId xmlns:a16="http://schemas.microsoft.com/office/drawing/2014/main" id="{C19BA354-3349-4077-9884-85F3F8AAF201}"/>
              </a:ext>
            </a:extLst>
          </p:cNvPr>
          <p:cNvGrpSpPr/>
          <p:nvPr/>
        </p:nvGrpSpPr>
        <p:grpSpPr>
          <a:xfrm>
            <a:off x="5872480" y="3170634"/>
            <a:ext cx="5344153" cy="1859280"/>
            <a:chOff x="5811521" y="1849120"/>
            <a:chExt cx="5344153" cy="1859280"/>
          </a:xfrm>
        </p:grpSpPr>
        <p:sp>
          <p:nvSpPr>
            <p:cNvPr id="29" name="矩形 28">
              <a:extLst>
                <a:ext uri="{FF2B5EF4-FFF2-40B4-BE49-F238E27FC236}">
                  <a16:creationId xmlns:a16="http://schemas.microsoft.com/office/drawing/2014/main" id="{63C59FF4-B848-4CD3-80B6-2A3DB33C97E8}"/>
                </a:ext>
              </a:extLst>
            </p:cNvPr>
            <p:cNvSpPr/>
            <p:nvPr/>
          </p:nvSpPr>
          <p:spPr>
            <a:xfrm>
              <a:off x="5811521" y="1849120"/>
              <a:ext cx="5344153" cy="707886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  <a:scene3d>
                <a:camera prst="orthographicFront"/>
                <a:lightRig rig="harsh" dir="t"/>
              </a:scene3d>
              <a:sp3d extrusionH="57150" prstMaterial="matte">
                <a:bevelT w="63500" h="12700" prst="angle"/>
                <a:contourClr>
                  <a:schemeClr val="bg1">
                    <a:lumMod val="65000"/>
                  </a:schemeClr>
                </a:contourClr>
              </a:sp3d>
            </a:bodyPr>
            <a:lstStyle/>
            <a:p>
              <a:r>
                <a:rPr lang="en-US" altLang="zh-CN" sz="4000" b="1" cap="none" spc="0" dirty="0" err="1">
                  <a:ln/>
                  <a:solidFill>
                    <a:schemeClr val="accent3"/>
                  </a:solidFill>
                  <a:effectLst/>
                </a:rPr>
                <a:t>dEFEND</a:t>
              </a:r>
              <a:r>
                <a:rPr lang="en-US" altLang="zh-CN" sz="4000" b="1" cap="none" spc="0" dirty="0">
                  <a:ln/>
                  <a:solidFill>
                    <a:schemeClr val="accent3"/>
                  </a:solidFill>
                  <a:effectLst/>
                </a:rPr>
                <a:t>  vs  HPA-BLSTM</a:t>
              </a:r>
              <a:endParaRPr lang="zh-CN" altLang="en-US" sz="4000" b="1" cap="none" spc="0" dirty="0">
                <a:ln/>
                <a:solidFill>
                  <a:schemeClr val="accent3"/>
                </a:solidFill>
                <a:effectLst/>
              </a:endParaRPr>
            </a:p>
          </p:txBody>
        </p:sp>
        <p:cxnSp>
          <p:nvCxnSpPr>
            <p:cNvPr id="31" name="直接箭头连接符 30">
              <a:extLst>
                <a:ext uri="{FF2B5EF4-FFF2-40B4-BE49-F238E27FC236}">
                  <a16:creationId xmlns:a16="http://schemas.microsoft.com/office/drawing/2014/main" id="{6BF69E17-D968-4DC2-9F98-4F097D29AB9D}"/>
                </a:ext>
              </a:extLst>
            </p:cNvPr>
            <p:cNvCxnSpPr>
              <a:cxnSpLocks/>
            </p:cNvCxnSpPr>
            <p:nvPr/>
          </p:nvCxnSpPr>
          <p:spPr>
            <a:xfrm>
              <a:off x="6664785" y="2426584"/>
              <a:ext cx="0" cy="692536"/>
            </a:xfrm>
            <a:prstGeom prst="straightConnector1">
              <a:avLst/>
            </a:prstGeom>
            <a:ln w="5715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直接箭头连接符 31">
              <a:extLst>
                <a:ext uri="{FF2B5EF4-FFF2-40B4-BE49-F238E27FC236}">
                  <a16:creationId xmlns:a16="http://schemas.microsoft.com/office/drawing/2014/main" id="{9BC079FF-C273-4496-8B1B-F86A6FD04944}"/>
                </a:ext>
              </a:extLst>
            </p:cNvPr>
            <p:cNvCxnSpPr>
              <a:cxnSpLocks/>
            </p:cNvCxnSpPr>
            <p:nvPr/>
          </p:nvCxnSpPr>
          <p:spPr>
            <a:xfrm>
              <a:off x="9601025" y="2385116"/>
              <a:ext cx="0" cy="692536"/>
            </a:xfrm>
            <a:prstGeom prst="straightConnector1">
              <a:avLst/>
            </a:prstGeom>
            <a:ln w="5715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文本框 32">
              <a:extLst>
                <a:ext uri="{FF2B5EF4-FFF2-40B4-BE49-F238E27FC236}">
                  <a16:creationId xmlns:a16="http://schemas.microsoft.com/office/drawing/2014/main" id="{700D13B9-3E21-465D-B98D-99841877340D}"/>
                </a:ext>
              </a:extLst>
            </p:cNvPr>
            <p:cNvSpPr txBox="1"/>
            <p:nvPr/>
          </p:nvSpPr>
          <p:spPr>
            <a:xfrm>
              <a:off x="8747592" y="3057287"/>
              <a:ext cx="1706865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3600" dirty="0"/>
                <a:t>L(2)</a:t>
              </a:r>
              <a:endParaRPr lang="zh-CN" altLang="en-US" sz="3600" dirty="0"/>
            </a:p>
          </p:txBody>
        </p:sp>
        <p:sp>
          <p:nvSpPr>
            <p:cNvPr id="34" name="文本框 33">
              <a:extLst>
                <a:ext uri="{FF2B5EF4-FFF2-40B4-BE49-F238E27FC236}">
                  <a16:creationId xmlns:a16="http://schemas.microsoft.com/office/drawing/2014/main" id="{BF6A9205-A363-4C3C-BADC-FD3C6526050F}"/>
                </a:ext>
              </a:extLst>
            </p:cNvPr>
            <p:cNvSpPr txBox="1"/>
            <p:nvPr/>
          </p:nvSpPr>
          <p:spPr>
            <a:xfrm>
              <a:off x="5841762" y="3062069"/>
              <a:ext cx="1706865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3600" dirty="0"/>
                <a:t>L(1)</a:t>
              </a:r>
              <a:endParaRPr lang="zh-CN" altLang="en-US" sz="3600" dirty="0"/>
            </a:p>
          </p:txBody>
        </p:sp>
        <p:sp>
          <p:nvSpPr>
            <p:cNvPr id="44" name="文本框 43">
              <a:extLst>
                <a:ext uri="{FF2B5EF4-FFF2-40B4-BE49-F238E27FC236}">
                  <a16:creationId xmlns:a16="http://schemas.microsoft.com/office/drawing/2014/main" id="{6D8CF30C-34AD-441A-8DDC-761458BD8C3D}"/>
                </a:ext>
              </a:extLst>
            </p:cNvPr>
            <p:cNvSpPr txBox="1"/>
            <p:nvPr/>
          </p:nvSpPr>
          <p:spPr>
            <a:xfrm>
              <a:off x="7538720" y="3010554"/>
              <a:ext cx="1117597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2000" dirty="0">
                  <a:solidFill>
                    <a:srgbClr val="FF0000"/>
                  </a:solidFill>
                </a:rPr>
                <a:t>AMT</a:t>
              </a:r>
              <a:endParaRPr lang="zh-CN" altLang="en-US" sz="2000" dirty="0">
                <a:solidFill>
                  <a:srgbClr val="FF0000"/>
                </a:solidFill>
              </a:endParaRPr>
            </a:p>
          </p:txBody>
        </p:sp>
      </p:grpSp>
      <p:sp>
        <p:nvSpPr>
          <p:cNvPr id="48" name="文本框 47">
            <a:extLst>
              <a:ext uri="{FF2B5EF4-FFF2-40B4-BE49-F238E27FC236}">
                <a16:creationId xmlns:a16="http://schemas.microsoft.com/office/drawing/2014/main" id="{A6E1AC28-B25F-4A50-844D-778B50DF35C8}"/>
              </a:ext>
            </a:extLst>
          </p:cNvPr>
          <p:cNvSpPr txBox="1"/>
          <p:nvPr/>
        </p:nvSpPr>
        <p:spPr>
          <a:xfrm>
            <a:off x="1330960" y="2011680"/>
            <a:ext cx="389127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800" dirty="0">
                <a:solidFill>
                  <a:srgbClr val="C00000"/>
                </a:solidFill>
                <a:latin typeface="+mn-ea"/>
              </a:rPr>
              <a:t>news level</a:t>
            </a:r>
            <a:endParaRPr lang="zh-CN" altLang="en-US" sz="2800" dirty="0">
              <a:solidFill>
                <a:srgbClr val="C00000"/>
              </a:solidFill>
              <a:latin typeface="+mn-ea"/>
            </a:endParaRPr>
          </a:p>
        </p:txBody>
      </p:sp>
      <p:sp>
        <p:nvSpPr>
          <p:cNvPr id="49" name="文本框 48">
            <a:extLst>
              <a:ext uri="{FF2B5EF4-FFF2-40B4-BE49-F238E27FC236}">
                <a16:creationId xmlns:a16="http://schemas.microsoft.com/office/drawing/2014/main" id="{32C20CED-E5FB-430F-B827-1810A21CE892}"/>
              </a:ext>
            </a:extLst>
          </p:cNvPr>
          <p:cNvSpPr txBox="1"/>
          <p:nvPr/>
        </p:nvSpPr>
        <p:spPr>
          <a:xfrm>
            <a:off x="6217667" y="2060778"/>
            <a:ext cx="389127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800" dirty="0">
                <a:solidFill>
                  <a:srgbClr val="C00000"/>
                </a:solidFill>
                <a:latin typeface="+mn-ea"/>
              </a:rPr>
              <a:t>comment level</a:t>
            </a:r>
            <a:endParaRPr lang="zh-CN" altLang="en-US" sz="2800" dirty="0">
              <a:solidFill>
                <a:srgbClr val="C00000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9856978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2A0EC1C-A30C-4D9B-9CFF-14339269D9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altLang="zh-CN" dirty="0"/>
              <a:t>Results</a:t>
            </a:r>
            <a:r>
              <a:rPr lang="zh-CN" altLang="en-US" dirty="0"/>
              <a:t>（</a:t>
            </a:r>
            <a:r>
              <a:rPr lang="en-US" altLang="zh-CN" dirty="0"/>
              <a:t> about explainable </a:t>
            </a:r>
            <a:r>
              <a:rPr lang="zh-CN" altLang="en-US" dirty="0"/>
              <a:t>）</a:t>
            </a:r>
            <a:r>
              <a:rPr lang="en-US" altLang="zh-CN" dirty="0"/>
              <a:t>by  </a:t>
            </a:r>
            <a:r>
              <a:rPr lang="en-US" altLang="zh-CN" dirty="0" err="1"/>
              <a:t>ClaimBuster</a:t>
            </a:r>
            <a:endParaRPr lang="zh-CN" altLang="en-US" dirty="0"/>
          </a:p>
        </p:txBody>
      </p:sp>
      <p:pic>
        <p:nvPicPr>
          <p:cNvPr id="5" name="图片 4">
            <a:extLst>
              <a:ext uri="{FF2B5EF4-FFF2-40B4-BE49-F238E27FC236}">
                <a16:creationId xmlns:a16="http://schemas.microsoft.com/office/drawing/2014/main" id="{02B13951-D8F5-4306-B096-31F767D4590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53726" y="1790707"/>
            <a:ext cx="3096353" cy="4437374"/>
          </a:xfrm>
          <a:prstGeom prst="rect">
            <a:avLst/>
          </a:prstGeom>
        </p:spPr>
      </p:pic>
      <p:pic>
        <p:nvPicPr>
          <p:cNvPr id="6" name="图片 5">
            <a:extLst>
              <a:ext uri="{FF2B5EF4-FFF2-40B4-BE49-F238E27FC236}">
                <a16:creationId xmlns:a16="http://schemas.microsoft.com/office/drawing/2014/main" id="{F99EE1AA-78F2-4F66-9A7C-0E46724937E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60730" y="1831347"/>
            <a:ext cx="3223349" cy="44373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4113677"/>
      </p:ext>
    </p:extLst>
  </p:cSld>
  <p:clrMapOvr>
    <a:masterClrMapping/>
  </p:clrMapOvr>
</p:sld>
</file>

<file path=ppt/theme/theme1.xml><?xml version="1.0" encoding="utf-8"?>
<a:theme xmlns:a="http://schemas.openxmlformats.org/drawingml/2006/main" name="回顾">
  <a:themeElements>
    <a:clrScheme name="回顾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回顾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回顾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683</TotalTime>
  <Words>358</Words>
  <Application>Microsoft Office PowerPoint</Application>
  <PresentationFormat>宽屏</PresentationFormat>
  <Paragraphs>37</Paragraphs>
  <Slides>11</Slides>
  <Notes>6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11</vt:i4>
      </vt:variant>
    </vt:vector>
  </HeadingPairs>
  <TitlesOfParts>
    <vt:vector size="16" baseType="lpstr">
      <vt:lpstr>等线</vt:lpstr>
      <vt:lpstr>宋体</vt:lpstr>
      <vt:lpstr>Calibri</vt:lpstr>
      <vt:lpstr>Calibri Light</vt:lpstr>
      <vt:lpstr>回顾</vt:lpstr>
      <vt:lpstr>dEFEND: Explainable Fake News Detection</vt:lpstr>
      <vt:lpstr>contents</vt:lpstr>
      <vt:lpstr>PowerPoint 演示文稿</vt:lpstr>
      <vt:lpstr>Method（about detection）</vt:lpstr>
      <vt:lpstr>Method（about detection）</vt:lpstr>
      <vt:lpstr>Method（about detection）</vt:lpstr>
      <vt:lpstr>Results（ about detection ）</vt:lpstr>
      <vt:lpstr>Method（about explainable）</vt:lpstr>
      <vt:lpstr>Results（ about explainable ）by  ClaimBuster</vt:lpstr>
      <vt:lpstr>Results（ about explainable ）by  AMT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Hasee</dc:creator>
  <cp:lastModifiedBy>Hasee</cp:lastModifiedBy>
  <cp:revision>37</cp:revision>
  <dcterms:created xsi:type="dcterms:W3CDTF">2019-10-17T08:01:04Z</dcterms:created>
  <dcterms:modified xsi:type="dcterms:W3CDTF">2019-10-27T17:27:06Z</dcterms:modified>
</cp:coreProperties>
</file>