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2" r:id="rId4"/>
    <p:sldId id="268" r:id="rId5"/>
    <p:sldId id="277" r:id="rId6"/>
    <p:sldId id="270" r:id="rId7"/>
    <p:sldId id="274" r:id="rId8"/>
    <p:sldId id="275" r:id="rId9"/>
    <p:sldId id="269" r:id="rId10"/>
    <p:sldId id="273" r:id="rId11"/>
    <p:sldId id="279" r:id="rId12"/>
    <p:sldId id="280" r:id="rId13"/>
    <p:sldId id="281" r:id="rId14"/>
    <p:sldId id="282" r:id="rId15"/>
    <p:sldId id="260" r:id="rId16"/>
    <p:sldId id="276" r:id="rId17"/>
    <p:sldId id="258" r:id="rId18"/>
    <p:sldId id="257" r:id="rId19"/>
    <p:sldId id="263" r:id="rId20"/>
    <p:sldId id="264" r:id="rId21"/>
    <p:sldId id="262" r:id="rId22"/>
    <p:sldId id="265" r:id="rId23"/>
    <p:sldId id="278" r:id="rId24"/>
    <p:sldId id="28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16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14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1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8406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55362"/>
            <a:ext cx="10515600" cy="435133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44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0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76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52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58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83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41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98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6764-81D9-4ABB-84B6-7A93D48FC47C}" type="datetimeFigureOut">
              <a:rPr lang="zh-CN" altLang="en-US" smtClean="0"/>
              <a:t>2019/12/30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E53E-9401-4116-8CFA-A1E990A6D1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11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20948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5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</a:t>
            </a:r>
            <a:r>
              <a:rPr lang="en-US" altLang="zh-CN" sz="5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5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r>
              <a:rPr lang="en-US" altLang="zh-CN" sz="5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540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5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对抗</a:t>
            </a:r>
            <a:r>
              <a:rPr lang="zh-CN" altLang="en-US" sz="5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样本</a:t>
            </a:r>
            <a:endParaRPr lang="zh-CN" altLang="en-US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07096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200" smtClean="0"/>
              <a:t>刘野</a:t>
            </a:r>
            <a:endParaRPr lang="zh-CN" altLang="en-US" sz="3200"/>
          </a:p>
        </p:txBody>
      </p:sp>
    </p:spTree>
    <p:extLst>
      <p:ext uri="{BB962C8B-B14F-4D97-AF65-F5344CB8AC3E}">
        <p14:creationId xmlns:p14="http://schemas.microsoft.com/office/powerpoint/2010/main" val="41096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总结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969" y="1163518"/>
            <a:ext cx="5808786" cy="569448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mtClean="0"/>
              <a:t>1.</a:t>
            </a:r>
            <a:r>
              <a:rPr lang="zh-CN" altLang="en-US" smtClean="0"/>
              <a:t>模型仍然是非常重要的</a:t>
            </a:r>
            <a:endParaRPr lang="en-US" altLang="zh-CN" smtClean="0"/>
          </a:p>
          <a:p>
            <a:pPr marL="0" indent="0">
              <a:buNone/>
            </a:pPr>
            <a:endParaRPr lang="en-US" altLang="zh-CN" smtClean="0"/>
          </a:p>
          <a:p>
            <a:pPr marL="0" indent="0">
              <a:buNone/>
            </a:pPr>
            <a:r>
              <a:rPr lang="en-US" altLang="zh-CN" smtClean="0"/>
              <a:t>2.</a:t>
            </a:r>
            <a:r>
              <a:rPr lang="zh-CN" altLang="en-US" smtClean="0"/>
              <a:t>纹理确实比形状靠谱</a:t>
            </a:r>
            <a:endParaRPr lang="en-US" altLang="zh-CN" smtClean="0"/>
          </a:p>
          <a:p>
            <a:pPr marL="0" indent="0">
              <a:buNone/>
            </a:pPr>
            <a:endParaRPr lang="en-US" altLang="zh-CN" smtClean="0"/>
          </a:p>
          <a:p>
            <a:pPr marL="0" indent="0">
              <a:buNone/>
            </a:pPr>
            <a:r>
              <a:rPr lang="en-US" altLang="zh-CN" smtClean="0"/>
              <a:t>3.</a:t>
            </a:r>
            <a:r>
              <a:rPr lang="zh-CN" altLang="en-US" smtClean="0"/>
              <a:t>低频噪声比高频噪声更好</a:t>
            </a:r>
            <a:endParaRPr lang="en-US" altLang="zh-CN" smtClean="0"/>
          </a:p>
          <a:p>
            <a:pPr marL="0" indent="0">
              <a:buNone/>
            </a:pPr>
            <a:endParaRPr lang="en-US" altLang="zh-CN" smtClean="0"/>
          </a:p>
          <a:p>
            <a:pPr marL="0" indent="0">
              <a:buNone/>
            </a:pPr>
            <a:r>
              <a:rPr lang="en-US" altLang="zh-CN" smtClean="0"/>
              <a:t>4.</a:t>
            </a:r>
            <a:r>
              <a:rPr lang="zh-CN" altLang="en-US" smtClean="0"/>
              <a:t>为什么低频的比高频的更好呢？</a:t>
            </a:r>
            <a:endParaRPr lang="en-US" altLang="zh-CN" smtClean="0"/>
          </a:p>
          <a:p>
            <a:pPr marL="0" indent="0">
              <a:buNone/>
            </a:pPr>
            <a:endParaRPr lang="en-US" altLang="zh-CN" smtClean="0"/>
          </a:p>
          <a:p>
            <a:pPr marL="0" indent="0">
              <a:buNone/>
            </a:pPr>
            <a:r>
              <a:rPr lang="en-US" altLang="zh-CN" smtClean="0"/>
              <a:t>5.</a:t>
            </a:r>
            <a:r>
              <a:rPr lang="zh-CN" altLang="en-US" smtClean="0"/>
              <a:t>怎么有效得构造低频噪声？</a:t>
            </a:r>
            <a:endParaRPr lang="en-US" altLang="zh-CN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984" y="624477"/>
            <a:ext cx="2450122" cy="24501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481" y="612753"/>
            <a:ext cx="2461846" cy="24618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054" y="3258436"/>
            <a:ext cx="2444261" cy="24442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43650" y="3400734"/>
            <a:ext cx="315350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低频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纹理</a:t>
            </a:r>
            <a:endParaRPr lang="en-US" altLang="zh-CN" sz="20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高频：</a:t>
            </a: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轮廓</a:t>
            </a:r>
            <a:r>
              <a:rPr lang="zh-CN" altLang="en-US" sz="20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，边缘</a:t>
            </a: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形状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69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smtClean="0"/>
              <a:t>低频噪声和高频噪声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6507" y="913403"/>
            <a:ext cx="3817807" cy="34939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38" y="1172200"/>
            <a:ext cx="7225807" cy="27321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1338" y="5144873"/>
            <a:ext cx="11472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Dong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Yinpeng, et al. “Evading Defenses to Transferable Adversarial Examples by Translation-Invariant Attacks.” </a:t>
            </a:r>
            <a:r>
              <a:rPr lang="en-US" altLang="zh-CN" sz="1600" i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IEEE Conference on Computer Vision and Pattern Recognition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2019, pp. 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4312–4321</a:t>
            </a:r>
            <a:r>
              <a:rPr lang="en-US" altLang="zh-CN" sz="16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16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Brunner, Thomas, et al. “Guessing Smart: Biased Sampling for Efficient Black-Box Adversarial Attacks.” </a:t>
            </a:r>
            <a:r>
              <a:rPr lang="en-US" altLang="zh-CN" sz="1600" i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IEEE International Conference on Computer Vision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2018, pp. 4958–4966.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smtClean="0"/>
              <a:t>低频噪声和高频噪声</a:t>
            </a:r>
            <a:endParaRPr lang="zh-CN" altLang="en-US" sz="3600"/>
          </a:p>
        </p:txBody>
      </p:sp>
      <p:sp>
        <p:nvSpPr>
          <p:cNvPr id="5" name="矩形 4"/>
          <p:cNvSpPr/>
          <p:nvPr/>
        </p:nvSpPr>
        <p:spPr>
          <a:xfrm>
            <a:off x="451338" y="5587841"/>
            <a:ext cx="11289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 Sharma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Yash, et al. “On the Effectiveness of Low Frequency Perturbations.” </a:t>
            </a:r>
            <a:r>
              <a:rPr lang="en-US" altLang="zh-CN" sz="1600" i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Twenty-Eighth International Joint Conference on Artificial Intelligence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2019, pp. 3389–3396.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86" y="984069"/>
            <a:ext cx="11695197" cy="381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smtClean="0"/>
              <a:t>低频噪声和高频噪声</a:t>
            </a:r>
            <a:endParaRPr lang="zh-CN" altLang="en-US" sz="3600"/>
          </a:p>
        </p:txBody>
      </p:sp>
      <p:sp>
        <p:nvSpPr>
          <p:cNvPr id="5" name="矩形 4"/>
          <p:cNvSpPr/>
          <p:nvPr/>
        </p:nvSpPr>
        <p:spPr>
          <a:xfrm>
            <a:off x="838200" y="5474677"/>
            <a:ext cx="7133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Guo, Chuan, et al. “Low Frequency Adversarial Perturbation.” </a:t>
            </a:r>
            <a:r>
              <a:rPr lang="en-US" altLang="zh-CN" sz="1600" i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UAI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2018, p. 411.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0826"/>
            <a:ext cx="10292815" cy="32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smtClean="0"/>
              <a:t>问题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4684"/>
            <a:ext cx="10515600" cy="5643316"/>
          </a:xfrm>
        </p:spPr>
        <p:txBody>
          <a:bodyPr/>
          <a:lstStyle/>
          <a:p>
            <a:r>
              <a:rPr lang="zh-CN" altLang="en-US" smtClean="0"/>
              <a:t>怎么生成一个目标图像的纹理？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纹理和低频噪声之间的内在联系？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神经网络为什么偏向于纹理？</a:t>
            </a:r>
            <a:endParaRPr lang="en-US" altLang="zh-CN" smtClean="0"/>
          </a:p>
          <a:p>
            <a:endParaRPr lang="en-US" altLang="zh-CN"/>
          </a:p>
          <a:p>
            <a:r>
              <a:rPr lang="zh-CN" altLang="en-US" smtClean="0"/>
              <a:t>图像的低频噪声是怎么表示？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文本的低频噪声呢？是什么？怎么表示？有效吗？</a:t>
            </a:r>
            <a:endParaRPr lang="en-US" altLang="zh-CN" smtClean="0"/>
          </a:p>
          <a:p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84068"/>
          </a:xfrm>
        </p:spPr>
        <p:txBody>
          <a:bodyPr>
            <a:normAutofit/>
          </a:bodyPr>
          <a:lstStyle/>
          <a:p>
            <a:r>
              <a:rPr lang="zh-CN" altLang="en-US" sz="4000" smtClean="0"/>
              <a:t>文本对抗</a:t>
            </a:r>
            <a:r>
              <a:rPr lang="zh-CN" altLang="en-US" sz="4000"/>
              <a:t>样本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19867"/>
            <a:ext cx="7196734" cy="4351338"/>
          </a:xfrm>
        </p:spPr>
      </p:pic>
      <p:sp>
        <p:nvSpPr>
          <p:cNvPr id="5" name="文本框 4"/>
          <p:cNvSpPr txBox="1"/>
          <p:nvPr/>
        </p:nvSpPr>
        <p:spPr>
          <a:xfrm>
            <a:off x="838199" y="1136469"/>
            <a:ext cx="10169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在一个文本分类任务中，向原始文本中插入，删除，替换等操作，使得原始分类正确的文本分类错误。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smtClean="0"/>
              <a:t>文本</a:t>
            </a:r>
            <a:r>
              <a:rPr lang="en-US" altLang="zh-CN" sz="3600" smtClean="0"/>
              <a:t>&amp;</a:t>
            </a:r>
            <a:r>
              <a:rPr lang="zh-CN" altLang="en-US" sz="3600" smtClean="0"/>
              <a:t>图像对抗样本的区别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9287"/>
            <a:ext cx="10515600" cy="2794607"/>
          </a:xfrm>
        </p:spPr>
        <p:txBody>
          <a:bodyPr/>
          <a:lstStyle/>
          <a:p>
            <a:r>
              <a:rPr lang="zh-CN" altLang="en-US" smtClean="0"/>
              <a:t>文本对抗样本是离散的</a:t>
            </a:r>
            <a:endParaRPr lang="en-US" altLang="zh-CN" smtClean="0"/>
          </a:p>
          <a:p>
            <a:r>
              <a:rPr lang="zh-CN" altLang="en-US" smtClean="0"/>
              <a:t>文本对抗样本更加普遍，相对于图像对抗样本</a:t>
            </a:r>
            <a:endParaRPr lang="en-US" altLang="zh-CN"/>
          </a:p>
          <a:p>
            <a:r>
              <a:rPr lang="zh-CN" altLang="en-US" smtClean="0"/>
              <a:t>文本中的对抗训练能提高文本准确率。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31568"/>
            <a:ext cx="8555249" cy="35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6830"/>
          </a:xfrm>
        </p:spPr>
        <p:txBody>
          <a:bodyPr>
            <a:normAutofit/>
          </a:bodyPr>
          <a:lstStyle/>
          <a:p>
            <a:r>
              <a:rPr lang="zh-CN" altLang="en-US" sz="3600" smtClean="0"/>
              <a:t>研究现状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461" y="1735677"/>
            <a:ext cx="4530970" cy="3768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mtClean="0">
                <a:solidFill>
                  <a:srgbClr val="FF0000"/>
                </a:solidFill>
              </a:rPr>
              <a:t>目标：</a:t>
            </a:r>
            <a:r>
              <a:rPr lang="zh-CN" altLang="en-US" smtClean="0"/>
              <a:t>修改少，并分类错误</a:t>
            </a:r>
            <a:endParaRPr lang="en-US" altLang="zh-CN" smtClean="0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zh-CN" altLang="en-US" smtClean="0">
                <a:solidFill>
                  <a:srgbClr val="FF0000"/>
                </a:solidFill>
              </a:rPr>
              <a:t>问题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zh-CN" altLang="en-US" smtClean="0"/>
              <a:t>怎么找到重要的词</a:t>
            </a:r>
            <a:endParaRPr lang="en-US" altLang="zh-CN" smtClean="0"/>
          </a:p>
          <a:p>
            <a:pPr lvl="1"/>
            <a:r>
              <a:rPr lang="zh-CN" altLang="en-US" smtClean="0"/>
              <a:t>使用词频？</a:t>
            </a:r>
            <a:endParaRPr lang="en-US" altLang="zh-CN" smtClean="0"/>
          </a:p>
          <a:p>
            <a:pPr lvl="1"/>
            <a:r>
              <a:rPr lang="zh-CN" altLang="en-US" smtClean="0"/>
              <a:t>使用</a:t>
            </a:r>
            <a:r>
              <a:rPr lang="en-US" altLang="zh-CN" smtClean="0"/>
              <a:t>mask</a:t>
            </a:r>
            <a:r>
              <a:rPr lang="zh-CN" altLang="en-US" smtClean="0"/>
              <a:t>遮住</a:t>
            </a:r>
            <a:r>
              <a:rPr lang="en-US" altLang="zh-CN" smtClean="0"/>
              <a:t>(unknown)</a:t>
            </a:r>
          </a:p>
          <a:p>
            <a:pPr lvl="1"/>
            <a:r>
              <a:rPr lang="zh-CN" altLang="en-US" smtClean="0"/>
              <a:t>使用正向</a:t>
            </a:r>
            <a:r>
              <a:rPr lang="en-US" altLang="zh-CN" smtClean="0"/>
              <a:t>RNN</a:t>
            </a:r>
            <a:r>
              <a:rPr lang="zh-CN" altLang="en-US" smtClean="0"/>
              <a:t>的时间信息</a:t>
            </a:r>
            <a:endParaRPr lang="en-US" altLang="zh-CN" smtClean="0"/>
          </a:p>
          <a:p>
            <a:pPr lvl="1"/>
            <a:r>
              <a:rPr lang="zh-CN" altLang="en-US" smtClean="0"/>
              <a:t>使用负向</a:t>
            </a:r>
            <a:r>
              <a:rPr lang="en-US" altLang="zh-CN" smtClean="0"/>
              <a:t>RNN</a:t>
            </a:r>
            <a:r>
              <a:rPr lang="zh-CN" altLang="en-US" smtClean="0"/>
              <a:t>的时间信息</a:t>
            </a:r>
            <a:endParaRPr lang="en-US" altLang="zh-CN" smtClean="0"/>
          </a:p>
          <a:p>
            <a:pPr lvl="1"/>
            <a:r>
              <a:rPr lang="zh-CN" altLang="en-US" smtClean="0"/>
              <a:t>使用正负相结合的时间信息</a:t>
            </a:r>
            <a:endParaRPr lang="en-US" altLang="zh-CN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101" y="726831"/>
            <a:ext cx="6617899" cy="47772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5461" y="6212317"/>
            <a:ext cx="1127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Gao</a:t>
            </a:r>
            <a:r>
              <a:rPr lang="en-US" altLang="zh-CN" sz="14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Ji, et al. “Black-Box Generation of Adversarial Text Sequences to Evade </a:t>
            </a:r>
            <a:r>
              <a:rPr lang="en-US" altLang="zh-CN" sz="14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</a:t>
            </a:r>
            <a:r>
              <a:rPr lang="en-US" altLang="zh-CN" sz="14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Classifiers.” </a:t>
            </a:r>
            <a:r>
              <a:rPr lang="en-US" altLang="zh-CN" sz="1400" i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IEEE Security and Privacy Workshops (SPW)</a:t>
            </a:r>
            <a:r>
              <a:rPr lang="en-US" altLang="zh-CN" sz="14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2018, pp. 50–56.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461" y="1150737"/>
            <a:ext cx="4930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Gao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sz="2400" b="1" baseline="30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[2]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提出了</a:t>
            </a:r>
            <a:r>
              <a:rPr lang="en-US" altLang="zh-CN" sz="24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DeepWordBug</a:t>
            </a:r>
            <a:endParaRPr lang="zh-CN" altLang="en-US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4239" y="1157896"/>
            <a:ext cx="3538176" cy="2657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70" y="1157896"/>
            <a:ext cx="2569292" cy="25692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9070" y="3855511"/>
            <a:ext cx="2569292" cy="25692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239" y="3815006"/>
            <a:ext cx="3538176" cy="265030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9231" y="124238"/>
            <a:ext cx="876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图像及其重要区域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035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smtClean="0"/>
              <a:t>转换</a:t>
            </a:r>
            <a:endParaRPr lang="zh-CN" altLang="en-US" sz="360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39773"/>
              </p:ext>
            </p:extLst>
          </p:nvPr>
        </p:nvGraphicFramePr>
        <p:xfrm>
          <a:off x="838200" y="1542124"/>
          <a:ext cx="8845060" cy="2267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012">
                  <a:extLst>
                    <a:ext uri="{9D8B030D-6E8A-4147-A177-3AD203B41FA5}">
                      <a16:colId xmlns:a16="http://schemas.microsoft.com/office/drawing/2014/main" val="3490863414"/>
                    </a:ext>
                  </a:extLst>
                </a:gridCol>
                <a:gridCol w="1769012">
                  <a:extLst>
                    <a:ext uri="{9D8B030D-6E8A-4147-A177-3AD203B41FA5}">
                      <a16:colId xmlns:a16="http://schemas.microsoft.com/office/drawing/2014/main" val="3185032970"/>
                    </a:ext>
                  </a:extLst>
                </a:gridCol>
                <a:gridCol w="1769012">
                  <a:extLst>
                    <a:ext uri="{9D8B030D-6E8A-4147-A177-3AD203B41FA5}">
                      <a16:colId xmlns:a16="http://schemas.microsoft.com/office/drawing/2014/main" val="3581178695"/>
                    </a:ext>
                  </a:extLst>
                </a:gridCol>
                <a:gridCol w="1769012">
                  <a:extLst>
                    <a:ext uri="{9D8B030D-6E8A-4147-A177-3AD203B41FA5}">
                      <a16:colId xmlns:a16="http://schemas.microsoft.com/office/drawing/2014/main" val="1265390515"/>
                    </a:ext>
                  </a:extLst>
                </a:gridCol>
                <a:gridCol w="1769012">
                  <a:extLst>
                    <a:ext uri="{9D8B030D-6E8A-4147-A177-3AD203B41FA5}">
                      <a16:colId xmlns:a16="http://schemas.microsoft.com/office/drawing/2014/main" val="3883377144"/>
                    </a:ext>
                  </a:extLst>
                </a:gridCol>
              </a:tblGrid>
              <a:tr h="5669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原始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交换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替换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删除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插入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2482"/>
                  </a:ext>
                </a:extLst>
              </a:tr>
              <a:tr h="566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Team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ae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Tem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am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32785"/>
                  </a:ext>
                </a:extLst>
              </a:tr>
              <a:tr h="566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Artist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Art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ist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Artst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Arti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st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022158"/>
                  </a:ext>
                </a:extLst>
              </a:tr>
              <a:tr h="566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Computer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Comp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er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Comput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Compter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en-US" altLang="zh-CN" sz="24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2400" smtClean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puter</a:t>
                      </a:r>
                      <a:endParaRPr lang="zh-CN" altLang="en-US" sz="240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265690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38200" y="4368055"/>
            <a:ext cx="839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导致结果：大部分是将修改的词变成了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rPr>
              <a:t>unknown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5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smtClean="0"/>
              <a:t>安全</a:t>
            </a:r>
            <a:r>
              <a:rPr lang="en-US" altLang="zh-CN" sz="3600" smtClean="0"/>
              <a:t>AI</a:t>
            </a:r>
            <a:r>
              <a:rPr lang="zh-CN" altLang="en-US" sz="3600" smtClean="0"/>
              <a:t>挑战赛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711700"/>
            <a:ext cx="10515600" cy="2735992"/>
          </a:xfrm>
        </p:spPr>
        <p:txBody>
          <a:bodyPr/>
          <a:lstStyle/>
          <a:p>
            <a:r>
              <a:rPr lang="zh-CN" altLang="en-US" smtClean="0"/>
              <a:t>在</a:t>
            </a:r>
            <a:r>
              <a:rPr lang="en-US" altLang="zh-CN" smtClean="0"/>
              <a:t>32</a:t>
            </a:r>
            <a:r>
              <a:rPr lang="zh-CN" altLang="en-US" smtClean="0"/>
              <a:t>的无穷范数下</a:t>
            </a:r>
            <a:r>
              <a:rPr lang="zh-CN" altLang="en-US"/>
              <a:t>。</a:t>
            </a:r>
            <a:endParaRPr lang="en-US" altLang="zh-CN" smtClean="0"/>
          </a:p>
          <a:p>
            <a:r>
              <a:rPr lang="zh-CN" altLang="en-US" smtClean="0"/>
              <a:t>在线下制造对抗样本。</a:t>
            </a:r>
            <a:endParaRPr lang="en-US" altLang="zh-CN"/>
          </a:p>
          <a:p>
            <a:r>
              <a:rPr lang="zh-CN" altLang="en-US" smtClean="0"/>
              <a:t>对线上防御良好的模型进行攻击。</a:t>
            </a:r>
            <a:endParaRPr lang="en-US" altLang="zh-CN" smtClean="0"/>
          </a:p>
          <a:p>
            <a:r>
              <a:rPr lang="zh-CN" altLang="en-US" smtClean="0"/>
              <a:t>注：线上模型是未知的</a:t>
            </a:r>
            <a:endParaRPr lang="en-US" altLang="zh-CN" smtClean="0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84069"/>
            <a:ext cx="8845803" cy="234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1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724"/>
            <a:ext cx="10515600" cy="984068"/>
          </a:xfrm>
        </p:spPr>
        <p:txBody>
          <a:bodyPr>
            <a:normAutofit/>
          </a:bodyPr>
          <a:lstStyle/>
          <a:p>
            <a:r>
              <a:rPr lang="zh-CN" altLang="en-US" sz="3600" smtClean="0"/>
              <a:t>部分结果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557" y="11724"/>
            <a:ext cx="9603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思考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99" y="1281083"/>
            <a:ext cx="9771185" cy="35605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mtClean="0"/>
              <a:t>长的文本中，词是</a:t>
            </a:r>
            <a:r>
              <a:rPr lang="zh-CN" altLang="en-US" smtClean="0">
                <a:solidFill>
                  <a:srgbClr val="FF0000"/>
                </a:solidFill>
              </a:rPr>
              <a:t>联合重要的</a:t>
            </a:r>
            <a:r>
              <a:rPr lang="zh-CN" altLang="en-US" smtClean="0">
                <a:solidFill>
                  <a:srgbClr val="FF0000"/>
                </a:solidFill>
              </a:rPr>
              <a:t>？</a:t>
            </a:r>
            <a:endParaRPr lang="en-US" altLang="zh-CN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mtClean="0"/>
          </a:p>
          <a:p>
            <a:r>
              <a:rPr lang="zh-CN" altLang="en-US" smtClean="0"/>
              <a:t>我</a:t>
            </a:r>
            <a:r>
              <a:rPr lang="zh-CN" altLang="en-US" smtClean="0">
                <a:solidFill>
                  <a:srgbClr val="FF0000"/>
                </a:solidFill>
              </a:rPr>
              <a:t>不</a:t>
            </a:r>
            <a:r>
              <a:rPr lang="zh-CN" altLang="en-US" smtClean="0"/>
              <a:t>认为她</a:t>
            </a:r>
            <a:r>
              <a:rPr lang="zh-CN" altLang="en-US" smtClean="0">
                <a:solidFill>
                  <a:srgbClr val="FF0000"/>
                </a:solidFill>
              </a:rPr>
              <a:t>是</a:t>
            </a:r>
            <a:r>
              <a:rPr lang="zh-CN" altLang="en-US" smtClean="0"/>
              <a:t>一个</a:t>
            </a:r>
            <a:r>
              <a:rPr lang="zh-CN" altLang="en-US" smtClean="0">
                <a:solidFill>
                  <a:srgbClr val="FF0000"/>
                </a:solidFill>
              </a:rPr>
              <a:t>好</a:t>
            </a:r>
            <a:r>
              <a:rPr lang="zh-CN" altLang="en-US" smtClean="0"/>
              <a:t>女孩。</a:t>
            </a:r>
            <a:endParaRPr lang="en-US" altLang="zh-CN" smtClean="0"/>
          </a:p>
          <a:p>
            <a:pPr marL="0" indent="0">
              <a:buNone/>
            </a:pPr>
            <a:endParaRPr lang="en-US" altLang="zh-CN" smtClean="0"/>
          </a:p>
          <a:p>
            <a:pPr marL="0" indent="0">
              <a:buNone/>
            </a:pPr>
            <a:endParaRPr lang="en-US" altLang="zh-CN" smtClean="0"/>
          </a:p>
          <a:p>
            <a:r>
              <a:rPr lang="zh-CN" altLang="en-US" smtClean="0"/>
              <a:t>方法的缺点</a:t>
            </a:r>
            <a:endParaRPr lang="en-US" altLang="zh-CN" smtClean="0"/>
          </a:p>
          <a:p>
            <a:pPr lvl="1"/>
            <a:r>
              <a:rPr lang="zh-CN" altLang="en-US" smtClean="0"/>
              <a:t>容易被自动拼写等检查出来</a:t>
            </a:r>
            <a:endParaRPr lang="en-US" altLang="zh-CN" smtClean="0"/>
          </a:p>
          <a:p>
            <a:pPr lvl="1"/>
            <a:r>
              <a:rPr lang="zh-CN" altLang="en-US" smtClean="0"/>
              <a:t>不能保证语法的正确性</a:t>
            </a:r>
            <a:endParaRPr lang="en-US" altLang="zh-CN"/>
          </a:p>
          <a:p>
            <a:endParaRPr lang="en-US" altLang="zh-CN" smtClean="0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8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smtClean="0"/>
              <a:t>研究现状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84069"/>
            <a:ext cx="11025554" cy="2907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年，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zang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en-US" altLang="zh-CN" b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提出了使用基于义素的词替换方式</a:t>
            </a:r>
            <a:r>
              <a:rPr lang="zh-CN" altLang="en-US" smtClean="0"/>
              <a:t>。</a:t>
            </a:r>
            <a:endParaRPr lang="en-US" altLang="zh-CN" smtClean="0"/>
          </a:p>
          <a:p>
            <a:pPr marL="0" indent="0">
              <a:buNone/>
            </a:pPr>
            <a:r>
              <a:rPr lang="zh-CN" altLang="en-US" sz="2400" smtClean="0">
                <a:solidFill>
                  <a:srgbClr val="FF0000"/>
                </a:solidFill>
              </a:rPr>
              <a:t>基本思想</a:t>
            </a:r>
            <a:r>
              <a:rPr lang="zh-CN" altLang="en-US" sz="2400" smtClean="0"/>
              <a:t>：构建一个词的对抗样本集，从词的对抗样本集中寻找最好的词并替换</a:t>
            </a:r>
            <a:endParaRPr lang="en-US" altLang="zh-CN" smtClean="0"/>
          </a:p>
          <a:p>
            <a:pPr marL="0" indent="0">
              <a:buNone/>
            </a:pPr>
            <a:r>
              <a:rPr lang="zh-CN" altLang="en-US" sz="2400" smtClean="0">
                <a:solidFill>
                  <a:srgbClr val="FF0000"/>
                </a:solidFill>
              </a:rPr>
              <a:t>目标</a:t>
            </a:r>
            <a:r>
              <a:rPr lang="zh-CN" altLang="en-US" sz="2400" smtClean="0"/>
              <a:t>：能较好地保留语义，并分类错误</a:t>
            </a:r>
            <a:endParaRPr lang="en-US" altLang="zh-CN" sz="2400" smtClean="0"/>
          </a:p>
          <a:p>
            <a:pPr marL="0" indent="0">
              <a:buNone/>
            </a:pPr>
            <a:endParaRPr lang="en-US" altLang="zh-CN" sz="2400" smtClean="0"/>
          </a:p>
          <a:p>
            <a:pPr marL="0" indent="0">
              <a:buNone/>
            </a:pPr>
            <a:r>
              <a:rPr lang="zh-CN" altLang="en-US" smtClean="0">
                <a:solidFill>
                  <a:srgbClr val="FF0000"/>
                </a:solidFill>
              </a:rPr>
              <a:t>义位</a:t>
            </a:r>
            <a:r>
              <a:rPr lang="zh-CN" altLang="en-US" smtClean="0"/>
              <a:t>：词的每个意义</a:t>
            </a:r>
            <a:endParaRPr lang="en-US" altLang="zh-CN" smtClean="0"/>
          </a:p>
          <a:p>
            <a:pPr marL="0" indent="0">
              <a:buNone/>
            </a:pPr>
            <a:r>
              <a:rPr lang="zh-CN" altLang="en-US">
                <a:solidFill>
                  <a:srgbClr val="FF0000"/>
                </a:solidFill>
              </a:rPr>
              <a:t>义</a:t>
            </a:r>
            <a:r>
              <a:rPr lang="zh-CN" altLang="en-US" smtClean="0">
                <a:solidFill>
                  <a:srgbClr val="FF0000"/>
                </a:solidFill>
              </a:rPr>
              <a:t>素</a:t>
            </a:r>
            <a:r>
              <a:rPr lang="zh-CN" altLang="en-US" smtClean="0"/>
              <a:t>：构成义位的最小意义单位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38199" y="6378751"/>
            <a:ext cx="94077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 Zang</a:t>
            </a:r>
            <a:r>
              <a:rPr lang="en-US" altLang="zh-CN" sz="14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Yuan, et al. “Textual Adversarial Attack as Combinatorial Optimization.” </a:t>
            </a:r>
            <a:r>
              <a:rPr lang="en-US" altLang="zh-CN" sz="1400" i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ArXiv: Computation and Language</a:t>
            </a:r>
            <a:r>
              <a:rPr lang="en-US" altLang="zh-CN" sz="14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2019.</a:t>
            </a:r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199" y="40913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smtClean="0">
                <a:solidFill>
                  <a:srgbClr val="333333"/>
                </a:solidFill>
                <a:latin typeface="arial" panose="020B0604020202020204" pitchFamily="34" charset="0"/>
              </a:rPr>
              <a:t>哥哥 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直系亲属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同胞关系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年长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男性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</a:t>
            </a:r>
            <a:r>
              <a:rPr lang="zh-CN" altLang="en-US" sz="2400"/>
              <a:t/>
            </a:r>
            <a:br>
              <a:rPr lang="zh-CN" altLang="en-US" sz="2400"/>
            </a:br>
            <a:r>
              <a:rPr lang="zh-CN" altLang="en-US" sz="2400" smtClean="0">
                <a:solidFill>
                  <a:srgbClr val="333333"/>
                </a:solidFill>
                <a:latin typeface="arial" panose="020B0604020202020204" pitchFamily="34" charset="0"/>
              </a:rPr>
              <a:t>姐姐 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直系亲属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同胞关系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年长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][-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男性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</a:t>
            </a:r>
            <a:r>
              <a:rPr lang="zh-CN" altLang="en-US" sz="2400"/>
              <a:t/>
            </a:r>
            <a:br>
              <a:rPr lang="zh-CN" altLang="en-US" sz="2400"/>
            </a:br>
            <a:r>
              <a:rPr lang="zh-CN" altLang="en-US" sz="2400" smtClean="0">
                <a:solidFill>
                  <a:srgbClr val="333333"/>
                </a:solidFill>
                <a:latin typeface="arial" panose="020B0604020202020204" pitchFamily="34" charset="0"/>
              </a:rPr>
              <a:t>弟弟 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直系亲属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同胞关系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][-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年长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男性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</a:t>
            </a:r>
            <a:r>
              <a:rPr lang="zh-CN" altLang="en-US" sz="2400"/>
              <a:t/>
            </a:r>
            <a:br>
              <a:rPr lang="zh-CN" altLang="en-US" sz="2400"/>
            </a:br>
            <a:r>
              <a:rPr lang="zh-CN" altLang="en-US" sz="2400" smtClean="0">
                <a:solidFill>
                  <a:srgbClr val="333333"/>
                </a:solidFill>
                <a:latin typeface="arial" panose="020B0604020202020204" pitchFamily="34" charset="0"/>
              </a:rPr>
              <a:t>妹妹 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直系亲属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][+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同胞关系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][-</a:t>
            </a:r>
            <a:r>
              <a:rPr lang="zh-CN" altLang="en-US" sz="2400">
                <a:solidFill>
                  <a:srgbClr val="333333"/>
                </a:solidFill>
                <a:latin typeface="arial" panose="020B0604020202020204" pitchFamily="34" charset="0"/>
              </a:rPr>
              <a:t>年长</a:t>
            </a:r>
            <a:r>
              <a:rPr lang="en-US" altLang="zh-CN" sz="2400" smtClean="0">
                <a:solidFill>
                  <a:srgbClr val="333333"/>
                </a:solidFill>
                <a:latin typeface="arial" panose="020B0604020202020204" pitchFamily="34" charset="0"/>
              </a:rPr>
              <a:t>][- </a:t>
            </a:r>
            <a:r>
              <a:rPr lang="zh-CN" altLang="en-US" sz="2400" smtClean="0">
                <a:solidFill>
                  <a:srgbClr val="333333"/>
                </a:solidFill>
                <a:latin typeface="arial" panose="020B0604020202020204" pitchFamily="34" charset="0"/>
              </a:rPr>
              <a:t>男性</a:t>
            </a:r>
            <a:r>
              <a:rPr lang="en-US" altLang="zh-CN" sz="2400">
                <a:solidFill>
                  <a:srgbClr val="333333"/>
                </a:solidFill>
                <a:latin typeface="arial" panose="020B0604020202020204" pitchFamily="34" charset="0"/>
              </a:rPr>
              <a:t>]</a:t>
            </a:r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8407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smtClean="0"/>
              <a:t>文本对抗样本总结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53947"/>
            <a:ext cx="10515600" cy="2114669"/>
          </a:xfrm>
        </p:spPr>
        <p:txBody>
          <a:bodyPr/>
          <a:lstStyle/>
          <a:p>
            <a:r>
              <a:rPr lang="zh-CN" altLang="en-US" smtClean="0"/>
              <a:t>文本对抗样本研究很少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还有很多可以挖掘的</a:t>
            </a:r>
            <a:endParaRPr lang="en-US" altLang="zh-CN" smtClean="0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879361"/>
            <a:ext cx="12191999" cy="1317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5400" smtClean="0"/>
              <a:t>谢  谢</a:t>
            </a:r>
            <a:endParaRPr lang="zh-CN" altLang="en-US" sz="5400"/>
          </a:p>
        </p:txBody>
      </p:sp>
    </p:spTree>
    <p:extLst>
      <p:ext uri="{BB962C8B-B14F-4D97-AF65-F5344CB8AC3E}">
        <p14:creationId xmlns:p14="http://schemas.microsoft.com/office/powerpoint/2010/main" val="325302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smtClean="0"/>
              <a:t>策略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703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mtClean="0"/>
              <a:t>1.</a:t>
            </a:r>
            <a:r>
              <a:rPr lang="zh-CN" altLang="en-US" smtClean="0"/>
              <a:t>使用了</a:t>
            </a:r>
            <a:r>
              <a:rPr lang="en-US" altLang="zh-CN" smtClean="0"/>
              <a:t>CVPR2019</a:t>
            </a:r>
            <a:r>
              <a:rPr lang="zh-CN" altLang="en-US" smtClean="0"/>
              <a:t>的一篇文章</a:t>
            </a:r>
            <a:r>
              <a:rPr lang="en-US" altLang="zh-CN" b="1" baseline="30000" smtClean="0"/>
              <a:t>[1]</a:t>
            </a:r>
          </a:p>
          <a:p>
            <a:pPr marL="0" indent="0">
              <a:buNone/>
            </a:pPr>
            <a:r>
              <a:rPr lang="en-US" altLang="zh-CN" smtClean="0"/>
              <a:t>2.</a:t>
            </a:r>
            <a:r>
              <a:rPr lang="zh-CN" altLang="en-US" smtClean="0"/>
              <a:t>改变搜索现有的空间</a:t>
            </a:r>
            <a:endParaRPr lang="en-US" altLang="zh-CN" smtClean="0"/>
          </a:p>
          <a:p>
            <a:pPr marL="0" indent="0">
              <a:buNone/>
            </a:pPr>
            <a:r>
              <a:rPr lang="en-US" altLang="zh-CN" smtClean="0"/>
              <a:t>3.</a:t>
            </a:r>
            <a:r>
              <a:rPr lang="zh-CN" altLang="en-US" smtClean="0"/>
              <a:t>为了增加目标图像的纹理，直方图均衡化</a:t>
            </a:r>
            <a:endParaRPr lang="en-US" altLang="zh-CN" smtClean="0"/>
          </a:p>
          <a:p>
            <a:pPr marL="0" indent="0">
              <a:buNone/>
            </a:pPr>
            <a:r>
              <a:rPr lang="en-US" altLang="zh-CN" smtClean="0"/>
              <a:t>4.</a:t>
            </a:r>
            <a:r>
              <a:rPr lang="zh-CN" altLang="en-US" smtClean="0"/>
              <a:t>为了减少原始图像的纹理，高斯滤波</a:t>
            </a:r>
            <a:endParaRPr lang="en-US" altLang="zh-CN" smtClean="0"/>
          </a:p>
          <a:p>
            <a:pPr marL="0" indent="0">
              <a:buNone/>
            </a:pPr>
            <a:r>
              <a:rPr lang="en-US" altLang="zh-CN" smtClean="0"/>
              <a:t>5.</a:t>
            </a:r>
            <a:r>
              <a:rPr lang="zh-CN" altLang="en-US" smtClean="0"/>
              <a:t>为了增加目标图像的在原始图像中的改变量</a:t>
            </a:r>
            <a:endParaRPr lang="en-US" altLang="zh-CN" smtClean="0"/>
          </a:p>
          <a:p>
            <a:pPr marL="0" indent="0">
              <a:buNone/>
            </a:pPr>
            <a:r>
              <a:rPr lang="zh-CN" altLang="en-US" sz="2000" smtClean="0"/>
              <a:t>    先裁剪到</a:t>
            </a:r>
            <a:r>
              <a:rPr lang="en-US" altLang="zh-CN" sz="2000" smtClean="0"/>
              <a:t>[50/255,200/255]</a:t>
            </a:r>
            <a:r>
              <a:rPr lang="zh-CN" altLang="en-US" sz="2000" smtClean="0"/>
              <a:t>，再压缩到</a:t>
            </a:r>
            <a:r>
              <a:rPr lang="en-US" altLang="zh-CN" sz="2000" smtClean="0"/>
              <a:t>[-50/255,50/255],</a:t>
            </a:r>
            <a:r>
              <a:rPr lang="zh-CN" altLang="en-US" sz="2000" smtClean="0"/>
              <a:t>再裁剪到</a:t>
            </a:r>
            <a:r>
              <a:rPr lang="en-US" altLang="zh-CN" sz="2000" smtClean="0"/>
              <a:t>[-32/255,32/255]</a:t>
            </a:r>
            <a:endParaRPr lang="zh-CN" altLang="en-US" sz="2000"/>
          </a:p>
        </p:txBody>
      </p:sp>
      <p:sp>
        <p:nvSpPr>
          <p:cNvPr id="4" name="矩形 3"/>
          <p:cNvSpPr/>
          <p:nvPr/>
        </p:nvSpPr>
        <p:spPr>
          <a:xfrm>
            <a:off x="838200" y="5988949"/>
            <a:ext cx="10843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Dong, Yinpeng, et al. “Evading Defenses to Transferable Adversarial Examples by Translation-Invariant Attacks.” </a:t>
            </a:r>
            <a:r>
              <a:rPr lang="en-US" altLang="zh-CN" sz="1600" i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IEEE Conference on Computer Vision and Pattern Recognition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2019, pp. 4312–4321.</a:t>
            </a:r>
          </a:p>
        </p:txBody>
      </p:sp>
    </p:spTree>
    <p:extLst>
      <p:ext uri="{BB962C8B-B14F-4D97-AF65-F5344CB8AC3E}">
        <p14:creationId xmlns:p14="http://schemas.microsoft.com/office/powerpoint/2010/main" val="1837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8553"/>
          </a:xfrm>
        </p:spPr>
        <p:txBody>
          <a:bodyPr>
            <a:normAutofit/>
          </a:bodyPr>
          <a:lstStyle/>
          <a:p>
            <a:r>
              <a:rPr lang="zh-CN" altLang="en-US" sz="3600" smtClean="0"/>
              <a:t>对抗样本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861310"/>
            <a:ext cx="2847975" cy="2847975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1" y="861310"/>
            <a:ext cx="2847973" cy="28479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66" y="861310"/>
            <a:ext cx="2847975" cy="28479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30" y="3916239"/>
            <a:ext cx="2847975" cy="2847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3916240"/>
            <a:ext cx="2847975" cy="2847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64" y="3916240"/>
            <a:ext cx="28479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8553"/>
          </a:xfrm>
        </p:spPr>
        <p:txBody>
          <a:bodyPr>
            <a:normAutofit/>
          </a:bodyPr>
          <a:lstStyle/>
          <a:p>
            <a:r>
              <a:rPr lang="zh-CN" altLang="en-US" sz="3600" smtClean="0"/>
              <a:t>对抗样本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2" y="903408"/>
            <a:ext cx="2847975" cy="2847975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2" y="3916237"/>
            <a:ext cx="2847975" cy="2847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9" y="903407"/>
            <a:ext cx="2847975" cy="28479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8" y="3916235"/>
            <a:ext cx="2847975" cy="284797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9167446" y="1031631"/>
            <a:ext cx="1969477" cy="22273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167445" y="2989382"/>
            <a:ext cx="1969478" cy="2280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 rot="19410955" flipH="1" flipV="1">
            <a:off x="9559961" y="2145631"/>
            <a:ext cx="1489246" cy="1101345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381758" y="1707593"/>
            <a:ext cx="154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线上模型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34158" y="3952142"/>
            <a:ext cx="154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线下模型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80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问题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为什么玉米会比较清晰？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为什么有些图却不清晰呢？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/>
              <a:t>这</a:t>
            </a:r>
            <a:r>
              <a:rPr lang="zh-CN" altLang="en-US" smtClean="0"/>
              <a:t>里面的规律是什么？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怎么利用这个先验更有效地构造对抗样本？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smtClean="0"/>
              <a:t>发现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908" y="1136469"/>
            <a:ext cx="10515600" cy="37319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8908" y="6040958"/>
            <a:ext cx="10978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Geirhos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Robert, et al. “ImageNet-Trained CNNs Are Biased towards Texture; Increasing Shape Bias Improves Accuracy and Robustness.” </a:t>
            </a:r>
            <a:r>
              <a:rPr lang="en-US" altLang="zh-CN" sz="1600" i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ICLR 2019 : 7th International Conference on Learning Representations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2019.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smtClean="0"/>
              <a:t>发现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6669" y="5888558"/>
            <a:ext cx="10978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smtClean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Geirhos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Robert, et al. “ImageNet-Trained CNNs Are Biased towards Texture; Increasing Shape Bias Improves Accuracy and Robustness.” </a:t>
            </a:r>
            <a:r>
              <a:rPr lang="en-US" altLang="zh-CN" sz="1600" i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ICLR 2019 : 7th International Conference on Learning Representations</a:t>
            </a:r>
            <a:r>
              <a:rPr lang="en-US" altLang="zh-CN" sz="160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2019.</a:t>
            </a: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3016" y="87080"/>
            <a:ext cx="3364523" cy="398082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0" y="1071148"/>
            <a:ext cx="7904056" cy="328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smtClean="0"/>
              <a:t>RGB</a:t>
            </a:r>
            <a:r>
              <a:rPr lang="zh-CN" altLang="en-US" sz="3600" smtClean="0"/>
              <a:t>颜色空间</a:t>
            </a:r>
            <a:endParaRPr lang="zh-CN" altLang="en-US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40" y="206619"/>
            <a:ext cx="6186760" cy="3638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84069"/>
            <a:ext cx="3476625" cy="36385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7" y="3610706"/>
            <a:ext cx="3247966" cy="30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746</Words>
  <Application>Microsoft Office PowerPoint</Application>
  <PresentationFormat>宽屏</PresentationFormat>
  <Paragraphs>125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等线</vt:lpstr>
      <vt:lpstr>等线 Light</vt:lpstr>
      <vt:lpstr>微软雅黑</vt:lpstr>
      <vt:lpstr>Arial</vt:lpstr>
      <vt:lpstr>Arial</vt:lpstr>
      <vt:lpstr>Times New Roman</vt:lpstr>
      <vt:lpstr>Office 主题​​</vt:lpstr>
      <vt:lpstr>图像&amp;文本 对抗样本</vt:lpstr>
      <vt:lpstr>安全AI挑战赛</vt:lpstr>
      <vt:lpstr>策略</vt:lpstr>
      <vt:lpstr>对抗样本</vt:lpstr>
      <vt:lpstr>对抗样本</vt:lpstr>
      <vt:lpstr>问题</vt:lpstr>
      <vt:lpstr>发现</vt:lpstr>
      <vt:lpstr>发现</vt:lpstr>
      <vt:lpstr>RGB颜色空间</vt:lpstr>
      <vt:lpstr>总结</vt:lpstr>
      <vt:lpstr>低频噪声和高频噪声</vt:lpstr>
      <vt:lpstr>低频噪声和高频噪声</vt:lpstr>
      <vt:lpstr>低频噪声和高频噪声</vt:lpstr>
      <vt:lpstr>问题</vt:lpstr>
      <vt:lpstr>文本对抗样本</vt:lpstr>
      <vt:lpstr>文本&amp;图像对抗样本的区别</vt:lpstr>
      <vt:lpstr>研究现状</vt:lpstr>
      <vt:lpstr>PowerPoint 演示文稿</vt:lpstr>
      <vt:lpstr>转换</vt:lpstr>
      <vt:lpstr>部分结果</vt:lpstr>
      <vt:lpstr>思考</vt:lpstr>
      <vt:lpstr>研究现状</vt:lpstr>
      <vt:lpstr>文本对抗样本总结</vt:lpstr>
      <vt:lpstr>PowerPoint 演示文稿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12.6汇报</dc:title>
  <dc:creator>刘 野</dc:creator>
  <cp:lastModifiedBy>刘 野</cp:lastModifiedBy>
  <cp:revision>147</cp:revision>
  <dcterms:created xsi:type="dcterms:W3CDTF">2019-12-06T02:09:33Z</dcterms:created>
  <dcterms:modified xsi:type="dcterms:W3CDTF">2019-12-30T07:48:23Z</dcterms:modified>
</cp:coreProperties>
</file>