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sldIdLst>
    <p:sldId id="256" r:id="rId3"/>
    <p:sldId id="257" r:id="rId4"/>
    <p:sldId id="298" r:id="rId5"/>
    <p:sldId id="260" r:id="rId6"/>
    <p:sldId id="261" r:id="rId7"/>
    <p:sldId id="262" r:id="rId8"/>
    <p:sldId id="263" r:id="rId9"/>
    <p:sldId id="292" r:id="rId10"/>
    <p:sldId id="293" r:id="rId11"/>
    <p:sldId id="294" r:id="rId12"/>
    <p:sldId id="295" r:id="rId13"/>
    <p:sldId id="299" r:id="rId14"/>
    <p:sldId id="272" r:id="rId15"/>
    <p:sldId id="273" r:id="rId16"/>
    <p:sldId id="296" r:id="rId17"/>
    <p:sldId id="274" r:id="rId18"/>
    <p:sldId id="297" r:id="rId19"/>
    <p:sldId id="275" r:id="rId20"/>
    <p:sldId id="27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108" d="100"/>
          <a:sy n="108" d="100"/>
        </p:scale>
        <p:origin x="6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050D9-4DC8-4724-85ED-28FE10BC3051}" type="datetimeFigureOut">
              <a:rPr lang="zh-CN" altLang="en-US" smtClean="0"/>
              <a:t>2020/12/16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8B845-ECCF-46E0-BC15-9B76AFEA5E9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8</a:t>
            </a:fld>
            <a:endParaRPr lang="zh-CN" altLang="en-US"/>
          </a:p>
        </p:txBody>
      </p:sp>
    </p:spTree>
    <p:extLst>
      <p:ext uri="{BB962C8B-B14F-4D97-AF65-F5344CB8AC3E}">
        <p14:creationId xmlns:p14="http://schemas.microsoft.com/office/powerpoint/2010/main" val="166384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9</a:t>
            </a:fld>
            <a:endParaRPr lang="zh-CN" altLang="en-US"/>
          </a:p>
        </p:txBody>
      </p:sp>
    </p:spTree>
    <p:extLst>
      <p:ext uri="{BB962C8B-B14F-4D97-AF65-F5344CB8AC3E}">
        <p14:creationId xmlns:p14="http://schemas.microsoft.com/office/powerpoint/2010/main" val="3100302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10</a:t>
            </a:fld>
            <a:endParaRPr lang="zh-CN" altLang="en-US"/>
          </a:p>
        </p:txBody>
      </p:sp>
    </p:spTree>
    <p:extLst>
      <p:ext uri="{BB962C8B-B14F-4D97-AF65-F5344CB8AC3E}">
        <p14:creationId xmlns:p14="http://schemas.microsoft.com/office/powerpoint/2010/main" val="189408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878B845-ECCF-46E0-BC15-9B76AFEA5E9E}" type="slidenum">
              <a:rPr lang="zh-CN" altLang="en-US" smtClean="0"/>
              <a:t>11</a:t>
            </a:fld>
            <a:endParaRPr lang="zh-CN" altLang="en-US"/>
          </a:p>
        </p:txBody>
      </p:sp>
    </p:spTree>
    <p:extLst>
      <p:ext uri="{BB962C8B-B14F-4D97-AF65-F5344CB8AC3E}">
        <p14:creationId xmlns:p14="http://schemas.microsoft.com/office/powerpoint/2010/main" val="36517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6F0341F-8393-49AA-B1FC-0D8A6604A494}" type="datetimeFigureOut">
              <a:rPr lang="zh-CN" altLang="en-US" smtClean="0"/>
              <a:t>2020/12/16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5A5FB3-A361-40BA-A2CA-E2766B96DB5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0341F-8393-49AA-B1FC-0D8A6604A494}" type="datetimeFigureOut">
              <a:rPr lang="zh-CN" altLang="en-US" smtClean="0"/>
              <a:t>2020/12/16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A5FB3-A361-40BA-A2CA-E2766B96DB5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2020/12/16</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wm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000" y="132839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4"/>
            <a:stretch>
              <a:fillRect/>
            </a:stretch>
          </p:blipFill>
          <p:spPr>
            <a:xfrm>
              <a:off x="11503025" y="127573"/>
              <a:ext cx="571764" cy="720000"/>
            </a:xfrm>
            <a:prstGeom prst="rect">
              <a:avLst/>
            </a:prstGeom>
          </p:spPr>
        </p:pic>
        <p:sp>
          <p:nvSpPr>
            <p:cNvPr id="7" name="矩形 6"/>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6"/>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flipH="1">
            <a:off x="779145" y="2271395"/>
            <a:ext cx="10602595" cy="1569660"/>
          </a:xfrm>
          <a:prstGeom prst="rect">
            <a:avLst/>
          </a:prstGeom>
          <a:noFill/>
        </p:spPr>
        <p:txBody>
          <a:bodyPr wrap="square" rtlCol="0">
            <a:spAutoFit/>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Collaborative Sampling in Generative Adversarial Networks </a:t>
            </a:r>
            <a:r>
              <a:rPr lang="it-IT"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(A</a:t>
            </a: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AAI</a:t>
            </a:r>
            <a:r>
              <a:rPr lang="it-IT"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sym typeface="+mn-ea"/>
              </a:rPr>
              <a:t>-2020)</a:t>
            </a:r>
            <a:endParaRPr lang="zh-CN" altLang="en-US"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endPar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25" name="文本框 24"/>
          <p:cNvSpPr txBox="1"/>
          <p:nvPr/>
        </p:nvSpPr>
        <p:spPr>
          <a:xfrm>
            <a:off x="7547598" y="5818293"/>
            <a:ext cx="3799624" cy="460375"/>
          </a:xfrm>
          <a:prstGeom prst="rect">
            <a:avLst/>
          </a:prstGeom>
          <a:noFill/>
        </p:spPr>
        <p:txBody>
          <a:bodyPr wrap="squar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Zhang </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Yin</a:t>
            </a:r>
            <a:endParaRPr 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6" name="文本框 25"/>
          <p:cNvSpPr txBox="1"/>
          <p:nvPr/>
        </p:nvSpPr>
        <p:spPr>
          <a:xfrm>
            <a:off x="1612356" y="3731233"/>
            <a:ext cx="9142730" cy="738664"/>
          </a:xfrm>
          <a:prstGeom prst="rect">
            <a:avLst/>
          </a:prstGeom>
          <a:noFill/>
        </p:spPr>
        <p:txBody>
          <a:bodyPr wrap="square" rtlCol="0">
            <a:spAutoFit/>
          </a:bodyPr>
          <a:lstStyle/>
          <a:p>
            <a:pPr algn="ctr"/>
            <a:r>
              <a:rPr lang="en-US" altLang="zh-CN"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Yuejiang</a:t>
            </a: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 </a:t>
            </a:r>
            <a:r>
              <a:rPr lang="en-US" altLang="zh-CN"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Parth</a:t>
            </a:r>
            <a:r>
              <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Kothari, Alexandre </a:t>
            </a:r>
            <a:r>
              <a:rPr lang="en-US" altLang="zh-CN"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Alahi</a:t>
            </a:r>
            <a:endParaRPr lang="en-US" altLang="zh-CN"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5359237" y="4819886"/>
            <a:ext cx="149752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2020.12.17  </a:t>
            </a:r>
            <a:r>
              <a:rPr lang="en-US" altLang="zh-CN" dirty="0"/>
              <a:t> </a:t>
            </a:r>
          </a:p>
        </p:txBody>
      </p:sp>
      <p:pic>
        <p:nvPicPr>
          <p:cNvPr id="30" name="图片 29"/>
          <p:cNvPicPr>
            <a:picLocks noChangeAspect="1"/>
          </p:cNvPicPr>
          <p:nvPr/>
        </p:nvPicPr>
        <p:blipFill>
          <a:blip r:embed="rId7"/>
          <a:stretch>
            <a:fillRect/>
          </a:stretch>
        </p:blipFill>
        <p:spPr>
          <a:xfrm>
            <a:off x="10755086" y="5894738"/>
            <a:ext cx="1436914" cy="963262"/>
          </a:xfrm>
          <a:prstGeom prst="rect">
            <a:avLst/>
          </a:prstGeom>
        </p:spPr>
      </p:pic>
      <p:sp>
        <p:nvSpPr>
          <p:cNvPr id="2" name="文本框 1"/>
          <p:cNvSpPr txBox="1"/>
          <p:nvPr/>
        </p:nvSpPr>
        <p:spPr>
          <a:xfrm>
            <a:off x="5033639" y="6337480"/>
            <a:ext cx="6475934" cy="338554"/>
          </a:xfrm>
          <a:prstGeom prst="rect">
            <a:avLst/>
          </a:prstGeom>
          <a:noFill/>
        </p:spPr>
        <p:txBody>
          <a:bodyPr wrap="square" rtlCol="0">
            <a:spAutoFit/>
          </a:bodyPr>
          <a:lstStyle/>
          <a:p>
            <a:r>
              <a:rPr lang="en-US" altLang="zh-CN" sz="16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Code&amp;dataset:https</a:t>
            </a:r>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://github.com/vita-</a:t>
            </a:r>
            <a:r>
              <a:rPr lang="en-US" altLang="zh-CN" sz="16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epfl</a:t>
            </a:r>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/collaborative-</a:t>
            </a:r>
            <a:r>
              <a:rPr lang="en-US" altLang="zh-CN" sz="16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gan</a:t>
            </a:r>
            <a:r>
              <a:rPr lang="en-US" altLang="zh-CN" sz="16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-sampling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36821"/>
            <a:ext cx="10515600" cy="482946"/>
          </a:xfrm>
        </p:spPr>
        <p:txBody>
          <a:bodyPr/>
          <a:lstStyle/>
          <a:p>
            <a:r>
              <a:rPr kumimoji="1" lang="en-US" altLang="zh-CN" sz="4000" dirty="0">
                <a:latin typeface="Times New Roman" panose="02020603050405020304" pitchFamily="18" charset="0"/>
              </a:rPr>
              <a:t>Method</a:t>
            </a:r>
          </a:p>
        </p:txBody>
      </p:sp>
      <p:sp>
        <p:nvSpPr>
          <p:cNvPr id="7" name="文本框 6"/>
          <p:cNvSpPr txBox="1"/>
          <p:nvPr/>
        </p:nvSpPr>
        <p:spPr>
          <a:xfrm>
            <a:off x="781050" y="1276340"/>
            <a:ext cx="7438390" cy="521970"/>
          </a:xfrm>
          <a:prstGeom prst="rect">
            <a:avLst/>
          </a:prstGeom>
          <a:noFill/>
        </p:spPr>
        <p:txBody>
          <a:bodyPr wrap="square" rtlCol="0">
            <a:spAutoFit/>
          </a:bodyPr>
          <a:lstStyle>
            <a:defPPr>
              <a:defRPr lang="zh-CN"/>
            </a:defPPr>
            <a:lvl1pPr>
              <a:defRPr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defRPr>
            </a:lvl1pPr>
          </a:lstStyle>
          <a:p>
            <a:r>
              <a:rPr lang="en-US" altLang="zh-CN" dirty="0"/>
              <a:t>Discriminator Shaping</a:t>
            </a:r>
            <a:endParaRPr lang="zh-CN" altLang="en-US" dirty="0"/>
          </a:p>
        </p:txBody>
      </p:sp>
      <p:sp>
        <p:nvSpPr>
          <p:cNvPr id="6" name="文本框 5"/>
          <p:cNvSpPr txBox="1"/>
          <p:nvPr/>
        </p:nvSpPr>
        <p:spPr>
          <a:xfrm>
            <a:off x="680374" y="1943014"/>
            <a:ext cx="10309928" cy="3170099"/>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the standard GAN </a:t>
            </a:r>
            <a:r>
              <a:rPr lang="en-US" altLang="zh-CN" sz="2000" dirty="0" err="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training.Discriminator</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prone to overfitting and less robust in unexplored regions. </a:t>
            </a:r>
            <a:endParaRPr lang="zh-CN"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When </a:t>
            </a:r>
            <a:r>
              <a:rPr lang="en-US" altLang="zh-CN" sz="2000" dirty="0" err="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
            </a:r>
            <a:r>
              <a:rPr lang="en-US" altLang="zh-CN" sz="2000" baseline="-25000" dirty="0" err="1">
                <a:latin typeface="Times New Roman" panose="02020603050405020304" pitchFamily="18" charset="0"/>
                <a:cs typeface="Times New Roman" panose="02020603050405020304" pitchFamily="18" charset="0"/>
              </a:rPr>
              <a:t>g</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fails to provide good coverage of the target p</a:t>
            </a:r>
            <a:r>
              <a:rPr lang="en-US" altLang="zh-CN" sz="2000" baseline="-25000" dirty="0">
                <a:latin typeface="Times New Roman" panose="02020603050405020304" pitchFamily="18" charset="0"/>
                <a:cs typeface="Times New Roman" panose="02020603050405020304" pitchFamily="18" charset="0"/>
              </a:rPr>
              <a:t>r</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the density ratio p</a:t>
            </a:r>
            <a:r>
              <a:rPr lang="en-US" altLang="zh-CN" sz="2000" baseline="-25000" dirty="0">
                <a:latin typeface="Times New Roman" panose="02020603050405020304" pitchFamily="18" charset="0"/>
                <a:cs typeface="Times New Roman" panose="02020603050405020304" pitchFamily="18" charset="0"/>
              </a:rPr>
              <a:t>r</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a:t>
            </a:r>
            <a:r>
              <a:rPr lang="en-US" altLang="zh-CN" sz="2000" dirty="0" err="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t>
            </a:r>
            <a:r>
              <a:rPr lang="en-US" altLang="zh-CN" sz="2000" baseline="-25000" dirty="0" err="1">
                <a:latin typeface="Times New Roman" panose="02020603050405020304" pitchFamily="18" charset="0"/>
                <a:cs typeface="Times New Roman" panose="02020603050405020304" pitchFamily="18" charset="0"/>
              </a:rPr>
              <a:t>g</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 grows.</a:t>
            </a:r>
          </a:p>
          <a:p>
            <a:pPr marL="342900" indent="-342900">
              <a:lnSpc>
                <a:spcPct val="150000"/>
              </a:lnSpc>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 a consequence, the discriminator obtained from standard training may misclassify a poorly refined sample as real and fail to suggest further improvements.</a:t>
            </a:r>
          </a:p>
          <a:p>
            <a:pPr marL="342900" indent="-342900">
              <a:lnSpc>
                <a:spcPct val="150000"/>
              </a:lnSpc>
              <a:buFont typeface="Wingdings" panose="05000000000000000000" pitchFamily="2" charset="2"/>
              <a:buChar char="Ø"/>
            </a:pPr>
            <a:endParaRPr lang="zh-CN"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D72A0311-026F-4DCD-8FD0-A9132E6C8993}"/>
              </a:ext>
            </a:extLst>
          </p:cNvPr>
          <p:cNvPicPr>
            <a:picLocks noChangeAspect="1"/>
          </p:cNvPicPr>
          <p:nvPr/>
        </p:nvPicPr>
        <p:blipFill>
          <a:blip r:embed="rId3"/>
          <a:stretch>
            <a:fillRect/>
          </a:stretch>
        </p:blipFill>
        <p:spPr>
          <a:xfrm>
            <a:off x="6096000" y="3867341"/>
            <a:ext cx="6057143" cy="2780952"/>
          </a:xfrm>
          <a:prstGeom prst="rect">
            <a:avLst/>
          </a:prstGeom>
        </p:spPr>
      </p:pic>
      <p:pic>
        <p:nvPicPr>
          <p:cNvPr id="9" name="图片 8">
            <a:extLst>
              <a:ext uri="{FF2B5EF4-FFF2-40B4-BE49-F238E27FC236}">
                <a16:creationId xmlns:a16="http://schemas.microsoft.com/office/drawing/2014/main" id="{0EF9E778-51FB-401B-BDDC-C770732CE88A}"/>
              </a:ext>
            </a:extLst>
          </p:cNvPr>
          <p:cNvPicPr>
            <a:picLocks noChangeAspect="1"/>
          </p:cNvPicPr>
          <p:nvPr/>
        </p:nvPicPr>
        <p:blipFill>
          <a:blip r:embed="rId4"/>
          <a:stretch>
            <a:fillRect/>
          </a:stretch>
        </p:blipFill>
        <p:spPr>
          <a:xfrm>
            <a:off x="618230" y="4545884"/>
            <a:ext cx="6104762" cy="514286"/>
          </a:xfrm>
          <a:prstGeom prst="rect">
            <a:avLst/>
          </a:prstGeom>
        </p:spPr>
      </p:pic>
    </p:spTree>
    <p:extLst>
      <p:ext uri="{BB962C8B-B14F-4D97-AF65-F5344CB8AC3E}">
        <p14:creationId xmlns:p14="http://schemas.microsoft.com/office/powerpoint/2010/main" val="342493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20EFFF4-618A-4346-AD09-AE2BEB6CA594}"/>
              </a:ext>
            </a:extLst>
          </p:cNvPr>
          <p:cNvPicPr>
            <a:picLocks noChangeAspect="1"/>
          </p:cNvPicPr>
          <p:nvPr/>
        </p:nvPicPr>
        <p:blipFill>
          <a:blip r:embed="rId3"/>
          <a:stretch>
            <a:fillRect/>
          </a:stretch>
        </p:blipFill>
        <p:spPr>
          <a:xfrm>
            <a:off x="2114678" y="1602423"/>
            <a:ext cx="6407885" cy="4244184"/>
          </a:xfrm>
          <a:prstGeom prst="rect">
            <a:avLst/>
          </a:prstGeom>
        </p:spPr>
      </p:pic>
      <p:sp>
        <p:nvSpPr>
          <p:cNvPr id="2" name="标题 1"/>
          <p:cNvSpPr>
            <a:spLocks noGrp="1"/>
          </p:cNvSpPr>
          <p:nvPr>
            <p:ph type="title"/>
          </p:nvPr>
        </p:nvSpPr>
        <p:spPr>
          <a:xfrm>
            <a:off x="838200" y="636821"/>
            <a:ext cx="10515600" cy="482946"/>
          </a:xfrm>
        </p:spPr>
        <p:txBody>
          <a:bodyPr/>
          <a:lstStyle/>
          <a:p>
            <a:r>
              <a:rPr kumimoji="1" lang="en-US" altLang="zh-CN" sz="4000" dirty="0">
                <a:latin typeface="Times New Roman" panose="02020603050405020304" pitchFamily="18" charset="0"/>
              </a:rPr>
              <a:t>Method</a:t>
            </a:r>
          </a:p>
        </p:txBody>
      </p:sp>
      <p:sp>
        <p:nvSpPr>
          <p:cNvPr id="7" name="文本框 6"/>
          <p:cNvSpPr txBox="1"/>
          <p:nvPr/>
        </p:nvSpPr>
        <p:spPr>
          <a:xfrm>
            <a:off x="781050" y="1276340"/>
            <a:ext cx="7438390" cy="521970"/>
          </a:xfrm>
          <a:prstGeom prst="rect">
            <a:avLst/>
          </a:prstGeom>
          <a:noFill/>
        </p:spPr>
        <p:txBody>
          <a:bodyPr wrap="square" rtlCol="0">
            <a:spAutoFit/>
          </a:bodyPr>
          <a:lstStyle>
            <a:defPPr>
              <a:defRPr lang="zh-CN"/>
            </a:defPPr>
            <a:lvl1pPr>
              <a:defRPr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defRPr>
            </a:lvl1pPr>
          </a:lstStyle>
          <a:p>
            <a:r>
              <a:rPr lang="en-US" altLang="zh-CN" dirty="0"/>
              <a:t>Discriminator Shaping</a:t>
            </a:r>
            <a:endParaRPr lang="zh-CN" altLang="en-US" dirty="0"/>
          </a:p>
        </p:txBody>
      </p:sp>
      <p:pic>
        <p:nvPicPr>
          <p:cNvPr id="9" name="图片 8">
            <a:extLst>
              <a:ext uri="{FF2B5EF4-FFF2-40B4-BE49-F238E27FC236}">
                <a16:creationId xmlns:a16="http://schemas.microsoft.com/office/drawing/2014/main" id="{0EF9E778-51FB-401B-BDDC-C770732CE88A}"/>
              </a:ext>
            </a:extLst>
          </p:cNvPr>
          <p:cNvPicPr>
            <a:picLocks noChangeAspect="1"/>
          </p:cNvPicPr>
          <p:nvPr/>
        </p:nvPicPr>
        <p:blipFill>
          <a:blip r:embed="rId4"/>
          <a:stretch>
            <a:fillRect/>
          </a:stretch>
        </p:blipFill>
        <p:spPr>
          <a:xfrm>
            <a:off x="2114678" y="5777962"/>
            <a:ext cx="6104762" cy="514286"/>
          </a:xfrm>
          <a:prstGeom prst="rect">
            <a:avLst/>
          </a:prstGeom>
        </p:spPr>
      </p:pic>
    </p:spTree>
    <p:extLst>
      <p:ext uri="{BB962C8B-B14F-4D97-AF65-F5344CB8AC3E}">
        <p14:creationId xmlns:p14="http://schemas.microsoft.com/office/powerpoint/2010/main" val="286258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11C85-B3A7-4020-8462-775EA0333FAD}"/>
              </a:ext>
            </a:extLst>
          </p:cNvPr>
          <p:cNvSpPr>
            <a:spLocks noGrp="1"/>
          </p:cNvSpPr>
          <p:nvPr>
            <p:ph type="ctrTitle"/>
          </p:nvPr>
        </p:nvSpPr>
        <p:spPr>
          <a:xfrm>
            <a:off x="1524000" y="1761555"/>
            <a:ext cx="9144000" cy="2387600"/>
          </a:xfrm>
        </p:spPr>
        <p:txBody>
          <a:bodyPr>
            <a:normAutofit/>
          </a:bodyPr>
          <a:lstStyle/>
          <a:p>
            <a:r>
              <a:rPr lang="en-US" altLang="zh-CN" sz="8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Experiments</a:t>
            </a:r>
            <a:endParaRPr lang="zh-CN" altLang="en-US" sz="8000" dirty="0"/>
          </a:p>
        </p:txBody>
      </p:sp>
    </p:spTree>
    <p:extLst>
      <p:ext uri="{BB962C8B-B14F-4D97-AF65-F5344CB8AC3E}">
        <p14:creationId xmlns:p14="http://schemas.microsoft.com/office/powerpoint/2010/main" val="35954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16107EC-8BC8-4CD9-93C7-B25D77EED725}"/>
              </a:ext>
            </a:extLst>
          </p:cNvPr>
          <p:cNvPicPr>
            <a:picLocks noChangeAspect="1"/>
          </p:cNvPicPr>
          <p:nvPr/>
        </p:nvPicPr>
        <p:blipFill>
          <a:blip r:embed="rId2"/>
          <a:stretch>
            <a:fillRect/>
          </a:stretch>
        </p:blipFill>
        <p:spPr>
          <a:xfrm>
            <a:off x="1658363" y="4230181"/>
            <a:ext cx="6802209" cy="2319377"/>
          </a:xfrm>
          <a:prstGeom prst="rect">
            <a:avLst/>
          </a:prstGeom>
        </p:spPr>
      </p:pic>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p>
        </p:txBody>
      </p:sp>
      <p:sp>
        <p:nvSpPr>
          <p:cNvPr id="6" name="文本框 5">
            <a:extLst>
              <a:ext uri="{FF2B5EF4-FFF2-40B4-BE49-F238E27FC236}">
                <a16:creationId xmlns:a16="http://schemas.microsoft.com/office/drawing/2014/main" id="{C6A95108-72F5-4D65-A939-7B278E31FCEF}"/>
              </a:ext>
            </a:extLst>
          </p:cNvPr>
          <p:cNvSpPr txBox="1"/>
          <p:nvPr/>
        </p:nvSpPr>
        <p:spPr>
          <a:xfrm>
            <a:off x="842215" y="1379354"/>
            <a:ext cx="9691422" cy="3139321"/>
          </a:xfrm>
          <a:prstGeom prst="rect">
            <a:avLst/>
          </a:prstGeom>
          <a:noFill/>
        </p:spPr>
        <p:txBody>
          <a:bodyPr wrap="square">
            <a:spAutoFit/>
          </a:bodyPr>
          <a:lstStyle/>
          <a:p>
            <a:pPr algn="just"/>
            <a:r>
              <a:rPr lang="en-US" altLang="zh-CN" sz="1800" b="1" dirty="0">
                <a:latin typeface="Times New Roman" panose="02020603050405020304" pitchFamily="18" charset="0"/>
                <a:cs typeface="Times New Roman" panose="02020603050405020304" pitchFamily="18" charset="0"/>
              </a:rPr>
              <a:t>Synthetic Data</a:t>
            </a:r>
            <a:endParaRPr lang="zh-CN" altLang="en-US" sz="1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first evaluate our collaborative sampling scheme on a synthetic 2D dataset, which comprises of an imbalanced mixture of 8 Gaussians. 90% of the real samples are drawn</a:t>
            </a:r>
            <a:r>
              <a:rPr lang="en-US" altLang="zh-CN" sz="18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from two Gaussian components while the rest 10% are drawn from the other six.</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use a standard fully-connected MLP with 6 hidden layers and 64 hidden units per layer to model the generator and the discriminator. We shape the discriminator for 5k additional iterations after terminating the standard GAN training and conduct a maximum 50 sample refinement steps in the data space with a step size of 0.1. For fair comparison, we set the hyperparameter γ in the rejection sampling method (Azadi et al. 2019) to 1.0 and the MC iteration number k in the Metropolis-Hasting method (Turner et al. 2019) to 20. In addition, for fairness with regards to our discriminator shaping, we train the discriminator for 5k additional iterations before running these accept-reject methods.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1DEE66B-20DB-4A93-946D-A9C346F3C175}"/>
              </a:ext>
            </a:extLst>
          </p:cNvPr>
          <p:cNvPicPr>
            <a:picLocks noChangeAspect="1"/>
          </p:cNvPicPr>
          <p:nvPr/>
        </p:nvPicPr>
        <p:blipFill>
          <a:blip r:embed="rId2"/>
          <a:stretch>
            <a:fillRect/>
          </a:stretch>
        </p:blipFill>
        <p:spPr>
          <a:xfrm>
            <a:off x="749858" y="1762715"/>
            <a:ext cx="10895939" cy="2558393"/>
          </a:xfrm>
          <a:prstGeom prst="rect">
            <a:avLst/>
          </a:prstGeom>
        </p:spPr>
      </p:pic>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p>
        </p:txBody>
      </p:sp>
      <p:sp>
        <p:nvSpPr>
          <p:cNvPr id="8" name="文本框 7">
            <a:extLst>
              <a:ext uri="{FF2B5EF4-FFF2-40B4-BE49-F238E27FC236}">
                <a16:creationId xmlns:a16="http://schemas.microsoft.com/office/drawing/2014/main" id="{05DC7635-E0A1-4600-9525-90BC6AF71323}"/>
              </a:ext>
            </a:extLst>
          </p:cNvPr>
          <p:cNvSpPr txBox="1"/>
          <p:nvPr/>
        </p:nvSpPr>
        <p:spPr>
          <a:xfrm>
            <a:off x="838636" y="4321108"/>
            <a:ext cx="10617158" cy="2125967"/>
          </a:xfrm>
          <a:prstGeom prst="rect">
            <a:avLst/>
          </a:prstGeom>
          <a:noFill/>
        </p:spPr>
        <p:txBody>
          <a:bodyPr wrap="square">
            <a:spAutoFit/>
          </a:bodyPr>
          <a:lstStyle/>
          <a:p>
            <a:pPr marL="0" indent="0">
              <a:lnSpc>
                <a:spcPct val="150000"/>
              </a:lnSpc>
              <a:buNone/>
            </a:pP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Figure 4</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Quantitative results on the imbalanced mixture of eight Gaussians. Evaluated on 10000 samples. (a) Proportion of good samples. Higher is better. (b) KL divergence between the categorical distribution of real samples and that of good generated samples. Lower is better. (c) JS divergence between the augmented categorical distribution of real samples and that of all generated samples. Lower is better. (d) The scores of diagnostic metrics and the performance gain from the rejection step at different stages of the discriminator.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2822649-1A0B-4A7B-9CD3-A3C0D66D9DC5}"/>
              </a:ext>
            </a:extLst>
          </p:cNvPr>
          <p:cNvPicPr>
            <a:picLocks noChangeAspect="1"/>
          </p:cNvPicPr>
          <p:nvPr/>
        </p:nvPicPr>
        <p:blipFill>
          <a:blip r:embed="rId2"/>
          <a:stretch>
            <a:fillRect/>
          </a:stretch>
        </p:blipFill>
        <p:spPr>
          <a:xfrm>
            <a:off x="652514" y="4344058"/>
            <a:ext cx="11224321" cy="1932489"/>
          </a:xfrm>
          <a:prstGeom prst="rect">
            <a:avLst/>
          </a:prstGeom>
        </p:spPr>
      </p:pic>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p>
        </p:txBody>
      </p:sp>
      <p:sp>
        <p:nvSpPr>
          <p:cNvPr id="8" name="文本框 7">
            <a:extLst>
              <a:ext uri="{FF2B5EF4-FFF2-40B4-BE49-F238E27FC236}">
                <a16:creationId xmlns:a16="http://schemas.microsoft.com/office/drawing/2014/main" id="{05DC7635-E0A1-4600-9525-90BC6AF71323}"/>
              </a:ext>
            </a:extLst>
          </p:cNvPr>
          <p:cNvSpPr txBox="1"/>
          <p:nvPr/>
        </p:nvSpPr>
        <p:spPr>
          <a:xfrm>
            <a:off x="787421" y="1547697"/>
            <a:ext cx="10617158" cy="2956963"/>
          </a:xfrm>
          <a:prstGeom prst="rect">
            <a:avLst/>
          </a:prstGeom>
          <a:noFill/>
        </p:spPr>
        <p:txBody>
          <a:bodyPr wrap="square">
            <a:spAutoFit/>
          </a:bodyPr>
          <a:lstStyle/>
          <a:p>
            <a:pPr>
              <a:lnSpc>
                <a:spcPct val="150000"/>
              </a:lnSpc>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addition to the Z-statistic promoted in (Turner et al. 2019), we also take the expected calibration error (ECE)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Naeini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Cooper, and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Hauskrecht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2015), another popular metric for neural network calibration (Guo et al. 2017) into comparison. It is visually apparent that the evolvement of the Z-statistic is dramatically different from the other metrics. More detailed correlation coefficients between the diagnostic metrics and then performance gains from the rejection step are summarized in Table 1. Compared with the Z-statistic and ECE, the Brier Score exhibits a significantly stronger correlation with the performance gains, which validates the effectiveness of the Brier Score for discriminator diagnosis.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87087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42A9595-DDAB-446D-A5FA-B4F94D3A2B32}"/>
              </a:ext>
            </a:extLst>
          </p:cNvPr>
          <p:cNvPicPr/>
          <p:nvPr/>
        </p:nvPicPr>
        <p:blipFill>
          <a:blip r:embed="rId2"/>
          <a:stretch>
            <a:fillRect/>
          </a:stretch>
        </p:blipFill>
        <p:spPr>
          <a:xfrm>
            <a:off x="6193655" y="3122138"/>
            <a:ext cx="4315728" cy="2254186"/>
          </a:xfrm>
          <a:prstGeom prst="rect">
            <a:avLst/>
          </a:prstGeom>
        </p:spPr>
      </p:pic>
      <p:pic>
        <p:nvPicPr>
          <p:cNvPr id="10" name="图片 9">
            <a:extLst>
              <a:ext uri="{FF2B5EF4-FFF2-40B4-BE49-F238E27FC236}">
                <a16:creationId xmlns:a16="http://schemas.microsoft.com/office/drawing/2014/main" id="{505DC3E7-AEF1-45FC-9761-AE4315FDB569}"/>
              </a:ext>
            </a:extLst>
          </p:cNvPr>
          <p:cNvPicPr>
            <a:picLocks noChangeAspect="1"/>
          </p:cNvPicPr>
          <p:nvPr/>
        </p:nvPicPr>
        <p:blipFill>
          <a:blip r:embed="rId3"/>
          <a:stretch>
            <a:fillRect/>
          </a:stretch>
        </p:blipFill>
        <p:spPr>
          <a:xfrm>
            <a:off x="843914" y="2882696"/>
            <a:ext cx="4893661" cy="2493628"/>
          </a:xfrm>
          <a:prstGeom prst="rect">
            <a:avLst/>
          </a:prstGeom>
        </p:spPr>
      </p:pic>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p>
        </p:txBody>
      </p:sp>
      <p:sp>
        <p:nvSpPr>
          <p:cNvPr id="11" name="文本框 10">
            <a:extLst>
              <a:ext uri="{FF2B5EF4-FFF2-40B4-BE49-F238E27FC236}">
                <a16:creationId xmlns:a16="http://schemas.microsoft.com/office/drawing/2014/main" id="{D8A065EC-B465-4BC6-9BAD-A5B605AF6184}"/>
              </a:ext>
            </a:extLst>
          </p:cNvPr>
          <p:cNvSpPr txBox="1"/>
          <p:nvPr/>
        </p:nvSpPr>
        <p:spPr>
          <a:xfrm>
            <a:off x="893112" y="5456224"/>
            <a:ext cx="4937506" cy="1015663"/>
          </a:xfrm>
          <a:prstGeom prst="rect">
            <a:avLst/>
          </a:prstGeom>
          <a:noFill/>
        </p:spPr>
        <p:txBody>
          <a:bodyPr wrap="none" rtlCol="0">
            <a:spAutoFit/>
          </a:bodyPr>
          <a:lstStyle/>
          <a:p>
            <a:pPr indent="0">
              <a:lnSpc>
                <a:spcPct val="100000"/>
              </a:lnSpc>
              <a:buNone/>
            </a:pPr>
            <a:r>
              <a:rPr lang="en-US" altLang="zh-CN" sz="1400" b="1" dirty="0">
                <a:latin typeface="Times New Roman" panose="02020603050405020304" pitchFamily="18" charset="0"/>
                <a:cs typeface="Times New Roman" panose="02020603050405020304" pitchFamily="18" charset="0"/>
              </a:rPr>
              <a:t>Figure 6: Quantitative comparison between our collaborative </a:t>
            </a:r>
          </a:p>
          <a:p>
            <a:pPr indent="0">
              <a:lnSpc>
                <a:spcPct val="100000"/>
              </a:lnSpc>
              <a:buNone/>
            </a:pPr>
            <a:r>
              <a:rPr lang="en-US" altLang="zh-CN" sz="1400" b="1" dirty="0">
                <a:latin typeface="Times New Roman" panose="02020603050405020304" pitchFamily="18" charset="0"/>
                <a:cs typeface="Times New Roman" panose="02020603050405020304" pitchFamily="18" charset="0"/>
              </a:rPr>
              <a:t>sampling scheme and baseline sampling methods for DCGAN </a:t>
            </a:r>
          </a:p>
          <a:p>
            <a:pPr indent="0">
              <a:lnSpc>
                <a:spcPct val="100000"/>
              </a:lnSpc>
              <a:buNone/>
            </a:pPr>
            <a:r>
              <a:rPr lang="en-US" altLang="zh-CN" sz="1400" b="1" dirty="0">
                <a:latin typeface="Times New Roman" panose="02020603050405020304" pitchFamily="18" charset="0"/>
                <a:cs typeface="Times New Roman" panose="02020603050405020304" pitchFamily="18" charset="0"/>
              </a:rPr>
              <a:t>on CIFAR10 and </a:t>
            </a:r>
            <a:r>
              <a:rPr lang="en-US" altLang="zh-CN" sz="1400" b="1" dirty="0" err="1">
                <a:latin typeface="Times New Roman" panose="02020603050405020304" pitchFamily="18" charset="0"/>
                <a:cs typeface="Times New Roman" panose="02020603050405020304" pitchFamily="18" charset="0"/>
              </a:rPr>
              <a:t>CelebA</a:t>
            </a:r>
            <a:r>
              <a:rPr lang="en-US" altLang="zh-CN" sz="1400" b="1" dirty="0">
                <a:latin typeface="Times New Roman" panose="02020603050405020304" pitchFamily="18" charset="0"/>
                <a:cs typeface="Times New Roman" panose="02020603050405020304" pitchFamily="18" charset="0"/>
              </a:rPr>
              <a:t>. Lower is better for FID.</a:t>
            </a:r>
            <a:endParaRPr lang="zh-CN" altLang="zh-CN" sz="1400" b="1" dirty="0">
              <a:latin typeface="Times New Roman" panose="02020603050405020304" pitchFamily="18" charset="0"/>
              <a:cs typeface="Times New Roman" panose="02020603050405020304" pitchFamily="18" charset="0"/>
            </a:endParaRPr>
          </a:p>
          <a:p>
            <a:endParaRPr lang="zh-CN" altLang="en-US" dirty="0"/>
          </a:p>
        </p:txBody>
      </p:sp>
      <p:sp>
        <p:nvSpPr>
          <p:cNvPr id="12" name="文本框 11">
            <a:extLst>
              <a:ext uri="{FF2B5EF4-FFF2-40B4-BE49-F238E27FC236}">
                <a16:creationId xmlns:a16="http://schemas.microsoft.com/office/drawing/2014/main" id="{3200F860-98BE-4670-8364-2E00B57CF01B}"/>
              </a:ext>
            </a:extLst>
          </p:cNvPr>
          <p:cNvSpPr txBox="1"/>
          <p:nvPr/>
        </p:nvSpPr>
        <p:spPr>
          <a:xfrm>
            <a:off x="6361384" y="5456224"/>
            <a:ext cx="4906984" cy="738664"/>
          </a:xfrm>
          <a:prstGeom prst="rect">
            <a:avLst/>
          </a:prstGeom>
          <a:noFill/>
        </p:spPr>
        <p:txBody>
          <a:bodyPr wrap="none" rtlCol="0">
            <a:spAutoFit/>
          </a:bodyPr>
          <a:lstStyle/>
          <a:p>
            <a:r>
              <a:rPr lang="en-US" altLang="zh-CN" sz="1400" b="1" dirty="0">
                <a:latin typeface="Times New Roman" panose="02020603050405020304" pitchFamily="18" charset="0"/>
                <a:cs typeface="Times New Roman" panose="02020603050405020304" pitchFamily="18" charset="0"/>
              </a:rPr>
              <a:t>Figure 7: Quantitative comparison between our collaborative </a:t>
            </a:r>
          </a:p>
          <a:p>
            <a:r>
              <a:rPr lang="en-US" altLang="zh-CN" sz="1400" b="1" dirty="0">
                <a:latin typeface="Times New Roman" panose="02020603050405020304" pitchFamily="18" charset="0"/>
                <a:cs typeface="Times New Roman" panose="02020603050405020304" pitchFamily="18" charset="0"/>
              </a:rPr>
              <a:t>sampling scheme and the standard sampling for SAGAN on </a:t>
            </a:r>
          </a:p>
          <a:p>
            <a:r>
              <a:rPr lang="en-US" altLang="zh-CN" sz="1400" b="1" dirty="0">
                <a:latin typeface="Times New Roman" panose="02020603050405020304" pitchFamily="18" charset="0"/>
                <a:cs typeface="Times New Roman" panose="02020603050405020304" pitchFamily="18" charset="0"/>
              </a:rPr>
              <a:t>ImageNet .Higher is better for IS and lower is better for FID.</a:t>
            </a:r>
            <a:endParaRPr lang="zh-CN" altLang="en-US" sz="1400" b="1"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009CAF26-4ECF-4BB6-B2D9-87AA8BD91759}"/>
              </a:ext>
            </a:extLst>
          </p:cNvPr>
          <p:cNvSpPr txBox="1"/>
          <p:nvPr/>
        </p:nvSpPr>
        <p:spPr>
          <a:xfrm>
            <a:off x="1056443" y="1481676"/>
            <a:ext cx="6143346" cy="369332"/>
          </a:xfrm>
          <a:prstGeom prst="rect">
            <a:avLst/>
          </a:prstGeom>
          <a:noFill/>
        </p:spPr>
        <p:txBody>
          <a:bodyPr wrap="square">
            <a:spAutoFit/>
          </a:bodyPr>
          <a:lstStyle/>
          <a:p>
            <a:r>
              <a:rPr lang="en-US" altLang="zh-CN" sz="1800" b="1" dirty="0">
                <a:effectLst/>
                <a:latin typeface="Times New Roman" panose="02020603050405020304" pitchFamily="18" charset="0"/>
                <a:cs typeface="Times New Roman" panose="02020603050405020304" pitchFamily="18" charset="0"/>
              </a:rPr>
              <a:t>Image Generation</a:t>
            </a:r>
            <a:endParaRPr lang="zh-CN" altLang="en-US" dirty="0"/>
          </a:p>
        </p:txBody>
      </p:sp>
      <p:sp>
        <p:nvSpPr>
          <p:cNvPr id="14" name="文本框 13">
            <a:extLst>
              <a:ext uri="{FF2B5EF4-FFF2-40B4-BE49-F238E27FC236}">
                <a16:creationId xmlns:a16="http://schemas.microsoft.com/office/drawing/2014/main" id="{2B3A22F2-395A-460C-8823-AF04F6ACFC77}"/>
              </a:ext>
            </a:extLst>
          </p:cNvPr>
          <p:cNvSpPr txBox="1"/>
          <p:nvPr/>
        </p:nvSpPr>
        <p:spPr>
          <a:xfrm>
            <a:off x="1056443" y="1919416"/>
            <a:ext cx="9703293" cy="923330"/>
          </a:xfrm>
          <a:prstGeom prst="rect">
            <a:avLst/>
          </a:prstGeom>
          <a:noFill/>
        </p:spPr>
        <p:txBody>
          <a:bodyPr wrap="square">
            <a:spAutoFit/>
          </a:bodyPr>
          <a:lstStyle/>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We next demonstrate the efficacy of our method in image generation tasks. In our experiments, we use the standard DCGAN for modelling the CIFAR10 and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CelebA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datasets, and the SAGAN  for modelling ImageNet at 128 × 128 resolution. </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43914" y="718521"/>
            <a:ext cx="10515600" cy="482946"/>
          </a:xfrm>
        </p:spPr>
        <p:txBody>
          <a:bodyPr/>
          <a:lstStyle/>
          <a:p>
            <a:pPr algn="l"/>
            <a:r>
              <a:rPr kumimoji="1" lang="en-US" altLang="zh-CN" sz="4000" dirty="0">
                <a:latin typeface="Times New Roman" panose="02020603050405020304" pitchFamily="18" charset="0"/>
              </a:rPr>
              <a:t>Experiment</a:t>
            </a:r>
          </a:p>
        </p:txBody>
      </p:sp>
      <p:sp>
        <p:nvSpPr>
          <p:cNvPr id="13" name="文本框 12">
            <a:extLst>
              <a:ext uri="{FF2B5EF4-FFF2-40B4-BE49-F238E27FC236}">
                <a16:creationId xmlns:a16="http://schemas.microsoft.com/office/drawing/2014/main" id="{009CAF26-4ECF-4BB6-B2D9-87AA8BD91759}"/>
              </a:ext>
            </a:extLst>
          </p:cNvPr>
          <p:cNvSpPr txBox="1"/>
          <p:nvPr/>
        </p:nvSpPr>
        <p:spPr>
          <a:xfrm>
            <a:off x="1056443" y="1481676"/>
            <a:ext cx="6143346" cy="369332"/>
          </a:xfrm>
          <a:prstGeom prst="rect">
            <a:avLst/>
          </a:prstGeom>
          <a:noFill/>
        </p:spPr>
        <p:txBody>
          <a:bodyPr wrap="square">
            <a:spAutoFit/>
          </a:bodyPr>
          <a:lstStyle/>
          <a:p>
            <a:r>
              <a:rPr lang="en-US" altLang="zh-CN" sz="1800" b="1" dirty="0">
                <a:effectLst/>
                <a:latin typeface="Times New Roman" panose="02020603050405020304" pitchFamily="18" charset="0"/>
                <a:cs typeface="Times New Roman" panose="02020603050405020304" pitchFamily="18" charset="0"/>
              </a:rPr>
              <a:t>Image Generation</a:t>
            </a:r>
            <a:endParaRPr lang="zh-CN" altLang="en-US" dirty="0"/>
          </a:p>
        </p:txBody>
      </p:sp>
      <p:sp>
        <p:nvSpPr>
          <p:cNvPr id="14" name="文本框 13">
            <a:extLst>
              <a:ext uri="{FF2B5EF4-FFF2-40B4-BE49-F238E27FC236}">
                <a16:creationId xmlns:a16="http://schemas.microsoft.com/office/drawing/2014/main" id="{2B3A22F2-395A-460C-8823-AF04F6ACFC77}"/>
              </a:ext>
            </a:extLst>
          </p:cNvPr>
          <p:cNvSpPr txBox="1"/>
          <p:nvPr/>
        </p:nvSpPr>
        <p:spPr>
          <a:xfrm>
            <a:off x="1056443" y="1909989"/>
            <a:ext cx="9703293" cy="646331"/>
          </a:xfrm>
          <a:prstGeom prst="rect">
            <a:avLst/>
          </a:prstGeom>
          <a:noFill/>
        </p:spPr>
        <p:txBody>
          <a:bodyPr wrap="square">
            <a:spAutoFit/>
          </a:bodyPr>
          <a:lstStyle/>
          <a:p>
            <a:pPr algn="l"/>
            <a:r>
              <a:rPr lang="en-US" altLang="zh-CN" sz="1800" dirty="0">
                <a:latin typeface="Times New Roman" panose="02020603050405020304" pitchFamily="18" charset="0"/>
                <a:cs typeface="Times New Roman" panose="02020603050405020304" pitchFamily="18" charset="0"/>
              </a:rPr>
              <a:t>We next evaluate our collaborative sampling scheme with </a:t>
            </a:r>
            <a:r>
              <a:rPr lang="en-US" altLang="zh-CN" sz="1800" dirty="0" err="1">
                <a:latin typeface="Times New Roman" panose="02020603050405020304" pitchFamily="18" charset="0"/>
                <a:cs typeface="Times New Roman" panose="02020603050405020304" pitchFamily="18" charset="0"/>
              </a:rPr>
              <a:t>CycleGAN</a:t>
            </a:r>
            <a:r>
              <a:rPr lang="en-US" altLang="zh-CN" sz="1800" dirty="0">
                <a:latin typeface="Times New Roman" panose="02020603050405020304" pitchFamily="18" charset="0"/>
                <a:cs typeface="Times New Roman" panose="02020603050405020304" pitchFamily="18" charset="0"/>
              </a:rPr>
              <a:t> ,a popular method for </a:t>
            </a:r>
            <a:r>
              <a:rPr lang="en-US" altLang="zh-CN" sz="1800" dirty="0" err="1">
                <a:latin typeface="Times New Roman" panose="02020603050405020304" pitchFamily="18" charset="0"/>
                <a:cs typeface="Times New Roman" panose="02020603050405020304" pitchFamily="18" charset="0"/>
              </a:rPr>
              <a:t>imageto</a:t>
            </a:r>
            <a:r>
              <a:rPr lang="en-US" altLang="zh-CN" sz="1800" dirty="0">
                <a:latin typeface="Times New Roman" panose="02020603050405020304" pitchFamily="18" charset="0"/>
                <a:cs typeface="Times New Roman" panose="02020603050405020304" pitchFamily="18" charset="0"/>
              </a:rPr>
              <a:t>-image translation. To improve the image quality, we perform a maximum of 100 refinement steps. </a:t>
            </a:r>
            <a:endParaRPr lang="zh-CN" altLang="en-US" sz="18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E45B78E2-9BB5-4413-B7FE-C59805F7D446}"/>
              </a:ext>
            </a:extLst>
          </p:cNvPr>
          <p:cNvSpPr txBox="1"/>
          <p:nvPr/>
        </p:nvSpPr>
        <p:spPr>
          <a:xfrm>
            <a:off x="5592932" y="3507510"/>
            <a:ext cx="6143346" cy="2031325"/>
          </a:xfrm>
          <a:prstGeom prst="rect">
            <a:avLst/>
          </a:prstGeom>
          <a:noFill/>
        </p:spPr>
        <p:txBody>
          <a:bodyPr wrap="square">
            <a:spAutoFit/>
          </a:bodyPr>
          <a:lstStyle/>
          <a:p>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Figure 8:</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Results of our collaborative sampling scheme </a:t>
            </a:r>
          </a:p>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CycleGAN</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for unpaired image-to-image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translationat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p>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256 × 256 resolution. The real horse images (top) are </a:t>
            </a:r>
          </a:p>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translated into synthetic zebra images (second row),which</a:t>
            </a:r>
          </a:p>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are further refined by our method (third row). The differences</a:t>
            </a:r>
          </a:p>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between the translated and refined images are concentrated </a:t>
            </a:r>
          </a:p>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on zebra patterns (bottom).</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6" name="图片 15">
            <a:extLst>
              <a:ext uri="{FF2B5EF4-FFF2-40B4-BE49-F238E27FC236}">
                <a16:creationId xmlns:a16="http://schemas.microsoft.com/office/drawing/2014/main" id="{B65AA3C6-82A2-417F-AEF7-1D4CDC673DE9}"/>
              </a:ext>
            </a:extLst>
          </p:cNvPr>
          <p:cNvPicPr>
            <a:picLocks noChangeAspect="1"/>
          </p:cNvPicPr>
          <p:nvPr/>
        </p:nvPicPr>
        <p:blipFill>
          <a:blip r:embed="rId2"/>
          <a:stretch>
            <a:fillRect/>
          </a:stretch>
        </p:blipFill>
        <p:spPr>
          <a:xfrm>
            <a:off x="1429529" y="2785763"/>
            <a:ext cx="3017188" cy="3031835"/>
          </a:xfrm>
          <a:prstGeom prst="rect">
            <a:avLst/>
          </a:prstGeom>
        </p:spPr>
      </p:pic>
    </p:spTree>
    <p:extLst>
      <p:ext uri="{BB962C8B-B14F-4D97-AF65-F5344CB8AC3E}">
        <p14:creationId xmlns:p14="http://schemas.microsoft.com/office/powerpoint/2010/main" val="3664037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56920" y="1257573"/>
            <a:ext cx="10515600" cy="482946"/>
          </a:xfrm>
        </p:spPr>
        <p:txBody>
          <a:bodyPr/>
          <a:lstStyle/>
          <a:p>
            <a:r>
              <a:rPr kumimoji="1" lang="en-US" altLang="zh-CN" sz="4000" dirty="0">
                <a:latin typeface="Times New Roman" panose="02020603050405020304" pitchFamily="18" charset="0"/>
              </a:rPr>
              <a:t>Conclusion</a:t>
            </a:r>
          </a:p>
        </p:txBody>
      </p:sp>
      <p:sp>
        <p:nvSpPr>
          <p:cNvPr id="6" name="文本框 5"/>
          <p:cNvSpPr txBox="1"/>
          <p:nvPr/>
        </p:nvSpPr>
        <p:spPr>
          <a:xfrm>
            <a:off x="1432560" y="2444671"/>
            <a:ext cx="9921240" cy="3785652"/>
          </a:xfrm>
          <a:prstGeom prst="rect">
            <a:avLst/>
          </a:prstGeom>
          <a:noFill/>
        </p:spPr>
        <p:txBody>
          <a:bodyPr wrap="square">
            <a:spAutoFit/>
          </a:bodyPr>
          <a:lstStyle/>
          <a:p>
            <a:pPr marL="342900" indent="-342900">
              <a:buFont typeface="Wingdings" panose="05000000000000000000" pitchFamily="2" charset="2"/>
              <a:buChar char="Ø"/>
            </a:pPr>
            <a:r>
              <a:rPr lang="en-US" altLang="zh-CN" sz="24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This paper presents a novel collaborative sampling scheme for using GANs at test time. Rather than disregarding the discriminator, they propose to continue using the gradients provided by a shaped discriminator to refine the generated samples. This is advantageous when the model distribution does not match the real data distribution. It is also highly valuable for applications where sample quality matters or the rejection sampling approach is not admissible. Orthogonal to existing techniques in GAN training, the method offers an additional degree of freedom to improve the generated samples empowered by the discriminator.</a:t>
            </a:r>
            <a:endParaRPr lang="zh-CN" altLang="zh-CN" sz="24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400" dirty="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4"/>
            <a:stretch>
              <a:fillRect/>
            </a:stretch>
          </p:blipFill>
          <p:spPr>
            <a:xfrm>
              <a:off x="11503025" y="127573"/>
              <a:ext cx="571764" cy="720000"/>
            </a:xfrm>
            <a:prstGeom prst="rect">
              <a:avLst/>
            </a:prstGeom>
          </p:spPr>
        </p:pic>
        <p:sp>
          <p:nvSpPr>
            <p:cNvPr id="7" name="矩形 6"/>
            <p:cNvSpPr/>
            <p:nvPr/>
          </p:nvSpPr>
          <p:spPr>
            <a:xfrm>
              <a:off x="9618133" y="237278"/>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6"/>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2000" y="1253467"/>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endParaRPr lang="zh-CN" altLang="en-US" sz="88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5" name="图片 24"/>
          <p:cNvPicPr>
            <a:picLocks noChangeAspect="1"/>
          </p:cNvPicPr>
          <p:nvPr/>
        </p:nvPicPr>
        <p:blipFill>
          <a:blip r:embed="rId7"/>
          <a:stretch>
            <a:fillRect/>
          </a:stretch>
        </p:blipFill>
        <p:spPr>
          <a:xfrm>
            <a:off x="10755086" y="5894738"/>
            <a:ext cx="1436914" cy="9632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53985"/>
            <a:ext cx="12204000" cy="1107996"/>
            <a:chOff x="0" y="-53985"/>
            <a:chExt cx="12204000" cy="1107996"/>
          </a:xfrm>
        </p:grpSpPr>
        <p:pic>
          <p:nvPicPr>
            <p:cNvPr id="5" name="图片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6" name="图片 5"/>
            <p:cNvPicPr>
              <a:picLocks noChangeAspect="1"/>
            </p:cNvPicPr>
            <p:nvPr/>
          </p:nvPicPr>
          <p:blipFill>
            <a:blip r:embed="rId4"/>
            <a:stretch>
              <a:fillRect/>
            </a:stretch>
          </p:blipFill>
          <p:spPr>
            <a:xfrm>
              <a:off x="11503025" y="127573"/>
              <a:ext cx="571764" cy="720000"/>
            </a:xfrm>
            <a:prstGeom prst="rect">
              <a:avLst/>
            </a:prstGeom>
          </p:spPr>
        </p:pic>
        <p:sp>
          <p:nvSpPr>
            <p:cNvPr id="7" name="矩形 6"/>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9" name="矩形 8"/>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6"/>
            <a:srcRect b="25639"/>
            <a:stretch>
              <a:fillRect/>
            </a:stretch>
          </p:blipFill>
          <p:spPr>
            <a:xfrm>
              <a:off x="883306" y="73273"/>
              <a:ext cx="3403734" cy="849946"/>
            </a:xfrm>
            <a:prstGeom prst="rect">
              <a:avLst/>
            </a:prstGeom>
          </p:spPr>
        </p:pic>
        <p:sp>
          <p:nvSpPr>
            <p:cNvPr id="11" name="矩形 10"/>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2" name="矩形 11"/>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cxnSp>
        <p:nvCxnSpPr>
          <p:cNvPr id="13" name="直接连接符 12"/>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0" y="1224742"/>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p:cNvPicPr>
            <a:picLocks noChangeAspect="1"/>
          </p:cNvPicPr>
          <p:nvPr/>
        </p:nvPicPr>
        <p:blipFill>
          <a:blip r:embed="rId7"/>
          <a:stretch>
            <a:fillRect/>
          </a:stretch>
        </p:blipFill>
        <p:spPr>
          <a:xfrm>
            <a:off x="459740" y="2035175"/>
            <a:ext cx="3827145" cy="287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文本框 28"/>
          <p:cNvSpPr txBox="1"/>
          <p:nvPr/>
        </p:nvSpPr>
        <p:spPr>
          <a:xfrm>
            <a:off x="5032375" y="2035175"/>
            <a:ext cx="4032378" cy="707886"/>
          </a:xfrm>
          <a:prstGeom prst="rect">
            <a:avLst/>
          </a:prstGeom>
          <a:noFill/>
        </p:spPr>
        <p:txBody>
          <a:bodyPr wrap="square">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0" name="文本框 29"/>
          <p:cNvSpPr txBox="1"/>
          <p:nvPr/>
        </p:nvSpPr>
        <p:spPr>
          <a:xfrm>
            <a:off x="5041066" y="2822469"/>
            <a:ext cx="3208998"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2" name="文本框 31"/>
          <p:cNvSpPr txBox="1"/>
          <p:nvPr/>
        </p:nvSpPr>
        <p:spPr>
          <a:xfrm>
            <a:off x="5042136" y="3597666"/>
            <a:ext cx="357632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3.Experiments</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4" name="文本框 33"/>
          <p:cNvSpPr txBox="1"/>
          <p:nvPr/>
        </p:nvSpPr>
        <p:spPr>
          <a:xfrm>
            <a:off x="5041066" y="4344924"/>
            <a:ext cx="3236278"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11C85-B3A7-4020-8462-775EA0333FAD}"/>
              </a:ext>
            </a:extLst>
          </p:cNvPr>
          <p:cNvSpPr>
            <a:spLocks noGrp="1"/>
          </p:cNvSpPr>
          <p:nvPr>
            <p:ph type="ctrTitle"/>
          </p:nvPr>
        </p:nvSpPr>
        <p:spPr>
          <a:xfrm>
            <a:off x="1524000" y="1761555"/>
            <a:ext cx="9144000" cy="2387600"/>
          </a:xfrm>
        </p:spPr>
        <p:txBody>
          <a:bodyPr>
            <a:normAutofit/>
          </a:bodyPr>
          <a:lstStyle/>
          <a:p>
            <a:r>
              <a:rPr lang="en-US" altLang="zh-CN" sz="8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Introduction</a:t>
            </a:r>
            <a:endParaRPr lang="zh-CN" altLang="en-US" sz="8000" dirty="0"/>
          </a:p>
        </p:txBody>
      </p:sp>
    </p:spTree>
    <p:extLst>
      <p:ext uri="{BB962C8B-B14F-4D97-AF65-F5344CB8AC3E}">
        <p14:creationId xmlns:p14="http://schemas.microsoft.com/office/powerpoint/2010/main" val="324342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4" name="文本框 3"/>
          <p:cNvSpPr txBox="1"/>
          <p:nvPr/>
        </p:nvSpPr>
        <p:spPr>
          <a:xfrm>
            <a:off x="419010" y="1528536"/>
            <a:ext cx="10934790" cy="1323439"/>
          </a:xfrm>
          <a:prstGeom prst="rect">
            <a:avLst/>
          </a:prstGeom>
          <a:noFill/>
        </p:spPr>
        <p:txBody>
          <a:bodyPr wrap="square" rtlCol="0">
            <a:spAutoFit/>
          </a:bodyPr>
          <a:lstStyle/>
          <a:p>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Generative Adversarial Networks (GANs) consist of two neural networks, namely the  </a:t>
            </a:r>
            <a:r>
              <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Generator G</a:t>
            </a: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and the  </a:t>
            </a:r>
            <a:r>
              <a:rPr lang="en-US" altLang="zh-CN" sz="2000" dirty="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Discriminator D</a:t>
            </a:r>
            <a:r>
              <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rPr>
              <a:t>, trained together.</a:t>
            </a: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indent="0">
              <a:buFont typeface="Wingdings" panose="05000000000000000000" pitchFamily="2" charset="2"/>
              <a:buNone/>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内容占位符 2">
            <a:extLst>
              <a:ext uri="{FF2B5EF4-FFF2-40B4-BE49-F238E27FC236}">
                <a16:creationId xmlns:a16="http://schemas.microsoft.com/office/drawing/2014/main" id="{C4B7145C-A291-4F60-B1DE-5B5C7E20D5EB}"/>
              </a:ext>
            </a:extLst>
          </p:cNvPr>
          <p:cNvSpPr>
            <a:spLocks noGrp="1"/>
          </p:cNvSpPr>
          <p:nvPr>
            <p:ph idx="1"/>
          </p:nvPr>
        </p:nvSpPr>
        <p:spPr>
          <a:xfrm>
            <a:off x="536895" y="2190255"/>
            <a:ext cx="10816905" cy="4351338"/>
          </a:xfrm>
        </p:spPr>
        <p:txBody>
          <a:bodyPr/>
          <a:lstStyle/>
          <a:p>
            <a:endParaRPr lang="en-US" altLang="zh-CN" dirty="0"/>
          </a:p>
          <a:p>
            <a:endParaRPr lang="en-US" altLang="zh-CN" dirty="0"/>
          </a:p>
          <a:p>
            <a:pPr marL="0" indent="0">
              <a:buNone/>
            </a:pPr>
            <a:endParaRPr lang="en-US" altLang="zh-CN" dirty="0"/>
          </a:p>
          <a:p>
            <a:pPr marL="0" indent="0">
              <a:lnSpc>
                <a:spcPct val="150000"/>
              </a:lnSpc>
              <a:buNone/>
            </a:pPr>
            <a:r>
              <a:rPr lang="en-US" altLang="zh-CN" sz="2000" b="1" dirty="0">
                <a:effectLst/>
                <a:latin typeface="Times New Roman" panose="02020603050405020304" pitchFamily="18" charset="0"/>
                <a:ea typeface="等线" panose="02010600030101010101" pitchFamily="2" charset="-122"/>
              </a:rPr>
              <a:t>           </a:t>
            </a:r>
          </a:p>
          <a:p>
            <a:pPr marL="0" indent="0">
              <a:lnSpc>
                <a:spcPct val="150000"/>
              </a:lnSpc>
              <a:buNone/>
            </a:pPr>
            <a:r>
              <a:rPr lang="en-US" altLang="zh-CN" sz="2000" dirty="0">
                <a:effectLst/>
                <a:latin typeface="Times New Roman" panose="02020603050405020304" pitchFamily="18" charset="0"/>
                <a:ea typeface="等线" panose="02010600030101010101" pitchFamily="2" charset="-122"/>
              </a:rPr>
              <a:t>     </a:t>
            </a:r>
            <a:r>
              <a:rPr lang="en-US" altLang="zh-CN" sz="4000" b="1" dirty="0">
                <a:effectLst/>
                <a:latin typeface="Times New Roman" panose="02020603050405020304" pitchFamily="18" charset="0"/>
                <a:ea typeface="等线" panose="02010600030101010101" pitchFamily="2" charset="-122"/>
              </a:rPr>
              <a:t>Z </a:t>
            </a:r>
            <a:r>
              <a:rPr lang="en-US" altLang="zh-CN" b="1" dirty="0">
                <a:effectLst/>
                <a:latin typeface="Times New Roman" panose="02020603050405020304" pitchFamily="18" charset="0"/>
                <a:ea typeface="等线" panose="02010600030101010101" pitchFamily="2" charset="-122"/>
              </a:rPr>
              <a:t>=</a:t>
            </a:r>
          </a:p>
          <a:p>
            <a:endParaRPr lang="en-US" altLang="zh-CN" b="1" dirty="0">
              <a:effectLst/>
              <a:latin typeface="Times New Roman" panose="02020603050405020304" pitchFamily="18" charset="0"/>
              <a:ea typeface="等线" panose="02010600030101010101" pitchFamily="2" charset="-122"/>
            </a:endParaRPr>
          </a:p>
          <a:p>
            <a:endParaRPr lang="en-US" altLang="zh-CN" b="1" dirty="0">
              <a:effectLst/>
              <a:latin typeface="Times New Roman" panose="02020603050405020304" pitchFamily="18" charset="0"/>
              <a:ea typeface="等线" panose="02010600030101010101" pitchFamily="2" charset="-122"/>
            </a:endParaRPr>
          </a:p>
          <a:p>
            <a:endParaRPr lang="zh-CN" altLang="en-US" sz="4000" b="1" dirty="0"/>
          </a:p>
        </p:txBody>
      </p:sp>
      <p:pic>
        <p:nvPicPr>
          <p:cNvPr id="7" name="图片 6">
            <a:extLst>
              <a:ext uri="{FF2B5EF4-FFF2-40B4-BE49-F238E27FC236}">
                <a16:creationId xmlns:a16="http://schemas.microsoft.com/office/drawing/2014/main" id="{E55C3CA8-C46B-41E2-802B-C3EC6FE993B4}"/>
              </a:ext>
            </a:extLst>
          </p:cNvPr>
          <p:cNvPicPr>
            <a:picLocks noChangeAspect="1"/>
          </p:cNvPicPr>
          <p:nvPr/>
        </p:nvPicPr>
        <p:blipFill>
          <a:blip r:embed="rId2"/>
          <a:stretch>
            <a:fillRect/>
          </a:stretch>
        </p:blipFill>
        <p:spPr>
          <a:xfrm>
            <a:off x="1703131" y="3604344"/>
            <a:ext cx="855952" cy="1466136"/>
          </a:xfrm>
          <a:prstGeom prst="rect">
            <a:avLst/>
          </a:prstGeom>
        </p:spPr>
      </p:pic>
      <p:sp>
        <p:nvSpPr>
          <p:cNvPr id="8" name="箭头: 右 7">
            <a:extLst>
              <a:ext uri="{FF2B5EF4-FFF2-40B4-BE49-F238E27FC236}">
                <a16:creationId xmlns:a16="http://schemas.microsoft.com/office/drawing/2014/main" id="{99641873-9361-4CED-8CFC-C7EE05606EB1}"/>
              </a:ext>
            </a:extLst>
          </p:cNvPr>
          <p:cNvSpPr/>
          <p:nvPr/>
        </p:nvSpPr>
        <p:spPr>
          <a:xfrm flipV="1">
            <a:off x="2525696" y="4307900"/>
            <a:ext cx="601391" cy="10231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E72DF210-B498-4BF5-930B-F9C6EC3EB63A}"/>
              </a:ext>
            </a:extLst>
          </p:cNvPr>
          <p:cNvSpPr/>
          <p:nvPr/>
        </p:nvSpPr>
        <p:spPr>
          <a:xfrm>
            <a:off x="3194840" y="3680837"/>
            <a:ext cx="1381125" cy="1254125"/>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7030A0"/>
                </a:solidFill>
              </a:rPr>
              <a:t>G</a:t>
            </a:r>
          </a:p>
          <a:p>
            <a:pPr algn="ctr"/>
            <a:r>
              <a:rPr lang="en-US" altLang="zh-CN" dirty="0">
                <a:solidFill>
                  <a:srgbClr val="7030A0"/>
                </a:solidFill>
              </a:rPr>
              <a:t>Generator</a:t>
            </a:r>
            <a:endParaRPr lang="zh-CN" altLang="en-US" dirty="0">
              <a:solidFill>
                <a:srgbClr val="7030A0"/>
              </a:solidFill>
            </a:endParaRPr>
          </a:p>
        </p:txBody>
      </p:sp>
      <p:sp>
        <p:nvSpPr>
          <p:cNvPr id="11" name="矩形 10">
            <a:extLst>
              <a:ext uri="{FF2B5EF4-FFF2-40B4-BE49-F238E27FC236}">
                <a16:creationId xmlns:a16="http://schemas.microsoft.com/office/drawing/2014/main" id="{5126CF5F-5A20-4D0F-8E69-ADFD34EEE118}"/>
              </a:ext>
            </a:extLst>
          </p:cNvPr>
          <p:cNvSpPr/>
          <p:nvPr/>
        </p:nvSpPr>
        <p:spPr>
          <a:xfrm>
            <a:off x="8022531" y="2875131"/>
            <a:ext cx="1381125" cy="125412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70C0"/>
                </a:solidFill>
              </a:rPr>
              <a:t>D</a:t>
            </a:r>
          </a:p>
          <a:p>
            <a:pPr algn="ctr"/>
            <a:r>
              <a:rPr lang="en-US" altLang="zh-CN" sz="1600" dirty="0">
                <a:solidFill>
                  <a:srgbClr val="0070C0"/>
                </a:solidFill>
              </a:rPr>
              <a:t>Discriminator</a:t>
            </a:r>
            <a:endParaRPr lang="zh-CN" altLang="en-US" sz="1600" dirty="0">
              <a:solidFill>
                <a:srgbClr val="0070C0"/>
              </a:solidFill>
            </a:endParaRPr>
          </a:p>
        </p:txBody>
      </p:sp>
      <p:pic>
        <p:nvPicPr>
          <p:cNvPr id="12" name="图片 11">
            <a:extLst>
              <a:ext uri="{FF2B5EF4-FFF2-40B4-BE49-F238E27FC236}">
                <a16:creationId xmlns:a16="http://schemas.microsoft.com/office/drawing/2014/main" id="{C102F649-D6B5-4C2F-BF8E-28ACF9E7ED8B}"/>
              </a:ext>
            </a:extLst>
          </p:cNvPr>
          <p:cNvPicPr/>
          <p:nvPr/>
        </p:nvPicPr>
        <p:blipFill>
          <a:blip r:embed="rId3"/>
          <a:stretch>
            <a:fillRect/>
          </a:stretch>
        </p:blipFill>
        <p:spPr>
          <a:xfrm>
            <a:off x="1003177" y="5338758"/>
            <a:ext cx="6727653" cy="535950"/>
          </a:xfrm>
          <a:prstGeom prst="rect">
            <a:avLst/>
          </a:prstGeom>
        </p:spPr>
      </p:pic>
      <p:pic>
        <p:nvPicPr>
          <p:cNvPr id="14" name="图片 13">
            <a:extLst>
              <a:ext uri="{FF2B5EF4-FFF2-40B4-BE49-F238E27FC236}">
                <a16:creationId xmlns:a16="http://schemas.microsoft.com/office/drawing/2014/main" id="{1CC5F525-5D2F-4889-AC25-77C9E9FD867E}"/>
              </a:ext>
            </a:extLst>
          </p:cNvPr>
          <p:cNvPicPr>
            <a:picLocks noChangeAspect="1"/>
          </p:cNvPicPr>
          <p:nvPr/>
        </p:nvPicPr>
        <p:blipFill>
          <a:blip r:embed="rId4"/>
          <a:stretch>
            <a:fillRect/>
          </a:stretch>
        </p:blipFill>
        <p:spPr>
          <a:xfrm>
            <a:off x="5684524" y="2286210"/>
            <a:ext cx="1087641" cy="1048797"/>
          </a:xfrm>
          <a:prstGeom prst="rect">
            <a:avLst/>
          </a:prstGeom>
        </p:spPr>
      </p:pic>
      <p:cxnSp>
        <p:nvCxnSpPr>
          <p:cNvPr id="15" name="连接符: 肘形 14">
            <a:extLst>
              <a:ext uri="{FF2B5EF4-FFF2-40B4-BE49-F238E27FC236}">
                <a16:creationId xmlns:a16="http://schemas.microsoft.com/office/drawing/2014/main" id="{8200A938-1E25-401A-A45A-7DC836273456}"/>
              </a:ext>
            </a:extLst>
          </p:cNvPr>
          <p:cNvCxnSpPr>
            <a:cxnSpLocks/>
            <a:endCxn id="11" idx="1"/>
          </p:cNvCxnSpPr>
          <p:nvPr/>
        </p:nvCxnSpPr>
        <p:spPr>
          <a:xfrm>
            <a:off x="6795140" y="2647283"/>
            <a:ext cx="1227391" cy="854911"/>
          </a:xfrm>
          <a:prstGeom prst="bentConnector3">
            <a:avLst/>
          </a:prstGeom>
          <a:ln/>
        </p:spPr>
        <p:style>
          <a:lnRef idx="3">
            <a:schemeClr val="dk1"/>
          </a:lnRef>
          <a:fillRef idx="0">
            <a:schemeClr val="dk1"/>
          </a:fillRef>
          <a:effectRef idx="2">
            <a:schemeClr val="dk1"/>
          </a:effectRef>
          <a:fontRef idx="minor">
            <a:schemeClr val="tx1"/>
          </a:fontRef>
        </p:style>
      </p:cxnSp>
      <p:pic>
        <p:nvPicPr>
          <p:cNvPr id="22" name="图片 21">
            <a:extLst>
              <a:ext uri="{FF2B5EF4-FFF2-40B4-BE49-F238E27FC236}">
                <a16:creationId xmlns:a16="http://schemas.microsoft.com/office/drawing/2014/main" id="{82DA340D-50C2-42B7-A044-9E265A5F054B}"/>
              </a:ext>
            </a:extLst>
          </p:cNvPr>
          <p:cNvPicPr>
            <a:picLocks noChangeAspect="1"/>
          </p:cNvPicPr>
          <p:nvPr/>
        </p:nvPicPr>
        <p:blipFill>
          <a:blip r:embed="rId5"/>
          <a:stretch>
            <a:fillRect/>
          </a:stretch>
        </p:blipFill>
        <p:spPr>
          <a:xfrm>
            <a:off x="5666206" y="3559212"/>
            <a:ext cx="1209524" cy="1400000"/>
          </a:xfrm>
          <a:prstGeom prst="rect">
            <a:avLst/>
          </a:prstGeom>
        </p:spPr>
      </p:pic>
      <p:pic>
        <p:nvPicPr>
          <p:cNvPr id="26" name="图片 25">
            <a:extLst>
              <a:ext uri="{FF2B5EF4-FFF2-40B4-BE49-F238E27FC236}">
                <a16:creationId xmlns:a16="http://schemas.microsoft.com/office/drawing/2014/main" id="{7B663C23-EBCB-4A64-90AE-A58E7E741B20}"/>
              </a:ext>
            </a:extLst>
          </p:cNvPr>
          <p:cNvPicPr>
            <a:picLocks noChangeAspect="1"/>
          </p:cNvPicPr>
          <p:nvPr/>
        </p:nvPicPr>
        <p:blipFill>
          <a:blip r:embed="rId6"/>
          <a:stretch>
            <a:fillRect/>
          </a:stretch>
        </p:blipFill>
        <p:spPr>
          <a:xfrm>
            <a:off x="5668096" y="3516355"/>
            <a:ext cx="1314286" cy="1485714"/>
          </a:xfrm>
          <a:prstGeom prst="rect">
            <a:avLst/>
          </a:prstGeom>
        </p:spPr>
      </p:pic>
      <p:pic>
        <p:nvPicPr>
          <p:cNvPr id="27" name="图片 26">
            <a:extLst>
              <a:ext uri="{FF2B5EF4-FFF2-40B4-BE49-F238E27FC236}">
                <a16:creationId xmlns:a16="http://schemas.microsoft.com/office/drawing/2014/main" id="{C1B7C366-F20E-4434-BF36-F43035BE6E3E}"/>
              </a:ext>
            </a:extLst>
          </p:cNvPr>
          <p:cNvPicPr>
            <a:picLocks noChangeAspect="1"/>
          </p:cNvPicPr>
          <p:nvPr/>
        </p:nvPicPr>
        <p:blipFill>
          <a:blip r:embed="rId7"/>
          <a:stretch>
            <a:fillRect/>
          </a:stretch>
        </p:blipFill>
        <p:spPr>
          <a:xfrm>
            <a:off x="5634644" y="3535402"/>
            <a:ext cx="1276190" cy="1447619"/>
          </a:xfrm>
          <a:prstGeom prst="rect">
            <a:avLst/>
          </a:prstGeom>
        </p:spPr>
      </p:pic>
      <p:pic>
        <p:nvPicPr>
          <p:cNvPr id="28" name="图片 27">
            <a:extLst>
              <a:ext uri="{FF2B5EF4-FFF2-40B4-BE49-F238E27FC236}">
                <a16:creationId xmlns:a16="http://schemas.microsoft.com/office/drawing/2014/main" id="{EB5714EF-7386-48D3-8508-3DFEF7B64AC1}"/>
              </a:ext>
            </a:extLst>
          </p:cNvPr>
          <p:cNvPicPr>
            <a:picLocks noChangeAspect="1"/>
          </p:cNvPicPr>
          <p:nvPr/>
        </p:nvPicPr>
        <p:blipFill>
          <a:blip r:embed="rId8"/>
          <a:stretch>
            <a:fillRect/>
          </a:stretch>
        </p:blipFill>
        <p:spPr>
          <a:xfrm>
            <a:off x="5666206" y="3487783"/>
            <a:ext cx="1209524" cy="1504762"/>
          </a:xfrm>
          <a:prstGeom prst="rect">
            <a:avLst/>
          </a:prstGeom>
        </p:spPr>
      </p:pic>
      <p:pic>
        <p:nvPicPr>
          <p:cNvPr id="29" name="图片 28">
            <a:extLst>
              <a:ext uri="{FF2B5EF4-FFF2-40B4-BE49-F238E27FC236}">
                <a16:creationId xmlns:a16="http://schemas.microsoft.com/office/drawing/2014/main" id="{454AD6BB-48A9-42D2-9D7B-0340786F5F3F}"/>
              </a:ext>
            </a:extLst>
          </p:cNvPr>
          <p:cNvPicPr>
            <a:picLocks noChangeAspect="1"/>
          </p:cNvPicPr>
          <p:nvPr/>
        </p:nvPicPr>
        <p:blipFill>
          <a:blip r:embed="rId9"/>
          <a:stretch>
            <a:fillRect/>
          </a:stretch>
        </p:blipFill>
        <p:spPr>
          <a:xfrm>
            <a:off x="5646292" y="3516354"/>
            <a:ext cx="1266667" cy="1447619"/>
          </a:xfrm>
          <a:prstGeom prst="rect">
            <a:avLst/>
          </a:prstGeom>
        </p:spPr>
      </p:pic>
      <p:pic>
        <p:nvPicPr>
          <p:cNvPr id="37" name="图片 36">
            <a:extLst>
              <a:ext uri="{FF2B5EF4-FFF2-40B4-BE49-F238E27FC236}">
                <a16:creationId xmlns:a16="http://schemas.microsoft.com/office/drawing/2014/main" id="{2440AD19-D463-47B5-80B9-A6D26488D62E}"/>
              </a:ext>
            </a:extLst>
          </p:cNvPr>
          <p:cNvPicPr>
            <a:picLocks noChangeAspect="1"/>
          </p:cNvPicPr>
          <p:nvPr/>
        </p:nvPicPr>
        <p:blipFill>
          <a:blip r:embed="rId10"/>
          <a:stretch>
            <a:fillRect/>
          </a:stretch>
        </p:blipFill>
        <p:spPr>
          <a:xfrm>
            <a:off x="7613647" y="4840285"/>
            <a:ext cx="1229201" cy="1221114"/>
          </a:xfrm>
          <a:prstGeom prst="rect">
            <a:avLst/>
          </a:prstGeom>
        </p:spPr>
      </p:pic>
      <p:pic>
        <p:nvPicPr>
          <p:cNvPr id="38" name="图片 37">
            <a:extLst>
              <a:ext uri="{FF2B5EF4-FFF2-40B4-BE49-F238E27FC236}">
                <a16:creationId xmlns:a16="http://schemas.microsoft.com/office/drawing/2014/main" id="{3E17558D-5AA5-43E4-B025-4D2A95948C65}"/>
              </a:ext>
            </a:extLst>
          </p:cNvPr>
          <p:cNvPicPr>
            <a:picLocks noChangeAspect="1"/>
          </p:cNvPicPr>
          <p:nvPr/>
        </p:nvPicPr>
        <p:blipFill>
          <a:blip r:embed="rId11"/>
          <a:stretch>
            <a:fillRect/>
          </a:stretch>
        </p:blipFill>
        <p:spPr>
          <a:xfrm>
            <a:off x="8721875" y="4817942"/>
            <a:ext cx="1314286" cy="1255330"/>
          </a:xfrm>
          <a:prstGeom prst="rect">
            <a:avLst/>
          </a:prstGeom>
        </p:spPr>
      </p:pic>
      <p:cxnSp>
        <p:nvCxnSpPr>
          <p:cNvPr id="39" name="直接箭头连接符 38">
            <a:extLst>
              <a:ext uri="{FF2B5EF4-FFF2-40B4-BE49-F238E27FC236}">
                <a16:creationId xmlns:a16="http://schemas.microsoft.com/office/drawing/2014/main" id="{C5C57FF3-D944-4D68-B6B1-C45801294666}"/>
              </a:ext>
            </a:extLst>
          </p:cNvPr>
          <p:cNvCxnSpPr>
            <a:cxnSpLocks/>
          </p:cNvCxnSpPr>
          <p:nvPr/>
        </p:nvCxnSpPr>
        <p:spPr>
          <a:xfrm>
            <a:off x="6848447" y="4761844"/>
            <a:ext cx="803079" cy="359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直接箭头连接符 39">
            <a:extLst>
              <a:ext uri="{FF2B5EF4-FFF2-40B4-BE49-F238E27FC236}">
                <a16:creationId xmlns:a16="http://schemas.microsoft.com/office/drawing/2014/main" id="{75BDCBCF-AD3E-4493-929D-247679BD64BC}"/>
              </a:ext>
            </a:extLst>
          </p:cNvPr>
          <p:cNvCxnSpPr>
            <a:cxnSpLocks/>
          </p:cNvCxnSpPr>
          <p:nvPr/>
        </p:nvCxnSpPr>
        <p:spPr>
          <a:xfrm>
            <a:off x="6855336" y="4591011"/>
            <a:ext cx="2438217" cy="3203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文本框 40">
            <a:extLst>
              <a:ext uri="{FF2B5EF4-FFF2-40B4-BE49-F238E27FC236}">
                <a16:creationId xmlns:a16="http://schemas.microsoft.com/office/drawing/2014/main" id="{3B1EE750-E260-4536-8C0A-2A4A7ED3A10F}"/>
              </a:ext>
            </a:extLst>
          </p:cNvPr>
          <p:cNvSpPr txBox="1"/>
          <p:nvPr/>
        </p:nvSpPr>
        <p:spPr>
          <a:xfrm>
            <a:off x="7937258" y="4410218"/>
            <a:ext cx="1819729" cy="276999"/>
          </a:xfrm>
          <a:prstGeom prst="rect">
            <a:avLst/>
          </a:prstGeom>
          <a:noFill/>
        </p:spPr>
        <p:txBody>
          <a:bodyPr wrap="none" rtlCol="0">
            <a:spAutoFit/>
          </a:bodyPr>
          <a:lstStyle/>
          <a:p>
            <a:r>
              <a:rPr lang="en-US" altLang="zh-CN" sz="1200" b="1" dirty="0">
                <a:solidFill>
                  <a:srgbClr val="FF0000"/>
                </a:solidFill>
              </a:rPr>
              <a:t>120                           150</a:t>
            </a:r>
            <a:endParaRPr lang="zh-CN" altLang="en-US" sz="1200" b="1" dirty="0">
              <a:solidFill>
                <a:srgbClr val="FF0000"/>
              </a:solidFill>
            </a:endParaRPr>
          </a:p>
        </p:txBody>
      </p:sp>
      <p:cxnSp>
        <p:nvCxnSpPr>
          <p:cNvPr id="16" name="连接符: 肘形 15">
            <a:extLst>
              <a:ext uri="{FF2B5EF4-FFF2-40B4-BE49-F238E27FC236}">
                <a16:creationId xmlns:a16="http://schemas.microsoft.com/office/drawing/2014/main" id="{14AA9AF1-88CB-4AFF-B985-08A692790FAE}"/>
              </a:ext>
            </a:extLst>
          </p:cNvPr>
          <p:cNvCxnSpPr>
            <a:cxnSpLocks/>
          </p:cNvCxnSpPr>
          <p:nvPr/>
        </p:nvCxnSpPr>
        <p:spPr>
          <a:xfrm flipV="1">
            <a:off x="6828435" y="3633589"/>
            <a:ext cx="1180256" cy="75655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10" name="箭头: 右 9">
            <a:extLst>
              <a:ext uri="{FF2B5EF4-FFF2-40B4-BE49-F238E27FC236}">
                <a16:creationId xmlns:a16="http://schemas.microsoft.com/office/drawing/2014/main" id="{B4E68DE7-1564-4575-9D04-EDCFEF5C2B63}"/>
              </a:ext>
            </a:extLst>
          </p:cNvPr>
          <p:cNvSpPr/>
          <p:nvPr/>
        </p:nvSpPr>
        <p:spPr>
          <a:xfrm flipV="1">
            <a:off x="4575965" y="4324459"/>
            <a:ext cx="1053012" cy="857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a:extLst>
              <a:ext uri="{FF2B5EF4-FFF2-40B4-BE49-F238E27FC236}">
                <a16:creationId xmlns:a16="http://schemas.microsoft.com/office/drawing/2014/main" id="{574A398F-7F24-4ED4-A29A-92B7936D8DE3}"/>
              </a:ext>
            </a:extLst>
          </p:cNvPr>
          <p:cNvCxnSpPr>
            <a:cxnSpLocks/>
          </p:cNvCxnSpPr>
          <p:nvPr/>
        </p:nvCxnSpPr>
        <p:spPr>
          <a:xfrm>
            <a:off x="9417496" y="3493934"/>
            <a:ext cx="454473" cy="8259"/>
          </a:xfrm>
          <a:prstGeom prst="line">
            <a:avLst/>
          </a:prstGeom>
        </p:spPr>
        <p:style>
          <a:lnRef idx="3">
            <a:schemeClr val="dk1"/>
          </a:lnRef>
          <a:fillRef idx="0">
            <a:schemeClr val="dk1"/>
          </a:fillRef>
          <a:effectRef idx="2">
            <a:schemeClr val="dk1"/>
          </a:effectRef>
          <a:fontRef idx="minor">
            <a:schemeClr val="tx1"/>
          </a:fontRef>
        </p:style>
      </p:cxnSp>
      <p:graphicFrame>
        <p:nvGraphicFramePr>
          <p:cNvPr id="13" name="对象 12">
            <a:extLst>
              <a:ext uri="{FF2B5EF4-FFF2-40B4-BE49-F238E27FC236}">
                <a16:creationId xmlns:a16="http://schemas.microsoft.com/office/drawing/2014/main" id="{363ECA7D-8F89-490A-8FDC-1F0F77AAE373}"/>
              </a:ext>
            </a:extLst>
          </p:cNvPr>
          <p:cNvGraphicFramePr>
            <a:graphicFrameLocks noChangeAspect="1"/>
          </p:cNvGraphicFramePr>
          <p:nvPr>
            <p:extLst>
              <p:ext uri="{D42A27DB-BD31-4B8C-83A1-F6EECF244321}">
                <p14:modId xmlns:p14="http://schemas.microsoft.com/office/powerpoint/2010/main" val="2562927915"/>
              </p:ext>
            </p:extLst>
          </p:nvPr>
        </p:nvGraphicFramePr>
        <p:xfrm>
          <a:off x="9812289" y="3129659"/>
          <a:ext cx="533730" cy="800595"/>
        </p:xfrm>
        <a:graphic>
          <a:graphicData uri="http://schemas.openxmlformats.org/presentationml/2006/ole">
            <mc:AlternateContent xmlns:mc="http://schemas.openxmlformats.org/markup-compatibility/2006">
              <mc:Choice xmlns:v="urn:schemas-microsoft-com:vml" Requires="v">
                <p:oleObj name="Equation" r:id="rId12" imgW="253800" imgH="380880" progId="Equation.DSMT4">
                  <p:embed/>
                </p:oleObj>
              </mc:Choice>
              <mc:Fallback>
                <p:oleObj name="Equation" r:id="rId12" imgW="253800" imgH="380880" progId="Equation.DSMT4">
                  <p:embed/>
                  <p:pic>
                    <p:nvPicPr>
                      <p:cNvPr id="0" name=""/>
                      <p:cNvPicPr/>
                      <p:nvPr/>
                    </p:nvPicPr>
                    <p:blipFill>
                      <a:blip r:embed="rId13"/>
                      <a:stretch>
                        <a:fillRect/>
                      </a:stretch>
                    </p:blipFill>
                    <p:spPr>
                      <a:xfrm>
                        <a:off x="9812289" y="3129659"/>
                        <a:ext cx="533730" cy="800595"/>
                      </a:xfrm>
                      <a:prstGeom prst="rect">
                        <a:avLst/>
                      </a:prstGeom>
                    </p:spPr>
                  </p:pic>
                </p:oleObj>
              </mc:Fallback>
            </mc:AlternateContent>
          </a:graphicData>
        </a:graphic>
      </p:graphicFrame>
      <p:cxnSp>
        <p:nvCxnSpPr>
          <p:cNvPr id="33" name="直接连接符 32">
            <a:extLst>
              <a:ext uri="{FF2B5EF4-FFF2-40B4-BE49-F238E27FC236}">
                <a16:creationId xmlns:a16="http://schemas.microsoft.com/office/drawing/2014/main" id="{117E3713-517E-4E87-B436-72CAC8D38C08}"/>
              </a:ext>
            </a:extLst>
          </p:cNvPr>
          <p:cNvCxnSpPr>
            <a:cxnSpLocks/>
          </p:cNvCxnSpPr>
          <p:nvPr/>
        </p:nvCxnSpPr>
        <p:spPr>
          <a:xfrm>
            <a:off x="9403656" y="3600214"/>
            <a:ext cx="454473" cy="8259"/>
          </a:xfrm>
          <a:prstGeom prst="line">
            <a:avLst/>
          </a:prstGeom>
        </p:spPr>
        <p:style>
          <a:lnRef idx="3">
            <a:schemeClr val="dk1"/>
          </a:lnRef>
          <a:fillRef idx="0">
            <a:schemeClr val="dk1"/>
          </a:fillRef>
          <a:effectRef idx="2">
            <a:schemeClr val="dk1"/>
          </a:effectRef>
          <a:fontRef idx="minor">
            <a:schemeClr val="tx1"/>
          </a:fontRef>
        </p:style>
      </p:cxnSp>
      <p:sp>
        <p:nvSpPr>
          <p:cNvPr id="23" name="文本框 22">
            <a:extLst>
              <a:ext uri="{FF2B5EF4-FFF2-40B4-BE49-F238E27FC236}">
                <a16:creationId xmlns:a16="http://schemas.microsoft.com/office/drawing/2014/main" id="{EF1D1E85-2951-4E3B-9CDE-3A7C9FD1300C}"/>
              </a:ext>
            </a:extLst>
          </p:cNvPr>
          <p:cNvSpPr txBox="1"/>
          <p:nvPr/>
        </p:nvSpPr>
        <p:spPr>
          <a:xfrm>
            <a:off x="4974366" y="2690465"/>
            <a:ext cx="633507"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Real</a:t>
            </a:r>
            <a:endParaRPr lang="zh-CN" altLang="en-US" b="1"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8A462CE8-4E0A-4FFA-9792-63951D4CBB75}"/>
              </a:ext>
            </a:extLst>
          </p:cNvPr>
          <p:cNvSpPr txBox="1"/>
          <p:nvPr/>
        </p:nvSpPr>
        <p:spPr>
          <a:xfrm>
            <a:off x="4956504" y="3870831"/>
            <a:ext cx="671979"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Fake</a:t>
            </a:r>
            <a:endParaRPr lang="zh-CN" altLang="en-US" b="1"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CCF70CD3-7A06-4C23-9FD4-114F29B74311}"/>
              </a:ext>
            </a:extLst>
          </p:cNvPr>
          <p:cNvSpPr txBox="1"/>
          <p:nvPr/>
        </p:nvSpPr>
        <p:spPr>
          <a:xfrm>
            <a:off x="10439287" y="3235206"/>
            <a:ext cx="665567" cy="646331"/>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Real</a:t>
            </a:r>
          </a:p>
          <a:p>
            <a:r>
              <a:rPr lang="en-US" altLang="zh-CN" b="1" dirty="0">
                <a:latin typeface="Times New Roman" panose="02020603050405020304" pitchFamily="18" charset="0"/>
                <a:cs typeface="Times New Roman" panose="02020603050405020304" pitchFamily="18" charset="0"/>
              </a:rPr>
              <a:t>Fake</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5854" y="1294311"/>
            <a:ext cx="10515600" cy="482946"/>
          </a:xfrm>
        </p:spPr>
        <p:txBody>
          <a:bodyPr/>
          <a:lstStyle/>
          <a:p>
            <a:pPr algn="l"/>
            <a:r>
              <a:rPr lang="en-US" altLang="zh-CN" sz="3200" b="1" dirty="0">
                <a:latin typeface="Times New Roman" panose="02020603050405020304" pitchFamily="18" charset="0"/>
                <a:cs typeface="Times New Roman" panose="02020603050405020304" pitchFamily="18" charset="0"/>
              </a:rPr>
              <a:t>Unstable of Gan</a:t>
            </a:r>
            <a:endParaRPr kumimoji="1" lang="en-US" altLang="zh-CN" sz="3200" dirty="0">
              <a:latin typeface="Times New Roman" panose="02020603050405020304" pitchFamily="18" charset="0"/>
            </a:endParaRPr>
          </a:p>
        </p:txBody>
      </p:sp>
      <p:sp>
        <p:nvSpPr>
          <p:cNvPr id="4" name="文本框 3"/>
          <p:cNvSpPr txBox="1"/>
          <p:nvPr/>
        </p:nvSpPr>
        <p:spPr>
          <a:xfrm>
            <a:off x="1069019" y="2339946"/>
            <a:ext cx="6591935" cy="1631216"/>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Mode collapse of Generator</a:t>
            </a:r>
          </a:p>
          <a:p>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 disappearance of the Generator gradient.</a:t>
            </a:r>
          </a:p>
          <a:p>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 and D are difficult to converge at the same time.</a:t>
            </a:r>
            <a:endParaRPr lang="zh-CN" altLang="en-US"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011F013C-F57E-4D7A-B6CE-2B520EFBDA91}"/>
              </a:ext>
            </a:extLst>
          </p:cNvPr>
          <p:cNvPicPr>
            <a:picLocks noChangeAspect="1"/>
          </p:cNvPicPr>
          <p:nvPr/>
        </p:nvPicPr>
        <p:blipFill>
          <a:blip r:embed="rId2"/>
          <a:stretch>
            <a:fillRect/>
          </a:stretch>
        </p:blipFill>
        <p:spPr>
          <a:xfrm>
            <a:off x="1557291" y="4294155"/>
            <a:ext cx="4310717" cy="20596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050" y="1048594"/>
            <a:ext cx="10515600" cy="771328"/>
          </a:xfrm>
        </p:spPr>
        <p:txBody>
          <a:bodyPr/>
          <a:lstStyle/>
          <a:p>
            <a:r>
              <a:rPr kumimoji="1" lang="en-US" altLang="zh-CN" sz="4400" dirty="0">
                <a:latin typeface="Times New Roman" panose="02020603050405020304" pitchFamily="18" charset="0"/>
              </a:rPr>
              <a:t>Method</a:t>
            </a:r>
          </a:p>
        </p:txBody>
      </p:sp>
      <p:sp>
        <p:nvSpPr>
          <p:cNvPr id="7" name="文本框 6"/>
          <p:cNvSpPr txBox="1"/>
          <p:nvPr/>
        </p:nvSpPr>
        <p:spPr>
          <a:xfrm>
            <a:off x="3849268" y="2789041"/>
            <a:ext cx="5632083" cy="3354765"/>
          </a:xfrm>
          <a:prstGeom prst="rect">
            <a:avLst/>
          </a:prstGeom>
          <a:noFill/>
        </p:spPr>
        <p:txBody>
          <a:bodyPr wrap="square" rtlCol="0">
            <a:spAutoFit/>
          </a:bodyPr>
          <a:lstStyle/>
          <a:p>
            <a:pPr>
              <a:lnSpc>
                <a:spcPct val="200000"/>
              </a:lnSpc>
            </a:pPr>
            <a:r>
              <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a:t>
            </a:r>
            <a:r>
              <a:rPr lang="en-US" altLang="zh-CN" sz="32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.Collaborative Sampling</a:t>
            </a:r>
          </a:p>
          <a:p>
            <a:pPr>
              <a:lnSpc>
                <a:spcPct val="200000"/>
              </a:lnSpc>
            </a:pPr>
            <a:r>
              <a:rPr lang="en-US" altLang="zh-CN" sz="32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Discriminator Shaping</a:t>
            </a:r>
            <a:endParaRPr lang="zh-CN" altLang="zh-CN" sz="32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zh-CN"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l"/>
            <a:endParaRPr lang="en-US" altLang="zh-CN" sz="2800" dirty="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9A601B4D-CA9B-4808-8C60-751B37E66E28}"/>
              </a:ext>
            </a:extLst>
          </p:cNvPr>
          <p:cNvPicPr>
            <a:picLocks noChangeAspect="1"/>
          </p:cNvPicPr>
          <p:nvPr/>
        </p:nvPicPr>
        <p:blipFill>
          <a:blip r:embed="rId3"/>
          <a:stretch>
            <a:fillRect/>
          </a:stretch>
        </p:blipFill>
        <p:spPr>
          <a:xfrm>
            <a:off x="5566123" y="1825485"/>
            <a:ext cx="6031595" cy="3299289"/>
          </a:xfrm>
          <a:prstGeom prst="rect">
            <a:avLst/>
          </a:prstGeom>
        </p:spPr>
      </p:pic>
      <p:sp>
        <p:nvSpPr>
          <p:cNvPr id="2" name="标题 1"/>
          <p:cNvSpPr>
            <a:spLocks noGrp="1"/>
          </p:cNvSpPr>
          <p:nvPr>
            <p:ph type="title"/>
          </p:nvPr>
        </p:nvSpPr>
        <p:spPr>
          <a:xfrm>
            <a:off x="838200" y="636821"/>
            <a:ext cx="10515600" cy="482946"/>
          </a:xfrm>
        </p:spPr>
        <p:txBody>
          <a:bodyPr/>
          <a:lstStyle/>
          <a:p>
            <a:r>
              <a:rPr kumimoji="1" lang="en-US" altLang="zh-CN" sz="4000" dirty="0">
                <a:latin typeface="Times New Roman" panose="02020603050405020304" pitchFamily="18" charset="0"/>
              </a:rPr>
              <a:t>Method</a:t>
            </a:r>
          </a:p>
        </p:txBody>
      </p:sp>
      <p:sp>
        <p:nvSpPr>
          <p:cNvPr id="7" name="文本框 6"/>
          <p:cNvSpPr txBox="1"/>
          <p:nvPr/>
        </p:nvSpPr>
        <p:spPr>
          <a:xfrm>
            <a:off x="433705" y="1202834"/>
            <a:ext cx="7438390" cy="521970"/>
          </a:xfrm>
          <a:prstGeom prst="rect">
            <a:avLst/>
          </a:prstGeom>
          <a:noFill/>
        </p:spPr>
        <p:txBody>
          <a:bodyPr wrap="square" rtlCol="0">
            <a:spAutoFit/>
          </a:bodyPr>
          <a:lstStyle>
            <a:defPPr>
              <a:defRPr lang="zh-CN"/>
            </a:defPPr>
            <a:lvl1pPr>
              <a:defRPr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defRPr>
            </a:lvl1pPr>
          </a:lstStyle>
          <a:p>
            <a:r>
              <a:rPr lang="en-US" altLang="zh-CN" dirty="0"/>
              <a:t>Monte Carlo Method</a:t>
            </a:r>
            <a:endParaRPr lang="zh-CN" altLang="en-US" dirty="0"/>
          </a:p>
        </p:txBody>
      </p:sp>
      <p:sp>
        <p:nvSpPr>
          <p:cNvPr id="4" name="文本框 3"/>
          <p:cNvSpPr txBox="1"/>
          <p:nvPr/>
        </p:nvSpPr>
        <p:spPr>
          <a:xfrm>
            <a:off x="484717" y="1897774"/>
            <a:ext cx="10162812" cy="3877985"/>
          </a:xfrm>
          <a:prstGeom prst="rect">
            <a:avLst/>
          </a:prstGeom>
          <a:noFill/>
        </p:spPr>
        <p:txBody>
          <a:bodyPr wrap="square" rtlCol="0">
            <a:spAutoFit/>
          </a:bodyPr>
          <a:lstStyle/>
          <a:p>
            <a:pPr>
              <a:lnSpc>
                <a:spcPct val="150000"/>
              </a:lnSpc>
            </a:pP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Target p(x), proposal distribution q(x)</a:t>
            </a:r>
          </a:p>
          <a:p>
            <a:pPr>
              <a:lnSpc>
                <a:spcPct val="150000"/>
              </a:lnSpc>
            </a:pPr>
            <a:r>
              <a:rPr lang="en-US" altLang="zh-CN" sz="2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accept-reject</a:t>
            </a:r>
            <a:r>
              <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nSpc>
                <a:spcPct val="150000"/>
              </a:lnSpc>
            </a:pPr>
            <a:endPar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sz="2000"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endParaRPr lang="en-US" altLang="zh-CN" sz="2000"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altLang="zh-CN"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6" name="文本框 5"/>
          <p:cNvSpPr txBox="1"/>
          <p:nvPr/>
        </p:nvSpPr>
        <p:spPr>
          <a:xfrm>
            <a:off x="484717" y="5052484"/>
            <a:ext cx="10309928" cy="1631216"/>
          </a:xfrm>
          <a:prstGeom prst="rect">
            <a:avLst/>
          </a:prstGeom>
          <a:noFill/>
        </p:spPr>
        <p:txBody>
          <a:bodyPr wrap="square" rtlCol="0">
            <a:spAutoFit/>
          </a:bodyPr>
          <a:lstStyle>
            <a:defPPr>
              <a:defRPr lang="zh-CN"/>
            </a:defPPr>
            <a:lvl1pPr>
              <a:lnSpc>
                <a:spcPct val="100000"/>
              </a:lnSpc>
              <a:defRPr sz="200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defRPr>
            </a:lvl1pPr>
          </a:lstStyle>
          <a:p>
            <a:r>
              <a:rPr lang="en-US" altLang="zh-CN" dirty="0"/>
              <a:t>(3)Sophisticated MC: leverage informed local moves to explore the important regions of p(x) gradient-based Markov transition T(x → y), in the form of ∇ log p(x).</a:t>
            </a:r>
          </a:p>
          <a:p>
            <a:endParaRPr lang="en-US" altLang="zh-CN" dirty="0"/>
          </a:p>
          <a:p>
            <a:r>
              <a:rPr lang="en-US" altLang="zh-CN" dirty="0"/>
              <a:t>p(x)T(</a:t>
            </a:r>
            <a:r>
              <a:rPr lang="en-US" altLang="zh-CN" dirty="0" err="1"/>
              <a:t>x→y</a:t>
            </a:r>
            <a:r>
              <a:rPr lang="en-US" altLang="zh-CN" dirty="0"/>
              <a:t>)=p(y)T(</a:t>
            </a:r>
            <a:r>
              <a:rPr lang="en-US" altLang="zh-CN" dirty="0" err="1"/>
              <a:t>y→x</a:t>
            </a:r>
            <a:r>
              <a:rPr lang="en-US" altLang="zh-CN" dirty="0"/>
              <a:t>)</a:t>
            </a:r>
          </a:p>
          <a:p>
            <a:endParaRPr lang="zh-CN" altLang="en-US" dirty="0"/>
          </a:p>
        </p:txBody>
      </p:sp>
      <p:graphicFrame>
        <p:nvGraphicFramePr>
          <p:cNvPr id="3" name="对象 2">
            <a:extLst>
              <a:ext uri="{FF2B5EF4-FFF2-40B4-BE49-F238E27FC236}">
                <a16:creationId xmlns:a16="http://schemas.microsoft.com/office/drawing/2014/main" id="{1A1DD87F-4E41-44C4-ADC0-9054DE53CC06}"/>
              </a:ext>
            </a:extLst>
          </p:cNvPr>
          <p:cNvGraphicFramePr>
            <a:graphicFrameLocks noChangeAspect="1"/>
          </p:cNvGraphicFramePr>
          <p:nvPr>
            <p:extLst>
              <p:ext uri="{D42A27DB-BD31-4B8C-83A1-F6EECF244321}">
                <p14:modId xmlns:p14="http://schemas.microsoft.com/office/powerpoint/2010/main" val="3691331733"/>
              </p:ext>
            </p:extLst>
          </p:nvPr>
        </p:nvGraphicFramePr>
        <p:xfrm>
          <a:off x="571296" y="2983314"/>
          <a:ext cx="4524375" cy="1808162"/>
        </p:xfrm>
        <a:graphic>
          <a:graphicData uri="http://schemas.openxmlformats.org/presentationml/2006/ole">
            <mc:AlternateContent xmlns:mc="http://schemas.openxmlformats.org/markup-compatibility/2006">
              <mc:Choice xmlns:v="urn:schemas-microsoft-com:vml" Requires="v">
                <p:oleObj name="Equation" r:id="rId4" imgW="2793960" imgH="1117440" progId="Equation.DSMT4">
                  <p:embed/>
                </p:oleObj>
              </mc:Choice>
              <mc:Fallback>
                <p:oleObj name="Equation" r:id="rId4" imgW="2793960" imgH="1117440" progId="Equation.DSMT4">
                  <p:embed/>
                  <p:pic>
                    <p:nvPicPr>
                      <p:cNvPr id="0" name=""/>
                      <p:cNvPicPr/>
                      <p:nvPr/>
                    </p:nvPicPr>
                    <p:blipFill>
                      <a:blip r:embed="rId5"/>
                      <a:stretch>
                        <a:fillRect/>
                      </a:stretch>
                    </p:blipFill>
                    <p:spPr>
                      <a:xfrm>
                        <a:off x="571296" y="2983314"/>
                        <a:ext cx="4524375" cy="1808162"/>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36821"/>
            <a:ext cx="10515600" cy="482946"/>
          </a:xfrm>
        </p:spPr>
        <p:txBody>
          <a:bodyPr/>
          <a:lstStyle/>
          <a:p>
            <a:r>
              <a:rPr kumimoji="1" lang="en-US" altLang="zh-CN" sz="4000" dirty="0">
                <a:latin typeface="Times New Roman" panose="02020603050405020304" pitchFamily="18" charset="0"/>
              </a:rPr>
              <a:t>Method</a:t>
            </a:r>
          </a:p>
        </p:txBody>
      </p:sp>
      <p:sp>
        <p:nvSpPr>
          <p:cNvPr id="7" name="文本框 6"/>
          <p:cNvSpPr txBox="1"/>
          <p:nvPr/>
        </p:nvSpPr>
        <p:spPr>
          <a:xfrm>
            <a:off x="781050" y="1276340"/>
            <a:ext cx="7438390" cy="521970"/>
          </a:xfrm>
          <a:prstGeom prst="rect">
            <a:avLst/>
          </a:prstGeom>
          <a:noFill/>
        </p:spPr>
        <p:txBody>
          <a:bodyPr wrap="square" rtlCol="0">
            <a:spAutoFit/>
          </a:bodyPr>
          <a:lstStyle>
            <a:defPPr>
              <a:defRPr lang="zh-CN"/>
            </a:defPPr>
            <a:lvl1pPr>
              <a:defRPr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defRPr>
            </a:lvl1pPr>
          </a:lstStyle>
          <a:p>
            <a:r>
              <a:rPr lang="en-US" altLang="zh-CN" dirty="0"/>
              <a:t>Collaborative Sampling</a:t>
            </a:r>
            <a:endParaRPr lang="zh-CN" altLang="en-US" dirty="0"/>
          </a:p>
        </p:txBody>
      </p:sp>
      <p:sp>
        <p:nvSpPr>
          <p:cNvPr id="6" name="文本框 5"/>
          <p:cNvSpPr txBox="1"/>
          <p:nvPr/>
        </p:nvSpPr>
        <p:spPr>
          <a:xfrm>
            <a:off x="838200" y="5059691"/>
            <a:ext cx="10309928" cy="1323439"/>
          </a:xfrm>
          <a:prstGeom prst="rect">
            <a:avLst/>
          </a:prstGeom>
          <a:noFill/>
        </p:spPr>
        <p:txBody>
          <a:bodyPr wrap="square" rtlCol="0">
            <a:spAutoFit/>
          </a:bodyPr>
          <a:lstStyle/>
          <a:p>
            <a:pPr algn="l"/>
            <a:r>
              <a:rPr lang="en-US" altLang="zh-CN" sz="2000" b="1" kern="100" dirty="0">
                <a:effectLst/>
                <a:latin typeface="Times New Roman" panose="02020603050405020304" pitchFamily="18" charset="0"/>
                <a:ea typeface="等线" panose="02010600030101010101" pitchFamily="2" charset="-122"/>
                <a:cs typeface="Times New Roman" panose="02020603050405020304" pitchFamily="18" charset="0"/>
              </a:rPr>
              <a:t>Figure 1 </a:t>
            </a:r>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Generator and the Discriminator for collaborative sampling : Once training completes, </a:t>
            </a:r>
          </a:p>
          <a:p>
            <a:pPr algn="l"/>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(I) The fixed generator proposes samples. (II) the discriminator provides gradients, back to a particular layer of the generator. </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indent="-342900">
              <a:buFont typeface="Wingdings" panose="05000000000000000000" pitchFamily="2" charset="2"/>
              <a:buChar char="Ø"/>
            </a:pPr>
            <a:endParaRPr lang="zh-CN" altLang="en-US" sz="2000" dirty="0">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8" name="图片 7">
            <a:extLst>
              <a:ext uri="{FF2B5EF4-FFF2-40B4-BE49-F238E27FC236}">
                <a16:creationId xmlns:a16="http://schemas.microsoft.com/office/drawing/2014/main" id="{E340E3BE-3299-4BB9-9E07-EAE3FABC606F}"/>
              </a:ext>
            </a:extLst>
          </p:cNvPr>
          <p:cNvPicPr/>
          <p:nvPr/>
        </p:nvPicPr>
        <p:blipFill>
          <a:blip r:embed="rId3"/>
          <a:stretch>
            <a:fillRect/>
          </a:stretch>
        </p:blipFill>
        <p:spPr>
          <a:xfrm>
            <a:off x="2047238" y="2460247"/>
            <a:ext cx="6340878" cy="2193472"/>
          </a:xfrm>
          <a:prstGeom prst="rect">
            <a:avLst/>
          </a:prstGeom>
        </p:spPr>
      </p:pic>
    </p:spTree>
    <p:extLst>
      <p:ext uri="{BB962C8B-B14F-4D97-AF65-F5344CB8AC3E}">
        <p14:creationId xmlns:p14="http://schemas.microsoft.com/office/powerpoint/2010/main" val="93257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636821"/>
            <a:ext cx="10515600" cy="482946"/>
          </a:xfrm>
        </p:spPr>
        <p:txBody>
          <a:bodyPr/>
          <a:lstStyle/>
          <a:p>
            <a:r>
              <a:rPr kumimoji="1" lang="en-US" altLang="zh-CN" sz="4000" dirty="0">
                <a:latin typeface="Times New Roman" panose="02020603050405020304" pitchFamily="18" charset="0"/>
              </a:rPr>
              <a:t>Method</a:t>
            </a:r>
          </a:p>
        </p:txBody>
      </p:sp>
      <p:sp>
        <p:nvSpPr>
          <p:cNvPr id="7" name="文本框 6"/>
          <p:cNvSpPr txBox="1"/>
          <p:nvPr/>
        </p:nvSpPr>
        <p:spPr>
          <a:xfrm>
            <a:off x="781050" y="1276340"/>
            <a:ext cx="7438390" cy="521970"/>
          </a:xfrm>
          <a:prstGeom prst="rect">
            <a:avLst/>
          </a:prstGeom>
          <a:noFill/>
        </p:spPr>
        <p:txBody>
          <a:bodyPr wrap="square" rtlCol="0">
            <a:spAutoFit/>
          </a:bodyPr>
          <a:lstStyle>
            <a:defPPr>
              <a:defRPr lang="zh-CN"/>
            </a:defPPr>
            <a:lvl1pPr>
              <a:defRPr sz="280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defRPr>
            </a:lvl1pPr>
          </a:lstStyle>
          <a:p>
            <a:r>
              <a:rPr lang="en-US" altLang="zh-CN" dirty="0"/>
              <a:t>Collaborative Sampling</a:t>
            </a:r>
            <a:endParaRPr lang="zh-CN" altLang="en-US" dirty="0"/>
          </a:p>
        </p:txBody>
      </p:sp>
      <p:pic>
        <p:nvPicPr>
          <p:cNvPr id="9" name="内容占位符 4">
            <a:extLst>
              <a:ext uri="{FF2B5EF4-FFF2-40B4-BE49-F238E27FC236}">
                <a16:creationId xmlns:a16="http://schemas.microsoft.com/office/drawing/2014/main" id="{241003CD-49E4-4AAB-AF8D-31C0B127C4D1}"/>
              </a:ext>
            </a:extLst>
          </p:cNvPr>
          <p:cNvPicPr>
            <a:picLocks noGrp="1" noChangeAspect="1"/>
          </p:cNvPicPr>
          <p:nvPr>
            <p:ph idx="1"/>
          </p:nvPr>
        </p:nvPicPr>
        <p:blipFill>
          <a:blip r:embed="rId3"/>
          <a:stretch>
            <a:fillRect/>
          </a:stretch>
        </p:blipFill>
        <p:spPr>
          <a:xfrm>
            <a:off x="533396" y="1798310"/>
            <a:ext cx="5543816" cy="4422869"/>
          </a:xfrm>
        </p:spPr>
      </p:pic>
      <p:pic>
        <p:nvPicPr>
          <p:cNvPr id="10" name="图片 9">
            <a:extLst>
              <a:ext uri="{FF2B5EF4-FFF2-40B4-BE49-F238E27FC236}">
                <a16:creationId xmlns:a16="http://schemas.microsoft.com/office/drawing/2014/main" id="{DD8481B6-94C0-46D0-941C-795B8E8644AF}"/>
              </a:ext>
            </a:extLst>
          </p:cNvPr>
          <p:cNvPicPr>
            <a:picLocks noChangeAspect="1"/>
          </p:cNvPicPr>
          <p:nvPr/>
        </p:nvPicPr>
        <p:blipFill>
          <a:blip r:embed="rId4"/>
          <a:stretch>
            <a:fillRect/>
          </a:stretch>
        </p:blipFill>
        <p:spPr>
          <a:xfrm>
            <a:off x="8066909" y="5505164"/>
            <a:ext cx="3405264" cy="523424"/>
          </a:xfrm>
          <a:prstGeom prst="rect">
            <a:avLst/>
          </a:prstGeom>
        </p:spPr>
      </p:pic>
      <p:pic>
        <p:nvPicPr>
          <p:cNvPr id="11" name="图片 10">
            <a:extLst>
              <a:ext uri="{FF2B5EF4-FFF2-40B4-BE49-F238E27FC236}">
                <a16:creationId xmlns:a16="http://schemas.microsoft.com/office/drawing/2014/main" id="{07F5499D-3502-4C78-B5DA-4C9A7A60B90F}"/>
              </a:ext>
            </a:extLst>
          </p:cNvPr>
          <p:cNvPicPr/>
          <p:nvPr/>
        </p:nvPicPr>
        <p:blipFill>
          <a:blip r:embed="rId5"/>
          <a:stretch>
            <a:fillRect/>
          </a:stretch>
        </p:blipFill>
        <p:spPr>
          <a:xfrm>
            <a:off x="6670749" y="4177329"/>
            <a:ext cx="4139283" cy="1049720"/>
          </a:xfrm>
          <a:prstGeom prst="rect">
            <a:avLst/>
          </a:prstGeom>
        </p:spPr>
      </p:pic>
      <p:pic>
        <p:nvPicPr>
          <p:cNvPr id="12" name="内容占位符 24">
            <a:extLst>
              <a:ext uri="{FF2B5EF4-FFF2-40B4-BE49-F238E27FC236}">
                <a16:creationId xmlns:a16="http://schemas.microsoft.com/office/drawing/2014/main" id="{DCC9B291-9A44-4A91-B7C8-2307EF7E7F13}"/>
              </a:ext>
            </a:extLst>
          </p:cNvPr>
          <p:cNvPicPr>
            <a:picLocks noChangeAspect="1"/>
          </p:cNvPicPr>
          <p:nvPr/>
        </p:nvPicPr>
        <p:blipFill>
          <a:blip r:embed="rId6"/>
          <a:stretch>
            <a:fillRect/>
          </a:stretch>
        </p:blipFill>
        <p:spPr>
          <a:xfrm>
            <a:off x="6502524" y="2562431"/>
            <a:ext cx="4475735" cy="810566"/>
          </a:xfrm>
          <a:prstGeom prst="rect">
            <a:avLst/>
          </a:prstGeom>
        </p:spPr>
      </p:pic>
      <p:sp>
        <p:nvSpPr>
          <p:cNvPr id="13" name="箭头: 下 12">
            <a:extLst>
              <a:ext uri="{FF2B5EF4-FFF2-40B4-BE49-F238E27FC236}">
                <a16:creationId xmlns:a16="http://schemas.microsoft.com/office/drawing/2014/main" id="{BF47764B-660D-43DA-B9FA-CC4D2AC4C5BD}"/>
              </a:ext>
            </a:extLst>
          </p:cNvPr>
          <p:cNvSpPr/>
          <p:nvPr/>
        </p:nvSpPr>
        <p:spPr>
          <a:xfrm>
            <a:off x="8254452" y="3449493"/>
            <a:ext cx="319029" cy="921298"/>
          </a:xfrm>
          <a:prstGeom prst="downArrow">
            <a:avLst/>
          </a:prstGeom>
          <a:solidFill>
            <a:schemeClr val="accent2">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C2AF08A4-EA04-4B2E-B6A8-3F5A224429CB}"/>
              </a:ext>
            </a:extLst>
          </p:cNvPr>
          <p:cNvPicPr/>
          <p:nvPr/>
        </p:nvPicPr>
        <p:blipFill>
          <a:blip r:embed="rId7"/>
          <a:stretch>
            <a:fillRect/>
          </a:stretch>
        </p:blipFill>
        <p:spPr>
          <a:xfrm>
            <a:off x="7058075" y="1899503"/>
            <a:ext cx="2865541" cy="594023"/>
          </a:xfrm>
          <a:prstGeom prst="rect">
            <a:avLst/>
          </a:prstGeom>
        </p:spPr>
      </p:pic>
      <p:sp>
        <p:nvSpPr>
          <p:cNvPr id="15" name="文本框 14">
            <a:extLst>
              <a:ext uri="{FF2B5EF4-FFF2-40B4-BE49-F238E27FC236}">
                <a16:creationId xmlns:a16="http://schemas.microsoft.com/office/drawing/2014/main" id="{2426AFEC-A350-41A9-8B0B-8B7CD8EEEC31}"/>
              </a:ext>
            </a:extLst>
          </p:cNvPr>
          <p:cNvSpPr txBox="1"/>
          <p:nvPr/>
        </p:nvSpPr>
        <p:spPr>
          <a:xfrm>
            <a:off x="6611668" y="5581660"/>
            <a:ext cx="1802299" cy="369332"/>
          </a:xfrm>
          <a:prstGeom prst="rect">
            <a:avLst/>
          </a:prstGeom>
          <a:noFill/>
        </p:spPr>
        <p:txBody>
          <a:bodyPr wrap="square">
            <a:spAutoFit/>
          </a:bodyPr>
          <a:lstStyle/>
          <a:p>
            <a:r>
              <a:rPr lang="en-US" altLang="zh-CN" sz="1800" dirty="0">
                <a:effectLst/>
                <a:latin typeface="Times New Roman" panose="02020603050405020304" pitchFamily="18" charset="0"/>
                <a:ea typeface="等线" panose="02010600030101010101" pitchFamily="2" charset="-122"/>
              </a:rPr>
              <a:t>λ is the </a:t>
            </a:r>
            <a:r>
              <a:rPr lang="en-US" altLang="zh-CN" sz="1800" dirty="0" err="1">
                <a:effectLst/>
                <a:latin typeface="Times New Roman" panose="02020603050405020304" pitchFamily="18" charset="0"/>
                <a:ea typeface="等线" panose="02010600030101010101" pitchFamily="2" charset="-122"/>
              </a:rPr>
              <a:t>stepsize</a:t>
            </a:r>
            <a:r>
              <a:rPr lang="en-US" altLang="zh-CN" sz="1800" dirty="0">
                <a:effectLst/>
                <a:latin typeface="Times New Roman" panose="02020603050405020304" pitchFamily="18" charset="0"/>
                <a:ea typeface="等线" panose="02010600030101010101" pitchFamily="2" charset="-122"/>
              </a:rPr>
              <a:t>,</a:t>
            </a:r>
            <a:endParaRPr lang="zh-CN" altLang="en-US" dirty="0"/>
          </a:p>
        </p:txBody>
      </p:sp>
    </p:spTree>
    <p:extLst>
      <p:ext uri="{BB962C8B-B14F-4D97-AF65-F5344CB8AC3E}">
        <p14:creationId xmlns:p14="http://schemas.microsoft.com/office/powerpoint/2010/main" val="3859228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1079</Words>
  <Application>Microsoft Office PowerPoint</Application>
  <PresentationFormat>宽屏</PresentationFormat>
  <Paragraphs>110</Paragraphs>
  <Slides>19</Slides>
  <Notes>5</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19</vt:i4>
      </vt:variant>
    </vt:vector>
  </HeadingPairs>
  <TitlesOfParts>
    <vt:vector size="32" baseType="lpstr">
      <vt:lpstr>等线</vt:lpstr>
      <vt:lpstr>等线 Light</vt:lpstr>
      <vt:lpstr>黑体</vt:lpstr>
      <vt:lpstr>华康俪金黑W8(P)</vt:lpstr>
      <vt:lpstr>宋体</vt:lpstr>
      <vt:lpstr>Arial</vt:lpstr>
      <vt:lpstr>Bahnschrift Condensed</vt:lpstr>
      <vt:lpstr>Gill Sans Ultra Bold</vt:lpstr>
      <vt:lpstr>Times New Roman</vt:lpstr>
      <vt:lpstr>Wingdings</vt:lpstr>
      <vt:lpstr>Office 主题​​</vt:lpstr>
      <vt:lpstr>1_Office 主题​​</vt:lpstr>
      <vt:lpstr>Equation</vt:lpstr>
      <vt:lpstr>PowerPoint 演示文稿</vt:lpstr>
      <vt:lpstr>PowerPoint 演示文稿</vt:lpstr>
      <vt:lpstr>Introduction</vt:lpstr>
      <vt:lpstr>Introduction</vt:lpstr>
      <vt:lpstr>Unstable of Gan</vt:lpstr>
      <vt:lpstr>Method</vt:lpstr>
      <vt:lpstr>Method</vt:lpstr>
      <vt:lpstr>Method</vt:lpstr>
      <vt:lpstr>Method</vt:lpstr>
      <vt:lpstr>Method</vt:lpstr>
      <vt:lpstr>Method</vt:lpstr>
      <vt:lpstr>Experiments</vt:lpstr>
      <vt:lpstr>Experiment</vt:lpstr>
      <vt:lpstr>Experiment</vt:lpstr>
      <vt:lpstr>Experiment</vt:lpstr>
      <vt:lpstr>Experiment</vt:lpstr>
      <vt:lpstr>Experiment</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L.L</dc:creator>
  <cp:lastModifiedBy>admin</cp:lastModifiedBy>
  <cp:revision>107</cp:revision>
  <dcterms:created xsi:type="dcterms:W3CDTF">2020-10-25T05:52:00Z</dcterms:created>
  <dcterms:modified xsi:type="dcterms:W3CDTF">2020-12-16T08:40:03Z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2052-11.8.2.8875</vt:lpwstr>
  </property>
</Properties>
</file>