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08" r:id="rId2"/>
    <p:sldId id="409" r:id="rId3"/>
    <p:sldId id="363" r:id="rId4"/>
    <p:sldId id="387" r:id="rId5"/>
    <p:sldId id="410" r:id="rId6"/>
    <p:sldId id="411" r:id="rId7"/>
    <p:sldId id="412" r:id="rId8"/>
    <p:sldId id="413" r:id="rId9"/>
    <p:sldId id="414" r:id="rId10"/>
    <p:sldId id="415" r:id="rId11"/>
    <p:sldId id="416"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B5FBF69-3723-481B-A05D-C6FD68CE0464}">
          <p14:sldIdLst>
            <p14:sldId id="408"/>
            <p14:sldId id="409"/>
            <p14:sldId id="363"/>
            <p14:sldId id="387"/>
            <p14:sldId id="410"/>
            <p14:sldId id="411"/>
            <p14:sldId id="412"/>
            <p14:sldId id="413"/>
            <p14:sldId id="414"/>
            <p14:sldId id="415"/>
            <p14:sldId id="416"/>
            <p14:sldId id="418"/>
            <p14:sldId id="419"/>
            <p14:sldId id="420"/>
            <p14:sldId id="421"/>
            <p14:sldId id="422"/>
            <p14:sldId id="423"/>
            <p14:sldId id="424"/>
            <p14:sldId id="425"/>
            <p14:sldId id="426"/>
            <p14:sldId id="427"/>
            <p14:sldId id="428"/>
            <p14:sldId id="4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ia Petrova" initials="NP" lastIdx="1" clrIdx="0">
    <p:extLst>
      <p:ext uri="{19B8F6BF-5375-455C-9EA6-DF929625EA0E}">
        <p15:presenceInfo xmlns:p15="http://schemas.microsoft.com/office/powerpoint/2012/main" userId="d99e6cf608b48da0" providerId="Windows Live"/>
      </p:ext>
    </p:extLst>
  </p:cmAuthor>
  <p:cmAuthor id="2" name="Yang Allen" initials="YA" lastIdx="1" clrIdx="1">
    <p:extLst>
      <p:ext uri="{19B8F6BF-5375-455C-9EA6-DF929625EA0E}">
        <p15:presenceInfo xmlns:p15="http://schemas.microsoft.com/office/powerpoint/2012/main" userId="5204d476213cf629" providerId="Windows Live"/>
      </p:ext>
    </p:extLst>
  </p:cmAuthor>
  <p:cmAuthor id="3" name="张 耀洪" initials="张" lastIdx="1" clrIdx="2">
    <p:extLst>
      <p:ext uri="{19B8F6BF-5375-455C-9EA6-DF929625EA0E}">
        <p15:presenceInfo xmlns:p15="http://schemas.microsoft.com/office/powerpoint/2012/main" userId="99e395485f13da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68133" autoAdjust="0"/>
  </p:normalViewPr>
  <p:slideViewPr>
    <p:cSldViewPr snapToGrid="0">
      <p:cViewPr varScale="1">
        <p:scale>
          <a:sx n="86" d="100"/>
          <a:sy n="86" d="100"/>
        </p:scale>
        <p:origin x="1387"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4A977-DCA7-4669-8B00-6C141106432B}" type="datetimeFigureOut">
              <a:rPr lang="zh-CN" altLang="en-US" smtClean="0"/>
              <a:t>2020/11/7 Saturday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031A7-4900-4265-AAA0-E0930032C187}" type="slidenum">
              <a:rPr lang="zh-CN" altLang="en-US" smtClean="0"/>
              <a:t>‹#›</a:t>
            </a:fld>
            <a:endParaRPr lang="zh-CN" altLang="en-US"/>
          </a:p>
        </p:txBody>
      </p:sp>
    </p:spTree>
    <p:extLst>
      <p:ext uri="{BB962C8B-B14F-4D97-AF65-F5344CB8AC3E}">
        <p14:creationId xmlns:p14="http://schemas.microsoft.com/office/powerpoint/2010/main" val="109591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5617"/>
            <a:ext cx="9144000" cy="5146766"/>
          </a:xfrm>
          <a:prstGeom prst="rect">
            <a:avLst/>
          </a:prstGeom>
        </p:spPr>
      </p:pic>
      <p:pic>
        <p:nvPicPr>
          <p:cNvPr id="8" name="图片 7">
            <a:extLst>
              <a:ext uri="{FF2B5EF4-FFF2-40B4-BE49-F238E27FC236}">
                <a16:creationId xmlns:a16="http://schemas.microsoft.com/office/drawing/2014/main" id="{7B4ECC63-95BF-4A4C-83AF-4A7707A811B5}"/>
              </a:ext>
            </a:extLst>
          </p:cNvPr>
          <p:cNvPicPr>
            <a:picLocks noChangeAspect="1"/>
          </p:cNvPicPr>
          <p:nvPr userDrawn="1"/>
        </p:nvPicPr>
        <p:blipFill>
          <a:blip r:embed="rId3"/>
          <a:stretch>
            <a:fillRect/>
          </a:stretch>
        </p:blipFill>
        <p:spPr>
          <a:xfrm>
            <a:off x="0" y="14042"/>
            <a:ext cx="350550" cy="733304"/>
          </a:xfrm>
          <a:prstGeom prst="rect">
            <a:avLst/>
          </a:prstGeom>
        </p:spPr>
      </p:pic>
    </p:spTree>
    <p:extLst>
      <p:ext uri="{BB962C8B-B14F-4D97-AF65-F5344CB8AC3E}">
        <p14:creationId xmlns:p14="http://schemas.microsoft.com/office/powerpoint/2010/main" val="421523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49273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732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92361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223241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601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01161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49372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5241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13153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DDB33BA-5C1F-41E2-89CC-9A0981093C74}" type="datetimeFigureOut">
              <a:rPr lang="zh-CN" altLang="en-US" smtClean="0"/>
              <a:t>2020/11/7 Saturday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586534-C23B-4D28-849F-14E4D2201633}" type="slidenum">
              <a:rPr lang="zh-CN" altLang="en-US" smtClean="0"/>
              <a:t>‹#›</a:t>
            </a:fld>
            <a:endParaRPr lang="zh-CN" altLang="en-US"/>
          </a:p>
        </p:txBody>
      </p:sp>
    </p:spTree>
    <p:extLst>
      <p:ext uri="{BB962C8B-B14F-4D97-AF65-F5344CB8AC3E}">
        <p14:creationId xmlns:p14="http://schemas.microsoft.com/office/powerpoint/2010/main" val="355829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B33BA-5C1F-41E2-89CC-9A0981093C74}" type="datetimeFigureOut">
              <a:rPr lang="zh-CN" altLang="en-US" smtClean="0"/>
              <a:t>2020/11/7 Saturday</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86534-C23B-4D28-849F-14E4D2201633}"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66" y="0"/>
            <a:ext cx="9137668" cy="6858000"/>
          </a:xfrm>
          <a:prstGeom prst="rect">
            <a:avLst/>
          </a:prstGeom>
        </p:spPr>
      </p:pic>
      <p:pic>
        <p:nvPicPr>
          <p:cNvPr id="8" name="图片 7">
            <a:extLst>
              <a:ext uri="{FF2B5EF4-FFF2-40B4-BE49-F238E27FC236}">
                <a16:creationId xmlns:a16="http://schemas.microsoft.com/office/drawing/2014/main" id="{1022E3A2-C6E1-4221-B6D4-C6189E4C4B6E}"/>
              </a:ext>
            </a:extLst>
          </p:cNvPr>
          <p:cNvPicPr>
            <a:picLocks noChangeAspect="1"/>
          </p:cNvPicPr>
          <p:nvPr userDrawn="1"/>
        </p:nvPicPr>
        <p:blipFill>
          <a:blip r:embed="rId14"/>
          <a:stretch>
            <a:fillRect/>
          </a:stretch>
        </p:blipFill>
        <p:spPr>
          <a:xfrm>
            <a:off x="0" y="26376"/>
            <a:ext cx="281964" cy="720969"/>
          </a:xfrm>
          <a:prstGeom prst="rect">
            <a:avLst/>
          </a:prstGeom>
        </p:spPr>
      </p:pic>
    </p:spTree>
    <p:extLst>
      <p:ext uri="{BB962C8B-B14F-4D97-AF65-F5344CB8AC3E}">
        <p14:creationId xmlns:p14="http://schemas.microsoft.com/office/powerpoint/2010/main" val="78231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A0C48-1D08-4B1C-91F7-C40F12EC4C61}"/>
              </a:ext>
            </a:extLst>
          </p:cNvPr>
          <p:cNvSpPr>
            <a:spLocks noGrp="1"/>
          </p:cNvSpPr>
          <p:nvPr>
            <p:ph type="title"/>
          </p:nvPr>
        </p:nvSpPr>
        <p:spPr>
          <a:xfrm>
            <a:off x="1" y="1018389"/>
            <a:ext cx="9144000" cy="1325563"/>
          </a:xfrm>
        </p:spPr>
        <p:txBody>
          <a:bodyPr>
            <a:normAutofit/>
          </a:bodyPr>
          <a:lstStyle/>
          <a:p>
            <a:pPr algn="ctr"/>
            <a:r>
              <a:rPr lang="en-US" altLang="zh-CN" sz="2800" b="1" dirty="0">
                <a:cs typeface="Times New Roman" panose="02020603050405020304" pitchFamily="18" charset="0"/>
              </a:rPr>
              <a:t>A Girl Has A Name: Detecting Authorship Obfuscation</a:t>
            </a:r>
            <a:endParaRPr lang="zh-CN" altLang="en-US" sz="2800" b="1" dirty="0">
              <a:cs typeface="Times New Roman" panose="02020603050405020304" pitchFamily="18" charset="0"/>
            </a:endParaRPr>
          </a:p>
        </p:txBody>
      </p:sp>
      <p:sp>
        <p:nvSpPr>
          <p:cNvPr id="4" name="矩形 3">
            <a:extLst>
              <a:ext uri="{FF2B5EF4-FFF2-40B4-BE49-F238E27FC236}">
                <a16:creationId xmlns:a16="http://schemas.microsoft.com/office/drawing/2014/main" id="{A86C4DD1-7010-4255-9616-FCC3B66F3973}"/>
              </a:ext>
            </a:extLst>
          </p:cNvPr>
          <p:cNvSpPr/>
          <p:nvPr/>
        </p:nvSpPr>
        <p:spPr>
          <a:xfrm>
            <a:off x="686331" y="2552307"/>
            <a:ext cx="7732449" cy="461665"/>
          </a:xfrm>
          <a:prstGeom prst="rect">
            <a:avLst/>
          </a:prstGeom>
        </p:spPr>
        <p:txBody>
          <a:bodyPr wrap="square">
            <a:spAutoFit/>
          </a:bodyPr>
          <a:lstStyle/>
          <a:p>
            <a:pPr algn="ctr"/>
            <a:r>
              <a:rPr lang="en-US" altLang="zh-CN" sz="2400" b="1" dirty="0" err="1">
                <a:latin typeface="+mj-lt"/>
                <a:ea typeface="+mj-ea"/>
                <a:cs typeface="Times New Roman" panose="02020603050405020304" pitchFamily="18" charset="0"/>
              </a:rPr>
              <a:t>Asad</a:t>
            </a:r>
            <a:r>
              <a:rPr lang="en-US" altLang="zh-CN" sz="2400" b="1" dirty="0">
                <a:latin typeface="+mj-lt"/>
                <a:ea typeface="+mj-ea"/>
                <a:cs typeface="Times New Roman" panose="02020603050405020304" pitchFamily="18" charset="0"/>
              </a:rPr>
              <a:t> Mahmood</a:t>
            </a:r>
            <a:r>
              <a:rPr lang="en-US" altLang="zh-CN" sz="2400" b="1" dirty="0">
                <a:latin typeface="+mj-lt"/>
                <a:cs typeface="Times New Roman" panose="02020603050405020304" pitchFamily="18" charset="0"/>
              </a:rPr>
              <a:t>       </a:t>
            </a:r>
            <a:r>
              <a:rPr lang="en-US" altLang="zh-CN" sz="2400" b="1" dirty="0">
                <a:latin typeface="+mj-lt"/>
                <a:ea typeface="+mj-ea"/>
                <a:cs typeface="Times New Roman" panose="02020603050405020304" pitchFamily="18" charset="0"/>
              </a:rPr>
              <a:t>Zubair Shafiq</a:t>
            </a:r>
            <a:r>
              <a:rPr lang="en-US" altLang="zh-CN" sz="2400" b="1" dirty="0">
                <a:latin typeface="+mj-lt"/>
                <a:cs typeface="Times New Roman" panose="02020603050405020304" pitchFamily="18" charset="0"/>
              </a:rPr>
              <a:t>       </a:t>
            </a:r>
            <a:r>
              <a:rPr lang="en-US" altLang="zh-CN" sz="2400" b="1" dirty="0">
                <a:latin typeface="+mj-lt"/>
                <a:ea typeface="+mj-ea"/>
                <a:cs typeface="Times New Roman" panose="02020603050405020304" pitchFamily="18" charset="0"/>
              </a:rPr>
              <a:t>Padmini Srinivasan</a:t>
            </a:r>
            <a:endParaRPr lang="zh-CN" altLang="en-US" sz="2400" b="1" dirty="0">
              <a:latin typeface="+mj-lt"/>
              <a:ea typeface="+mj-ea"/>
              <a:cs typeface="Times New Roman" panose="02020603050405020304" pitchFamily="18" charset="0"/>
            </a:endParaRPr>
          </a:p>
        </p:txBody>
      </p:sp>
      <p:sp>
        <p:nvSpPr>
          <p:cNvPr id="5" name="矩形 4">
            <a:extLst>
              <a:ext uri="{FF2B5EF4-FFF2-40B4-BE49-F238E27FC236}">
                <a16:creationId xmlns:a16="http://schemas.microsoft.com/office/drawing/2014/main" id="{F099C3EA-B77A-4A06-883D-CC8268CCB486}"/>
              </a:ext>
            </a:extLst>
          </p:cNvPr>
          <p:cNvSpPr/>
          <p:nvPr/>
        </p:nvSpPr>
        <p:spPr>
          <a:xfrm>
            <a:off x="4453217" y="3244334"/>
            <a:ext cx="237566" cy="369332"/>
          </a:xfrm>
          <a:prstGeom prst="rect">
            <a:avLst/>
          </a:prstGeom>
        </p:spPr>
        <p:txBody>
          <a:bodyPr wrap="none">
            <a:spAutoFit/>
          </a:bodyPr>
          <a:lstStyle/>
          <a:p>
            <a:r>
              <a:rPr lang="zh-CN" altLang="en-US" dirty="0"/>
              <a:t> </a:t>
            </a:r>
          </a:p>
        </p:txBody>
      </p:sp>
      <p:sp>
        <p:nvSpPr>
          <p:cNvPr id="6" name="矩形 5">
            <a:extLst>
              <a:ext uri="{FF2B5EF4-FFF2-40B4-BE49-F238E27FC236}">
                <a16:creationId xmlns:a16="http://schemas.microsoft.com/office/drawing/2014/main" id="{17345DC1-AFC6-4643-AAD7-33ECE8E21119}"/>
              </a:ext>
            </a:extLst>
          </p:cNvPr>
          <p:cNvSpPr/>
          <p:nvPr/>
        </p:nvSpPr>
        <p:spPr>
          <a:xfrm>
            <a:off x="5601810" y="5358269"/>
            <a:ext cx="3542190" cy="461665"/>
          </a:xfrm>
          <a:prstGeom prst="rect">
            <a:avLst/>
          </a:prstGeom>
        </p:spPr>
        <p:txBody>
          <a:bodyPr wrap="square">
            <a:spAutoFit/>
          </a:bodyPr>
          <a:lstStyle/>
          <a:p>
            <a:r>
              <a:rPr lang="en-US" altLang="zh-CN" sz="2400" b="1" dirty="0">
                <a:latin typeface="+mj-lt"/>
                <a:ea typeface="+mj-ea"/>
                <a:cs typeface="Times New Roman" panose="02020603050405020304" pitchFamily="18" charset="0"/>
              </a:rPr>
              <a:t>Speaker: Zhang  </a:t>
            </a:r>
            <a:r>
              <a:rPr lang="en-US" altLang="zh-CN" sz="2400" b="1" dirty="0" err="1">
                <a:latin typeface="+mj-lt"/>
                <a:ea typeface="+mj-ea"/>
                <a:cs typeface="Times New Roman" panose="02020603050405020304" pitchFamily="18" charset="0"/>
              </a:rPr>
              <a:t>Yaohong</a:t>
            </a:r>
            <a:endParaRPr lang="zh-CN" altLang="en-US" sz="2400" b="1" dirty="0">
              <a:latin typeface="+mj-lt"/>
              <a:ea typeface="+mj-ea"/>
              <a:cs typeface="Times New Roman" panose="02020603050405020304" pitchFamily="18" charset="0"/>
            </a:endParaRPr>
          </a:p>
        </p:txBody>
      </p:sp>
      <p:sp>
        <p:nvSpPr>
          <p:cNvPr id="3" name="矩形 2">
            <a:extLst>
              <a:ext uri="{FF2B5EF4-FFF2-40B4-BE49-F238E27FC236}">
                <a16:creationId xmlns:a16="http://schemas.microsoft.com/office/drawing/2014/main" id="{43E98205-0722-463B-9F35-E4E232B0F33F}"/>
              </a:ext>
            </a:extLst>
          </p:cNvPr>
          <p:cNvSpPr/>
          <p:nvPr/>
        </p:nvSpPr>
        <p:spPr>
          <a:xfrm>
            <a:off x="6418556" y="5870229"/>
            <a:ext cx="2725444" cy="461665"/>
          </a:xfrm>
          <a:prstGeom prst="rect">
            <a:avLst/>
          </a:prstGeom>
        </p:spPr>
        <p:txBody>
          <a:bodyPr wrap="square">
            <a:spAutoFit/>
          </a:bodyPr>
          <a:lstStyle/>
          <a:p>
            <a:r>
              <a:rPr lang="en-US" altLang="zh-CN" sz="2400" dirty="0"/>
              <a:t>2020.11.8</a:t>
            </a:r>
            <a:endParaRPr lang="zh-CN" altLang="en-US" sz="2400" dirty="0"/>
          </a:p>
        </p:txBody>
      </p:sp>
      <p:grpSp>
        <p:nvGrpSpPr>
          <p:cNvPr id="8" name="组合 7">
            <a:extLst>
              <a:ext uri="{FF2B5EF4-FFF2-40B4-BE49-F238E27FC236}">
                <a16:creationId xmlns:a16="http://schemas.microsoft.com/office/drawing/2014/main" id="{24FB5918-3EC0-4763-8A36-8FFFB848DDBB}"/>
              </a:ext>
            </a:extLst>
          </p:cNvPr>
          <p:cNvGrpSpPr/>
          <p:nvPr/>
        </p:nvGrpSpPr>
        <p:grpSpPr>
          <a:xfrm>
            <a:off x="137057" y="3429000"/>
            <a:ext cx="2399181" cy="2622614"/>
            <a:chOff x="553750" y="708630"/>
            <a:chExt cx="2399181" cy="2911870"/>
          </a:xfrm>
        </p:grpSpPr>
        <p:grpSp>
          <p:nvGrpSpPr>
            <p:cNvPr id="9" name="组合 8">
              <a:extLst>
                <a:ext uri="{FF2B5EF4-FFF2-40B4-BE49-F238E27FC236}">
                  <a16:creationId xmlns:a16="http://schemas.microsoft.com/office/drawing/2014/main" id="{3D5FE1D1-3BA2-4CD6-88EB-7347E877C012}"/>
                </a:ext>
              </a:extLst>
            </p:cNvPr>
            <p:cNvGrpSpPr/>
            <p:nvPr/>
          </p:nvGrpSpPr>
          <p:grpSpPr>
            <a:xfrm>
              <a:off x="1116212" y="1435353"/>
              <a:ext cx="1363850" cy="2185147"/>
              <a:chOff x="996950" y="2262188"/>
              <a:chExt cx="434975" cy="696913"/>
            </a:xfrm>
          </p:grpSpPr>
          <p:sp>
            <p:nvSpPr>
              <p:cNvPr id="448" name="Freeform 8">
                <a:extLst>
                  <a:ext uri="{FF2B5EF4-FFF2-40B4-BE49-F238E27FC236}">
                    <a16:creationId xmlns:a16="http://schemas.microsoft.com/office/drawing/2014/main" id="{4B8D175B-2996-428A-ABB3-761938037835}"/>
                  </a:ext>
                </a:extLst>
              </p:cNvPr>
              <p:cNvSpPr>
                <a:spLocks noEditPoints="1"/>
              </p:cNvSpPr>
              <p:nvPr/>
            </p:nvSpPr>
            <p:spPr bwMode="auto">
              <a:xfrm>
                <a:off x="1219200" y="2300288"/>
                <a:ext cx="93663" cy="96838"/>
              </a:xfrm>
              <a:custGeom>
                <a:avLst/>
                <a:gdLst>
                  <a:gd name="T0" fmla="*/ 81 w 87"/>
                  <a:gd name="T1" fmla="*/ 23 h 91"/>
                  <a:gd name="T2" fmla="*/ 79 w 87"/>
                  <a:gd name="T3" fmla="*/ 19 h 91"/>
                  <a:gd name="T4" fmla="*/ 70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6 w 87"/>
                  <a:gd name="T33" fmla="*/ 22 h 91"/>
                  <a:gd name="T34" fmla="*/ 8 w 87"/>
                  <a:gd name="T35" fmla="*/ 31 h 91"/>
                  <a:gd name="T36" fmla="*/ 7 w 87"/>
                  <a:gd name="T37" fmla="*/ 35 h 91"/>
                  <a:gd name="T38" fmla="*/ 0 w 87"/>
                  <a:gd name="T39" fmla="*/ 41 h 91"/>
                  <a:gd name="T40" fmla="*/ 0 w 87"/>
                  <a:gd name="T41" fmla="*/ 45 h 91"/>
                  <a:gd name="T42" fmla="*/ 6 w 87"/>
                  <a:gd name="T43" fmla="*/ 52 h 91"/>
                  <a:gd name="T44" fmla="*/ 7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5 w 87"/>
                  <a:gd name="T65" fmla="*/ 91 h 91"/>
                  <a:gd name="T66" fmla="*/ 51 w 87"/>
                  <a:gd name="T67" fmla="*/ 85 h 91"/>
                  <a:gd name="T68" fmla="*/ 56 w 87"/>
                  <a:gd name="T69" fmla="*/ 83 h 91"/>
                  <a:gd name="T70" fmla="*/ 62 w 87"/>
                  <a:gd name="T71" fmla="*/ 86 h 91"/>
                  <a:gd name="T72" fmla="*/ 64 w 87"/>
                  <a:gd name="T73" fmla="*/ 79 h 91"/>
                  <a:gd name="T74" fmla="*/ 68 w 87"/>
                  <a:gd name="T75" fmla="*/ 77 h 91"/>
                  <a:gd name="T76" fmla="*/ 76 w 87"/>
                  <a:gd name="T77" fmla="*/ 76 h 91"/>
                  <a:gd name="T78" fmla="*/ 79 w 87"/>
                  <a:gd name="T79" fmla="*/ 72 h 91"/>
                  <a:gd name="T80" fmla="*/ 78 w 87"/>
                  <a:gd name="T81" fmla="*/ 63 h 91"/>
                  <a:gd name="T82" fmla="*/ 79 w 87"/>
                  <a:gd name="T83" fmla="*/ 59 h 91"/>
                  <a:gd name="T84" fmla="*/ 86 w 87"/>
                  <a:gd name="T85" fmla="*/ 54 h 91"/>
                  <a:gd name="T86" fmla="*/ 87 w 87"/>
                  <a:gd name="T87" fmla="*/ 50 h 91"/>
                  <a:gd name="T88" fmla="*/ 82 w 87"/>
                  <a:gd name="T89" fmla="*/ 43 h 91"/>
                  <a:gd name="T90" fmla="*/ 81 w 87"/>
                  <a:gd name="T91" fmla="*/ 38 h 91"/>
                  <a:gd name="T92" fmla="*/ 85 w 87"/>
                  <a:gd name="T93" fmla="*/ 30 h 91"/>
                  <a:gd name="T94" fmla="*/ 74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1 w 87"/>
                  <a:gd name="T107" fmla="*/ 31 h 91"/>
                  <a:gd name="T108" fmla="*/ 27 w 87"/>
                  <a:gd name="T109" fmla="*/ 41 h 91"/>
                  <a:gd name="T110" fmla="*/ 10 w 87"/>
                  <a:gd name="T111" fmla="*/ 35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9">
                <a:extLst>
                  <a:ext uri="{FF2B5EF4-FFF2-40B4-BE49-F238E27FC236}">
                    <a16:creationId xmlns:a16="http://schemas.microsoft.com/office/drawing/2014/main" id="{EBFEBFA9-C017-4448-BCAA-789BC7899728}"/>
                  </a:ext>
                </a:extLst>
              </p:cNvPr>
              <p:cNvSpPr>
                <a:spLocks noEditPoints="1"/>
              </p:cNvSpPr>
              <p:nvPr/>
            </p:nvSpPr>
            <p:spPr bwMode="auto">
              <a:xfrm>
                <a:off x="1123950" y="2479676"/>
                <a:ext cx="92075" cy="96838"/>
              </a:xfrm>
              <a:custGeom>
                <a:avLst/>
                <a:gdLst>
                  <a:gd name="T0" fmla="*/ 81 w 87"/>
                  <a:gd name="T1" fmla="*/ 23 h 91"/>
                  <a:gd name="T2" fmla="*/ 79 w 87"/>
                  <a:gd name="T3" fmla="*/ 19 h 91"/>
                  <a:gd name="T4" fmla="*/ 71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7 w 87"/>
                  <a:gd name="T33" fmla="*/ 22 h 91"/>
                  <a:gd name="T34" fmla="*/ 9 w 87"/>
                  <a:gd name="T35" fmla="*/ 31 h 91"/>
                  <a:gd name="T36" fmla="*/ 7 w 87"/>
                  <a:gd name="T37" fmla="*/ 35 h 91"/>
                  <a:gd name="T38" fmla="*/ 1 w 87"/>
                  <a:gd name="T39" fmla="*/ 41 h 91"/>
                  <a:gd name="T40" fmla="*/ 0 w 87"/>
                  <a:gd name="T41" fmla="*/ 45 h 91"/>
                  <a:gd name="T42" fmla="*/ 6 w 87"/>
                  <a:gd name="T43" fmla="*/ 52 h 91"/>
                  <a:gd name="T44" fmla="*/ 7 w 87"/>
                  <a:gd name="T45" fmla="*/ 56 h 91"/>
                  <a:gd name="T46" fmla="*/ 4 w 87"/>
                  <a:gd name="T47" fmla="*/ 64 h 91"/>
                  <a:gd name="T48" fmla="*/ 6 w 87"/>
                  <a:gd name="T49" fmla="*/ 68 h 91"/>
                  <a:gd name="T50" fmla="*/ 15 w 87"/>
                  <a:gd name="T51" fmla="*/ 71 h 91"/>
                  <a:gd name="T52" fmla="*/ 18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6 w 87"/>
                  <a:gd name="T65" fmla="*/ 91 h 91"/>
                  <a:gd name="T66" fmla="*/ 52 w 87"/>
                  <a:gd name="T67" fmla="*/ 84 h 91"/>
                  <a:gd name="T68" fmla="*/ 56 w 87"/>
                  <a:gd name="T69" fmla="*/ 83 h 91"/>
                  <a:gd name="T70" fmla="*/ 63 w 87"/>
                  <a:gd name="T71" fmla="*/ 86 h 91"/>
                  <a:gd name="T72" fmla="*/ 64 w 87"/>
                  <a:gd name="T73" fmla="*/ 79 h 91"/>
                  <a:gd name="T74" fmla="*/ 68 w 87"/>
                  <a:gd name="T75" fmla="*/ 76 h 91"/>
                  <a:gd name="T76" fmla="*/ 76 w 87"/>
                  <a:gd name="T77" fmla="*/ 76 h 91"/>
                  <a:gd name="T78" fmla="*/ 79 w 87"/>
                  <a:gd name="T79" fmla="*/ 72 h 91"/>
                  <a:gd name="T80" fmla="*/ 78 w 87"/>
                  <a:gd name="T81" fmla="*/ 63 h 91"/>
                  <a:gd name="T82" fmla="*/ 80 w 87"/>
                  <a:gd name="T83" fmla="*/ 59 h 91"/>
                  <a:gd name="T84" fmla="*/ 87 w 87"/>
                  <a:gd name="T85" fmla="*/ 54 h 91"/>
                  <a:gd name="T86" fmla="*/ 87 w 87"/>
                  <a:gd name="T87" fmla="*/ 49 h 91"/>
                  <a:gd name="T88" fmla="*/ 82 w 87"/>
                  <a:gd name="T89" fmla="*/ 43 h 91"/>
                  <a:gd name="T90" fmla="*/ 81 w 87"/>
                  <a:gd name="T91" fmla="*/ 38 h 91"/>
                  <a:gd name="T92" fmla="*/ 85 w 87"/>
                  <a:gd name="T93" fmla="*/ 30 h 91"/>
                  <a:gd name="T94" fmla="*/ 75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2 w 87"/>
                  <a:gd name="T107" fmla="*/ 31 h 91"/>
                  <a:gd name="T108" fmla="*/ 27 w 87"/>
                  <a:gd name="T109" fmla="*/ 41 h 91"/>
                  <a:gd name="T110" fmla="*/ 11 w 87"/>
                  <a:gd name="T111" fmla="*/ 34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
                <a:extLst>
                  <a:ext uri="{FF2B5EF4-FFF2-40B4-BE49-F238E27FC236}">
                    <a16:creationId xmlns:a16="http://schemas.microsoft.com/office/drawing/2014/main" id="{058B656B-A9B1-4474-952F-6083C8809858}"/>
                  </a:ext>
                </a:extLst>
              </p:cNvPr>
              <p:cNvSpPr>
                <a:spLocks noEditPoints="1"/>
              </p:cNvSpPr>
              <p:nvPr/>
            </p:nvSpPr>
            <p:spPr bwMode="auto">
              <a:xfrm>
                <a:off x="1171575" y="2608263"/>
                <a:ext cx="93663" cy="96838"/>
              </a:xfrm>
              <a:custGeom>
                <a:avLst/>
                <a:gdLst>
                  <a:gd name="T0" fmla="*/ 81 w 87"/>
                  <a:gd name="T1" fmla="*/ 23 h 91"/>
                  <a:gd name="T2" fmla="*/ 78 w 87"/>
                  <a:gd name="T3" fmla="*/ 19 h 91"/>
                  <a:gd name="T4" fmla="*/ 70 w 87"/>
                  <a:gd name="T5" fmla="*/ 17 h 91"/>
                  <a:gd name="T6" fmla="*/ 67 w 87"/>
                  <a:gd name="T7" fmla="*/ 14 h 91"/>
                  <a:gd name="T8" fmla="*/ 64 w 87"/>
                  <a:gd name="T9" fmla="*/ 6 h 91"/>
                  <a:gd name="T10" fmla="*/ 60 w 87"/>
                  <a:gd name="T11" fmla="*/ 4 h 91"/>
                  <a:gd name="T12" fmla="*/ 52 w 87"/>
                  <a:gd name="T13" fmla="*/ 7 h 91"/>
                  <a:gd name="T14" fmla="*/ 48 w 87"/>
                  <a:gd name="T15" fmla="*/ 6 h 91"/>
                  <a:gd name="T16" fmla="*/ 42 w 87"/>
                  <a:gd name="T17" fmla="*/ 0 h 91"/>
                  <a:gd name="T18" fmla="*/ 37 w 87"/>
                  <a:gd name="T19" fmla="*/ 0 h 91"/>
                  <a:gd name="T20" fmla="*/ 32 w 87"/>
                  <a:gd name="T21" fmla="*/ 7 h 91"/>
                  <a:gd name="T22" fmla="*/ 28 w 87"/>
                  <a:gd name="T23" fmla="*/ 9 h 91"/>
                  <a:gd name="T24" fmla="*/ 23 w 87"/>
                  <a:gd name="T25" fmla="*/ 5 h 91"/>
                  <a:gd name="T26" fmla="*/ 20 w 87"/>
                  <a:gd name="T27" fmla="*/ 14 h 91"/>
                  <a:gd name="T28" fmla="*/ 17 w 87"/>
                  <a:gd name="T29" fmla="*/ 17 h 91"/>
                  <a:gd name="T30" fmla="*/ 8 w 87"/>
                  <a:gd name="T31" fmla="*/ 18 h 91"/>
                  <a:gd name="T32" fmla="*/ 6 w 87"/>
                  <a:gd name="T33" fmla="*/ 22 h 91"/>
                  <a:gd name="T34" fmla="*/ 8 w 87"/>
                  <a:gd name="T35" fmla="*/ 31 h 91"/>
                  <a:gd name="T36" fmla="*/ 6 w 87"/>
                  <a:gd name="T37" fmla="*/ 35 h 91"/>
                  <a:gd name="T38" fmla="*/ 0 w 87"/>
                  <a:gd name="T39" fmla="*/ 41 h 91"/>
                  <a:gd name="T40" fmla="*/ 0 w 87"/>
                  <a:gd name="T41" fmla="*/ 45 h 91"/>
                  <a:gd name="T42" fmla="*/ 6 w 87"/>
                  <a:gd name="T43" fmla="*/ 52 h 91"/>
                  <a:gd name="T44" fmla="*/ 6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2 w 87"/>
                  <a:gd name="T57" fmla="*/ 85 h 91"/>
                  <a:gd name="T58" fmla="*/ 31 w 87"/>
                  <a:gd name="T59" fmla="*/ 83 h 91"/>
                  <a:gd name="T60" fmla="*/ 35 w 87"/>
                  <a:gd name="T61" fmla="*/ 84 h 91"/>
                  <a:gd name="T62" fmla="*/ 41 w 87"/>
                  <a:gd name="T63" fmla="*/ 91 h 91"/>
                  <a:gd name="T64" fmla="*/ 45 w 87"/>
                  <a:gd name="T65" fmla="*/ 91 h 91"/>
                  <a:gd name="T66" fmla="*/ 51 w 87"/>
                  <a:gd name="T67" fmla="*/ 84 h 91"/>
                  <a:gd name="T68" fmla="*/ 55 w 87"/>
                  <a:gd name="T69" fmla="*/ 83 h 91"/>
                  <a:gd name="T70" fmla="*/ 62 w 87"/>
                  <a:gd name="T71" fmla="*/ 86 h 91"/>
                  <a:gd name="T72" fmla="*/ 64 w 87"/>
                  <a:gd name="T73" fmla="*/ 79 h 91"/>
                  <a:gd name="T74" fmla="*/ 67 w 87"/>
                  <a:gd name="T75" fmla="*/ 76 h 91"/>
                  <a:gd name="T76" fmla="*/ 76 w 87"/>
                  <a:gd name="T77" fmla="*/ 76 h 91"/>
                  <a:gd name="T78" fmla="*/ 78 w 87"/>
                  <a:gd name="T79" fmla="*/ 72 h 91"/>
                  <a:gd name="T80" fmla="*/ 77 w 87"/>
                  <a:gd name="T81" fmla="*/ 63 h 91"/>
                  <a:gd name="T82" fmla="*/ 79 w 87"/>
                  <a:gd name="T83" fmla="*/ 59 h 91"/>
                  <a:gd name="T84" fmla="*/ 86 w 87"/>
                  <a:gd name="T85" fmla="*/ 54 h 91"/>
                  <a:gd name="T86" fmla="*/ 86 w 87"/>
                  <a:gd name="T87" fmla="*/ 49 h 91"/>
                  <a:gd name="T88" fmla="*/ 81 w 87"/>
                  <a:gd name="T89" fmla="*/ 43 h 91"/>
                  <a:gd name="T90" fmla="*/ 81 w 87"/>
                  <a:gd name="T91" fmla="*/ 38 h 91"/>
                  <a:gd name="T92" fmla="*/ 84 w 87"/>
                  <a:gd name="T93" fmla="*/ 30 h 91"/>
                  <a:gd name="T94" fmla="*/ 74 w 87"/>
                  <a:gd name="T95" fmla="*/ 28 h 91"/>
                  <a:gd name="T96" fmla="*/ 56 w 87"/>
                  <a:gd name="T97" fmla="*/ 12 h 91"/>
                  <a:gd name="T98" fmla="*/ 34 w 87"/>
                  <a:gd name="T99" fmla="*/ 50 h 91"/>
                  <a:gd name="T100" fmla="*/ 47 w 87"/>
                  <a:gd name="T101" fmla="*/ 55 h 91"/>
                  <a:gd name="T102" fmla="*/ 37 w 87"/>
                  <a:gd name="T103" fmla="*/ 28 h 91"/>
                  <a:gd name="T104" fmla="*/ 27 w 87"/>
                  <a:gd name="T105" fmla="*/ 13 h 91"/>
                  <a:gd name="T106" fmla="*/ 11 w 87"/>
                  <a:gd name="T107" fmla="*/ 31 h 91"/>
                  <a:gd name="T108" fmla="*/ 26 w 87"/>
                  <a:gd name="T109" fmla="*/ 41 h 91"/>
                  <a:gd name="T110" fmla="*/ 10 w 87"/>
                  <a:gd name="T111" fmla="*/ 35 h 91"/>
                  <a:gd name="T112" fmla="*/ 36 w 87"/>
                  <a:gd name="T113" fmla="*/ 62 h 91"/>
                  <a:gd name="T114" fmla="*/ 33 w 87"/>
                  <a:gd name="T115" fmla="*/ 80 h 91"/>
                  <a:gd name="T116" fmla="*/ 57 w 87"/>
                  <a:gd name="T117" fmla="*/ 79 h 91"/>
                  <a:gd name="T118" fmla="*/ 52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1">
                <a:extLst>
                  <a:ext uri="{FF2B5EF4-FFF2-40B4-BE49-F238E27FC236}">
                    <a16:creationId xmlns:a16="http://schemas.microsoft.com/office/drawing/2014/main" id="{DE5FAD4B-3542-48D8-A082-E0344F336FCE}"/>
                  </a:ext>
                </a:extLst>
              </p:cNvPr>
              <p:cNvSpPr>
                <a:spLocks noEditPoints="1"/>
              </p:cNvSpPr>
              <p:nvPr/>
            </p:nvSpPr>
            <p:spPr bwMode="auto">
              <a:xfrm>
                <a:off x="1127125" y="2659063"/>
                <a:ext cx="39688" cy="41275"/>
              </a:xfrm>
              <a:custGeom>
                <a:avLst/>
                <a:gdLst>
                  <a:gd name="T0" fmla="*/ 36 w 37"/>
                  <a:gd name="T1" fmla="*/ 26 h 38"/>
                  <a:gd name="T2" fmla="*/ 36 w 37"/>
                  <a:gd name="T3" fmla="*/ 24 h 38"/>
                  <a:gd name="T4" fmla="*/ 34 w 37"/>
                  <a:gd name="T5" fmla="*/ 21 h 38"/>
                  <a:gd name="T6" fmla="*/ 35 w 37"/>
                  <a:gd name="T7" fmla="*/ 19 h 38"/>
                  <a:gd name="T8" fmla="*/ 36 w 37"/>
                  <a:gd name="T9" fmla="*/ 16 h 38"/>
                  <a:gd name="T10" fmla="*/ 36 w 37"/>
                  <a:gd name="T11" fmla="*/ 14 h 38"/>
                  <a:gd name="T12" fmla="*/ 33 w 37"/>
                  <a:gd name="T13" fmla="*/ 12 h 38"/>
                  <a:gd name="T14" fmla="*/ 32 w 37"/>
                  <a:gd name="T15" fmla="*/ 10 h 38"/>
                  <a:gd name="T16" fmla="*/ 32 w 37"/>
                  <a:gd name="T17" fmla="*/ 6 h 38"/>
                  <a:gd name="T18" fmla="*/ 31 w 37"/>
                  <a:gd name="T19" fmla="*/ 5 h 38"/>
                  <a:gd name="T20" fmla="*/ 27 w 37"/>
                  <a:gd name="T21" fmla="*/ 5 h 38"/>
                  <a:gd name="T22" fmla="*/ 26 w 37"/>
                  <a:gd name="T23" fmla="*/ 4 h 38"/>
                  <a:gd name="T24" fmla="*/ 25 w 37"/>
                  <a:gd name="T25" fmla="*/ 1 h 38"/>
                  <a:gd name="T26" fmla="*/ 22 w 37"/>
                  <a:gd name="T27" fmla="*/ 3 h 38"/>
                  <a:gd name="T28" fmla="*/ 20 w 37"/>
                  <a:gd name="T29" fmla="*/ 2 h 38"/>
                  <a:gd name="T30" fmla="*/ 18 w 37"/>
                  <a:gd name="T31" fmla="*/ 0 h 38"/>
                  <a:gd name="T32" fmla="*/ 16 w 37"/>
                  <a:gd name="T33" fmla="*/ 0 h 38"/>
                  <a:gd name="T34" fmla="*/ 14 w 37"/>
                  <a:gd name="T35" fmla="*/ 3 h 38"/>
                  <a:gd name="T36" fmla="*/ 12 w 37"/>
                  <a:gd name="T37" fmla="*/ 4 h 38"/>
                  <a:gd name="T38" fmla="*/ 8 w 37"/>
                  <a:gd name="T39" fmla="*/ 3 h 38"/>
                  <a:gd name="T40" fmla="*/ 7 w 37"/>
                  <a:gd name="T41" fmla="*/ 4 h 38"/>
                  <a:gd name="T42" fmla="*/ 6 w 37"/>
                  <a:gd name="T43" fmla="*/ 8 h 38"/>
                  <a:gd name="T44" fmla="*/ 5 w 37"/>
                  <a:gd name="T45" fmla="*/ 10 h 38"/>
                  <a:gd name="T46" fmla="*/ 2 w 37"/>
                  <a:gd name="T47" fmla="*/ 11 h 38"/>
                  <a:gd name="T48" fmla="*/ 1 w 37"/>
                  <a:gd name="T49" fmla="*/ 13 h 38"/>
                  <a:gd name="T50" fmla="*/ 3 w 37"/>
                  <a:gd name="T51" fmla="*/ 16 h 38"/>
                  <a:gd name="T52" fmla="*/ 2 w 37"/>
                  <a:gd name="T53" fmla="*/ 18 h 38"/>
                  <a:gd name="T54" fmla="*/ 0 w 37"/>
                  <a:gd name="T55" fmla="*/ 21 h 38"/>
                  <a:gd name="T56" fmla="*/ 0 w 37"/>
                  <a:gd name="T57" fmla="*/ 23 h 38"/>
                  <a:gd name="T58" fmla="*/ 3 w 37"/>
                  <a:gd name="T59" fmla="*/ 25 h 38"/>
                  <a:gd name="T60" fmla="*/ 4 w 37"/>
                  <a:gd name="T61" fmla="*/ 27 h 38"/>
                  <a:gd name="T62" fmla="*/ 4 w 37"/>
                  <a:gd name="T63" fmla="*/ 30 h 38"/>
                  <a:gd name="T64" fmla="*/ 5 w 37"/>
                  <a:gd name="T65" fmla="*/ 32 h 38"/>
                  <a:gd name="T66" fmla="*/ 8 w 37"/>
                  <a:gd name="T67" fmla="*/ 32 h 38"/>
                  <a:gd name="T68" fmla="*/ 10 w 37"/>
                  <a:gd name="T69" fmla="*/ 33 h 38"/>
                  <a:gd name="T70" fmla="*/ 11 w 37"/>
                  <a:gd name="T71" fmla="*/ 37 h 38"/>
                  <a:gd name="T72" fmla="*/ 13 w 37"/>
                  <a:gd name="T73" fmla="*/ 35 h 38"/>
                  <a:gd name="T74" fmla="*/ 15 w 37"/>
                  <a:gd name="T75" fmla="*/ 36 h 38"/>
                  <a:gd name="T76" fmla="*/ 18 w 37"/>
                  <a:gd name="T77" fmla="*/ 38 h 38"/>
                  <a:gd name="T78" fmla="*/ 20 w 37"/>
                  <a:gd name="T79" fmla="*/ 38 h 38"/>
                  <a:gd name="T80" fmla="*/ 22 w 37"/>
                  <a:gd name="T81" fmla="*/ 36 h 38"/>
                  <a:gd name="T82" fmla="*/ 24 w 37"/>
                  <a:gd name="T83" fmla="*/ 35 h 38"/>
                  <a:gd name="T84" fmla="*/ 27 w 37"/>
                  <a:gd name="T85" fmla="*/ 36 h 38"/>
                  <a:gd name="T86" fmla="*/ 29 w 37"/>
                  <a:gd name="T87" fmla="*/ 35 h 38"/>
                  <a:gd name="T88" fmla="*/ 30 w 37"/>
                  <a:gd name="T89" fmla="*/ 31 h 38"/>
                  <a:gd name="T90" fmla="*/ 31 w 37"/>
                  <a:gd name="T91" fmla="*/ 30 h 38"/>
                  <a:gd name="T92" fmla="*/ 34 w 37"/>
                  <a:gd name="T93" fmla="*/ 29 h 38"/>
                  <a:gd name="T94" fmla="*/ 32 w 37"/>
                  <a:gd name="T95" fmla="*/ 25 h 38"/>
                  <a:gd name="T96" fmla="*/ 32 w 37"/>
                  <a:gd name="T97" fmla="*/ 14 h 38"/>
                  <a:gd name="T98" fmla="*/ 15 w 37"/>
                  <a:gd name="T99" fmla="*/ 17 h 38"/>
                  <a:gd name="T100" fmla="*/ 17 w 37"/>
                  <a:gd name="T101" fmla="*/ 23 h 38"/>
                  <a:gd name="T102" fmla="*/ 22 w 37"/>
                  <a:gd name="T103" fmla="*/ 12 h 38"/>
                  <a:gd name="T104" fmla="*/ 24 w 37"/>
                  <a:gd name="T105" fmla="*/ 5 h 38"/>
                  <a:gd name="T106" fmla="*/ 14 w 37"/>
                  <a:gd name="T107" fmla="*/ 4 h 38"/>
                  <a:gd name="T108" fmla="*/ 15 w 37"/>
                  <a:gd name="T109" fmla="*/ 12 h 38"/>
                  <a:gd name="T110" fmla="*/ 13 w 37"/>
                  <a:gd name="T111" fmla="*/ 5 h 38"/>
                  <a:gd name="T112" fmla="*/ 11 w 37"/>
                  <a:gd name="T113" fmla="*/ 21 h 38"/>
                  <a:gd name="T114" fmla="*/ 5 w 37"/>
                  <a:gd name="T115" fmla="*/ 25 h 38"/>
                  <a:gd name="T116" fmla="*/ 12 w 37"/>
                  <a:gd name="T117" fmla="*/ 33 h 38"/>
                  <a:gd name="T118" fmla="*/ 16 w 37"/>
                  <a:gd name="T119" fmla="*/ 26 h 38"/>
                  <a:gd name="T120" fmla="*/ 13 w 37"/>
                  <a:gd name="T121" fmla="*/ 33 h 38"/>
                  <a:gd name="T122" fmla="*/ 25 w 37"/>
                  <a:gd name="T1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8">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2">
                <a:extLst>
                  <a:ext uri="{FF2B5EF4-FFF2-40B4-BE49-F238E27FC236}">
                    <a16:creationId xmlns:a16="http://schemas.microsoft.com/office/drawing/2014/main" id="{4641F2BD-9082-468D-BEBA-02942C121FA7}"/>
                  </a:ext>
                </a:extLst>
              </p:cNvPr>
              <p:cNvSpPr>
                <a:spLocks noEditPoints="1"/>
              </p:cNvSpPr>
              <p:nvPr/>
            </p:nvSpPr>
            <p:spPr bwMode="auto">
              <a:xfrm>
                <a:off x="1038225" y="2528888"/>
                <a:ext cx="22225" cy="25400"/>
              </a:xfrm>
              <a:custGeom>
                <a:avLst/>
                <a:gdLst>
                  <a:gd name="T0" fmla="*/ 21 w 21"/>
                  <a:gd name="T1" fmla="*/ 11 h 23"/>
                  <a:gd name="T2" fmla="*/ 21 w 21"/>
                  <a:gd name="T3" fmla="*/ 9 h 23"/>
                  <a:gd name="T4" fmla="*/ 19 w 21"/>
                  <a:gd name="T5" fmla="*/ 8 h 23"/>
                  <a:gd name="T6" fmla="*/ 19 w 21"/>
                  <a:gd name="T7" fmla="*/ 7 h 23"/>
                  <a:gd name="T8" fmla="*/ 19 w 21"/>
                  <a:gd name="T9" fmla="*/ 5 h 23"/>
                  <a:gd name="T10" fmla="*/ 18 w 21"/>
                  <a:gd name="T11" fmla="*/ 4 h 23"/>
                  <a:gd name="T12" fmla="*/ 16 w 21"/>
                  <a:gd name="T13" fmla="*/ 4 h 23"/>
                  <a:gd name="T14" fmla="*/ 15 w 21"/>
                  <a:gd name="T15" fmla="*/ 3 h 23"/>
                  <a:gd name="T16" fmla="*/ 15 w 21"/>
                  <a:gd name="T17" fmla="*/ 1 h 23"/>
                  <a:gd name="T18" fmla="*/ 14 w 21"/>
                  <a:gd name="T19" fmla="*/ 1 h 23"/>
                  <a:gd name="T20" fmla="*/ 12 w 21"/>
                  <a:gd name="T21" fmla="*/ 2 h 23"/>
                  <a:gd name="T22" fmla="*/ 11 w 21"/>
                  <a:gd name="T23" fmla="*/ 2 h 23"/>
                  <a:gd name="T24" fmla="*/ 10 w 21"/>
                  <a:gd name="T25" fmla="*/ 0 h 23"/>
                  <a:gd name="T26" fmla="*/ 8 w 21"/>
                  <a:gd name="T27" fmla="*/ 2 h 23"/>
                  <a:gd name="T28" fmla="*/ 7 w 21"/>
                  <a:gd name="T29" fmla="*/ 2 h 23"/>
                  <a:gd name="T30" fmla="*/ 5 w 21"/>
                  <a:gd name="T31" fmla="*/ 2 h 23"/>
                  <a:gd name="T32" fmla="*/ 4 w 21"/>
                  <a:gd name="T33" fmla="*/ 2 h 23"/>
                  <a:gd name="T34" fmla="*/ 4 w 21"/>
                  <a:gd name="T35" fmla="*/ 4 h 23"/>
                  <a:gd name="T36" fmla="*/ 3 w 21"/>
                  <a:gd name="T37" fmla="*/ 5 h 23"/>
                  <a:gd name="T38" fmla="*/ 1 w 21"/>
                  <a:gd name="T39" fmla="*/ 6 h 23"/>
                  <a:gd name="T40" fmla="*/ 1 w 21"/>
                  <a:gd name="T41" fmla="*/ 7 h 23"/>
                  <a:gd name="T42" fmla="*/ 1 w 21"/>
                  <a:gd name="T43" fmla="*/ 9 h 23"/>
                  <a:gd name="T44" fmla="*/ 1 w 21"/>
                  <a:gd name="T45" fmla="*/ 10 h 23"/>
                  <a:gd name="T46" fmla="*/ 0 w 21"/>
                  <a:gd name="T47" fmla="*/ 11 h 23"/>
                  <a:gd name="T48" fmla="*/ 0 w 21"/>
                  <a:gd name="T49" fmla="*/ 12 h 23"/>
                  <a:gd name="T50" fmla="*/ 1 w 21"/>
                  <a:gd name="T51" fmla="*/ 14 h 23"/>
                  <a:gd name="T52" fmla="*/ 1 w 21"/>
                  <a:gd name="T53" fmla="*/ 15 h 23"/>
                  <a:gd name="T54" fmla="*/ 1 w 21"/>
                  <a:gd name="T55" fmla="*/ 17 h 23"/>
                  <a:gd name="T56" fmla="*/ 2 w 21"/>
                  <a:gd name="T57" fmla="*/ 18 h 23"/>
                  <a:gd name="T58" fmla="*/ 4 w 21"/>
                  <a:gd name="T59" fmla="*/ 18 h 23"/>
                  <a:gd name="T60" fmla="*/ 4 w 21"/>
                  <a:gd name="T61" fmla="*/ 19 h 23"/>
                  <a:gd name="T62" fmla="*/ 5 w 21"/>
                  <a:gd name="T63" fmla="*/ 21 h 23"/>
                  <a:gd name="T64" fmla="*/ 6 w 21"/>
                  <a:gd name="T65" fmla="*/ 22 h 23"/>
                  <a:gd name="T66" fmla="*/ 8 w 21"/>
                  <a:gd name="T67" fmla="*/ 21 h 23"/>
                  <a:gd name="T68" fmla="*/ 9 w 21"/>
                  <a:gd name="T69" fmla="*/ 21 h 23"/>
                  <a:gd name="T70" fmla="*/ 10 w 21"/>
                  <a:gd name="T71" fmla="*/ 23 h 23"/>
                  <a:gd name="T72" fmla="*/ 11 w 21"/>
                  <a:gd name="T73" fmla="*/ 21 h 23"/>
                  <a:gd name="T74" fmla="*/ 12 w 21"/>
                  <a:gd name="T75" fmla="*/ 21 h 23"/>
                  <a:gd name="T76" fmla="*/ 14 w 21"/>
                  <a:gd name="T77" fmla="*/ 22 h 23"/>
                  <a:gd name="T78" fmla="*/ 15 w 21"/>
                  <a:gd name="T79" fmla="*/ 21 h 23"/>
                  <a:gd name="T80" fmla="*/ 16 w 21"/>
                  <a:gd name="T81" fmla="*/ 19 h 23"/>
                  <a:gd name="T82" fmla="*/ 17 w 21"/>
                  <a:gd name="T83" fmla="*/ 19 h 23"/>
                  <a:gd name="T84" fmla="*/ 19 w 21"/>
                  <a:gd name="T85" fmla="*/ 18 h 23"/>
                  <a:gd name="T86" fmla="*/ 20 w 21"/>
                  <a:gd name="T87" fmla="*/ 17 h 23"/>
                  <a:gd name="T88" fmla="*/ 19 w 21"/>
                  <a:gd name="T89" fmla="*/ 15 h 23"/>
                  <a:gd name="T90" fmla="*/ 19 w 21"/>
                  <a:gd name="T91" fmla="*/ 14 h 23"/>
                  <a:gd name="T92" fmla="*/ 21 w 21"/>
                  <a:gd name="T93" fmla="*/ 13 h 23"/>
                  <a:gd name="T94" fmla="*/ 19 w 21"/>
                  <a:gd name="T95" fmla="*/ 11 h 23"/>
                  <a:gd name="T96" fmla="*/ 17 w 21"/>
                  <a:gd name="T97" fmla="*/ 5 h 23"/>
                  <a:gd name="T98" fmla="*/ 8 w 21"/>
                  <a:gd name="T99" fmla="*/ 11 h 23"/>
                  <a:gd name="T100" fmla="*/ 10 w 21"/>
                  <a:gd name="T101" fmla="*/ 14 h 23"/>
                  <a:gd name="T102" fmla="*/ 11 w 21"/>
                  <a:gd name="T103" fmla="*/ 7 h 23"/>
                  <a:gd name="T104" fmla="*/ 10 w 21"/>
                  <a:gd name="T105" fmla="*/ 2 h 23"/>
                  <a:gd name="T106" fmla="*/ 4 w 21"/>
                  <a:gd name="T107" fmla="*/ 5 h 23"/>
                  <a:gd name="T108" fmla="*/ 7 w 21"/>
                  <a:gd name="T109" fmla="*/ 8 h 23"/>
                  <a:gd name="T110" fmla="*/ 4 w 21"/>
                  <a:gd name="T111" fmla="*/ 5 h 23"/>
                  <a:gd name="T112" fmla="*/ 7 w 21"/>
                  <a:gd name="T113" fmla="*/ 14 h 23"/>
                  <a:gd name="T114" fmla="*/ 4 w 21"/>
                  <a:gd name="T115" fmla="*/ 18 h 23"/>
                  <a:gd name="T116" fmla="*/ 10 w 21"/>
                  <a:gd name="T117" fmla="*/ 20 h 23"/>
                  <a:gd name="T118" fmla="*/ 11 w 21"/>
                  <a:gd name="T119" fmla="*/ 16 h 23"/>
                  <a:gd name="T120" fmla="*/ 11 w 21"/>
                  <a:gd name="T121" fmla="*/ 20 h 23"/>
                  <a:gd name="T122" fmla="*/ 15 w 21"/>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23">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3">
                <a:extLst>
                  <a:ext uri="{FF2B5EF4-FFF2-40B4-BE49-F238E27FC236}">
                    <a16:creationId xmlns:a16="http://schemas.microsoft.com/office/drawing/2014/main" id="{DBC0AAA1-9084-46A6-BFCE-1E1E31F6231E}"/>
                  </a:ext>
                </a:extLst>
              </p:cNvPr>
              <p:cNvSpPr>
                <a:spLocks noEditPoints="1"/>
              </p:cNvSpPr>
              <p:nvPr/>
            </p:nvSpPr>
            <p:spPr bwMode="auto">
              <a:xfrm>
                <a:off x="1322388" y="2455863"/>
                <a:ext cx="25400" cy="26988"/>
              </a:xfrm>
              <a:custGeom>
                <a:avLst/>
                <a:gdLst>
                  <a:gd name="T0" fmla="*/ 24 w 24"/>
                  <a:gd name="T1" fmla="*/ 15 h 25"/>
                  <a:gd name="T2" fmla="*/ 24 w 24"/>
                  <a:gd name="T3" fmla="*/ 14 h 25"/>
                  <a:gd name="T4" fmla="*/ 23 w 24"/>
                  <a:gd name="T5" fmla="*/ 12 h 25"/>
                  <a:gd name="T6" fmla="*/ 23 w 24"/>
                  <a:gd name="T7" fmla="*/ 11 h 25"/>
                  <a:gd name="T8" fmla="*/ 24 w 24"/>
                  <a:gd name="T9" fmla="*/ 8 h 25"/>
                  <a:gd name="T10" fmla="*/ 23 w 24"/>
                  <a:gd name="T11" fmla="*/ 7 h 25"/>
                  <a:gd name="T12" fmla="*/ 21 w 24"/>
                  <a:gd name="T13" fmla="*/ 6 h 25"/>
                  <a:gd name="T14" fmla="*/ 20 w 24"/>
                  <a:gd name="T15" fmla="*/ 5 h 25"/>
                  <a:gd name="T16" fmla="*/ 20 w 24"/>
                  <a:gd name="T17" fmla="*/ 3 h 25"/>
                  <a:gd name="T18" fmla="*/ 19 w 24"/>
                  <a:gd name="T19" fmla="*/ 2 h 25"/>
                  <a:gd name="T20" fmla="*/ 17 w 24"/>
                  <a:gd name="T21" fmla="*/ 3 h 25"/>
                  <a:gd name="T22" fmla="*/ 16 w 24"/>
                  <a:gd name="T23" fmla="*/ 2 h 25"/>
                  <a:gd name="T24" fmla="*/ 15 w 24"/>
                  <a:gd name="T25" fmla="*/ 1 h 25"/>
                  <a:gd name="T26" fmla="*/ 13 w 24"/>
                  <a:gd name="T27" fmla="*/ 2 h 25"/>
                  <a:gd name="T28" fmla="*/ 12 w 24"/>
                  <a:gd name="T29" fmla="*/ 2 h 25"/>
                  <a:gd name="T30" fmla="*/ 10 w 24"/>
                  <a:gd name="T31" fmla="*/ 0 h 25"/>
                  <a:gd name="T32" fmla="*/ 9 w 24"/>
                  <a:gd name="T33" fmla="*/ 1 h 25"/>
                  <a:gd name="T34" fmla="*/ 8 w 24"/>
                  <a:gd name="T35" fmla="*/ 3 h 25"/>
                  <a:gd name="T36" fmla="*/ 7 w 24"/>
                  <a:gd name="T37" fmla="*/ 4 h 25"/>
                  <a:gd name="T38" fmla="*/ 4 w 24"/>
                  <a:gd name="T39" fmla="*/ 4 h 25"/>
                  <a:gd name="T40" fmla="*/ 3 w 24"/>
                  <a:gd name="T41" fmla="*/ 4 h 25"/>
                  <a:gd name="T42" fmla="*/ 4 w 24"/>
                  <a:gd name="T43" fmla="*/ 7 h 25"/>
                  <a:gd name="T44" fmla="*/ 3 w 24"/>
                  <a:gd name="T45" fmla="*/ 8 h 25"/>
                  <a:gd name="T46" fmla="*/ 1 w 24"/>
                  <a:gd name="T47" fmla="*/ 9 h 25"/>
                  <a:gd name="T48" fmla="*/ 1 w 24"/>
                  <a:gd name="T49" fmla="*/ 10 h 25"/>
                  <a:gd name="T50" fmla="*/ 2 w 24"/>
                  <a:gd name="T51" fmla="*/ 12 h 25"/>
                  <a:gd name="T52" fmla="*/ 2 w 24"/>
                  <a:gd name="T53" fmla="*/ 14 h 25"/>
                  <a:gd name="T54" fmla="*/ 1 w 24"/>
                  <a:gd name="T55" fmla="*/ 16 h 25"/>
                  <a:gd name="T56" fmla="*/ 1 w 24"/>
                  <a:gd name="T57" fmla="*/ 17 h 25"/>
                  <a:gd name="T58" fmla="*/ 3 w 24"/>
                  <a:gd name="T59" fmla="*/ 18 h 25"/>
                  <a:gd name="T60" fmla="*/ 4 w 24"/>
                  <a:gd name="T61" fmla="*/ 19 h 25"/>
                  <a:gd name="T62" fmla="*/ 4 w 24"/>
                  <a:gd name="T63" fmla="*/ 22 h 25"/>
                  <a:gd name="T64" fmla="*/ 5 w 24"/>
                  <a:gd name="T65" fmla="*/ 22 h 25"/>
                  <a:gd name="T66" fmla="*/ 7 w 24"/>
                  <a:gd name="T67" fmla="*/ 22 h 25"/>
                  <a:gd name="T68" fmla="*/ 8 w 24"/>
                  <a:gd name="T69" fmla="*/ 23 h 25"/>
                  <a:gd name="T70" fmla="*/ 9 w 24"/>
                  <a:gd name="T71" fmla="*/ 25 h 25"/>
                  <a:gd name="T72" fmla="*/ 11 w 24"/>
                  <a:gd name="T73" fmla="*/ 24 h 25"/>
                  <a:gd name="T74" fmla="*/ 12 w 24"/>
                  <a:gd name="T75" fmla="*/ 24 h 25"/>
                  <a:gd name="T76" fmla="*/ 14 w 24"/>
                  <a:gd name="T77" fmla="*/ 25 h 25"/>
                  <a:gd name="T78" fmla="*/ 15 w 24"/>
                  <a:gd name="T79" fmla="*/ 25 h 25"/>
                  <a:gd name="T80" fmla="*/ 16 w 24"/>
                  <a:gd name="T81" fmla="*/ 23 h 25"/>
                  <a:gd name="T82" fmla="*/ 17 w 24"/>
                  <a:gd name="T83" fmla="*/ 22 h 25"/>
                  <a:gd name="T84" fmla="*/ 20 w 24"/>
                  <a:gd name="T85" fmla="*/ 23 h 25"/>
                  <a:gd name="T86" fmla="*/ 21 w 24"/>
                  <a:gd name="T87" fmla="*/ 22 h 25"/>
                  <a:gd name="T88" fmla="*/ 21 w 24"/>
                  <a:gd name="T89" fmla="*/ 19 h 25"/>
                  <a:gd name="T90" fmla="*/ 21 w 24"/>
                  <a:gd name="T91" fmla="*/ 18 h 25"/>
                  <a:gd name="T92" fmla="*/ 24 w 24"/>
                  <a:gd name="T93" fmla="*/ 17 h 25"/>
                  <a:gd name="T94" fmla="*/ 22 w 24"/>
                  <a:gd name="T95" fmla="*/ 15 h 25"/>
                  <a:gd name="T96" fmla="*/ 21 w 24"/>
                  <a:gd name="T97" fmla="*/ 8 h 25"/>
                  <a:gd name="T98" fmla="*/ 10 w 24"/>
                  <a:gd name="T99" fmla="*/ 12 h 25"/>
                  <a:gd name="T100" fmla="*/ 12 w 24"/>
                  <a:gd name="T101" fmla="*/ 15 h 25"/>
                  <a:gd name="T102" fmla="*/ 14 w 24"/>
                  <a:gd name="T103" fmla="*/ 8 h 25"/>
                  <a:gd name="T104" fmla="*/ 15 w 24"/>
                  <a:gd name="T105" fmla="*/ 3 h 25"/>
                  <a:gd name="T106" fmla="*/ 8 w 24"/>
                  <a:gd name="T107" fmla="*/ 4 h 25"/>
                  <a:gd name="T108" fmla="*/ 10 w 24"/>
                  <a:gd name="T109" fmla="*/ 9 h 25"/>
                  <a:gd name="T110" fmla="*/ 7 w 24"/>
                  <a:gd name="T111" fmla="*/ 4 h 25"/>
                  <a:gd name="T112" fmla="*/ 8 w 24"/>
                  <a:gd name="T113" fmla="*/ 15 h 25"/>
                  <a:gd name="T114" fmla="*/ 4 w 24"/>
                  <a:gd name="T115" fmla="*/ 18 h 25"/>
                  <a:gd name="T116" fmla="*/ 9 w 24"/>
                  <a:gd name="T117" fmla="*/ 22 h 25"/>
                  <a:gd name="T118" fmla="*/ 12 w 24"/>
                  <a:gd name="T119" fmla="*/ 18 h 25"/>
                  <a:gd name="T120" fmla="*/ 10 w 24"/>
                  <a:gd name="T121" fmla="*/ 23 h 25"/>
                  <a:gd name="T122" fmla="*/ 17 w 24"/>
                  <a:gd name="T1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 h="25">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4">
                <a:extLst>
                  <a:ext uri="{FF2B5EF4-FFF2-40B4-BE49-F238E27FC236}">
                    <a16:creationId xmlns:a16="http://schemas.microsoft.com/office/drawing/2014/main" id="{89D82167-5B58-4B32-B478-EC866BB4259C}"/>
                  </a:ext>
                </a:extLst>
              </p:cNvPr>
              <p:cNvSpPr>
                <a:spLocks noEditPoints="1"/>
              </p:cNvSpPr>
              <p:nvPr/>
            </p:nvSpPr>
            <p:spPr bwMode="auto">
              <a:xfrm>
                <a:off x="1054100" y="2536826"/>
                <a:ext cx="63500" cy="66675"/>
              </a:xfrm>
              <a:custGeom>
                <a:avLst/>
                <a:gdLst>
                  <a:gd name="T0" fmla="*/ 54 w 60"/>
                  <a:gd name="T1" fmla="*/ 14 h 63"/>
                  <a:gd name="T2" fmla="*/ 53 w 60"/>
                  <a:gd name="T3" fmla="*/ 11 h 63"/>
                  <a:gd name="T4" fmla="*/ 47 w 60"/>
                  <a:gd name="T5" fmla="*/ 11 h 63"/>
                  <a:gd name="T6" fmla="*/ 44 w 60"/>
                  <a:gd name="T7" fmla="*/ 9 h 63"/>
                  <a:gd name="T8" fmla="*/ 42 w 60"/>
                  <a:gd name="T9" fmla="*/ 3 h 63"/>
                  <a:gd name="T10" fmla="*/ 39 w 60"/>
                  <a:gd name="T11" fmla="*/ 2 h 63"/>
                  <a:gd name="T12" fmla="*/ 34 w 60"/>
                  <a:gd name="T13" fmla="*/ 4 h 63"/>
                  <a:gd name="T14" fmla="*/ 31 w 60"/>
                  <a:gd name="T15" fmla="*/ 4 h 63"/>
                  <a:gd name="T16" fmla="*/ 26 w 60"/>
                  <a:gd name="T17" fmla="*/ 0 h 63"/>
                  <a:gd name="T18" fmla="*/ 23 w 60"/>
                  <a:gd name="T19" fmla="*/ 1 h 63"/>
                  <a:gd name="T20" fmla="*/ 20 w 60"/>
                  <a:gd name="T21" fmla="*/ 6 h 63"/>
                  <a:gd name="T22" fmla="*/ 17 w 60"/>
                  <a:gd name="T23" fmla="*/ 7 h 63"/>
                  <a:gd name="T24" fmla="*/ 14 w 60"/>
                  <a:gd name="T25" fmla="*/ 5 h 63"/>
                  <a:gd name="T26" fmla="*/ 12 w 60"/>
                  <a:gd name="T27" fmla="*/ 11 h 63"/>
                  <a:gd name="T28" fmla="*/ 10 w 60"/>
                  <a:gd name="T29" fmla="*/ 13 h 63"/>
                  <a:gd name="T30" fmla="*/ 4 w 60"/>
                  <a:gd name="T31" fmla="*/ 15 h 63"/>
                  <a:gd name="T32" fmla="*/ 3 w 60"/>
                  <a:gd name="T33" fmla="*/ 17 h 63"/>
                  <a:gd name="T34" fmla="*/ 4 w 60"/>
                  <a:gd name="T35" fmla="*/ 23 h 63"/>
                  <a:gd name="T36" fmla="*/ 4 w 60"/>
                  <a:gd name="T37" fmla="*/ 26 h 63"/>
                  <a:gd name="T38" fmla="*/ 0 w 60"/>
                  <a:gd name="T39" fmla="*/ 30 h 63"/>
                  <a:gd name="T40" fmla="*/ 0 w 60"/>
                  <a:gd name="T41" fmla="*/ 34 h 63"/>
                  <a:gd name="T42" fmla="*/ 4 w 60"/>
                  <a:gd name="T43" fmla="*/ 38 h 63"/>
                  <a:gd name="T44" fmla="*/ 5 w 60"/>
                  <a:gd name="T45" fmla="*/ 41 h 63"/>
                  <a:gd name="T46" fmla="*/ 3 w 60"/>
                  <a:gd name="T47" fmla="*/ 47 h 63"/>
                  <a:gd name="T48" fmla="*/ 5 w 60"/>
                  <a:gd name="T49" fmla="*/ 49 h 63"/>
                  <a:gd name="T50" fmla="*/ 11 w 60"/>
                  <a:gd name="T51" fmla="*/ 51 h 63"/>
                  <a:gd name="T52" fmla="*/ 13 w 60"/>
                  <a:gd name="T53" fmla="*/ 53 h 63"/>
                  <a:gd name="T54" fmla="*/ 14 w 60"/>
                  <a:gd name="T55" fmla="*/ 59 h 63"/>
                  <a:gd name="T56" fmla="*/ 17 w 60"/>
                  <a:gd name="T57" fmla="*/ 60 h 63"/>
                  <a:gd name="T58" fmla="*/ 23 w 60"/>
                  <a:gd name="T59" fmla="*/ 58 h 63"/>
                  <a:gd name="T60" fmla="*/ 26 w 60"/>
                  <a:gd name="T61" fmla="*/ 59 h 63"/>
                  <a:gd name="T62" fmla="*/ 30 w 60"/>
                  <a:gd name="T63" fmla="*/ 63 h 63"/>
                  <a:gd name="T64" fmla="*/ 33 w 60"/>
                  <a:gd name="T65" fmla="*/ 63 h 63"/>
                  <a:gd name="T66" fmla="*/ 37 w 60"/>
                  <a:gd name="T67" fmla="*/ 58 h 63"/>
                  <a:gd name="T68" fmla="*/ 40 w 60"/>
                  <a:gd name="T69" fmla="*/ 57 h 63"/>
                  <a:gd name="T70" fmla="*/ 45 w 60"/>
                  <a:gd name="T71" fmla="*/ 59 h 63"/>
                  <a:gd name="T72" fmla="*/ 45 w 60"/>
                  <a:gd name="T73" fmla="*/ 54 h 63"/>
                  <a:gd name="T74" fmla="*/ 48 w 60"/>
                  <a:gd name="T75" fmla="*/ 52 h 63"/>
                  <a:gd name="T76" fmla="*/ 53 w 60"/>
                  <a:gd name="T77" fmla="*/ 51 h 63"/>
                  <a:gd name="T78" fmla="*/ 55 w 60"/>
                  <a:gd name="T79" fmla="*/ 48 h 63"/>
                  <a:gd name="T80" fmla="*/ 54 w 60"/>
                  <a:gd name="T81" fmla="*/ 42 h 63"/>
                  <a:gd name="T82" fmla="*/ 55 w 60"/>
                  <a:gd name="T83" fmla="*/ 39 h 63"/>
                  <a:gd name="T84" fmla="*/ 59 w 60"/>
                  <a:gd name="T85" fmla="*/ 35 h 63"/>
                  <a:gd name="T86" fmla="*/ 60 w 60"/>
                  <a:gd name="T87" fmla="*/ 32 h 63"/>
                  <a:gd name="T88" fmla="*/ 56 w 60"/>
                  <a:gd name="T89" fmla="*/ 28 h 63"/>
                  <a:gd name="T90" fmla="*/ 55 w 60"/>
                  <a:gd name="T91" fmla="*/ 24 h 63"/>
                  <a:gd name="T92" fmla="*/ 57 w 60"/>
                  <a:gd name="T93" fmla="*/ 19 h 63"/>
                  <a:gd name="T94" fmla="*/ 20 w 60"/>
                  <a:gd name="T95" fmla="*/ 47 h 63"/>
                  <a:gd name="T96" fmla="*/ 22 w 60"/>
                  <a:gd name="T97" fmla="*/ 36 h 63"/>
                  <a:gd name="T98" fmla="*/ 31 w 60"/>
                  <a:gd name="T99" fmla="*/ 50 h 63"/>
                  <a:gd name="T100" fmla="*/ 41 w 60"/>
                  <a:gd name="T101" fmla="*/ 53 h 63"/>
                  <a:gd name="T102" fmla="*/ 32 w 60"/>
                  <a:gd name="T103" fmla="*/ 30 h 63"/>
                  <a:gd name="T104" fmla="*/ 26 w 60"/>
                  <a:gd name="T105" fmla="*/ 24 h 63"/>
                  <a:gd name="T106" fmla="*/ 28 w 60"/>
                  <a:gd name="T107" fmla="*/ 13 h 63"/>
                  <a:gd name="T108" fmla="*/ 37 w 60"/>
                  <a:gd name="T109" fmla="*/ 27 h 63"/>
                  <a:gd name="T110" fmla="*/ 47 w 60"/>
                  <a:gd name="T11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3">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5">
                <a:extLst>
                  <a:ext uri="{FF2B5EF4-FFF2-40B4-BE49-F238E27FC236}">
                    <a16:creationId xmlns:a16="http://schemas.microsoft.com/office/drawing/2014/main" id="{0ADC7367-3C12-4C8A-9434-D4FC947E4199}"/>
                  </a:ext>
                </a:extLst>
              </p:cNvPr>
              <p:cNvSpPr>
                <a:spLocks noEditPoints="1"/>
              </p:cNvSpPr>
              <p:nvPr/>
            </p:nvSpPr>
            <p:spPr bwMode="auto">
              <a:xfrm>
                <a:off x="1225550" y="2528888"/>
                <a:ext cx="76200" cy="79375"/>
              </a:xfrm>
              <a:custGeom>
                <a:avLst/>
                <a:gdLst>
                  <a:gd name="T0" fmla="*/ 65 w 71"/>
                  <a:gd name="T1" fmla="*/ 17 h 75"/>
                  <a:gd name="T2" fmla="*/ 63 w 71"/>
                  <a:gd name="T3" fmla="*/ 14 h 75"/>
                  <a:gd name="T4" fmla="*/ 56 w 71"/>
                  <a:gd name="T5" fmla="*/ 13 h 75"/>
                  <a:gd name="T6" fmla="*/ 53 w 71"/>
                  <a:gd name="T7" fmla="*/ 11 h 75"/>
                  <a:gd name="T8" fmla="*/ 51 w 71"/>
                  <a:gd name="T9" fmla="*/ 4 h 75"/>
                  <a:gd name="T10" fmla="*/ 47 w 71"/>
                  <a:gd name="T11" fmla="*/ 2 h 75"/>
                  <a:gd name="T12" fmla="*/ 41 w 71"/>
                  <a:gd name="T13" fmla="*/ 5 h 75"/>
                  <a:gd name="T14" fmla="*/ 37 w 71"/>
                  <a:gd name="T15" fmla="*/ 5 h 75"/>
                  <a:gd name="T16" fmla="*/ 32 w 71"/>
                  <a:gd name="T17" fmla="*/ 1 h 75"/>
                  <a:gd name="T18" fmla="*/ 28 w 71"/>
                  <a:gd name="T19" fmla="*/ 1 h 75"/>
                  <a:gd name="T20" fmla="*/ 24 w 71"/>
                  <a:gd name="T21" fmla="*/ 7 h 75"/>
                  <a:gd name="T22" fmla="*/ 21 w 71"/>
                  <a:gd name="T23" fmla="*/ 9 h 75"/>
                  <a:gd name="T24" fmla="*/ 17 w 71"/>
                  <a:gd name="T25" fmla="*/ 6 h 75"/>
                  <a:gd name="T26" fmla="*/ 15 w 71"/>
                  <a:gd name="T27" fmla="*/ 13 h 75"/>
                  <a:gd name="T28" fmla="*/ 12 w 71"/>
                  <a:gd name="T29" fmla="*/ 16 h 75"/>
                  <a:gd name="T30" fmla="*/ 6 w 71"/>
                  <a:gd name="T31" fmla="*/ 18 h 75"/>
                  <a:gd name="T32" fmla="*/ 4 w 71"/>
                  <a:gd name="T33" fmla="*/ 21 h 75"/>
                  <a:gd name="T34" fmla="*/ 6 w 71"/>
                  <a:gd name="T35" fmla="*/ 28 h 75"/>
                  <a:gd name="T36" fmla="*/ 5 w 71"/>
                  <a:gd name="T37" fmla="*/ 31 h 75"/>
                  <a:gd name="T38" fmla="*/ 0 w 71"/>
                  <a:gd name="T39" fmla="*/ 36 h 75"/>
                  <a:gd name="T40" fmla="*/ 0 w 71"/>
                  <a:gd name="T41" fmla="*/ 40 h 75"/>
                  <a:gd name="T42" fmla="*/ 5 w 71"/>
                  <a:gd name="T43" fmla="*/ 45 h 75"/>
                  <a:gd name="T44" fmla="*/ 6 w 71"/>
                  <a:gd name="T45" fmla="*/ 49 h 75"/>
                  <a:gd name="T46" fmla="*/ 4 w 71"/>
                  <a:gd name="T47" fmla="*/ 56 h 75"/>
                  <a:gd name="T48" fmla="*/ 6 w 71"/>
                  <a:gd name="T49" fmla="*/ 59 h 75"/>
                  <a:gd name="T50" fmla="*/ 13 w 71"/>
                  <a:gd name="T51" fmla="*/ 60 h 75"/>
                  <a:gd name="T52" fmla="*/ 16 w 71"/>
                  <a:gd name="T53" fmla="*/ 63 h 75"/>
                  <a:gd name="T54" fmla="*/ 18 w 71"/>
                  <a:gd name="T55" fmla="*/ 70 h 75"/>
                  <a:gd name="T56" fmla="*/ 21 w 71"/>
                  <a:gd name="T57" fmla="*/ 72 h 75"/>
                  <a:gd name="T58" fmla="*/ 27 w 71"/>
                  <a:gd name="T59" fmla="*/ 69 h 75"/>
                  <a:gd name="T60" fmla="*/ 31 w 71"/>
                  <a:gd name="T61" fmla="*/ 70 h 75"/>
                  <a:gd name="T62" fmla="*/ 36 w 71"/>
                  <a:gd name="T63" fmla="*/ 75 h 75"/>
                  <a:gd name="T64" fmla="*/ 40 w 71"/>
                  <a:gd name="T65" fmla="*/ 75 h 75"/>
                  <a:gd name="T66" fmla="*/ 44 w 71"/>
                  <a:gd name="T67" fmla="*/ 69 h 75"/>
                  <a:gd name="T68" fmla="*/ 48 w 71"/>
                  <a:gd name="T69" fmla="*/ 68 h 75"/>
                  <a:gd name="T70" fmla="*/ 53 w 71"/>
                  <a:gd name="T71" fmla="*/ 70 h 75"/>
                  <a:gd name="T72" fmla="*/ 54 w 71"/>
                  <a:gd name="T73" fmla="*/ 64 h 75"/>
                  <a:gd name="T74" fmla="*/ 57 w 71"/>
                  <a:gd name="T75" fmla="*/ 62 h 75"/>
                  <a:gd name="T76" fmla="*/ 64 w 71"/>
                  <a:gd name="T77" fmla="*/ 61 h 75"/>
                  <a:gd name="T78" fmla="*/ 66 w 71"/>
                  <a:gd name="T79" fmla="*/ 57 h 75"/>
                  <a:gd name="T80" fmla="*/ 65 w 71"/>
                  <a:gd name="T81" fmla="*/ 50 h 75"/>
                  <a:gd name="T82" fmla="*/ 66 w 71"/>
                  <a:gd name="T83" fmla="*/ 47 h 75"/>
                  <a:gd name="T84" fmla="*/ 71 w 71"/>
                  <a:gd name="T85" fmla="*/ 42 h 75"/>
                  <a:gd name="T86" fmla="*/ 71 w 71"/>
                  <a:gd name="T87" fmla="*/ 38 h 75"/>
                  <a:gd name="T88" fmla="*/ 67 w 71"/>
                  <a:gd name="T89" fmla="*/ 33 h 75"/>
                  <a:gd name="T90" fmla="*/ 66 w 71"/>
                  <a:gd name="T91" fmla="*/ 29 h 75"/>
                  <a:gd name="T92" fmla="*/ 68 w 71"/>
                  <a:gd name="T93" fmla="*/ 23 h 75"/>
                  <a:gd name="T94" fmla="*/ 24 w 71"/>
                  <a:gd name="T95" fmla="*/ 56 h 75"/>
                  <a:gd name="T96" fmla="*/ 27 w 71"/>
                  <a:gd name="T97" fmla="*/ 43 h 75"/>
                  <a:gd name="T98" fmla="*/ 37 w 71"/>
                  <a:gd name="T99" fmla="*/ 59 h 75"/>
                  <a:gd name="T100" fmla="*/ 49 w 71"/>
                  <a:gd name="T101" fmla="*/ 63 h 75"/>
                  <a:gd name="T102" fmla="*/ 39 w 71"/>
                  <a:gd name="T103" fmla="*/ 36 h 75"/>
                  <a:gd name="T104" fmla="*/ 31 w 71"/>
                  <a:gd name="T105" fmla="*/ 29 h 75"/>
                  <a:gd name="T106" fmla="*/ 34 w 71"/>
                  <a:gd name="T107" fmla="*/ 16 h 75"/>
                  <a:gd name="T108" fmla="*/ 44 w 71"/>
                  <a:gd name="T109" fmla="*/ 33 h 75"/>
                  <a:gd name="T110" fmla="*/ 56 w 71"/>
                  <a:gd name="T11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5">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6">
                <a:extLst>
                  <a:ext uri="{FF2B5EF4-FFF2-40B4-BE49-F238E27FC236}">
                    <a16:creationId xmlns:a16="http://schemas.microsoft.com/office/drawing/2014/main" id="{60235258-DB87-419D-A310-D2A626F1FB01}"/>
                  </a:ext>
                </a:extLst>
              </p:cNvPr>
              <p:cNvSpPr>
                <a:spLocks noEditPoints="1"/>
              </p:cNvSpPr>
              <p:nvPr/>
            </p:nvSpPr>
            <p:spPr bwMode="auto">
              <a:xfrm>
                <a:off x="1192213" y="2576513"/>
                <a:ext cx="28575" cy="28575"/>
              </a:xfrm>
              <a:custGeom>
                <a:avLst/>
                <a:gdLst>
                  <a:gd name="T0" fmla="*/ 23 w 27"/>
                  <a:gd name="T1" fmla="*/ 14 h 27"/>
                  <a:gd name="T2" fmla="*/ 23 w 27"/>
                  <a:gd name="T3" fmla="*/ 14 h 27"/>
                  <a:gd name="T4" fmla="*/ 23 w 27"/>
                  <a:gd name="T5" fmla="*/ 12 h 27"/>
                  <a:gd name="T6" fmla="*/ 27 w 27"/>
                  <a:gd name="T7" fmla="*/ 10 h 27"/>
                  <a:gd name="T8" fmla="*/ 25 w 27"/>
                  <a:gd name="T9" fmla="*/ 6 h 27"/>
                  <a:gd name="T10" fmla="*/ 21 w 27"/>
                  <a:gd name="T11" fmla="*/ 7 h 27"/>
                  <a:gd name="T12" fmla="*/ 19 w 27"/>
                  <a:gd name="T13" fmla="*/ 5 h 27"/>
                  <a:gd name="T14" fmla="*/ 20 w 27"/>
                  <a:gd name="T15" fmla="*/ 1 h 27"/>
                  <a:gd name="T16" fmla="*/ 16 w 27"/>
                  <a:gd name="T17" fmla="*/ 0 h 27"/>
                  <a:gd name="T18" fmla="*/ 14 w 27"/>
                  <a:gd name="T19" fmla="*/ 3 h 27"/>
                  <a:gd name="T20" fmla="*/ 13 w 27"/>
                  <a:gd name="T21" fmla="*/ 3 h 27"/>
                  <a:gd name="T22" fmla="*/ 12 w 27"/>
                  <a:gd name="T23" fmla="*/ 3 h 27"/>
                  <a:gd name="T24" fmla="*/ 10 w 27"/>
                  <a:gd name="T25" fmla="*/ 0 h 27"/>
                  <a:gd name="T26" fmla="*/ 6 w 27"/>
                  <a:gd name="T27" fmla="*/ 2 h 27"/>
                  <a:gd name="T28" fmla="*/ 7 w 27"/>
                  <a:gd name="T29" fmla="*/ 6 h 27"/>
                  <a:gd name="T30" fmla="*/ 6 w 27"/>
                  <a:gd name="T31" fmla="*/ 7 h 27"/>
                  <a:gd name="T32" fmla="*/ 2 w 27"/>
                  <a:gd name="T33" fmla="*/ 6 h 27"/>
                  <a:gd name="T34" fmla="*/ 0 w 27"/>
                  <a:gd name="T35" fmla="*/ 11 h 27"/>
                  <a:gd name="T36" fmla="*/ 4 w 27"/>
                  <a:gd name="T37" fmla="*/ 13 h 27"/>
                  <a:gd name="T38" fmla="*/ 4 w 27"/>
                  <a:gd name="T39" fmla="*/ 14 h 27"/>
                  <a:gd name="T40" fmla="*/ 4 w 27"/>
                  <a:gd name="T41" fmla="*/ 15 h 27"/>
                  <a:gd name="T42" fmla="*/ 0 w 27"/>
                  <a:gd name="T43" fmla="*/ 17 h 27"/>
                  <a:gd name="T44" fmla="*/ 2 w 27"/>
                  <a:gd name="T45" fmla="*/ 21 h 27"/>
                  <a:gd name="T46" fmla="*/ 6 w 27"/>
                  <a:gd name="T47" fmla="*/ 20 h 27"/>
                  <a:gd name="T48" fmla="*/ 8 w 27"/>
                  <a:gd name="T49" fmla="*/ 22 h 27"/>
                  <a:gd name="T50" fmla="*/ 7 w 27"/>
                  <a:gd name="T51" fmla="*/ 26 h 27"/>
                  <a:gd name="T52" fmla="*/ 11 w 27"/>
                  <a:gd name="T53" fmla="*/ 27 h 27"/>
                  <a:gd name="T54" fmla="*/ 13 w 27"/>
                  <a:gd name="T55" fmla="*/ 24 h 27"/>
                  <a:gd name="T56" fmla="*/ 13 w 27"/>
                  <a:gd name="T57" fmla="*/ 24 h 27"/>
                  <a:gd name="T58" fmla="*/ 15 w 27"/>
                  <a:gd name="T59" fmla="*/ 24 h 27"/>
                  <a:gd name="T60" fmla="*/ 17 w 27"/>
                  <a:gd name="T61" fmla="*/ 27 h 27"/>
                  <a:gd name="T62" fmla="*/ 21 w 27"/>
                  <a:gd name="T63" fmla="*/ 25 h 27"/>
                  <a:gd name="T64" fmla="*/ 20 w 27"/>
                  <a:gd name="T65" fmla="*/ 21 h 27"/>
                  <a:gd name="T66" fmla="*/ 21 w 27"/>
                  <a:gd name="T67" fmla="*/ 20 h 27"/>
                  <a:gd name="T68" fmla="*/ 25 w 27"/>
                  <a:gd name="T69" fmla="*/ 21 h 27"/>
                  <a:gd name="T70" fmla="*/ 27 w 27"/>
                  <a:gd name="T71" fmla="*/ 16 h 27"/>
                  <a:gd name="T72" fmla="*/ 23 w 27"/>
                  <a:gd name="T73" fmla="*/ 14 h 27"/>
                  <a:gd name="T74" fmla="*/ 13 w 27"/>
                  <a:gd name="T75" fmla="*/ 18 h 27"/>
                  <a:gd name="T76" fmla="*/ 9 w 27"/>
                  <a:gd name="T77" fmla="*/ 14 h 27"/>
                  <a:gd name="T78" fmla="*/ 13 w 27"/>
                  <a:gd name="T79" fmla="*/ 9 h 27"/>
                  <a:gd name="T80" fmla="*/ 18 w 27"/>
                  <a:gd name="T81" fmla="*/ 14 h 27"/>
                  <a:gd name="T82" fmla="*/ 13 w 27"/>
                  <a:gd name="T8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7">
                <a:extLst>
                  <a:ext uri="{FF2B5EF4-FFF2-40B4-BE49-F238E27FC236}">
                    <a16:creationId xmlns:a16="http://schemas.microsoft.com/office/drawing/2014/main" id="{693B66A2-E7FC-4A18-810F-B25706EE10D1}"/>
                  </a:ext>
                </a:extLst>
              </p:cNvPr>
              <p:cNvSpPr>
                <a:spLocks noEditPoints="1"/>
              </p:cNvSpPr>
              <p:nvPr/>
            </p:nvSpPr>
            <p:spPr bwMode="auto">
              <a:xfrm>
                <a:off x="1203325" y="2713038"/>
                <a:ext cx="25400" cy="25400"/>
              </a:xfrm>
              <a:custGeom>
                <a:avLst/>
                <a:gdLst>
                  <a:gd name="T0" fmla="*/ 21 w 24"/>
                  <a:gd name="T1" fmla="*/ 13 h 25"/>
                  <a:gd name="T2" fmla="*/ 21 w 24"/>
                  <a:gd name="T3" fmla="*/ 12 h 25"/>
                  <a:gd name="T4" fmla="*/ 21 w 24"/>
                  <a:gd name="T5" fmla="*/ 11 h 25"/>
                  <a:gd name="T6" fmla="*/ 24 w 24"/>
                  <a:gd name="T7" fmla="*/ 9 h 25"/>
                  <a:gd name="T8" fmla="*/ 23 w 24"/>
                  <a:gd name="T9" fmla="*/ 5 h 25"/>
                  <a:gd name="T10" fmla="*/ 19 w 24"/>
                  <a:gd name="T11" fmla="*/ 6 h 25"/>
                  <a:gd name="T12" fmla="*/ 18 w 24"/>
                  <a:gd name="T13" fmla="*/ 5 h 25"/>
                  <a:gd name="T14" fmla="*/ 18 w 24"/>
                  <a:gd name="T15" fmla="*/ 1 h 25"/>
                  <a:gd name="T16" fmla="*/ 15 w 24"/>
                  <a:gd name="T17" fmla="*/ 0 h 25"/>
                  <a:gd name="T18" fmla="*/ 13 w 24"/>
                  <a:gd name="T19" fmla="*/ 3 h 25"/>
                  <a:gd name="T20" fmla="*/ 12 w 24"/>
                  <a:gd name="T21" fmla="*/ 3 h 25"/>
                  <a:gd name="T22" fmla="*/ 11 w 24"/>
                  <a:gd name="T23" fmla="*/ 3 h 25"/>
                  <a:gd name="T24" fmla="*/ 9 w 24"/>
                  <a:gd name="T25" fmla="*/ 0 h 25"/>
                  <a:gd name="T26" fmla="*/ 6 w 24"/>
                  <a:gd name="T27" fmla="*/ 2 h 25"/>
                  <a:gd name="T28" fmla="*/ 7 w 24"/>
                  <a:gd name="T29" fmla="*/ 5 h 25"/>
                  <a:gd name="T30" fmla="*/ 5 w 24"/>
                  <a:gd name="T31" fmla="*/ 7 h 25"/>
                  <a:gd name="T32" fmla="*/ 2 w 24"/>
                  <a:gd name="T33" fmla="*/ 6 h 25"/>
                  <a:gd name="T34" fmla="*/ 0 w 24"/>
                  <a:gd name="T35" fmla="*/ 10 h 25"/>
                  <a:gd name="T36" fmla="*/ 4 w 24"/>
                  <a:gd name="T37" fmla="*/ 11 h 25"/>
                  <a:gd name="T38" fmla="*/ 4 w 24"/>
                  <a:gd name="T39" fmla="*/ 12 h 25"/>
                  <a:gd name="T40" fmla="*/ 4 w 24"/>
                  <a:gd name="T41" fmla="*/ 13 h 25"/>
                  <a:gd name="T42" fmla="*/ 1 w 24"/>
                  <a:gd name="T43" fmla="*/ 15 h 25"/>
                  <a:gd name="T44" fmla="*/ 2 w 24"/>
                  <a:gd name="T45" fmla="*/ 19 h 25"/>
                  <a:gd name="T46" fmla="*/ 6 w 24"/>
                  <a:gd name="T47" fmla="*/ 18 h 25"/>
                  <a:gd name="T48" fmla="*/ 7 w 24"/>
                  <a:gd name="T49" fmla="*/ 20 h 25"/>
                  <a:gd name="T50" fmla="*/ 6 w 24"/>
                  <a:gd name="T51" fmla="*/ 23 h 25"/>
                  <a:gd name="T52" fmla="*/ 10 w 24"/>
                  <a:gd name="T53" fmla="*/ 25 h 25"/>
                  <a:gd name="T54" fmla="*/ 12 w 24"/>
                  <a:gd name="T55" fmla="*/ 21 h 25"/>
                  <a:gd name="T56" fmla="*/ 12 w 24"/>
                  <a:gd name="T57" fmla="*/ 21 h 25"/>
                  <a:gd name="T58" fmla="*/ 13 w 24"/>
                  <a:gd name="T59" fmla="*/ 21 h 25"/>
                  <a:gd name="T60" fmla="*/ 15 w 24"/>
                  <a:gd name="T61" fmla="*/ 25 h 25"/>
                  <a:gd name="T62" fmla="*/ 19 w 24"/>
                  <a:gd name="T63" fmla="*/ 23 h 25"/>
                  <a:gd name="T64" fmla="*/ 18 w 24"/>
                  <a:gd name="T65" fmla="*/ 19 h 25"/>
                  <a:gd name="T66" fmla="*/ 19 w 24"/>
                  <a:gd name="T67" fmla="*/ 18 h 25"/>
                  <a:gd name="T68" fmla="*/ 23 w 24"/>
                  <a:gd name="T69" fmla="*/ 19 h 25"/>
                  <a:gd name="T70" fmla="*/ 24 w 24"/>
                  <a:gd name="T71" fmla="*/ 15 h 25"/>
                  <a:gd name="T72" fmla="*/ 21 w 24"/>
                  <a:gd name="T73" fmla="*/ 13 h 25"/>
                  <a:gd name="T74" fmla="*/ 12 w 24"/>
                  <a:gd name="T75" fmla="*/ 16 h 25"/>
                  <a:gd name="T76" fmla="*/ 8 w 24"/>
                  <a:gd name="T77" fmla="*/ 12 h 25"/>
                  <a:gd name="T78" fmla="*/ 12 w 24"/>
                  <a:gd name="T79" fmla="*/ 8 h 25"/>
                  <a:gd name="T80" fmla="*/ 16 w 24"/>
                  <a:gd name="T81" fmla="*/ 12 h 25"/>
                  <a:gd name="T82" fmla="*/ 12 w 24"/>
                  <a:gd name="T8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5">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8">
                <a:extLst>
                  <a:ext uri="{FF2B5EF4-FFF2-40B4-BE49-F238E27FC236}">
                    <a16:creationId xmlns:a16="http://schemas.microsoft.com/office/drawing/2014/main" id="{4264D65F-523C-44BE-93EE-200BACE265EA}"/>
                  </a:ext>
                </a:extLst>
              </p:cNvPr>
              <p:cNvSpPr>
                <a:spLocks noEditPoints="1"/>
              </p:cNvSpPr>
              <p:nvPr/>
            </p:nvSpPr>
            <p:spPr bwMode="auto">
              <a:xfrm>
                <a:off x="1301750" y="2359026"/>
                <a:ext cx="74613" cy="77788"/>
              </a:xfrm>
              <a:custGeom>
                <a:avLst/>
                <a:gdLst>
                  <a:gd name="T0" fmla="*/ 70 w 70"/>
                  <a:gd name="T1" fmla="*/ 37 h 73"/>
                  <a:gd name="T2" fmla="*/ 64 w 70"/>
                  <a:gd name="T3" fmla="*/ 31 h 73"/>
                  <a:gd name="T4" fmla="*/ 68 w 70"/>
                  <a:gd name="T5" fmla="*/ 27 h 73"/>
                  <a:gd name="T6" fmla="*/ 62 w 70"/>
                  <a:gd name="T7" fmla="*/ 23 h 73"/>
                  <a:gd name="T8" fmla="*/ 64 w 70"/>
                  <a:gd name="T9" fmla="*/ 17 h 73"/>
                  <a:gd name="T10" fmla="*/ 57 w 70"/>
                  <a:gd name="T11" fmla="*/ 16 h 73"/>
                  <a:gd name="T12" fmla="*/ 58 w 70"/>
                  <a:gd name="T13" fmla="*/ 9 h 73"/>
                  <a:gd name="T14" fmla="*/ 50 w 70"/>
                  <a:gd name="T15" fmla="*/ 10 h 73"/>
                  <a:gd name="T16" fmla="*/ 50 w 70"/>
                  <a:gd name="T17" fmla="*/ 4 h 73"/>
                  <a:gd name="T18" fmla="*/ 42 w 70"/>
                  <a:gd name="T19" fmla="*/ 7 h 73"/>
                  <a:gd name="T20" fmla="*/ 40 w 70"/>
                  <a:gd name="T21" fmla="*/ 1 h 73"/>
                  <a:gd name="T22" fmla="*/ 34 w 70"/>
                  <a:gd name="T23" fmla="*/ 6 h 73"/>
                  <a:gd name="T24" fmla="*/ 30 w 70"/>
                  <a:gd name="T25" fmla="*/ 1 h 73"/>
                  <a:gd name="T26" fmla="*/ 26 w 70"/>
                  <a:gd name="T27" fmla="*/ 7 h 73"/>
                  <a:gd name="T28" fmla="*/ 21 w 70"/>
                  <a:gd name="T29" fmla="*/ 4 h 73"/>
                  <a:gd name="T30" fmla="*/ 18 w 70"/>
                  <a:gd name="T31" fmla="*/ 11 h 73"/>
                  <a:gd name="T32" fmla="*/ 12 w 70"/>
                  <a:gd name="T33" fmla="*/ 9 h 73"/>
                  <a:gd name="T34" fmla="*/ 12 w 70"/>
                  <a:gd name="T35" fmla="*/ 17 h 73"/>
                  <a:gd name="T36" fmla="*/ 6 w 70"/>
                  <a:gd name="T37" fmla="*/ 17 h 73"/>
                  <a:gd name="T38" fmla="*/ 8 w 70"/>
                  <a:gd name="T39" fmla="*/ 25 h 73"/>
                  <a:gd name="T40" fmla="*/ 2 w 70"/>
                  <a:gd name="T41" fmla="*/ 26 h 73"/>
                  <a:gd name="T42" fmla="*/ 5 w 70"/>
                  <a:gd name="T43" fmla="*/ 33 h 73"/>
                  <a:gd name="T44" fmla="*/ 0 w 70"/>
                  <a:gd name="T45" fmla="*/ 36 h 73"/>
                  <a:gd name="T46" fmla="*/ 0 w 70"/>
                  <a:gd name="T47" fmla="*/ 42 h 73"/>
                  <a:gd name="T48" fmla="*/ 6 w 70"/>
                  <a:gd name="T49" fmla="*/ 44 h 73"/>
                  <a:gd name="T50" fmla="*/ 3 w 70"/>
                  <a:gd name="T51" fmla="*/ 52 h 73"/>
                  <a:gd name="T52" fmla="*/ 9 w 70"/>
                  <a:gd name="T53" fmla="*/ 52 h 73"/>
                  <a:gd name="T54" fmla="*/ 8 w 70"/>
                  <a:gd name="T55" fmla="*/ 60 h 73"/>
                  <a:gd name="T56" fmla="*/ 15 w 70"/>
                  <a:gd name="T57" fmla="*/ 59 h 73"/>
                  <a:gd name="T58" fmla="*/ 16 w 70"/>
                  <a:gd name="T59" fmla="*/ 67 h 73"/>
                  <a:gd name="T60" fmla="*/ 21 w 70"/>
                  <a:gd name="T61" fmla="*/ 64 h 73"/>
                  <a:gd name="T62" fmla="*/ 25 w 70"/>
                  <a:gd name="T63" fmla="*/ 72 h 73"/>
                  <a:gd name="T64" fmla="*/ 30 w 70"/>
                  <a:gd name="T65" fmla="*/ 67 h 73"/>
                  <a:gd name="T66" fmla="*/ 35 w 70"/>
                  <a:gd name="T67" fmla="*/ 73 h 73"/>
                  <a:gd name="T68" fmla="*/ 38 w 70"/>
                  <a:gd name="T69" fmla="*/ 68 h 73"/>
                  <a:gd name="T70" fmla="*/ 44 w 70"/>
                  <a:gd name="T71" fmla="*/ 72 h 73"/>
                  <a:gd name="T72" fmla="*/ 46 w 70"/>
                  <a:gd name="T73" fmla="*/ 65 h 73"/>
                  <a:gd name="T74" fmla="*/ 53 w 70"/>
                  <a:gd name="T75" fmla="*/ 67 h 73"/>
                  <a:gd name="T76" fmla="*/ 53 w 70"/>
                  <a:gd name="T77" fmla="*/ 61 h 73"/>
                  <a:gd name="T78" fmla="*/ 61 w 70"/>
                  <a:gd name="T79" fmla="*/ 61 h 73"/>
                  <a:gd name="T80" fmla="*/ 59 w 70"/>
                  <a:gd name="T81" fmla="*/ 54 h 73"/>
                  <a:gd name="T82" fmla="*/ 66 w 70"/>
                  <a:gd name="T83" fmla="*/ 52 h 73"/>
                  <a:gd name="T84" fmla="*/ 63 w 70"/>
                  <a:gd name="T85" fmla="*/ 47 h 73"/>
                  <a:gd name="T86" fmla="*/ 69 w 70"/>
                  <a:gd name="T87" fmla="*/ 42 h 73"/>
                  <a:gd name="T88" fmla="*/ 65 w 70"/>
                  <a:gd name="T89" fmla="*/ 38 h 73"/>
                  <a:gd name="T90" fmla="*/ 35 w 70"/>
                  <a:gd name="T91" fmla="*/ 64 h 73"/>
                  <a:gd name="T92" fmla="*/ 35 w 70"/>
                  <a:gd name="T93" fmla="*/ 10 h 73"/>
                  <a:gd name="T94" fmla="*/ 35 w 70"/>
                  <a:gd name="T9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3">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9">
                <a:extLst>
                  <a:ext uri="{FF2B5EF4-FFF2-40B4-BE49-F238E27FC236}">
                    <a16:creationId xmlns:a16="http://schemas.microsoft.com/office/drawing/2014/main" id="{63790B2F-3A18-4310-A362-4D0E08FBD2E2}"/>
                  </a:ext>
                </a:extLst>
              </p:cNvPr>
              <p:cNvSpPr>
                <a:spLocks noEditPoints="1"/>
              </p:cNvSpPr>
              <p:nvPr/>
            </p:nvSpPr>
            <p:spPr bwMode="auto">
              <a:xfrm>
                <a:off x="1312863" y="2371726"/>
                <a:ext cx="52388" cy="53975"/>
              </a:xfrm>
              <a:custGeom>
                <a:avLst/>
                <a:gdLst>
                  <a:gd name="T0" fmla="*/ 25 w 50"/>
                  <a:gd name="T1" fmla="*/ 0 h 52"/>
                  <a:gd name="T2" fmla="*/ 0 w 50"/>
                  <a:gd name="T3" fmla="*/ 26 h 52"/>
                  <a:gd name="T4" fmla="*/ 25 w 50"/>
                  <a:gd name="T5" fmla="*/ 52 h 52"/>
                  <a:gd name="T6" fmla="*/ 50 w 50"/>
                  <a:gd name="T7" fmla="*/ 26 h 52"/>
                  <a:gd name="T8" fmla="*/ 25 w 50"/>
                  <a:gd name="T9" fmla="*/ 0 h 52"/>
                  <a:gd name="T10" fmla="*/ 25 w 50"/>
                  <a:gd name="T11" fmla="*/ 48 h 52"/>
                  <a:gd name="T12" fmla="*/ 4 w 50"/>
                  <a:gd name="T13" fmla="*/ 26 h 52"/>
                  <a:gd name="T14" fmla="*/ 25 w 50"/>
                  <a:gd name="T15" fmla="*/ 4 h 52"/>
                  <a:gd name="T16" fmla="*/ 46 w 50"/>
                  <a:gd name="T17" fmla="*/ 26 h 52"/>
                  <a:gd name="T18" fmla="*/ 25 w 50"/>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0">
                <a:extLst>
                  <a:ext uri="{FF2B5EF4-FFF2-40B4-BE49-F238E27FC236}">
                    <a16:creationId xmlns:a16="http://schemas.microsoft.com/office/drawing/2014/main" id="{401F70A8-FDF4-42C9-B682-453C83485F18}"/>
                  </a:ext>
                </a:extLst>
              </p:cNvPr>
              <p:cNvSpPr>
                <a:spLocks noEditPoints="1"/>
              </p:cNvSpPr>
              <p:nvPr/>
            </p:nvSpPr>
            <p:spPr bwMode="auto">
              <a:xfrm>
                <a:off x="1133475" y="2698751"/>
                <a:ext cx="66675" cy="69850"/>
              </a:xfrm>
              <a:custGeom>
                <a:avLst/>
                <a:gdLst>
                  <a:gd name="T0" fmla="*/ 63 w 63"/>
                  <a:gd name="T1" fmla="*/ 33 h 66"/>
                  <a:gd name="T2" fmla="*/ 58 w 63"/>
                  <a:gd name="T3" fmla="*/ 28 h 66"/>
                  <a:gd name="T4" fmla="*/ 62 w 63"/>
                  <a:gd name="T5" fmla="*/ 24 h 66"/>
                  <a:gd name="T6" fmla="*/ 56 w 63"/>
                  <a:gd name="T7" fmla="*/ 20 h 66"/>
                  <a:gd name="T8" fmla="*/ 59 w 63"/>
                  <a:gd name="T9" fmla="*/ 15 h 66"/>
                  <a:gd name="T10" fmla="*/ 52 w 63"/>
                  <a:gd name="T11" fmla="*/ 14 h 66"/>
                  <a:gd name="T12" fmla="*/ 53 w 63"/>
                  <a:gd name="T13" fmla="*/ 8 h 66"/>
                  <a:gd name="T14" fmla="*/ 46 w 63"/>
                  <a:gd name="T15" fmla="*/ 9 h 66"/>
                  <a:gd name="T16" fmla="*/ 45 w 63"/>
                  <a:gd name="T17" fmla="*/ 3 h 66"/>
                  <a:gd name="T18" fmla="*/ 39 w 63"/>
                  <a:gd name="T19" fmla="*/ 5 h 66"/>
                  <a:gd name="T20" fmla="*/ 36 w 63"/>
                  <a:gd name="T21" fmla="*/ 0 h 66"/>
                  <a:gd name="T22" fmla="*/ 31 w 63"/>
                  <a:gd name="T23" fmla="*/ 4 h 66"/>
                  <a:gd name="T24" fmla="*/ 27 w 63"/>
                  <a:gd name="T25" fmla="*/ 0 h 66"/>
                  <a:gd name="T26" fmla="*/ 23 w 63"/>
                  <a:gd name="T27" fmla="*/ 6 h 66"/>
                  <a:gd name="T28" fmla="*/ 19 w 63"/>
                  <a:gd name="T29" fmla="*/ 3 h 66"/>
                  <a:gd name="T30" fmla="*/ 16 w 63"/>
                  <a:gd name="T31" fmla="*/ 9 h 66"/>
                  <a:gd name="T32" fmla="*/ 11 w 63"/>
                  <a:gd name="T33" fmla="*/ 8 h 66"/>
                  <a:gd name="T34" fmla="*/ 11 w 63"/>
                  <a:gd name="T35" fmla="*/ 15 h 66"/>
                  <a:gd name="T36" fmla="*/ 5 w 63"/>
                  <a:gd name="T37" fmla="*/ 15 h 66"/>
                  <a:gd name="T38" fmla="*/ 7 w 63"/>
                  <a:gd name="T39" fmla="*/ 22 h 66"/>
                  <a:gd name="T40" fmla="*/ 1 w 63"/>
                  <a:gd name="T41" fmla="*/ 23 h 66"/>
                  <a:gd name="T42" fmla="*/ 5 w 63"/>
                  <a:gd name="T43" fmla="*/ 30 h 66"/>
                  <a:gd name="T44" fmla="*/ 0 w 63"/>
                  <a:gd name="T45" fmla="*/ 33 h 66"/>
                  <a:gd name="T46" fmla="*/ 0 w 63"/>
                  <a:gd name="T47" fmla="*/ 37 h 66"/>
                  <a:gd name="T48" fmla="*/ 5 w 63"/>
                  <a:gd name="T49" fmla="*/ 40 h 66"/>
                  <a:gd name="T50" fmla="*/ 3 w 63"/>
                  <a:gd name="T51" fmla="*/ 46 h 66"/>
                  <a:gd name="T52" fmla="*/ 8 w 63"/>
                  <a:gd name="T53" fmla="*/ 47 h 66"/>
                  <a:gd name="T54" fmla="*/ 7 w 63"/>
                  <a:gd name="T55" fmla="*/ 54 h 66"/>
                  <a:gd name="T56" fmla="*/ 13 w 63"/>
                  <a:gd name="T57" fmla="*/ 54 h 66"/>
                  <a:gd name="T58" fmla="*/ 14 w 63"/>
                  <a:gd name="T59" fmla="*/ 61 h 66"/>
                  <a:gd name="T60" fmla="*/ 19 w 63"/>
                  <a:gd name="T61" fmla="*/ 58 h 66"/>
                  <a:gd name="T62" fmla="*/ 22 w 63"/>
                  <a:gd name="T63" fmla="*/ 65 h 66"/>
                  <a:gd name="T64" fmla="*/ 27 w 63"/>
                  <a:gd name="T65" fmla="*/ 61 h 66"/>
                  <a:gd name="T66" fmla="*/ 31 w 63"/>
                  <a:gd name="T67" fmla="*/ 66 h 66"/>
                  <a:gd name="T68" fmla="*/ 34 w 63"/>
                  <a:gd name="T69" fmla="*/ 61 h 66"/>
                  <a:gd name="T70" fmla="*/ 40 w 63"/>
                  <a:gd name="T71" fmla="*/ 65 h 66"/>
                  <a:gd name="T72" fmla="*/ 42 w 63"/>
                  <a:gd name="T73" fmla="*/ 59 h 66"/>
                  <a:gd name="T74" fmla="*/ 49 w 63"/>
                  <a:gd name="T75" fmla="*/ 61 h 66"/>
                  <a:gd name="T76" fmla="*/ 49 w 63"/>
                  <a:gd name="T77" fmla="*/ 55 h 66"/>
                  <a:gd name="T78" fmla="*/ 56 w 63"/>
                  <a:gd name="T79" fmla="*/ 55 h 66"/>
                  <a:gd name="T80" fmla="*/ 54 w 63"/>
                  <a:gd name="T81" fmla="*/ 49 h 66"/>
                  <a:gd name="T82" fmla="*/ 60 w 63"/>
                  <a:gd name="T83" fmla="*/ 47 h 66"/>
                  <a:gd name="T84" fmla="*/ 57 w 63"/>
                  <a:gd name="T85" fmla="*/ 42 h 66"/>
                  <a:gd name="T86" fmla="*/ 63 w 63"/>
                  <a:gd name="T87" fmla="*/ 38 h 66"/>
                  <a:gd name="T88" fmla="*/ 59 w 63"/>
                  <a:gd name="T89" fmla="*/ 34 h 66"/>
                  <a:gd name="T90" fmla="*/ 32 w 63"/>
                  <a:gd name="T91" fmla="*/ 57 h 66"/>
                  <a:gd name="T92" fmla="*/ 32 w 63"/>
                  <a:gd name="T93" fmla="*/ 8 h 66"/>
                  <a:gd name="T94" fmla="*/ 32 w 63"/>
                  <a:gd name="T95"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6">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1">
                <a:extLst>
                  <a:ext uri="{FF2B5EF4-FFF2-40B4-BE49-F238E27FC236}">
                    <a16:creationId xmlns:a16="http://schemas.microsoft.com/office/drawing/2014/main" id="{A0FEC6F8-FA84-45D7-A58F-832877E02F06}"/>
                  </a:ext>
                </a:extLst>
              </p:cNvPr>
              <p:cNvSpPr>
                <a:spLocks noEditPoints="1"/>
              </p:cNvSpPr>
              <p:nvPr/>
            </p:nvSpPr>
            <p:spPr bwMode="auto">
              <a:xfrm>
                <a:off x="1143000" y="2708276"/>
                <a:ext cx="47625" cy="50800"/>
              </a:xfrm>
              <a:custGeom>
                <a:avLst/>
                <a:gdLst>
                  <a:gd name="T0" fmla="*/ 23 w 45"/>
                  <a:gd name="T1" fmla="*/ 0 h 48"/>
                  <a:gd name="T2" fmla="*/ 0 w 45"/>
                  <a:gd name="T3" fmla="*/ 24 h 48"/>
                  <a:gd name="T4" fmla="*/ 23 w 45"/>
                  <a:gd name="T5" fmla="*/ 48 h 48"/>
                  <a:gd name="T6" fmla="*/ 45 w 45"/>
                  <a:gd name="T7" fmla="*/ 24 h 48"/>
                  <a:gd name="T8" fmla="*/ 23 w 45"/>
                  <a:gd name="T9" fmla="*/ 0 h 48"/>
                  <a:gd name="T10" fmla="*/ 23 w 45"/>
                  <a:gd name="T11" fmla="*/ 44 h 48"/>
                  <a:gd name="T12" fmla="*/ 4 w 45"/>
                  <a:gd name="T13" fmla="*/ 24 h 48"/>
                  <a:gd name="T14" fmla="*/ 23 w 45"/>
                  <a:gd name="T15" fmla="*/ 4 h 48"/>
                  <a:gd name="T16" fmla="*/ 42 w 45"/>
                  <a:gd name="T17" fmla="*/ 24 h 48"/>
                  <a:gd name="T18" fmla="*/ 23 w 45"/>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2">
                <a:extLst>
                  <a:ext uri="{FF2B5EF4-FFF2-40B4-BE49-F238E27FC236}">
                    <a16:creationId xmlns:a16="http://schemas.microsoft.com/office/drawing/2014/main" id="{E38827B2-8D0F-4C5A-B00C-EA2AD7E214AD}"/>
                  </a:ext>
                </a:extLst>
              </p:cNvPr>
              <p:cNvSpPr>
                <a:spLocks noEditPoints="1"/>
              </p:cNvSpPr>
              <p:nvPr/>
            </p:nvSpPr>
            <p:spPr bwMode="auto">
              <a:xfrm>
                <a:off x="1041400" y="2400301"/>
                <a:ext cx="34925" cy="38100"/>
              </a:xfrm>
              <a:custGeom>
                <a:avLst/>
                <a:gdLst>
                  <a:gd name="T0" fmla="*/ 34 w 34"/>
                  <a:gd name="T1" fmla="*/ 15 h 36"/>
                  <a:gd name="T2" fmla="*/ 31 w 34"/>
                  <a:gd name="T3" fmla="*/ 13 h 36"/>
                  <a:gd name="T4" fmla="*/ 32 w 34"/>
                  <a:gd name="T5" fmla="*/ 10 h 36"/>
                  <a:gd name="T6" fmla="*/ 29 w 34"/>
                  <a:gd name="T7" fmla="*/ 9 h 36"/>
                  <a:gd name="T8" fmla="*/ 29 w 34"/>
                  <a:gd name="T9" fmla="*/ 6 h 36"/>
                  <a:gd name="T10" fmla="*/ 26 w 34"/>
                  <a:gd name="T11" fmla="*/ 6 h 36"/>
                  <a:gd name="T12" fmla="*/ 26 w 34"/>
                  <a:gd name="T13" fmla="*/ 3 h 36"/>
                  <a:gd name="T14" fmla="*/ 22 w 34"/>
                  <a:gd name="T15" fmla="*/ 4 h 36"/>
                  <a:gd name="T16" fmla="*/ 21 w 34"/>
                  <a:gd name="T17" fmla="*/ 1 h 36"/>
                  <a:gd name="T18" fmla="*/ 18 w 34"/>
                  <a:gd name="T19" fmla="*/ 3 h 36"/>
                  <a:gd name="T20" fmla="*/ 16 w 34"/>
                  <a:gd name="T21" fmla="*/ 0 h 36"/>
                  <a:gd name="T22" fmla="*/ 14 w 34"/>
                  <a:gd name="T23" fmla="*/ 3 h 36"/>
                  <a:gd name="T24" fmla="*/ 12 w 34"/>
                  <a:gd name="T25" fmla="*/ 1 h 36"/>
                  <a:gd name="T26" fmla="*/ 10 w 34"/>
                  <a:gd name="T27" fmla="*/ 5 h 36"/>
                  <a:gd name="T28" fmla="*/ 7 w 34"/>
                  <a:gd name="T29" fmla="*/ 4 h 36"/>
                  <a:gd name="T30" fmla="*/ 7 w 34"/>
                  <a:gd name="T31" fmla="*/ 8 h 36"/>
                  <a:gd name="T32" fmla="*/ 4 w 34"/>
                  <a:gd name="T33" fmla="*/ 7 h 36"/>
                  <a:gd name="T34" fmla="*/ 4 w 34"/>
                  <a:gd name="T35" fmla="*/ 11 h 36"/>
                  <a:gd name="T36" fmla="*/ 2 w 34"/>
                  <a:gd name="T37" fmla="*/ 12 h 36"/>
                  <a:gd name="T38" fmla="*/ 3 w 34"/>
                  <a:gd name="T39" fmla="*/ 15 h 36"/>
                  <a:gd name="T40" fmla="*/ 0 w 34"/>
                  <a:gd name="T41" fmla="*/ 16 h 36"/>
                  <a:gd name="T42" fmla="*/ 3 w 34"/>
                  <a:gd name="T43" fmla="*/ 19 h 36"/>
                  <a:gd name="T44" fmla="*/ 1 w 34"/>
                  <a:gd name="T45" fmla="*/ 21 h 36"/>
                  <a:gd name="T46" fmla="*/ 1 w 34"/>
                  <a:gd name="T47" fmla="*/ 24 h 36"/>
                  <a:gd name="T48" fmla="*/ 4 w 34"/>
                  <a:gd name="T49" fmla="*/ 25 h 36"/>
                  <a:gd name="T50" fmla="*/ 3 w 34"/>
                  <a:gd name="T51" fmla="*/ 28 h 36"/>
                  <a:gd name="T52" fmla="*/ 6 w 34"/>
                  <a:gd name="T53" fmla="*/ 28 h 36"/>
                  <a:gd name="T54" fmla="*/ 7 w 34"/>
                  <a:gd name="T55" fmla="*/ 32 h 36"/>
                  <a:gd name="T56" fmla="*/ 10 w 34"/>
                  <a:gd name="T57" fmla="*/ 31 h 36"/>
                  <a:gd name="T58" fmla="*/ 11 w 34"/>
                  <a:gd name="T59" fmla="*/ 34 h 36"/>
                  <a:gd name="T60" fmla="*/ 13 w 34"/>
                  <a:gd name="T61" fmla="*/ 33 h 36"/>
                  <a:gd name="T62" fmla="*/ 16 w 34"/>
                  <a:gd name="T63" fmla="*/ 36 h 36"/>
                  <a:gd name="T64" fmla="*/ 17 w 34"/>
                  <a:gd name="T65" fmla="*/ 33 h 36"/>
                  <a:gd name="T66" fmla="*/ 20 w 34"/>
                  <a:gd name="T67" fmla="*/ 35 h 36"/>
                  <a:gd name="T68" fmla="*/ 22 w 34"/>
                  <a:gd name="T69" fmla="*/ 32 h 36"/>
                  <a:gd name="T70" fmla="*/ 25 w 34"/>
                  <a:gd name="T71" fmla="*/ 34 h 36"/>
                  <a:gd name="T72" fmla="*/ 25 w 34"/>
                  <a:gd name="T73" fmla="*/ 31 h 36"/>
                  <a:gd name="T74" fmla="*/ 29 w 34"/>
                  <a:gd name="T75" fmla="*/ 31 h 36"/>
                  <a:gd name="T76" fmla="*/ 28 w 34"/>
                  <a:gd name="T77" fmla="*/ 28 h 36"/>
                  <a:gd name="T78" fmla="*/ 32 w 34"/>
                  <a:gd name="T79" fmla="*/ 27 h 36"/>
                  <a:gd name="T80" fmla="*/ 30 w 34"/>
                  <a:gd name="T81" fmla="*/ 24 h 36"/>
                  <a:gd name="T82" fmla="*/ 34 w 34"/>
                  <a:gd name="T83" fmla="*/ 22 h 36"/>
                  <a:gd name="T84" fmla="*/ 31 w 34"/>
                  <a:gd name="T85" fmla="*/ 20 h 36"/>
                  <a:gd name="T86" fmla="*/ 34 w 34"/>
                  <a:gd name="T87" fmla="*/ 17 h 36"/>
                  <a:gd name="T88" fmla="*/ 31 w 34"/>
                  <a:gd name="T89" fmla="*/ 16 h 36"/>
                  <a:gd name="T90" fmla="*/ 20 w 34"/>
                  <a:gd name="T91" fmla="*/ 31 h 36"/>
                  <a:gd name="T92" fmla="*/ 15 w 34"/>
                  <a:gd name="T93" fmla="*/ 5 h 36"/>
                  <a:gd name="T94" fmla="*/ 20 w 34"/>
                  <a:gd name="T9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6">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3">
                <a:extLst>
                  <a:ext uri="{FF2B5EF4-FFF2-40B4-BE49-F238E27FC236}">
                    <a16:creationId xmlns:a16="http://schemas.microsoft.com/office/drawing/2014/main" id="{AF05F9D6-3930-4EE1-8C57-BE23E6D61295}"/>
                  </a:ext>
                </a:extLst>
              </p:cNvPr>
              <p:cNvSpPr>
                <a:spLocks noEditPoints="1"/>
              </p:cNvSpPr>
              <p:nvPr/>
            </p:nvSpPr>
            <p:spPr bwMode="auto">
              <a:xfrm>
                <a:off x="1044575" y="2405063"/>
                <a:ext cx="28575" cy="30163"/>
              </a:xfrm>
              <a:custGeom>
                <a:avLst/>
                <a:gdLst>
                  <a:gd name="T0" fmla="*/ 11 w 26"/>
                  <a:gd name="T1" fmla="*/ 2 h 28"/>
                  <a:gd name="T2" fmla="*/ 1 w 26"/>
                  <a:gd name="T3" fmla="*/ 17 h 28"/>
                  <a:gd name="T4" fmla="*/ 16 w 26"/>
                  <a:gd name="T5" fmla="*/ 26 h 28"/>
                  <a:gd name="T6" fmla="*/ 25 w 26"/>
                  <a:gd name="T7" fmla="*/ 12 h 28"/>
                  <a:gd name="T8" fmla="*/ 11 w 26"/>
                  <a:gd name="T9" fmla="*/ 2 h 28"/>
                  <a:gd name="T10" fmla="*/ 15 w 26"/>
                  <a:gd name="T11" fmla="*/ 24 h 28"/>
                  <a:gd name="T12" fmla="*/ 3 w 26"/>
                  <a:gd name="T13" fmla="*/ 16 h 28"/>
                  <a:gd name="T14" fmla="*/ 11 w 26"/>
                  <a:gd name="T15" fmla="*/ 4 h 28"/>
                  <a:gd name="T16" fmla="*/ 23 w 26"/>
                  <a:gd name="T17" fmla="*/ 12 h 28"/>
                  <a:gd name="T18" fmla="*/ 15 w 26"/>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8">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4">
                <a:extLst>
                  <a:ext uri="{FF2B5EF4-FFF2-40B4-BE49-F238E27FC236}">
                    <a16:creationId xmlns:a16="http://schemas.microsoft.com/office/drawing/2014/main" id="{1CA5DE51-8B1F-42B6-A4B4-3DC098B885B0}"/>
                  </a:ext>
                </a:extLst>
              </p:cNvPr>
              <p:cNvSpPr>
                <a:spLocks noEditPoints="1"/>
              </p:cNvSpPr>
              <p:nvPr/>
            </p:nvSpPr>
            <p:spPr bwMode="auto">
              <a:xfrm>
                <a:off x="1309688" y="2579688"/>
                <a:ext cx="44450" cy="44450"/>
              </a:xfrm>
              <a:custGeom>
                <a:avLst/>
                <a:gdLst>
                  <a:gd name="T0" fmla="*/ 42 w 42"/>
                  <a:gd name="T1" fmla="*/ 21 h 43"/>
                  <a:gd name="T2" fmla="*/ 39 w 42"/>
                  <a:gd name="T3" fmla="*/ 18 h 43"/>
                  <a:gd name="T4" fmla="*/ 41 w 42"/>
                  <a:gd name="T5" fmla="*/ 15 h 43"/>
                  <a:gd name="T6" fmla="*/ 37 w 42"/>
                  <a:gd name="T7" fmla="*/ 13 h 43"/>
                  <a:gd name="T8" fmla="*/ 39 w 42"/>
                  <a:gd name="T9" fmla="*/ 10 h 43"/>
                  <a:gd name="T10" fmla="*/ 34 w 42"/>
                  <a:gd name="T11" fmla="*/ 9 h 43"/>
                  <a:gd name="T12" fmla="*/ 35 w 42"/>
                  <a:gd name="T13" fmla="*/ 5 h 43"/>
                  <a:gd name="T14" fmla="*/ 30 w 42"/>
                  <a:gd name="T15" fmla="*/ 6 h 43"/>
                  <a:gd name="T16" fmla="*/ 30 w 42"/>
                  <a:gd name="T17" fmla="*/ 2 h 43"/>
                  <a:gd name="T18" fmla="*/ 26 w 42"/>
                  <a:gd name="T19" fmla="*/ 3 h 43"/>
                  <a:gd name="T20" fmla="*/ 24 w 42"/>
                  <a:gd name="T21" fmla="*/ 0 h 43"/>
                  <a:gd name="T22" fmla="*/ 21 w 42"/>
                  <a:gd name="T23" fmla="*/ 3 h 43"/>
                  <a:gd name="T24" fmla="*/ 18 w 42"/>
                  <a:gd name="T25" fmla="*/ 0 h 43"/>
                  <a:gd name="T26" fmla="*/ 16 w 42"/>
                  <a:gd name="T27" fmla="*/ 4 h 43"/>
                  <a:gd name="T28" fmla="*/ 13 w 42"/>
                  <a:gd name="T29" fmla="*/ 2 h 43"/>
                  <a:gd name="T30" fmla="*/ 11 w 42"/>
                  <a:gd name="T31" fmla="*/ 6 h 43"/>
                  <a:gd name="T32" fmla="*/ 8 w 42"/>
                  <a:gd name="T33" fmla="*/ 5 h 43"/>
                  <a:gd name="T34" fmla="*/ 7 w 42"/>
                  <a:gd name="T35" fmla="*/ 10 h 43"/>
                  <a:gd name="T36" fmla="*/ 4 w 42"/>
                  <a:gd name="T37" fmla="*/ 10 h 43"/>
                  <a:gd name="T38" fmla="*/ 5 w 42"/>
                  <a:gd name="T39" fmla="*/ 14 h 43"/>
                  <a:gd name="T40" fmla="*/ 1 w 42"/>
                  <a:gd name="T41" fmla="*/ 15 h 43"/>
                  <a:gd name="T42" fmla="*/ 4 w 42"/>
                  <a:gd name="T43" fmla="*/ 19 h 43"/>
                  <a:gd name="T44" fmla="*/ 0 w 42"/>
                  <a:gd name="T45" fmla="*/ 21 h 43"/>
                  <a:gd name="T46" fmla="*/ 1 w 42"/>
                  <a:gd name="T47" fmla="*/ 24 h 43"/>
                  <a:gd name="T48" fmla="*/ 4 w 42"/>
                  <a:gd name="T49" fmla="*/ 26 h 43"/>
                  <a:gd name="T50" fmla="*/ 2 w 42"/>
                  <a:gd name="T51" fmla="*/ 30 h 43"/>
                  <a:gd name="T52" fmla="*/ 6 w 42"/>
                  <a:gd name="T53" fmla="*/ 31 h 43"/>
                  <a:gd name="T54" fmla="*/ 5 w 42"/>
                  <a:gd name="T55" fmla="*/ 36 h 43"/>
                  <a:gd name="T56" fmla="*/ 9 w 42"/>
                  <a:gd name="T57" fmla="*/ 35 h 43"/>
                  <a:gd name="T58" fmla="*/ 10 w 42"/>
                  <a:gd name="T59" fmla="*/ 40 h 43"/>
                  <a:gd name="T60" fmla="*/ 13 w 42"/>
                  <a:gd name="T61" fmla="*/ 38 h 43"/>
                  <a:gd name="T62" fmla="*/ 15 w 42"/>
                  <a:gd name="T63" fmla="*/ 42 h 43"/>
                  <a:gd name="T64" fmla="*/ 18 w 42"/>
                  <a:gd name="T65" fmla="*/ 40 h 43"/>
                  <a:gd name="T66" fmla="*/ 21 w 42"/>
                  <a:gd name="T67" fmla="*/ 43 h 43"/>
                  <a:gd name="T68" fmla="*/ 23 w 42"/>
                  <a:gd name="T69" fmla="*/ 40 h 43"/>
                  <a:gd name="T70" fmla="*/ 27 w 42"/>
                  <a:gd name="T71" fmla="*/ 42 h 43"/>
                  <a:gd name="T72" fmla="*/ 28 w 42"/>
                  <a:gd name="T73" fmla="*/ 39 h 43"/>
                  <a:gd name="T74" fmla="*/ 32 w 42"/>
                  <a:gd name="T75" fmla="*/ 40 h 43"/>
                  <a:gd name="T76" fmla="*/ 32 w 42"/>
                  <a:gd name="T77" fmla="*/ 36 h 43"/>
                  <a:gd name="T78" fmla="*/ 37 w 42"/>
                  <a:gd name="T79" fmla="*/ 36 h 43"/>
                  <a:gd name="T80" fmla="*/ 36 w 42"/>
                  <a:gd name="T81" fmla="*/ 32 h 43"/>
                  <a:gd name="T82" fmla="*/ 40 w 42"/>
                  <a:gd name="T83" fmla="*/ 31 h 43"/>
                  <a:gd name="T84" fmla="*/ 38 w 42"/>
                  <a:gd name="T85" fmla="*/ 27 h 43"/>
                  <a:gd name="T86" fmla="*/ 42 w 42"/>
                  <a:gd name="T87" fmla="*/ 25 h 43"/>
                  <a:gd name="T88" fmla="*/ 39 w 42"/>
                  <a:gd name="T89" fmla="*/ 22 h 43"/>
                  <a:gd name="T90" fmla="*/ 21 w 42"/>
                  <a:gd name="T91" fmla="*/ 38 h 43"/>
                  <a:gd name="T92" fmla="*/ 21 w 42"/>
                  <a:gd name="T93" fmla="*/ 5 h 43"/>
                  <a:gd name="T94" fmla="*/ 21 w 42"/>
                  <a:gd name="T9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3">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25">
                <a:extLst>
                  <a:ext uri="{FF2B5EF4-FFF2-40B4-BE49-F238E27FC236}">
                    <a16:creationId xmlns:a16="http://schemas.microsoft.com/office/drawing/2014/main" id="{C921E978-91B0-490E-BB50-FE2380753570}"/>
                  </a:ext>
                </a:extLst>
              </p:cNvPr>
              <p:cNvSpPr>
                <a:spLocks noEditPoints="1"/>
              </p:cNvSpPr>
              <p:nvPr/>
            </p:nvSpPr>
            <p:spPr bwMode="auto">
              <a:xfrm>
                <a:off x="1316038" y="2586038"/>
                <a:ext cx="31750" cy="31750"/>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29 h 31"/>
                  <a:gd name="T12" fmla="*/ 3 w 30"/>
                  <a:gd name="T13" fmla="*/ 15 h 31"/>
                  <a:gd name="T14" fmla="*/ 15 w 30"/>
                  <a:gd name="T15" fmla="*/ 2 h 31"/>
                  <a:gd name="T16" fmla="*/ 28 w 30"/>
                  <a:gd name="T17" fmla="*/ 15 h 31"/>
                  <a:gd name="T18" fmla="*/ 15 w 3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26">
                <a:extLst>
                  <a:ext uri="{FF2B5EF4-FFF2-40B4-BE49-F238E27FC236}">
                    <a16:creationId xmlns:a16="http://schemas.microsoft.com/office/drawing/2014/main" id="{75D30E54-139C-42BB-BCF3-9313379942AE}"/>
                  </a:ext>
                </a:extLst>
              </p:cNvPr>
              <p:cNvSpPr>
                <a:spLocks noEditPoints="1"/>
              </p:cNvSpPr>
              <p:nvPr/>
            </p:nvSpPr>
            <p:spPr bwMode="auto">
              <a:xfrm>
                <a:off x="1303338" y="2484438"/>
                <a:ext cx="88900" cy="92075"/>
              </a:xfrm>
              <a:custGeom>
                <a:avLst/>
                <a:gdLst>
                  <a:gd name="T0" fmla="*/ 72 w 83"/>
                  <a:gd name="T1" fmla="*/ 46 h 87"/>
                  <a:gd name="T2" fmla="*/ 72 w 83"/>
                  <a:gd name="T3" fmla="*/ 43 h 87"/>
                  <a:gd name="T4" fmla="*/ 72 w 83"/>
                  <a:gd name="T5" fmla="*/ 39 h 87"/>
                  <a:gd name="T6" fmla="*/ 82 w 83"/>
                  <a:gd name="T7" fmla="*/ 32 h 87"/>
                  <a:gd name="T8" fmla="*/ 77 w 83"/>
                  <a:gd name="T9" fmla="*/ 19 h 87"/>
                  <a:gd name="T10" fmla="*/ 65 w 83"/>
                  <a:gd name="T11" fmla="*/ 23 h 87"/>
                  <a:gd name="T12" fmla="*/ 60 w 83"/>
                  <a:gd name="T13" fmla="*/ 18 h 87"/>
                  <a:gd name="T14" fmla="*/ 63 w 83"/>
                  <a:gd name="T15" fmla="*/ 5 h 87"/>
                  <a:gd name="T16" fmla="*/ 50 w 83"/>
                  <a:gd name="T17" fmla="*/ 0 h 87"/>
                  <a:gd name="T18" fmla="*/ 44 w 83"/>
                  <a:gd name="T19" fmla="*/ 11 h 87"/>
                  <a:gd name="T20" fmla="*/ 41 w 83"/>
                  <a:gd name="T21" fmla="*/ 11 h 87"/>
                  <a:gd name="T22" fmla="*/ 37 w 83"/>
                  <a:gd name="T23" fmla="*/ 12 h 87"/>
                  <a:gd name="T24" fmla="*/ 31 w 83"/>
                  <a:gd name="T25" fmla="*/ 0 h 87"/>
                  <a:gd name="T26" fmla="*/ 18 w 83"/>
                  <a:gd name="T27" fmla="*/ 6 h 87"/>
                  <a:gd name="T28" fmla="*/ 22 w 83"/>
                  <a:gd name="T29" fmla="*/ 19 h 87"/>
                  <a:gd name="T30" fmla="*/ 17 w 83"/>
                  <a:gd name="T31" fmla="*/ 24 h 87"/>
                  <a:gd name="T32" fmla="*/ 5 w 83"/>
                  <a:gd name="T33" fmla="*/ 21 h 87"/>
                  <a:gd name="T34" fmla="*/ 0 w 83"/>
                  <a:gd name="T35" fmla="*/ 34 h 87"/>
                  <a:gd name="T36" fmla="*/ 11 w 83"/>
                  <a:gd name="T37" fmla="*/ 40 h 87"/>
                  <a:gd name="T38" fmla="*/ 11 w 83"/>
                  <a:gd name="T39" fmla="*/ 43 h 87"/>
                  <a:gd name="T40" fmla="*/ 11 w 83"/>
                  <a:gd name="T41" fmla="*/ 47 h 87"/>
                  <a:gd name="T42" fmla="*/ 0 w 83"/>
                  <a:gd name="T43" fmla="*/ 54 h 87"/>
                  <a:gd name="T44" fmla="*/ 6 w 83"/>
                  <a:gd name="T45" fmla="*/ 67 h 87"/>
                  <a:gd name="T46" fmla="*/ 18 w 83"/>
                  <a:gd name="T47" fmla="*/ 64 h 87"/>
                  <a:gd name="T48" fmla="*/ 23 w 83"/>
                  <a:gd name="T49" fmla="*/ 69 h 87"/>
                  <a:gd name="T50" fmla="*/ 20 w 83"/>
                  <a:gd name="T51" fmla="*/ 81 h 87"/>
                  <a:gd name="T52" fmla="*/ 33 w 83"/>
                  <a:gd name="T53" fmla="*/ 87 h 87"/>
                  <a:gd name="T54" fmla="*/ 39 w 83"/>
                  <a:gd name="T55" fmla="*/ 75 h 87"/>
                  <a:gd name="T56" fmla="*/ 41 w 83"/>
                  <a:gd name="T57" fmla="*/ 75 h 87"/>
                  <a:gd name="T58" fmla="*/ 45 w 83"/>
                  <a:gd name="T59" fmla="*/ 75 h 87"/>
                  <a:gd name="T60" fmla="*/ 52 w 83"/>
                  <a:gd name="T61" fmla="*/ 86 h 87"/>
                  <a:gd name="T62" fmla="*/ 64 w 83"/>
                  <a:gd name="T63" fmla="*/ 80 h 87"/>
                  <a:gd name="T64" fmla="*/ 61 w 83"/>
                  <a:gd name="T65" fmla="*/ 68 h 87"/>
                  <a:gd name="T66" fmla="*/ 66 w 83"/>
                  <a:gd name="T67" fmla="*/ 62 h 87"/>
                  <a:gd name="T68" fmla="*/ 78 w 83"/>
                  <a:gd name="T69" fmla="*/ 66 h 87"/>
                  <a:gd name="T70" fmla="*/ 83 w 83"/>
                  <a:gd name="T71" fmla="*/ 52 h 87"/>
                  <a:gd name="T72" fmla="*/ 72 w 83"/>
                  <a:gd name="T73" fmla="*/ 46 h 87"/>
                  <a:gd name="T74" fmla="*/ 41 w 83"/>
                  <a:gd name="T75" fmla="*/ 58 h 87"/>
                  <a:gd name="T76" fmla="*/ 27 w 83"/>
                  <a:gd name="T77" fmla="*/ 43 h 87"/>
                  <a:gd name="T78" fmla="*/ 41 w 83"/>
                  <a:gd name="T79" fmla="*/ 28 h 87"/>
                  <a:gd name="T80" fmla="*/ 55 w 83"/>
                  <a:gd name="T81" fmla="*/ 43 h 87"/>
                  <a:gd name="T82" fmla="*/ 41 w 83"/>
                  <a:gd name="T8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7">
                <a:extLst>
                  <a:ext uri="{FF2B5EF4-FFF2-40B4-BE49-F238E27FC236}">
                    <a16:creationId xmlns:a16="http://schemas.microsoft.com/office/drawing/2014/main" id="{1F8D43C1-FDF2-42A8-94E9-FD1AAE999BED}"/>
                  </a:ext>
                </a:extLst>
              </p:cNvPr>
              <p:cNvSpPr>
                <a:spLocks noEditPoints="1"/>
              </p:cNvSpPr>
              <p:nvPr/>
            </p:nvSpPr>
            <p:spPr bwMode="auto">
              <a:xfrm>
                <a:off x="1184275" y="2290763"/>
                <a:ext cx="41275" cy="42863"/>
              </a:xfrm>
              <a:custGeom>
                <a:avLst/>
                <a:gdLst>
                  <a:gd name="T0" fmla="*/ 31 w 38"/>
                  <a:gd name="T1" fmla="*/ 26 h 40"/>
                  <a:gd name="T2" fmla="*/ 32 w 38"/>
                  <a:gd name="T3" fmla="*/ 25 h 40"/>
                  <a:gd name="T4" fmla="*/ 32 w 38"/>
                  <a:gd name="T5" fmla="*/ 23 h 40"/>
                  <a:gd name="T6" fmla="*/ 38 w 38"/>
                  <a:gd name="T7" fmla="*/ 22 h 40"/>
                  <a:gd name="T8" fmla="*/ 37 w 38"/>
                  <a:gd name="T9" fmla="*/ 16 h 40"/>
                  <a:gd name="T10" fmla="*/ 32 w 38"/>
                  <a:gd name="T11" fmla="*/ 15 h 40"/>
                  <a:gd name="T12" fmla="*/ 31 w 38"/>
                  <a:gd name="T13" fmla="*/ 12 h 40"/>
                  <a:gd name="T14" fmla="*/ 34 w 38"/>
                  <a:gd name="T15" fmla="*/ 8 h 40"/>
                  <a:gd name="T16" fmla="*/ 29 w 38"/>
                  <a:gd name="T17" fmla="*/ 3 h 40"/>
                  <a:gd name="T18" fmla="*/ 25 w 38"/>
                  <a:gd name="T19" fmla="*/ 7 h 40"/>
                  <a:gd name="T20" fmla="*/ 24 w 38"/>
                  <a:gd name="T21" fmla="*/ 6 h 40"/>
                  <a:gd name="T22" fmla="*/ 22 w 38"/>
                  <a:gd name="T23" fmla="*/ 6 h 40"/>
                  <a:gd name="T24" fmla="*/ 21 w 38"/>
                  <a:gd name="T25" fmla="*/ 0 h 40"/>
                  <a:gd name="T26" fmla="*/ 15 w 38"/>
                  <a:gd name="T27" fmla="*/ 0 h 40"/>
                  <a:gd name="T28" fmla="*/ 15 w 38"/>
                  <a:gd name="T29" fmla="*/ 6 h 40"/>
                  <a:gd name="T30" fmla="*/ 12 w 38"/>
                  <a:gd name="T31" fmla="*/ 7 h 40"/>
                  <a:gd name="T32" fmla="*/ 7 w 38"/>
                  <a:gd name="T33" fmla="*/ 4 h 40"/>
                  <a:gd name="T34" fmla="*/ 3 w 38"/>
                  <a:gd name="T35" fmla="*/ 9 h 40"/>
                  <a:gd name="T36" fmla="*/ 7 w 38"/>
                  <a:gd name="T37" fmla="*/ 13 h 40"/>
                  <a:gd name="T38" fmla="*/ 6 w 38"/>
                  <a:gd name="T39" fmla="*/ 14 h 40"/>
                  <a:gd name="T40" fmla="*/ 6 w 38"/>
                  <a:gd name="T41" fmla="*/ 16 h 40"/>
                  <a:gd name="T42" fmla="*/ 0 w 38"/>
                  <a:gd name="T43" fmla="*/ 17 h 40"/>
                  <a:gd name="T44" fmla="*/ 0 w 38"/>
                  <a:gd name="T45" fmla="*/ 23 h 40"/>
                  <a:gd name="T46" fmla="*/ 6 w 38"/>
                  <a:gd name="T47" fmla="*/ 24 h 40"/>
                  <a:gd name="T48" fmla="*/ 7 w 38"/>
                  <a:gd name="T49" fmla="*/ 27 h 40"/>
                  <a:gd name="T50" fmla="*/ 4 w 38"/>
                  <a:gd name="T51" fmla="*/ 32 h 40"/>
                  <a:gd name="T52" fmla="*/ 8 w 38"/>
                  <a:gd name="T53" fmla="*/ 36 h 40"/>
                  <a:gd name="T54" fmla="*/ 13 w 38"/>
                  <a:gd name="T55" fmla="*/ 32 h 40"/>
                  <a:gd name="T56" fmla="*/ 14 w 38"/>
                  <a:gd name="T57" fmla="*/ 33 h 40"/>
                  <a:gd name="T58" fmla="*/ 16 w 38"/>
                  <a:gd name="T59" fmla="*/ 33 h 40"/>
                  <a:gd name="T60" fmla="*/ 17 w 38"/>
                  <a:gd name="T61" fmla="*/ 39 h 40"/>
                  <a:gd name="T62" fmla="*/ 23 w 38"/>
                  <a:gd name="T63" fmla="*/ 39 h 40"/>
                  <a:gd name="T64" fmla="*/ 23 w 38"/>
                  <a:gd name="T65" fmla="*/ 33 h 40"/>
                  <a:gd name="T66" fmla="*/ 26 w 38"/>
                  <a:gd name="T67" fmla="*/ 32 h 40"/>
                  <a:gd name="T68" fmla="*/ 30 w 38"/>
                  <a:gd name="T69" fmla="*/ 35 h 40"/>
                  <a:gd name="T70" fmla="*/ 35 w 38"/>
                  <a:gd name="T71" fmla="*/ 31 h 40"/>
                  <a:gd name="T72" fmla="*/ 31 w 38"/>
                  <a:gd name="T73" fmla="*/ 26 h 40"/>
                  <a:gd name="T74" fmla="*/ 17 w 38"/>
                  <a:gd name="T75" fmla="*/ 26 h 40"/>
                  <a:gd name="T76" fmla="*/ 13 w 38"/>
                  <a:gd name="T77" fmla="*/ 17 h 40"/>
                  <a:gd name="T78" fmla="*/ 21 w 38"/>
                  <a:gd name="T79" fmla="*/ 14 h 40"/>
                  <a:gd name="T80" fmla="*/ 25 w 38"/>
                  <a:gd name="T81" fmla="*/ 22 h 40"/>
                  <a:gd name="T82" fmla="*/ 17 w 38"/>
                  <a:gd name="T83"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0">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8">
                <a:extLst>
                  <a:ext uri="{FF2B5EF4-FFF2-40B4-BE49-F238E27FC236}">
                    <a16:creationId xmlns:a16="http://schemas.microsoft.com/office/drawing/2014/main" id="{01C798D1-CA1F-4AA4-A3BF-E2AE555772D9}"/>
                  </a:ext>
                </a:extLst>
              </p:cNvPr>
              <p:cNvSpPr>
                <a:spLocks noEditPoints="1"/>
              </p:cNvSpPr>
              <p:nvPr/>
            </p:nvSpPr>
            <p:spPr bwMode="auto">
              <a:xfrm>
                <a:off x="1265238" y="2665413"/>
                <a:ext cx="36513" cy="38100"/>
              </a:xfrm>
              <a:custGeom>
                <a:avLst/>
                <a:gdLst>
                  <a:gd name="T0" fmla="*/ 29 w 35"/>
                  <a:gd name="T1" fmla="*/ 23 h 36"/>
                  <a:gd name="T2" fmla="*/ 29 w 35"/>
                  <a:gd name="T3" fmla="*/ 22 h 36"/>
                  <a:gd name="T4" fmla="*/ 30 w 35"/>
                  <a:gd name="T5" fmla="*/ 20 h 36"/>
                  <a:gd name="T6" fmla="*/ 34 w 35"/>
                  <a:gd name="T7" fmla="*/ 18 h 36"/>
                  <a:gd name="T8" fmla="*/ 34 w 35"/>
                  <a:gd name="T9" fmla="*/ 13 h 36"/>
                  <a:gd name="T10" fmla="*/ 29 w 35"/>
                  <a:gd name="T11" fmla="*/ 13 h 36"/>
                  <a:gd name="T12" fmla="*/ 27 w 35"/>
                  <a:gd name="T13" fmla="*/ 10 h 36"/>
                  <a:gd name="T14" fmla="*/ 30 w 35"/>
                  <a:gd name="T15" fmla="*/ 6 h 36"/>
                  <a:gd name="T16" fmla="*/ 26 w 35"/>
                  <a:gd name="T17" fmla="*/ 2 h 36"/>
                  <a:gd name="T18" fmla="*/ 22 w 35"/>
                  <a:gd name="T19" fmla="*/ 6 h 36"/>
                  <a:gd name="T20" fmla="*/ 21 w 35"/>
                  <a:gd name="T21" fmla="*/ 5 h 36"/>
                  <a:gd name="T22" fmla="*/ 19 w 35"/>
                  <a:gd name="T23" fmla="*/ 5 h 36"/>
                  <a:gd name="T24" fmla="*/ 18 w 35"/>
                  <a:gd name="T25" fmla="*/ 0 h 36"/>
                  <a:gd name="T26" fmla="*/ 13 w 35"/>
                  <a:gd name="T27" fmla="*/ 1 h 36"/>
                  <a:gd name="T28" fmla="*/ 13 w 35"/>
                  <a:gd name="T29" fmla="*/ 6 h 36"/>
                  <a:gd name="T30" fmla="*/ 10 w 35"/>
                  <a:gd name="T31" fmla="*/ 7 h 36"/>
                  <a:gd name="T32" fmla="*/ 6 w 35"/>
                  <a:gd name="T33" fmla="*/ 5 h 36"/>
                  <a:gd name="T34" fmla="*/ 2 w 35"/>
                  <a:gd name="T35" fmla="*/ 9 h 36"/>
                  <a:gd name="T36" fmla="*/ 6 w 35"/>
                  <a:gd name="T37" fmla="*/ 13 h 36"/>
                  <a:gd name="T38" fmla="*/ 6 w 35"/>
                  <a:gd name="T39" fmla="*/ 14 h 36"/>
                  <a:gd name="T40" fmla="*/ 5 w 35"/>
                  <a:gd name="T41" fmla="*/ 16 h 36"/>
                  <a:gd name="T42" fmla="*/ 0 w 35"/>
                  <a:gd name="T43" fmla="*/ 17 h 36"/>
                  <a:gd name="T44" fmla="*/ 1 w 35"/>
                  <a:gd name="T45" fmla="*/ 23 h 36"/>
                  <a:gd name="T46" fmla="*/ 6 w 35"/>
                  <a:gd name="T47" fmla="*/ 23 h 36"/>
                  <a:gd name="T48" fmla="*/ 7 w 35"/>
                  <a:gd name="T49" fmla="*/ 25 h 36"/>
                  <a:gd name="T50" fmla="*/ 5 w 35"/>
                  <a:gd name="T51" fmla="*/ 30 h 36"/>
                  <a:gd name="T52" fmla="*/ 9 w 35"/>
                  <a:gd name="T53" fmla="*/ 33 h 36"/>
                  <a:gd name="T54" fmla="*/ 13 w 35"/>
                  <a:gd name="T55" fmla="*/ 30 h 36"/>
                  <a:gd name="T56" fmla="*/ 14 w 35"/>
                  <a:gd name="T57" fmla="*/ 30 h 36"/>
                  <a:gd name="T58" fmla="*/ 15 w 35"/>
                  <a:gd name="T59" fmla="*/ 30 h 36"/>
                  <a:gd name="T60" fmla="*/ 17 w 35"/>
                  <a:gd name="T61" fmla="*/ 36 h 36"/>
                  <a:gd name="T62" fmla="*/ 22 w 35"/>
                  <a:gd name="T63" fmla="*/ 35 h 36"/>
                  <a:gd name="T64" fmla="*/ 22 w 35"/>
                  <a:gd name="T65" fmla="*/ 30 h 36"/>
                  <a:gd name="T66" fmla="*/ 25 w 35"/>
                  <a:gd name="T67" fmla="*/ 28 h 36"/>
                  <a:gd name="T68" fmla="*/ 29 w 35"/>
                  <a:gd name="T69" fmla="*/ 31 h 36"/>
                  <a:gd name="T70" fmla="*/ 32 w 35"/>
                  <a:gd name="T71" fmla="*/ 26 h 36"/>
                  <a:gd name="T72" fmla="*/ 29 w 35"/>
                  <a:gd name="T73" fmla="*/ 23 h 36"/>
                  <a:gd name="T74" fmla="*/ 16 w 35"/>
                  <a:gd name="T75" fmla="*/ 23 h 36"/>
                  <a:gd name="T76" fmla="*/ 12 w 35"/>
                  <a:gd name="T77" fmla="*/ 16 h 36"/>
                  <a:gd name="T78" fmla="*/ 19 w 35"/>
                  <a:gd name="T79" fmla="*/ 12 h 36"/>
                  <a:gd name="T80" fmla="*/ 23 w 35"/>
                  <a:gd name="T81" fmla="*/ 19 h 36"/>
                  <a:gd name="T82" fmla="*/ 16 w 35"/>
                  <a:gd name="T8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6">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
                <a:extLst>
                  <a:ext uri="{FF2B5EF4-FFF2-40B4-BE49-F238E27FC236}">
                    <a16:creationId xmlns:a16="http://schemas.microsoft.com/office/drawing/2014/main" id="{7E2B3CC1-9D09-43FB-A30D-337177BBAFE4}"/>
                  </a:ext>
                </a:extLst>
              </p:cNvPr>
              <p:cNvSpPr/>
              <p:nvPr/>
            </p:nvSpPr>
            <p:spPr bwMode="auto">
              <a:xfrm>
                <a:off x="1076325" y="2314576"/>
                <a:ext cx="141288" cy="146050"/>
              </a:xfrm>
              <a:custGeom>
                <a:avLst/>
                <a:gdLst>
                  <a:gd name="T0" fmla="*/ 133 w 133"/>
                  <a:gd name="T1" fmla="*/ 64 h 139"/>
                  <a:gd name="T2" fmla="*/ 132 w 133"/>
                  <a:gd name="T3" fmla="*/ 57 h 139"/>
                  <a:gd name="T4" fmla="*/ 122 w 133"/>
                  <a:gd name="T5" fmla="*/ 49 h 139"/>
                  <a:gd name="T6" fmla="*/ 119 w 133"/>
                  <a:gd name="T7" fmla="*/ 43 h 139"/>
                  <a:gd name="T8" fmla="*/ 121 w 133"/>
                  <a:gd name="T9" fmla="*/ 29 h 139"/>
                  <a:gd name="T10" fmla="*/ 117 w 133"/>
                  <a:gd name="T11" fmla="*/ 24 h 139"/>
                  <a:gd name="T12" fmla="*/ 104 w 133"/>
                  <a:gd name="T13" fmla="*/ 23 h 139"/>
                  <a:gd name="T14" fmla="*/ 98 w 133"/>
                  <a:gd name="T15" fmla="*/ 19 h 139"/>
                  <a:gd name="T16" fmla="*/ 94 w 133"/>
                  <a:gd name="T17" fmla="*/ 6 h 139"/>
                  <a:gd name="T18" fmla="*/ 87 w 133"/>
                  <a:gd name="T19" fmla="*/ 3 h 139"/>
                  <a:gd name="T20" fmla="*/ 76 w 133"/>
                  <a:gd name="T21" fmla="*/ 9 h 139"/>
                  <a:gd name="T22" fmla="*/ 69 w 133"/>
                  <a:gd name="T23" fmla="*/ 9 h 139"/>
                  <a:gd name="T24" fmla="*/ 64 w 133"/>
                  <a:gd name="T25" fmla="*/ 0 h 139"/>
                  <a:gd name="T26" fmla="*/ 55 w 133"/>
                  <a:gd name="T27" fmla="*/ 10 h 139"/>
                  <a:gd name="T28" fmla="*/ 48 w 133"/>
                  <a:gd name="T29" fmla="*/ 12 h 139"/>
                  <a:gd name="T30" fmla="*/ 36 w 133"/>
                  <a:gd name="T31" fmla="*/ 8 h 139"/>
                  <a:gd name="T32" fmla="*/ 30 w 133"/>
                  <a:gd name="T33" fmla="*/ 11 h 139"/>
                  <a:gd name="T34" fmla="*/ 27 w 133"/>
                  <a:gd name="T35" fmla="*/ 25 h 139"/>
                  <a:gd name="T36" fmla="*/ 23 w 133"/>
                  <a:gd name="T37" fmla="*/ 30 h 139"/>
                  <a:gd name="T38" fmla="*/ 10 w 133"/>
                  <a:gd name="T39" fmla="*/ 33 h 139"/>
                  <a:gd name="T40" fmla="*/ 7 w 133"/>
                  <a:gd name="T41" fmla="*/ 39 h 139"/>
                  <a:gd name="T42" fmla="*/ 11 w 133"/>
                  <a:gd name="T43" fmla="*/ 52 h 139"/>
                  <a:gd name="T44" fmla="*/ 9 w 133"/>
                  <a:gd name="T45" fmla="*/ 59 h 139"/>
                  <a:gd name="T46" fmla="*/ 0 w 133"/>
                  <a:gd name="T47" fmla="*/ 69 h 139"/>
                  <a:gd name="T48" fmla="*/ 0 w 133"/>
                  <a:gd name="T49" fmla="*/ 76 h 139"/>
                  <a:gd name="T50" fmla="*/ 10 w 133"/>
                  <a:gd name="T51" fmla="*/ 85 h 139"/>
                  <a:gd name="T52" fmla="*/ 12 w 133"/>
                  <a:gd name="T53" fmla="*/ 91 h 139"/>
                  <a:gd name="T54" fmla="*/ 9 w 133"/>
                  <a:gd name="T55" fmla="*/ 104 h 139"/>
                  <a:gd name="T56" fmla="*/ 13 w 133"/>
                  <a:gd name="T57" fmla="*/ 110 h 139"/>
                  <a:gd name="T58" fmla="*/ 25 w 133"/>
                  <a:gd name="T59" fmla="*/ 113 h 139"/>
                  <a:gd name="T60" fmla="*/ 30 w 133"/>
                  <a:gd name="T61" fmla="*/ 118 h 139"/>
                  <a:gd name="T62" fmla="*/ 34 w 133"/>
                  <a:gd name="T63" fmla="*/ 130 h 139"/>
                  <a:gd name="T64" fmla="*/ 40 w 133"/>
                  <a:gd name="T65" fmla="*/ 134 h 139"/>
                  <a:gd name="T66" fmla="*/ 52 w 133"/>
                  <a:gd name="T67" fmla="*/ 129 h 139"/>
                  <a:gd name="T68" fmla="*/ 59 w 133"/>
                  <a:gd name="T69" fmla="*/ 130 h 139"/>
                  <a:gd name="T70" fmla="*/ 67 w 133"/>
                  <a:gd name="T71" fmla="*/ 139 h 139"/>
                  <a:gd name="T72" fmla="*/ 73 w 133"/>
                  <a:gd name="T73" fmla="*/ 130 h 139"/>
                  <a:gd name="T74" fmla="*/ 80 w 133"/>
                  <a:gd name="T75" fmla="*/ 129 h 139"/>
                  <a:gd name="T76" fmla="*/ 92 w 133"/>
                  <a:gd name="T77" fmla="*/ 134 h 139"/>
                  <a:gd name="T78" fmla="*/ 98 w 133"/>
                  <a:gd name="T79" fmla="*/ 131 h 139"/>
                  <a:gd name="T80" fmla="*/ 102 w 133"/>
                  <a:gd name="T81" fmla="*/ 118 h 139"/>
                  <a:gd name="T82" fmla="*/ 107 w 133"/>
                  <a:gd name="T83" fmla="*/ 114 h 139"/>
                  <a:gd name="T84" fmla="*/ 120 w 133"/>
                  <a:gd name="T85" fmla="*/ 111 h 139"/>
                  <a:gd name="T86" fmla="*/ 124 w 133"/>
                  <a:gd name="T87" fmla="*/ 105 h 139"/>
                  <a:gd name="T88" fmla="*/ 121 w 133"/>
                  <a:gd name="T89" fmla="*/ 92 h 139"/>
                  <a:gd name="T90" fmla="*/ 123 w 133"/>
                  <a:gd name="T91" fmla="*/ 86 h 139"/>
                  <a:gd name="T92" fmla="*/ 133 w 133"/>
                  <a:gd name="T93"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9">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30">
                <a:extLst>
                  <a:ext uri="{FF2B5EF4-FFF2-40B4-BE49-F238E27FC236}">
                    <a16:creationId xmlns:a16="http://schemas.microsoft.com/office/drawing/2014/main" id="{AE50222B-9ECF-41F1-82DC-F47E8324EF3D}"/>
                  </a:ext>
                </a:extLst>
              </p:cNvPr>
              <p:cNvSpPr/>
              <p:nvPr/>
            </p:nvSpPr>
            <p:spPr bwMode="auto">
              <a:xfrm>
                <a:off x="1157288" y="2359026"/>
                <a:ext cx="46038" cy="28575"/>
              </a:xfrm>
              <a:custGeom>
                <a:avLst/>
                <a:gdLst>
                  <a:gd name="T0" fmla="*/ 44 w 44"/>
                  <a:gd name="T1" fmla="*/ 26 h 26"/>
                  <a:gd name="T2" fmla="*/ 1 w 44"/>
                  <a:gd name="T3" fmla="*/ 26 h 26"/>
                  <a:gd name="T4" fmla="*/ 0 w 44"/>
                  <a:gd name="T5" fmla="*/ 22 h 26"/>
                  <a:gd name="T6" fmla="*/ 37 w 44"/>
                  <a:gd name="T7" fmla="*/ 0 h 26"/>
                  <a:gd name="T8" fmla="*/ 44 w 44"/>
                  <a:gd name="T9" fmla="*/ 26 h 26"/>
                </a:gdLst>
                <a:ahLst/>
                <a:cxnLst>
                  <a:cxn ang="0">
                    <a:pos x="T0" y="T1"/>
                  </a:cxn>
                  <a:cxn ang="0">
                    <a:pos x="T2" y="T3"/>
                  </a:cxn>
                  <a:cxn ang="0">
                    <a:pos x="T4" y="T5"/>
                  </a:cxn>
                  <a:cxn ang="0">
                    <a:pos x="T6" y="T7"/>
                  </a:cxn>
                  <a:cxn ang="0">
                    <a:pos x="T8" y="T9"/>
                  </a:cxn>
                </a:cxnLst>
                <a:rect l="0" t="0" r="r" b="b"/>
                <a:pathLst>
                  <a:path w="44" h="26">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Oval 31">
                <a:extLst>
                  <a:ext uri="{FF2B5EF4-FFF2-40B4-BE49-F238E27FC236}">
                    <a16:creationId xmlns:a16="http://schemas.microsoft.com/office/drawing/2014/main" id="{96239730-009B-4219-A7CE-C79360FD1802}"/>
                  </a:ext>
                </a:extLst>
              </p:cNvPr>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2">
                <a:extLst>
                  <a:ext uri="{FF2B5EF4-FFF2-40B4-BE49-F238E27FC236}">
                    <a16:creationId xmlns:a16="http://schemas.microsoft.com/office/drawing/2014/main" id="{BF224516-77D8-48EE-87AA-17387ACD9CF1}"/>
                  </a:ext>
                </a:extLst>
              </p:cNvPr>
              <p:cNvSpPr/>
              <p:nvPr/>
            </p:nvSpPr>
            <p:spPr bwMode="auto">
              <a:xfrm>
                <a:off x="1152525" y="2336801"/>
                <a:ext cx="42863" cy="44450"/>
              </a:xfrm>
              <a:custGeom>
                <a:avLst/>
                <a:gdLst>
                  <a:gd name="T0" fmla="*/ 40 w 40"/>
                  <a:gd name="T1" fmla="*/ 19 h 42"/>
                  <a:gd name="T2" fmla="*/ 3 w 40"/>
                  <a:gd name="T3" fmla="*/ 42 h 42"/>
                  <a:gd name="T4" fmla="*/ 0 w 40"/>
                  <a:gd name="T5" fmla="*/ 39 h 42"/>
                  <a:gd name="T6" fmla="*/ 22 w 40"/>
                  <a:gd name="T7" fmla="*/ 0 h 42"/>
                  <a:gd name="T8" fmla="*/ 40 w 40"/>
                  <a:gd name="T9" fmla="*/ 19 h 42"/>
                </a:gdLst>
                <a:ahLst/>
                <a:cxnLst>
                  <a:cxn ang="0">
                    <a:pos x="T0" y="T1"/>
                  </a:cxn>
                  <a:cxn ang="0">
                    <a:pos x="T2" y="T3"/>
                  </a:cxn>
                  <a:cxn ang="0">
                    <a:pos x="T4" y="T5"/>
                  </a:cxn>
                  <a:cxn ang="0">
                    <a:pos x="T6" y="T7"/>
                  </a:cxn>
                  <a:cxn ang="0">
                    <a:pos x="T8" y="T9"/>
                  </a:cxn>
                </a:cxnLst>
                <a:rect l="0" t="0" r="r" b="b"/>
                <a:pathLst>
                  <a:path w="40" h="42">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3">
                <a:extLst>
                  <a:ext uri="{FF2B5EF4-FFF2-40B4-BE49-F238E27FC236}">
                    <a16:creationId xmlns:a16="http://schemas.microsoft.com/office/drawing/2014/main" id="{09591DC1-1798-454C-B532-910689C0466C}"/>
                  </a:ext>
                </a:extLst>
              </p:cNvPr>
              <p:cNvSpPr/>
              <p:nvPr/>
            </p:nvSpPr>
            <p:spPr bwMode="auto">
              <a:xfrm>
                <a:off x="1147763" y="2328863"/>
                <a:ext cx="26988" cy="49213"/>
              </a:xfrm>
              <a:custGeom>
                <a:avLst/>
                <a:gdLst>
                  <a:gd name="T0" fmla="*/ 26 w 26"/>
                  <a:gd name="T1" fmla="*/ 7 h 46"/>
                  <a:gd name="T2" fmla="*/ 4 w 26"/>
                  <a:gd name="T3" fmla="*/ 46 h 46"/>
                  <a:gd name="T4" fmla="*/ 0 w 26"/>
                  <a:gd name="T5" fmla="*/ 45 h 46"/>
                  <a:gd name="T6" fmla="*/ 0 w 26"/>
                  <a:gd name="T7" fmla="*/ 0 h 46"/>
                  <a:gd name="T8" fmla="*/ 26 w 26"/>
                  <a:gd name="T9" fmla="*/ 7 h 46"/>
                </a:gdLst>
                <a:ahLst/>
                <a:cxnLst>
                  <a:cxn ang="0">
                    <a:pos x="T0" y="T1"/>
                  </a:cxn>
                  <a:cxn ang="0">
                    <a:pos x="T2" y="T3"/>
                  </a:cxn>
                  <a:cxn ang="0">
                    <a:pos x="T4" y="T5"/>
                  </a:cxn>
                  <a:cxn ang="0">
                    <a:pos x="T6" y="T7"/>
                  </a:cxn>
                  <a:cxn ang="0">
                    <a:pos x="T8" y="T9"/>
                  </a:cxn>
                </a:cxnLst>
                <a:rect l="0" t="0" r="r" b="b"/>
                <a:pathLst>
                  <a:path w="26" h="4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4">
                <a:extLst>
                  <a:ext uri="{FF2B5EF4-FFF2-40B4-BE49-F238E27FC236}">
                    <a16:creationId xmlns:a16="http://schemas.microsoft.com/office/drawing/2014/main" id="{C0B3E0E5-E22F-4C77-B196-77831858F148}"/>
                  </a:ext>
                </a:extLst>
              </p:cNvPr>
              <p:cNvSpPr/>
              <p:nvPr/>
            </p:nvSpPr>
            <p:spPr bwMode="auto">
              <a:xfrm>
                <a:off x="1120775" y="2328863"/>
                <a:ext cx="25400" cy="49213"/>
              </a:xfrm>
              <a:custGeom>
                <a:avLst/>
                <a:gdLst>
                  <a:gd name="T0" fmla="*/ 25 w 25"/>
                  <a:gd name="T1" fmla="*/ 0 h 46"/>
                  <a:gd name="T2" fmla="*/ 25 w 25"/>
                  <a:gd name="T3" fmla="*/ 45 h 46"/>
                  <a:gd name="T4" fmla="*/ 21 w 25"/>
                  <a:gd name="T5" fmla="*/ 46 h 46"/>
                  <a:gd name="T6" fmla="*/ 0 w 25"/>
                  <a:gd name="T7" fmla="*/ 7 h 46"/>
                  <a:gd name="T8" fmla="*/ 25 w 25"/>
                  <a:gd name="T9" fmla="*/ 0 h 46"/>
                </a:gdLst>
                <a:ahLst/>
                <a:cxnLst>
                  <a:cxn ang="0">
                    <a:pos x="T0" y="T1"/>
                  </a:cxn>
                  <a:cxn ang="0">
                    <a:pos x="T2" y="T3"/>
                  </a:cxn>
                  <a:cxn ang="0">
                    <a:pos x="T4" y="T5"/>
                  </a:cxn>
                  <a:cxn ang="0">
                    <a:pos x="T6" y="T7"/>
                  </a:cxn>
                  <a:cxn ang="0">
                    <a:pos x="T8" y="T9"/>
                  </a:cxn>
                </a:cxnLst>
                <a:rect l="0" t="0" r="r" b="b"/>
                <a:pathLst>
                  <a:path w="25" h="46">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5">
                <a:extLst>
                  <a:ext uri="{FF2B5EF4-FFF2-40B4-BE49-F238E27FC236}">
                    <a16:creationId xmlns:a16="http://schemas.microsoft.com/office/drawing/2014/main" id="{5F522180-9C53-48A9-ADDB-F79FFBDF5E54}"/>
                  </a:ext>
                </a:extLst>
              </p:cNvPr>
              <p:cNvSpPr/>
              <p:nvPr/>
            </p:nvSpPr>
            <p:spPr bwMode="auto">
              <a:xfrm>
                <a:off x="1098550" y="2336801"/>
                <a:ext cx="42863" cy="44450"/>
              </a:xfrm>
              <a:custGeom>
                <a:avLst/>
                <a:gdLst>
                  <a:gd name="T0" fmla="*/ 18 w 40"/>
                  <a:gd name="T1" fmla="*/ 0 h 42"/>
                  <a:gd name="T2" fmla="*/ 40 w 40"/>
                  <a:gd name="T3" fmla="*/ 39 h 42"/>
                  <a:gd name="T4" fmla="*/ 37 w 40"/>
                  <a:gd name="T5" fmla="*/ 42 h 42"/>
                  <a:gd name="T6" fmla="*/ 0 w 40"/>
                  <a:gd name="T7" fmla="*/ 19 h 42"/>
                  <a:gd name="T8" fmla="*/ 18 w 40"/>
                  <a:gd name="T9" fmla="*/ 0 h 42"/>
                </a:gdLst>
                <a:ahLst/>
                <a:cxnLst>
                  <a:cxn ang="0">
                    <a:pos x="T0" y="T1"/>
                  </a:cxn>
                  <a:cxn ang="0">
                    <a:pos x="T2" y="T3"/>
                  </a:cxn>
                  <a:cxn ang="0">
                    <a:pos x="T4" y="T5"/>
                  </a:cxn>
                  <a:cxn ang="0">
                    <a:pos x="T6" y="T7"/>
                  </a:cxn>
                  <a:cxn ang="0">
                    <a:pos x="T8" y="T9"/>
                  </a:cxn>
                </a:cxnLst>
                <a:rect l="0" t="0" r="r" b="b"/>
                <a:pathLst>
                  <a:path w="40" h="42">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6">
                <a:extLst>
                  <a:ext uri="{FF2B5EF4-FFF2-40B4-BE49-F238E27FC236}">
                    <a16:creationId xmlns:a16="http://schemas.microsoft.com/office/drawing/2014/main" id="{28AFDF57-9FF0-4174-A10D-97B205CCAEB1}"/>
                  </a:ext>
                </a:extLst>
              </p:cNvPr>
              <p:cNvSpPr/>
              <p:nvPr/>
            </p:nvSpPr>
            <p:spPr bwMode="auto">
              <a:xfrm>
                <a:off x="1090613" y="2359026"/>
                <a:ext cx="47625" cy="28575"/>
              </a:xfrm>
              <a:custGeom>
                <a:avLst/>
                <a:gdLst>
                  <a:gd name="T0" fmla="*/ 7 w 45"/>
                  <a:gd name="T1" fmla="*/ 0 h 26"/>
                  <a:gd name="T2" fmla="*/ 45 w 45"/>
                  <a:gd name="T3" fmla="*/ 22 h 26"/>
                  <a:gd name="T4" fmla="*/ 44 w 45"/>
                  <a:gd name="T5" fmla="*/ 26 h 26"/>
                  <a:gd name="T6" fmla="*/ 0 w 45"/>
                  <a:gd name="T7" fmla="*/ 26 h 26"/>
                  <a:gd name="T8" fmla="*/ 7 w 45"/>
                  <a:gd name="T9" fmla="*/ 0 h 26"/>
                </a:gdLst>
                <a:ahLst/>
                <a:cxnLst>
                  <a:cxn ang="0">
                    <a:pos x="T0" y="T1"/>
                  </a:cxn>
                  <a:cxn ang="0">
                    <a:pos x="T2" y="T3"/>
                  </a:cxn>
                  <a:cxn ang="0">
                    <a:pos x="T4" y="T5"/>
                  </a:cxn>
                  <a:cxn ang="0">
                    <a:pos x="T6" y="T7"/>
                  </a:cxn>
                  <a:cxn ang="0">
                    <a:pos x="T8" y="T9"/>
                  </a:cxn>
                </a:cxnLst>
                <a:rect l="0" t="0" r="r" b="b"/>
                <a:pathLst>
                  <a:path w="45" h="26">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7">
                <a:extLst>
                  <a:ext uri="{FF2B5EF4-FFF2-40B4-BE49-F238E27FC236}">
                    <a16:creationId xmlns:a16="http://schemas.microsoft.com/office/drawing/2014/main" id="{AE3F043F-BDE3-4B25-8A0B-F7E929F32583}"/>
                  </a:ext>
                </a:extLst>
              </p:cNvPr>
              <p:cNvSpPr/>
              <p:nvPr/>
            </p:nvSpPr>
            <p:spPr bwMode="auto">
              <a:xfrm>
                <a:off x="1090613" y="2389188"/>
                <a:ext cx="47625" cy="26988"/>
              </a:xfrm>
              <a:custGeom>
                <a:avLst/>
                <a:gdLst>
                  <a:gd name="T0" fmla="*/ 0 w 45"/>
                  <a:gd name="T1" fmla="*/ 0 h 26"/>
                  <a:gd name="T2" fmla="*/ 44 w 45"/>
                  <a:gd name="T3" fmla="*/ 0 h 26"/>
                  <a:gd name="T4" fmla="*/ 45 w 45"/>
                  <a:gd name="T5" fmla="*/ 3 h 26"/>
                  <a:gd name="T6" fmla="*/ 7 w 45"/>
                  <a:gd name="T7" fmla="*/ 26 h 26"/>
                  <a:gd name="T8" fmla="*/ 0 w 45"/>
                  <a:gd name="T9" fmla="*/ 0 h 26"/>
                </a:gdLst>
                <a:ahLst/>
                <a:cxnLst>
                  <a:cxn ang="0">
                    <a:pos x="T0" y="T1"/>
                  </a:cxn>
                  <a:cxn ang="0">
                    <a:pos x="T2" y="T3"/>
                  </a:cxn>
                  <a:cxn ang="0">
                    <a:pos x="T4" y="T5"/>
                  </a:cxn>
                  <a:cxn ang="0">
                    <a:pos x="T6" y="T7"/>
                  </a:cxn>
                  <a:cxn ang="0">
                    <a:pos x="T8" y="T9"/>
                  </a:cxn>
                </a:cxnLst>
                <a:rect l="0" t="0" r="r" b="b"/>
                <a:pathLst>
                  <a:path w="45" h="26">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8">
                <a:extLst>
                  <a:ext uri="{FF2B5EF4-FFF2-40B4-BE49-F238E27FC236}">
                    <a16:creationId xmlns:a16="http://schemas.microsoft.com/office/drawing/2014/main" id="{BABE681F-DD82-45AF-94BD-426D56EBF078}"/>
                  </a:ext>
                </a:extLst>
              </p:cNvPr>
              <p:cNvSpPr/>
              <p:nvPr/>
            </p:nvSpPr>
            <p:spPr bwMode="auto">
              <a:xfrm>
                <a:off x="1098550" y="2393951"/>
                <a:ext cx="42863" cy="44450"/>
              </a:xfrm>
              <a:custGeom>
                <a:avLst/>
                <a:gdLst>
                  <a:gd name="T0" fmla="*/ 0 w 40"/>
                  <a:gd name="T1" fmla="*/ 22 h 42"/>
                  <a:gd name="T2" fmla="*/ 37 w 40"/>
                  <a:gd name="T3" fmla="*/ 0 h 42"/>
                  <a:gd name="T4" fmla="*/ 40 w 40"/>
                  <a:gd name="T5" fmla="*/ 3 h 42"/>
                  <a:gd name="T6" fmla="*/ 18 w 40"/>
                  <a:gd name="T7" fmla="*/ 42 h 42"/>
                  <a:gd name="T8" fmla="*/ 0 w 40"/>
                  <a:gd name="T9" fmla="*/ 22 h 42"/>
                </a:gdLst>
                <a:ahLst/>
                <a:cxnLst>
                  <a:cxn ang="0">
                    <a:pos x="T0" y="T1"/>
                  </a:cxn>
                  <a:cxn ang="0">
                    <a:pos x="T2" y="T3"/>
                  </a:cxn>
                  <a:cxn ang="0">
                    <a:pos x="T4" y="T5"/>
                  </a:cxn>
                  <a:cxn ang="0">
                    <a:pos x="T6" y="T7"/>
                  </a:cxn>
                  <a:cxn ang="0">
                    <a:pos x="T8" y="T9"/>
                  </a:cxn>
                </a:cxnLst>
                <a:rect l="0" t="0" r="r" b="b"/>
                <a:pathLst>
                  <a:path w="40" h="42">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39">
                <a:extLst>
                  <a:ext uri="{FF2B5EF4-FFF2-40B4-BE49-F238E27FC236}">
                    <a16:creationId xmlns:a16="http://schemas.microsoft.com/office/drawing/2014/main" id="{4E20287D-BA03-48AE-A640-436F17FD0988}"/>
                  </a:ext>
                </a:extLst>
              </p:cNvPr>
              <p:cNvSpPr/>
              <p:nvPr/>
            </p:nvSpPr>
            <p:spPr bwMode="auto">
              <a:xfrm>
                <a:off x="1120775" y="2397126"/>
                <a:ext cx="25400" cy="49213"/>
              </a:xfrm>
              <a:custGeom>
                <a:avLst/>
                <a:gdLst>
                  <a:gd name="T0" fmla="*/ 0 w 25"/>
                  <a:gd name="T1" fmla="*/ 39 h 46"/>
                  <a:gd name="T2" fmla="*/ 21 w 25"/>
                  <a:gd name="T3" fmla="*/ 0 h 46"/>
                  <a:gd name="T4" fmla="*/ 25 w 25"/>
                  <a:gd name="T5" fmla="*/ 1 h 46"/>
                  <a:gd name="T6" fmla="*/ 25 w 25"/>
                  <a:gd name="T7" fmla="*/ 46 h 46"/>
                  <a:gd name="T8" fmla="*/ 0 w 25"/>
                  <a:gd name="T9" fmla="*/ 39 h 46"/>
                </a:gdLst>
                <a:ahLst/>
                <a:cxnLst>
                  <a:cxn ang="0">
                    <a:pos x="T0" y="T1"/>
                  </a:cxn>
                  <a:cxn ang="0">
                    <a:pos x="T2" y="T3"/>
                  </a:cxn>
                  <a:cxn ang="0">
                    <a:pos x="T4" y="T5"/>
                  </a:cxn>
                  <a:cxn ang="0">
                    <a:pos x="T6" y="T7"/>
                  </a:cxn>
                  <a:cxn ang="0">
                    <a:pos x="T8" y="T9"/>
                  </a:cxn>
                </a:cxnLst>
                <a:rect l="0" t="0" r="r" b="b"/>
                <a:pathLst>
                  <a:path w="25" h="46">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0">
                <a:extLst>
                  <a:ext uri="{FF2B5EF4-FFF2-40B4-BE49-F238E27FC236}">
                    <a16:creationId xmlns:a16="http://schemas.microsoft.com/office/drawing/2014/main" id="{4E12A144-2CF7-4BA6-A650-262BA78A53C5}"/>
                  </a:ext>
                </a:extLst>
              </p:cNvPr>
              <p:cNvSpPr/>
              <p:nvPr/>
            </p:nvSpPr>
            <p:spPr bwMode="auto">
              <a:xfrm>
                <a:off x="1147763" y="2397126"/>
                <a:ext cx="26988" cy="49213"/>
              </a:xfrm>
              <a:custGeom>
                <a:avLst/>
                <a:gdLst>
                  <a:gd name="T0" fmla="*/ 0 w 26"/>
                  <a:gd name="T1" fmla="*/ 46 h 46"/>
                  <a:gd name="T2" fmla="*/ 0 w 26"/>
                  <a:gd name="T3" fmla="*/ 1 h 46"/>
                  <a:gd name="T4" fmla="*/ 4 w 26"/>
                  <a:gd name="T5" fmla="*/ 0 h 46"/>
                  <a:gd name="T6" fmla="*/ 26 w 26"/>
                  <a:gd name="T7" fmla="*/ 39 h 46"/>
                  <a:gd name="T8" fmla="*/ 0 w 26"/>
                  <a:gd name="T9" fmla="*/ 46 h 46"/>
                </a:gdLst>
                <a:ahLst/>
                <a:cxnLst>
                  <a:cxn ang="0">
                    <a:pos x="T0" y="T1"/>
                  </a:cxn>
                  <a:cxn ang="0">
                    <a:pos x="T2" y="T3"/>
                  </a:cxn>
                  <a:cxn ang="0">
                    <a:pos x="T4" y="T5"/>
                  </a:cxn>
                  <a:cxn ang="0">
                    <a:pos x="T6" y="T7"/>
                  </a:cxn>
                  <a:cxn ang="0">
                    <a:pos x="T8" y="T9"/>
                  </a:cxn>
                </a:cxnLst>
                <a:rect l="0" t="0" r="r" b="b"/>
                <a:pathLst>
                  <a:path w="26" h="4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1">
                <a:extLst>
                  <a:ext uri="{FF2B5EF4-FFF2-40B4-BE49-F238E27FC236}">
                    <a16:creationId xmlns:a16="http://schemas.microsoft.com/office/drawing/2014/main" id="{30468073-3D5A-4BA4-8317-C9BDDC8F0C0F}"/>
                  </a:ext>
                </a:extLst>
              </p:cNvPr>
              <p:cNvSpPr/>
              <p:nvPr/>
            </p:nvSpPr>
            <p:spPr bwMode="auto">
              <a:xfrm>
                <a:off x="1152525" y="2393951"/>
                <a:ext cx="42863" cy="44450"/>
              </a:xfrm>
              <a:custGeom>
                <a:avLst/>
                <a:gdLst>
                  <a:gd name="T0" fmla="*/ 22 w 40"/>
                  <a:gd name="T1" fmla="*/ 42 h 42"/>
                  <a:gd name="T2" fmla="*/ 0 w 40"/>
                  <a:gd name="T3" fmla="*/ 3 h 42"/>
                  <a:gd name="T4" fmla="*/ 3 w 40"/>
                  <a:gd name="T5" fmla="*/ 0 h 42"/>
                  <a:gd name="T6" fmla="*/ 40 w 40"/>
                  <a:gd name="T7" fmla="*/ 22 h 42"/>
                  <a:gd name="T8" fmla="*/ 22 w 40"/>
                  <a:gd name="T9" fmla="*/ 42 h 42"/>
                </a:gdLst>
                <a:ahLst/>
                <a:cxnLst>
                  <a:cxn ang="0">
                    <a:pos x="T0" y="T1"/>
                  </a:cxn>
                  <a:cxn ang="0">
                    <a:pos x="T2" y="T3"/>
                  </a:cxn>
                  <a:cxn ang="0">
                    <a:pos x="T4" y="T5"/>
                  </a:cxn>
                  <a:cxn ang="0">
                    <a:pos x="T6" y="T7"/>
                  </a:cxn>
                  <a:cxn ang="0">
                    <a:pos x="T8" y="T9"/>
                  </a:cxn>
                </a:cxnLst>
                <a:rect l="0" t="0" r="r" b="b"/>
                <a:pathLst>
                  <a:path w="40" h="42">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2">
                <a:extLst>
                  <a:ext uri="{FF2B5EF4-FFF2-40B4-BE49-F238E27FC236}">
                    <a16:creationId xmlns:a16="http://schemas.microsoft.com/office/drawing/2014/main" id="{4ACC51DD-507A-4E80-91E4-F6B868760106}"/>
                  </a:ext>
                </a:extLst>
              </p:cNvPr>
              <p:cNvSpPr/>
              <p:nvPr/>
            </p:nvSpPr>
            <p:spPr bwMode="auto">
              <a:xfrm>
                <a:off x="1157288" y="2389188"/>
                <a:ext cx="46038" cy="26988"/>
              </a:xfrm>
              <a:custGeom>
                <a:avLst/>
                <a:gdLst>
                  <a:gd name="T0" fmla="*/ 37 w 44"/>
                  <a:gd name="T1" fmla="*/ 26 h 26"/>
                  <a:gd name="T2" fmla="*/ 0 w 44"/>
                  <a:gd name="T3" fmla="*/ 3 h 26"/>
                  <a:gd name="T4" fmla="*/ 1 w 44"/>
                  <a:gd name="T5" fmla="*/ 0 h 26"/>
                  <a:gd name="T6" fmla="*/ 44 w 44"/>
                  <a:gd name="T7" fmla="*/ 0 h 26"/>
                  <a:gd name="T8" fmla="*/ 37 w 44"/>
                  <a:gd name="T9" fmla="*/ 26 h 26"/>
                </a:gdLst>
                <a:ahLst/>
                <a:cxnLst>
                  <a:cxn ang="0">
                    <a:pos x="T0" y="T1"/>
                  </a:cxn>
                  <a:cxn ang="0">
                    <a:pos x="T2" y="T3"/>
                  </a:cxn>
                  <a:cxn ang="0">
                    <a:pos x="T4" y="T5"/>
                  </a:cxn>
                  <a:cxn ang="0">
                    <a:pos x="T6" y="T7"/>
                  </a:cxn>
                  <a:cxn ang="0">
                    <a:pos x="T8" y="T9"/>
                  </a:cxn>
                </a:cxnLst>
                <a:rect l="0" t="0" r="r" b="b"/>
                <a:pathLst>
                  <a:path w="44" h="26">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3">
                <a:extLst>
                  <a:ext uri="{FF2B5EF4-FFF2-40B4-BE49-F238E27FC236}">
                    <a16:creationId xmlns:a16="http://schemas.microsoft.com/office/drawing/2014/main" id="{1E2748C0-21D7-4294-B569-8DB0FD16F4A2}"/>
                  </a:ext>
                </a:extLst>
              </p:cNvPr>
              <p:cNvSpPr/>
              <p:nvPr/>
            </p:nvSpPr>
            <p:spPr bwMode="auto">
              <a:xfrm>
                <a:off x="1211263" y="2414588"/>
                <a:ext cx="98425" cy="103188"/>
              </a:xfrm>
              <a:custGeom>
                <a:avLst/>
                <a:gdLst>
                  <a:gd name="T0" fmla="*/ 93 w 93"/>
                  <a:gd name="T1" fmla="*/ 45 h 97"/>
                  <a:gd name="T2" fmla="*/ 92 w 93"/>
                  <a:gd name="T3" fmla="*/ 40 h 97"/>
                  <a:gd name="T4" fmla="*/ 85 w 93"/>
                  <a:gd name="T5" fmla="*/ 34 h 97"/>
                  <a:gd name="T6" fmla="*/ 83 w 93"/>
                  <a:gd name="T7" fmla="*/ 30 h 97"/>
                  <a:gd name="T8" fmla="*/ 84 w 93"/>
                  <a:gd name="T9" fmla="*/ 21 h 97"/>
                  <a:gd name="T10" fmla="*/ 81 w 93"/>
                  <a:gd name="T11" fmla="*/ 17 h 97"/>
                  <a:gd name="T12" fmla="*/ 72 w 93"/>
                  <a:gd name="T13" fmla="*/ 16 h 97"/>
                  <a:gd name="T14" fmla="*/ 69 w 93"/>
                  <a:gd name="T15" fmla="*/ 13 h 97"/>
                  <a:gd name="T16" fmla="*/ 65 w 93"/>
                  <a:gd name="T17" fmla="*/ 4 h 97"/>
                  <a:gd name="T18" fmla="*/ 61 w 93"/>
                  <a:gd name="T19" fmla="*/ 3 h 97"/>
                  <a:gd name="T20" fmla="*/ 53 w 93"/>
                  <a:gd name="T21" fmla="*/ 7 h 97"/>
                  <a:gd name="T22" fmla="*/ 48 w 93"/>
                  <a:gd name="T23" fmla="*/ 6 h 97"/>
                  <a:gd name="T24" fmla="*/ 44 w 93"/>
                  <a:gd name="T25" fmla="*/ 0 h 97"/>
                  <a:gd name="T26" fmla="*/ 38 w 93"/>
                  <a:gd name="T27" fmla="*/ 7 h 97"/>
                  <a:gd name="T28" fmla="*/ 34 w 93"/>
                  <a:gd name="T29" fmla="*/ 8 h 97"/>
                  <a:gd name="T30" fmla="*/ 25 w 93"/>
                  <a:gd name="T31" fmla="*/ 6 h 97"/>
                  <a:gd name="T32" fmla="*/ 21 w 93"/>
                  <a:gd name="T33" fmla="*/ 8 h 97"/>
                  <a:gd name="T34" fmla="*/ 19 w 93"/>
                  <a:gd name="T35" fmla="*/ 17 h 97"/>
                  <a:gd name="T36" fmla="*/ 16 w 93"/>
                  <a:gd name="T37" fmla="*/ 21 h 97"/>
                  <a:gd name="T38" fmla="*/ 7 w 93"/>
                  <a:gd name="T39" fmla="*/ 23 h 97"/>
                  <a:gd name="T40" fmla="*/ 5 w 93"/>
                  <a:gd name="T41" fmla="*/ 27 h 97"/>
                  <a:gd name="T42" fmla="*/ 8 w 93"/>
                  <a:gd name="T43" fmla="*/ 36 h 97"/>
                  <a:gd name="T44" fmla="*/ 6 w 93"/>
                  <a:gd name="T45" fmla="*/ 41 h 97"/>
                  <a:gd name="T46" fmla="*/ 0 w 93"/>
                  <a:gd name="T47" fmla="*/ 48 h 97"/>
                  <a:gd name="T48" fmla="*/ 0 w 93"/>
                  <a:gd name="T49" fmla="*/ 53 h 97"/>
                  <a:gd name="T50" fmla="*/ 7 w 93"/>
                  <a:gd name="T51" fmla="*/ 59 h 97"/>
                  <a:gd name="T52" fmla="*/ 8 w 93"/>
                  <a:gd name="T53" fmla="*/ 64 h 97"/>
                  <a:gd name="T54" fmla="*/ 6 w 93"/>
                  <a:gd name="T55" fmla="*/ 73 h 97"/>
                  <a:gd name="T56" fmla="*/ 9 w 93"/>
                  <a:gd name="T57" fmla="*/ 77 h 97"/>
                  <a:gd name="T58" fmla="*/ 18 w 93"/>
                  <a:gd name="T59" fmla="*/ 79 h 97"/>
                  <a:gd name="T60" fmla="*/ 21 w 93"/>
                  <a:gd name="T61" fmla="*/ 82 h 97"/>
                  <a:gd name="T62" fmla="*/ 24 w 93"/>
                  <a:gd name="T63" fmla="*/ 91 h 97"/>
                  <a:gd name="T64" fmla="*/ 28 w 93"/>
                  <a:gd name="T65" fmla="*/ 93 h 97"/>
                  <a:gd name="T66" fmla="*/ 37 w 93"/>
                  <a:gd name="T67" fmla="*/ 90 h 97"/>
                  <a:gd name="T68" fmla="*/ 41 w 93"/>
                  <a:gd name="T69" fmla="*/ 91 h 97"/>
                  <a:gd name="T70" fmla="*/ 46 w 93"/>
                  <a:gd name="T71" fmla="*/ 97 h 97"/>
                  <a:gd name="T72" fmla="*/ 51 w 93"/>
                  <a:gd name="T73" fmla="*/ 91 h 97"/>
                  <a:gd name="T74" fmla="*/ 56 w 93"/>
                  <a:gd name="T75" fmla="*/ 90 h 97"/>
                  <a:gd name="T76" fmla="*/ 64 w 93"/>
                  <a:gd name="T77" fmla="*/ 93 h 97"/>
                  <a:gd name="T78" fmla="*/ 68 w 93"/>
                  <a:gd name="T79" fmla="*/ 91 h 97"/>
                  <a:gd name="T80" fmla="*/ 71 w 93"/>
                  <a:gd name="T81" fmla="*/ 82 h 97"/>
                  <a:gd name="T82" fmla="*/ 75 w 93"/>
                  <a:gd name="T83" fmla="*/ 79 h 97"/>
                  <a:gd name="T84" fmla="*/ 84 w 93"/>
                  <a:gd name="T85" fmla="*/ 78 h 97"/>
                  <a:gd name="T86" fmla="*/ 86 w 93"/>
                  <a:gd name="T87" fmla="*/ 73 h 97"/>
                  <a:gd name="T88" fmla="*/ 84 w 93"/>
                  <a:gd name="T89" fmla="*/ 64 h 97"/>
                  <a:gd name="T90" fmla="*/ 86 w 93"/>
                  <a:gd name="T91" fmla="*/ 60 h 97"/>
                  <a:gd name="T92" fmla="*/ 93 w 93"/>
                  <a:gd name="T9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97">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4">
                <a:extLst>
                  <a:ext uri="{FF2B5EF4-FFF2-40B4-BE49-F238E27FC236}">
                    <a16:creationId xmlns:a16="http://schemas.microsoft.com/office/drawing/2014/main" id="{93A345AD-E7D0-4AED-A6CB-4DB5F158C18A}"/>
                  </a:ext>
                </a:extLst>
              </p:cNvPr>
              <p:cNvSpPr/>
              <p:nvPr/>
            </p:nvSpPr>
            <p:spPr bwMode="auto">
              <a:xfrm>
                <a:off x="1268413" y="2446338"/>
                <a:ext cx="31750" cy="19050"/>
              </a:xfrm>
              <a:custGeom>
                <a:avLst/>
                <a:gdLst>
                  <a:gd name="T0" fmla="*/ 31 w 31"/>
                  <a:gd name="T1" fmla="*/ 18 h 18"/>
                  <a:gd name="T2" fmla="*/ 1 w 31"/>
                  <a:gd name="T3" fmla="*/ 18 h 18"/>
                  <a:gd name="T4" fmla="*/ 0 w 31"/>
                  <a:gd name="T5" fmla="*/ 15 h 18"/>
                  <a:gd name="T6" fmla="*/ 26 w 31"/>
                  <a:gd name="T7" fmla="*/ 0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Oval 45">
                <a:extLst>
                  <a:ext uri="{FF2B5EF4-FFF2-40B4-BE49-F238E27FC236}">
                    <a16:creationId xmlns:a16="http://schemas.microsoft.com/office/drawing/2014/main" id="{6E38DE9F-AF86-4F19-B5B4-99991E83EFE0}"/>
                  </a:ext>
                </a:extLst>
              </p:cNvPr>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6">
                <a:extLst>
                  <a:ext uri="{FF2B5EF4-FFF2-40B4-BE49-F238E27FC236}">
                    <a16:creationId xmlns:a16="http://schemas.microsoft.com/office/drawing/2014/main" id="{49AB8C4A-427A-44F4-AD45-CA09F8CF0A6C}"/>
                  </a:ext>
                </a:extLst>
              </p:cNvPr>
              <p:cNvSpPr/>
              <p:nvPr/>
            </p:nvSpPr>
            <p:spPr bwMode="auto">
              <a:xfrm>
                <a:off x="1265238" y="2430463"/>
                <a:ext cx="28575" cy="31750"/>
              </a:xfrm>
              <a:custGeom>
                <a:avLst/>
                <a:gdLst>
                  <a:gd name="T0" fmla="*/ 28 w 28"/>
                  <a:gd name="T1" fmla="*/ 14 h 30"/>
                  <a:gd name="T2" fmla="*/ 2 w 28"/>
                  <a:gd name="T3" fmla="*/ 30 h 30"/>
                  <a:gd name="T4" fmla="*/ 0 w 28"/>
                  <a:gd name="T5" fmla="*/ 28 h 30"/>
                  <a:gd name="T6" fmla="*/ 15 w 28"/>
                  <a:gd name="T7" fmla="*/ 0 h 30"/>
                  <a:gd name="T8" fmla="*/ 28 w 28"/>
                  <a:gd name="T9" fmla="*/ 14 h 30"/>
                </a:gdLst>
                <a:ahLst/>
                <a:cxnLst>
                  <a:cxn ang="0">
                    <a:pos x="T0" y="T1"/>
                  </a:cxn>
                  <a:cxn ang="0">
                    <a:pos x="T2" y="T3"/>
                  </a:cxn>
                  <a:cxn ang="0">
                    <a:pos x="T4" y="T5"/>
                  </a:cxn>
                  <a:cxn ang="0">
                    <a:pos x="T6" y="T7"/>
                  </a:cxn>
                  <a:cxn ang="0">
                    <a:pos x="T8" y="T9"/>
                  </a:cxn>
                </a:cxnLst>
                <a:rect l="0" t="0" r="r" b="b"/>
                <a:pathLst>
                  <a:path w="28" h="30">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7">
                <a:extLst>
                  <a:ext uri="{FF2B5EF4-FFF2-40B4-BE49-F238E27FC236}">
                    <a16:creationId xmlns:a16="http://schemas.microsoft.com/office/drawing/2014/main" id="{BC326DDB-9681-46E3-82B9-EFDF35D4E6D2}"/>
                  </a:ext>
                </a:extLst>
              </p:cNvPr>
              <p:cNvSpPr/>
              <p:nvPr/>
            </p:nvSpPr>
            <p:spPr bwMode="auto">
              <a:xfrm>
                <a:off x="1262063" y="2425701"/>
                <a:ext cx="19050" cy="33338"/>
              </a:xfrm>
              <a:custGeom>
                <a:avLst/>
                <a:gdLst>
                  <a:gd name="T0" fmla="*/ 18 w 18"/>
                  <a:gd name="T1" fmla="*/ 5 h 32"/>
                  <a:gd name="T2" fmla="*/ 3 w 18"/>
                  <a:gd name="T3" fmla="*/ 32 h 32"/>
                  <a:gd name="T4" fmla="*/ 0 w 18"/>
                  <a:gd name="T5" fmla="*/ 31 h 32"/>
                  <a:gd name="T6" fmla="*/ 0 w 18"/>
                  <a:gd name="T7" fmla="*/ 0 h 32"/>
                  <a:gd name="T8" fmla="*/ 18 w 18"/>
                  <a:gd name="T9" fmla="*/ 5 h 32"/>
                </a:gdLst>
                <a:ahLst/>
                <a:cxnLst>
                  <a:cxn ang="0">
                    <a:pos x="T0" y="T1"/>
                  </a:cxn>
                  <a:cxn ang="0">
                    <a:pos x="T2" y="T3"/>
                  </a:cxn>
                  <a:cxn ang="0">
                    <a:pos x="T4" y="T5"/>
                  </a:cxn>
                  <a:cxn ang="0">
                    <a:pos x="T6" y="T7"/>
                  </a:cxn>
                  <a:cxn ang="0">
                    <a:pos x="T8" y="T9"/>
                  </a:cxn>
                </a:cxnLst>
                <a:rect l="0" t="0" r="r" b="b"/>
                <a:pathLst>
                  <a:path w="18" h="32">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
                <a:extLst>
                  <a:ext uri="{FF2B5EF4-FFF2-40B4-BE49-F238E27FC236}">
                    <a16:creationId xmlns:a16="http://schemas.microsoft.com/office/drawing/2014/main" id="{F97B6065-6DD4-4FB9-96D3-89081465677A}"/>
                  </a:ext>
                </a:extLst>
              </p:cNvPr>
              <p:cNvSpPr/>
              <p:nvPr/>
            </p:nvSpPr>
            <p:spPr bwMode="auto">
              <a:xfrm>
                <a:off x="1241425" y="2425701"/>
                <a:ext cx="19050" cy="33338"/>
              </a:xfrm>
              <a:custGeom>
                <a:avLst/>
                <a:gdLst>
                  <a:gd name="T0" fmla="*/ 18 w 18"/>
                  <a:gd name="T1" fmla="*/ 0 h 32"/>
                  <a:gd name="T2" fmla="*/ 18 w 18"/>
                  <a:gd name="T3" fmla="*/ 31 h 32"/>
                  <a:gd name="T4" fmla="*/ 15 w 18"/>
                  <a:gd name="T5" fmla="*/ 32 h 32"/>
                  <a:gd name="T6" fmla="*/ 0 w 18"/>
                  <a:gd name="T7" fmla="*/ 5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9">
                <a:extLst>
                  <a:ext uri="{FF2B5EF4-FFF2-40B4-BE49-F238E27FC236}">
                    <a16:creationId xmlns:a16="http://schemas.microsoft.com/office/drawing/2014/main" id="{90826611-9DE1-4565-9E68-655AE2B90ECF}"/>
                  </a:ext>
                </a:extLst>
              </p:cNvPr>
              <p:cNvSpPr/>
              <p:nvPr/>
            </p:nvSpPr>
            <p:spPr bwMode="auto">
              <a:xfrm>
                <a:off x="1227138" y="2430463"/>
                <a:ext cx="30163" cy="31750"/>
              </a:xfrm>
              <a:custGeom>
                <a:avLst/>
                <a:gdLst>
                  <a:gd name="T0" fmla="*/ 13 w 28"/>
                  <a:gd name="T1" fmla="*/ 0 h 30"/>
                  <a:gd name="T2" fmla="*/ 28 w 28"/>
                  <a:gd name="T3" fmla="*/ 28 h 30"/>
                  <a:gd name="T4" fmla="*/ 26 w 28"/>
                  <a:gd name="T5" fmla="*/ 30 h 30"/>
                  <a:gd name="T6" fmla="*/ 0 w 28"/>
                  <a:gd name="T7" fmla="*/ 14 h 30"/>
                  <a:gd name="T8" fmla="*/ 13 w 28"/>
                  <a:gd name="T9" fmla="*/ 0 h 30"/>
                </a:gdLst>
                <a:ahLst/>
                <a:cxnLst>
                  <a:cxn ang="0">
                    <a:pos x="T0" y="T1"/>
                  </a:cxn>
                  <a:cxn ang="0">
                    <a:pos x="T2" y="T3"/>
                  </a:cxn>
                  <a:cxn ang="0">
                    <a:pos x="T4" y="T5"/>
                  </a:cxn>
                  <a:cxn ang="0">
                    <a:pos x="T6" y="T7"/>
                  </a:cxn>
                  <a:cxn ang="0">
                    <a:pos x="T8" y="T9"/>
                  </a:cxn>
                </a:cxnLst>
                <a:rect l="0" t="0" r="r" b="b"/>
                <a:pathLst>
                  <a:path w="28" h="30">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50">
                <a:extLst>
                  <a:ext uri="{FF2B5EF4-FFF2-40B4-BE49-F238E27FC236}">
                    <a16:creationId xmlns:a16="http://schemas.microsoft.com/office/drawing/2014/main" id="{28FF9906-57A2-4DA5-AFF5-526D32ECF530}"/>
                  </a:ext>
                </a:extLst>
              </p:cNvPr>
              <p:cNvSpPr/>
              <p:nvPr/>
            </p:nvSpPr>
            <p:spPr bwMode="auto">
              <a:xfrm>
                <a:off x="1220788" y="2446338"/>
                <a:ext cx="33338" cy="19050"/>
              </a:xfrm>
              <a:custGeom>
                <a:avLst/>
                <a:gdLst>
                  <a:gd name="T0" fmla="*/ 5 w 31"/>
                  <a:gd name="T1" fmla="*/ 0 h 18"/>
                  <a:gd name="T2" fmla="*/ 31 w 31"/>
                  <a:gd name="T3" fmla="*/ 15 h 18"/>
                  <a:gd name="T4" fmla="*/ 30 w 31"/>
                  <a:gd name="T5" fmla="*/ 18 h 18"/>
                  <a:gd name="T6" fmla="*/ 0 w 31"/>
                  <a:gd name="T7" fmla="*/ 18 h 18"/>
                  <a:gd name="T8" fmla="*/ 5 w 31"/>
                  <a:gd name="T9" fmla="*/ 0 h 18"/>
                </a:gdLst>
                <a:ahLst/>
                <a:cxnLst>
                  <a:cxn ang="0">
                    <a:pos x="T0" y="T1"/>
                  </a:cxn>
                  <a:cxn ang="0">
                    <a:pos x="T2" y="T3"/>
                  </a:cxn>
                  <a:cxn ang="0">
                    <a:pos x="T4" y="T5"/>
                  </a:cxn>
                  <a:cxn ang="0">
                    <a:pos x="T6" y="T7"/>
                  </a:cxn>
                  <a:cxn ang="0">
                    <a:pos x="T8" y="T9"/>
                  </a:cxn>
                </a:cxnLst>
                <a:rect l="0" t="0" r="r" b="b"/>
                <a:pathLst>
                  <a:path w="31" h="18">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51">
                <a:extLst>
                  <a:ext uri="{FF2B5EF4-FFF2-40B4-BE49-F238E27FC236}">
                    <a16:creationId xmlns:a16="http://schemas.microsoft.com/office/drawing/2014/main" id="{54A33B35-140E-4640-B807-F30EE4848814}"/>
                  </a:ext>
                </a:extLst>
              </p:cNvPr>
              <p:cNvSpPr/>
              <p:nvPr/>
            </p:nvSpPr>
            <p:spPr bwMode="auto">
              <a:xfrm>
                <a:off x="1220788" y="2466976"/>
                <a:ext cx="33338" cy="19050"/>
              </a:xfrm>
              <a:custGeom>
                <a:avLst/>
                <a:gdLst>
                  <a:gd name="T0" fmla="*/ 0 w 31"/>
                  <a:gd name="T1" fmla="*/ 0 h 19"/>
                  <a:gd name="T2" fmla="*/ 30 w 31"/>
                  <a:gd name="T3" fmla="*/ 0 h 19"/>
                  <a:gd name="T4" fmla="*/ 31 w 31"/>
                  <a:gd name="T5" fmla="*/ 3 h 19"/>
                  <a:gd name="T6" fmla="*/ 5 w 31"/>
                  <a:gd name="T7" fmla="*/ 19 h 19"/>
                  <a:gd name="T8" fmla="*/ 0 w 31"/>
                  <a:gd name="T9" fmla="*/ 0 h 19"/>
                </a:gdLst>
                <a:ahLst/>
                <a:cxnLst>
                  <a:cxn ang="0">
                    <a:pos x="T0" y="T1"/>
                  </a:cxn>
                  <a:cxn ang="0">
                    <a:pos x="T2" y="T3"/>
                  </a:cxn>
                  <a:cxn ang="0">
                    <a:pos x="T4" y="T5"/>
                  </a:cxn>
                  <a:cxn ang="0">
                    <a:pos x="T6" y="T7"/>
                  </a:cxn>
                  <a:cxn ang="0">
                    <a:pos x="T8" y="T9"/>
                  </a:cxn>
                </a:cxnLst>
                <a:rect l="0" t="0" r="r" b="b"/>
                <a:pathLst>
                  <a:path w="31" h="19">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52">
                <a:extLst>
                  <a:ext uri="{FF2B5EF4-FFF2-40B4-BE49-F238E27FC236}">
                    <a16:creationId xmlns:a16="http://schemas.microsoft.com/office/drawing/2014/main" id="{C079D33B-6E89-4BB6-8881-68162032C177}"/>
                  </a:ext>
                </a:extLst>
              </p:cNvPr>
              <p:cNvSpPr/>
              <p:nvPr/>
            </p:nvSpPr>
            <p:spPr bwMode="auto">
              <a:xfrm>
                <a:off x="1227138" y="2470151"/>
                <a:ext cx="30163" cy="31750"/>
              </a:xfrm>
              <a:custGeom>
                <a:avLst/>
                <a:gdLst>
                  <a:gd name="T0" fmla="*/ 0 w 28"/>
                  <a:gd name="T1" fmla="*/ 16 h 29"/>
                  <a:gd name="T2" fmla="*/ 26 w 28"/>
                  <a:gd name="T3" fmla="*/ 0 h 29"/>
                  <a:gd name="T4" fmla="*/ 28 w 28"/>
                  <a:gd name="T5" fmla="*/ 2 h 29"/>
                  <a:gd name="T6" fmla="*/ 13 w 28"/>
                  <a:gd name="T7" fmla="*/ 29 h 29"/>
                  <a:gd name="T8" fmla="*/ 0 w 28"/>
                  <a:gd name="T9" fmla="*/ 16 h 29"/>
                </a:gdLst>
                <a:ahLst/>
                <a:cxnLst>
                  <a:cxn ang="0">
                    <a:pos x="T0" y="T1"/>
                  </a:cxn>
                  <a:cxn ang="0">
                    <a:pos x="T2" y="T3"/>
                  </a:cxn>
                  <a:cxn ang="0">
                    <a:pos x="T4" y="T5"/>
                  </a:cxn>
                  <a:cxn ang="0">
                    <a:pos x="T6" y="T7"/>
                  </a:cxn>
                  <a:cxn ang="0">
                    <a:pos x="T8" y="T9"/>
                  </a:cxn>
                </a:cxnLst>
                <a:rect l="0" t="0" r="r" b="b"/>
                <a:pathLst>
                  <a:path w="28" h="29">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53">
                <a:extLst>
                  <a:ext uri="{FF2B5EF4-FFF2-40B4-BE49-F238E27FC236}">
                    <a16:creationId xmlns:a16="http://schemas.microsoft.com/office/drawing/2014/main" id="{4E9CA469-4812-4271-862F-CEE66A5AA34A}"/>
                  </a:ext>
                </a:extLst>
              </p:cNvPr>
              <p:cNvSpPr/>
              <p:nvPr/>
            </p:nvSpPr>
            <p:spPr bwMode="auto">
              <a:xfrm>
                <a:off x="1241425" y="2473326"/>
                <a:ext cx="19050" cy="33338"/>
              </a:xfrm>
              <a:custGeom>
                <a:avLst/>
                <a:gdLst>
                  <a:gd name="T0" fmla="*/ 0 w 18"/>
                  <a:gd name="T1" fmla="*/ 27 h 32"/>
                  <a:gd name="T2" fmla="*/ 15 w 18"/>
                  <a:gd name="T3" fmla="*/ 0 h 32"/>
                  <a:gd name="T4" fmla="*/ 18 w 18"/>
                  <a:gd name="T5" fmla="*/ 1 h 32"/>
                  <a:gd name="T6" fmla="*/ 18 w 18"/>
                  <a:gd name="T7" fmla="*/ 32 h 32"/>
                  <a:gd name="T8" fmla="*/ 0 w 18"/>
                  <a:gd name="T9" fmla="*/ 27 h 32"/>
                </a:gdLst>
                <a:ahLst/>
                <a:cxnLst>
                  <a:cxn ang="0">
                    <a:pos x="T0" y="T1"/>
                  </a:cxn>
                  <a:cxn ang="0">
                    <a:pos x="T2" y="T3"/>
                  </a:cxn>
                  <a:cxn ang="0">
                    <a:pos x="T4" y="T5"/>
                  </a:cxn>
                  <a:cxn ang="0">
                    <a:pos x="T6" y="T7"/>
                  </a:cxn>
                  <a:cxn ang="0">
                    <a:pos x="T8" y="T9"/>
                  </a:cxn>
                </a:cxnLst>
                <a:rect l="0" t="0" r="r" b="b"/>
                <a:pathLst>
                  <a:path w="18" h="32">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54">
                <a:extLst>
                  <a:ext uri="{FF2B5EF4-FFF2-40B4-BE49-F238E27FC236}">
                    <a16:creationId xmlns:a16="http://schemas.microsoft.com/office/drawing/2014/main" id="{A768A776-FC3D-4967-8FB9-3D2DA9B33F2E}"/>
                  </a:ext>
                </a:extLst>
              </p:cNvPr>
              <p:cNvSpPr/>
              <p:nvPr/>
            </p:nvSpPr>
            <p:spPr bwMode="auto">
              <a:xfrm>
                <a:off x="1262063" y="2473326"/>
                <a:ext cx="19050" cy="33338"/>
              </a:xfrm>
              <a:custGeom>
                <a:avLst/>
                <a:gdLst>
                  <a:gd name="T0" fmla="*/ 0 w 18"/>
                  <a:gd name="T1" fmla="*/ 32 h 32"/>
                  <a:gd name="T2" fmla="*/ 0 w 18"/>
                  <a:gd name="T3" fmla="*/ 1 h 32"/>
                  <a:gd name="T4" fmla="*/ 3 w 18"/>
                  <a:gd name="T5" fmla="*/ 0 h 32"/>
                  <a:gd name="T6" fmla="*/ 18 w 18"/>
                  <a:gd name="T7" fmla="*/ 27 h 32"/>
                  <a:gd name="T8" fmla="*/ 0 w 18"/>
                  <a:gd name="T9" fmla="*/ 32 h 32"/>
                </a:gdLst>
                <a:ahLst/>
                <a:cxnLst>
                  <a:cxn ang="0">
                    <a:pos x="T0" y="T1"/>
                  </a:cxn>
                  <a:cxn ang="0">
                    <a:pos x="T2" y="T3"/>
                  </a:cxn>
                  <a:cxn ang="0">
                    <a:pos x="T4" y="T5"/>
                  </a:cxn>
                  <a:cxn ang="0">
                    <a:pos x="T6" y="T7"/>
                  </a:cxn>
                  <a:cxn ang="0">
                    <a:pos x="T8" y="T9"/>
                  </a:cxn>
                </a:cxnLst>
                <a:rect l="0" t="0" r="r" b="b"/>
                <a:pathLst>
                  <a:path w="18" h="32">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55">
                <a:extLst>
                  <a:ext uri="{FF2B5EF4-FFF2-40B4-BE49-F238E27FC236}">
                    <a16:creationId xmlns:a16="http://schemas.microsoft.com/office/drawing/2014/main" id="{7E8E4BF5-E083-426D-A3EE-7EDCFB03CA71}"/>
                  </a:ext>
                </a:extLst>
              </p:cNvPr>
              <p:cNvSpPr/>
              <p:nvPr/>
            </p:nvSpPr>
            <p:spPr bwMode="auto">
              <a:xfrm>
                <a:off x="1265238" y="2470151"/>
                <a:ext cx="28575" cy="31750"/>
              </a:xfrm>
              <a:custGeom>
                <a:avLst/>
                <a:gdLst>
                  <a:gd name="T0" fmla="*/ 15 w 28"/>
                  <a:gd name="T1" fmla="*/ 29 h 29"/>
                  <a:gd name="T2" fmla="*/ 0 w 28"/>
                  <a:gd name="T3" fmla="*/ 2 h 29"/>
                  <a:gd name="T4" fmla="*/ 2 w 28"/>
                  <a:gd name="T5" fmla="*/ 0 h 29"/>
                  <a:gd name="T6" fmla="*/ 28 w 28"/>
                  <a:gd name="T7" fmla="*/ 16 h 29"/>
                  <a:gd name="T8" fmla="*/ 15 w 28"/>
                  <a:gd name="T9" fmla="*/ 29 h 29"/>
                </a:gdLst>
                <a:ahLst/>
                <a:cxnLst>
                  <a:cxn ang="0">
                    <a:pos x="T0" y="T1"/>
                  </a:cxn>
                  <a:cxn ang="0">
                    <a:pos x="T2" y="T3"/>
                  </a:cxn>
                  <a:cxn ang="0">
                    <a:pos x="T4" y="T5"/>
                  </a:cxn>
                  <a:cxn ang="0">
                    <a:pos x="T6" y="T7"/>
                  </a:cxn>
                  <a:cxn ang="0">
                    <a:pos x="T8" y="T9"/>
                  </a:cxn>
                </a:cxnLst>
                <a:rect l="0" t="0" r="r" b="b"/>
                <a:pathLst>
                  <a:path w="28" h="29">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56">
                <a:extLst>
                  <a:ext uri="{FF2B5EF4-FFF2-40B4-BE49-F238E27FC236}">
                    <a16:creationId xmlns:a16="http://schemas.microsoft.com/office/drawing/2014/main" id="{FBACA29F-D282-4065-9961-D2C217DF39DB}"/>
                  </a:ext>
                </a:extLst>
              </p:cNvPr>
              <p:cNvSpPr/>
              <p:nvPr/>
            </p:nvSpPr>
            <p:spPr bwMode="auto">
              <a:xfrm>
                <a:off x="1268413" y="2466976"/>
                <a:ext cx="31750" cy="19050"/>
              </a:xfrm>
              <a:custGeom>
                <a:avLst/>
                <a:gdLst>
                  <a:gd name="T0" fmla="*/ 26 w 31"/>
                  <a:gd name="T1" fmla="*/ 19 h 19"/>
                  <a:gd name="T2" fmla="*/ 0 w 31"/>
                  <a:gd name="T3" fmla="*/ 3 h 19"/>
                  <a:gd name="T4" fmla="*/ 1 w 31"/>
                  <a:gd name="T5" fmla="*/ 0 h 19"/>
                  <a:gd name="T6" fmla="*/ 31 w 31"/>
                  <a:gd name="T7" fmla="*/ 0 h 19"/>
                  <a:gd name="T8" fmla="*/ 26 w 31"/>
                  <a:gd name="T9" fmla="*/ 19 h 19"/>
                </a:gdLst>
                <a:ahLst/>
                <a:cxnLst>
                  <a:cxn ang="0">
                    <a:pos x="T0" y="T1"/>
                  </a:cxn>
                  <a:cxn ang="0">
                    <a:pos x="T2" y="T3"/>
                  </a:cxn>
                  <a:cxn ang="0">
                    <a:pos x="T4" y="T5"/>
                  </a:cxn>
                  <a:cxn ang="0">
                    <a:pos x="T6" y="T7"/>
                  </a:cxn>
                  <a:cxn ang="0">
                    <a:pos x="T8" y="T9"/>
                  </a:cxn>
                </a:cxnLst>
                <a:rect l="0" t="0" r="r" b="b"/>
                <a:pathLst>
                  <a:path w="31" h="19">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57">
                <a:extLst>
                  <a:ext uri="{FF2B5EF4-FFF2-40B4-BE49-F238E27FC236}">
                    <a16:creationId xmlns:a16="http://schemas.microsoft.com/office/drawing/2014/main" id="{EACB5C15-3B53-45E0-BB76-291AF5305BE7}"/>
                  </a:ext>
                </a:extLst>
              </p:cNvPr>
              <p:cNvSpPr>
                <a:spLocks noEditPoints="1"/>
              </p:cNvSpPr>
              <p:nvPr/>
            </p:nvSpPr>
            <p:spPr bwMode="auto">
              <a:xfrm>
                <a:off x="1100138" y="2582863"/>
                <a:ext cx="74613" cy="76200"/>
              </a:xfrm>
              <a:custGeom>
                <a:avLst/>
                <a:gdLst>
                  <a:gd name="T0" fmla="*/ 63 w 70"/>
                  <a:gd name="T1" fmla="*/ 24 h 72"/>
                  <a:gd name="T2" fmla="*/ 61 w 70"/>
                  <a:gd name="T3" fmla="*/ 19 h 72"/>
                  <a:gd name="T4" fmla="*/ 58 w 70"/>
                  <a:gd name="T5" fmla="*/ 15 h 72"/>
                  <a:gd name="T6" fmla="*/ 54 w 70"/>
                  <a:gd name="T7" fmla="*/ 11 h 72"/>
                  <a:gd name="T8" fmla="*/ 49 w 70"/>
                  <a:gd name="T9" fmla="*/ 8 h 72"/>
                  <a:gd name="T10" fmla="*/ 44 w 70"/>
                  <a:gd name="T11" fmla="*/ 5 h 72"/>
                  <a:gd name="T12" fmla="*/ 39 w 70"/>
                  <a:gd name="T13" fmla="*/ 4 h 72"/>
                  <a:gd name="T14" fmla="*/ 33 w 70"/>
                  <a:gd name="T15" fmla="*/ 4 h 72"/>
                  <a:gd name="T16" fmla="*/ 28 w 70"/>
                  <a:gd name="T17" fmla="*/ 5 h 72"/>
                  <a:gd name="T18" fmla="*/ 22 w 70"/>
                  <a:gd name="T19" fmla="*/ 2 h 72"/>
                  <a:gd name="T20" fmla="*/ 16 w 70"/>
                  <a:gd name="T21" fmla="*/ 5 h 72"/>
                  <a:gd name="T22" fmla="*/ 11 w 70"/>
                  <a:gd name="T23" fmla="*/ 9 h 72"/>
                  <a:gd name="T24" fmla="*/ 7 w 70"/>
                  <a:gd name="T25" fmla="*/ 14 h 72"/>
                  <a:gd name="T26" fmla="*/ 4 w 70"/>
                  <a:gd name="T27" fmla="*/ 20 h 72"/>
                  <a:gd name="T28" fmla="*/ 2 w 70"/>
                  <a:gd name="T29" fmla="*/ 26 h 72"/>
                  <a:gd name="T30" fmla="*/ 1 w 70"/>
                  <a:gd name="T31" fmla="*/ 32 h 72"/>
                  <a:gd name="T32" fmla="*/ 1 w 70"/>
                  <a:gd name="T33" fmla="*/ 39 h 72"/>
                  <a:gd name="T34" fmla="*/ 2 w 70"/>
                  <a:gd name="T35" fmla="*/ 45 h 72"/>
                  <a:gd name="T36" fmla="*/ 4 w 70"/>
                  <a:gd name="T37" fmla="*/ 51 h 72"/>
                  <a:gd name="T38" fmla="*/ 7 w 70"/>
                  <a:gd name="T39" fmla="*/ 57 h 72"/>
                  <a:gd name="T40" fmla="*/ 11 w 70"/>
                  <a:gd name="T41" fmla="*/ 62 h 72"/>
                  <a:gd name="T42" fmla="*/ 16 w 70"/>
                  <a:gd name="T43" fmla="*/ 66 h 72"/>
                  <a:gd name="T44" fmla="*/ 21 w 70"/>
                  <a:gd name="T45" fmla="*/ 69 h 72"/>
                  <a:gd name="T46" fmla="*/ 27 w 70"/>
                  <a:gd name="T47" fmla="*/ 71 h 72"/>
                  <a:gd name="T48" fmla="*/ 33 w 70"/>
                  <a:gd name="T49" fmla="*/ 72 h 72"/>
                  <a:gd name="T50" fmla="*/ 39 w 70"/>
                  <a:gd name="T51" fmla="*/ 72 h 72"/>
                  <a:gd name="T52" fmla="*/ 44 w 70"/>
                  <a:gd name="T53" fmla="*/ 71 h 72"/>
                  <a:gd name="T54" fmla="*/ 49 w 70"/>
                  <a:gd name="T55" fmla="*/ 69 h 72"/>
                  <a:gd name="T56" fmla="*/ 54 w 70"/>
                  <a:gd name="T57" fmla="*/ 66 h 72"/>
                  <a:gd name="T58" fmla="*/ 59 w 70"/>
                  <a:gd name="T59" fmla="*/ 62 h 72"/>
                  <a:gd name="T60" fmla="*/ 63 w 70"/>
                  <a:gd name="T61" fmla="*/ 57 h 72"/>
                  <a:gd name="T62" fmla="*/ 66 w 70"/>
                  <a:gd name="T63" fmla="*/ 51 h 72"/>
                  <a:gd name="T64" fmla="*/ 68 w 70"/>
                  <a:gd name="T65" fmla="*/ 45 h 72"/>
                  <a:gd name="T66" fmla="*/ 69 w 70"/>
                  <a:gd name="T67" fmla="*/ 39 h 72"/>
                  <a:gd name="T68" fmla="*/ 69 w 70"/>
                  <a:gd name="T69" fmla="*/ 32 h 72"/>
                  <a:gd name="T70" fmla="*/ 62 w 70"/>
                  <a:gd name="T71" fmla="*/ 28 h 72"/>
                  <a:gd name="T72" fmla="*/ 62 w 70"/>
                  <a:gd name="T73" fmla="*/ 28 h 72"/>
                  <a:gd name="T74" fmla="*/ 38 w 70"/>
                  <a:gd name="T75" fmla="*/ 35 h 72"/>
                  <a:gd name="T76" fmla="*/ 37 w 70"/>
                  <a:gd name="T77" fmla="*/ 31 h 72"/>
                  <a:gd name="T78" fmla="*/ 36 w 70"/>
                  <a:gd name="T79" fmla="*/ 30 h 72"/>
                  <a:gd name="T80" fmla="*/ 27 w 70"/>
                  <a:gd name="T81" fmla="*/ 8 h 72"/>
                  <a:gd name="T82" fmla="*/ 27 w 70"/>
                  <a:gd name="T83" fmla="*/ 8 h 72"/>
                  <a:gd name="T84" fmla="*/ 8 w 70"/>
                  <a:gd name="T85" fmla="*/ 28 h 72"/>
                  <a:gd name="T86" fmla="*/ 30 w 70"/>
                  <a:gd name="T87" fmla="*/ 37 h 72"/>
                  <a:gd name="T88" fmla="*/ 30 w 70"/>
                  <a:gd name="T89" fmla="*/ 38 h 72"/>
                  <a:gd name="T90" fmla="*/ 16 w 70"/>
                  <a:gd name="T91" fmla="*/ 57 h 72"/>
                  <a:gd name="T92" fmla="*/ 16 w 70"/>
                  <a:gd name="T93" fmla="*/ 57 h 72"/>
                  <a:gd name="T94" fmla="*/ 42 w 70"/>
                  <a:gd name="T95" fmla="*/ 64 h 72"/>
                  <a:gd name="T96" fmla="*/ 39 w 70"/>
                  <a:gd name="T97" fmla="*/ 40 h 72"/>
                  <a:gd name="T98" fmla="*/ 39 w 70"/>
                  <a:gd name="T99" fmla="*/ 39 h 72"/>
                  <a:gd name="T100" fmla="*/ 62 w 70"/>
                  <a:gd name="T101" fmla="*/ 43 h 72"/>
                  <a:gd name="T102" fmla="*/ 62 w 70"/>
                  <a:gd name="T10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72">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58">
                <a:extLst>
                  <a:ext uri="{FF2B5EF4-FFF2-40B4-BE49-F238E27FC236}">
                    <a16:creationId xmlns:a16="http://schemas.microsoft.com/office/drawing/2014/main" id="{827A4E0C-47E0-4453-95F1-D3BE5DDF8295}"/>
                  </a:ext>
                </a:extLst>
              </p:cNvPr>
              <p:cNvSpPr>
                <a:spLocks noEditPoints="1"/>
              </p:cNvSpPr>
              <p:nvPr/>
            </p:nvSpPr>
            <p:spPr bwMode="auto">
              <a:xfrm>
                <a:off x="1030288" y="2438401"/>
                <a:ext cx="90488" cy="95250"/>
              </a:xfrm>
              <a:custGeom>
                <a:avLst/>
                <a:gdLst>
                  <a:gd name="T0" fmla="*/ 85 w 85"/>
                  <a:gd name="T1" fmla="*/ 48 h 89"/>
                  <a:gd name="T2" fmla="*/ 85 w 85"/>
                  <a:gd name="T3" fmla="*/ 41 h 89"/>
                  <a:gd name="T4" fmla="*/ 75 w 85"/>
                  <a:gd name="T5" fmla="*/ 37 h 89"/>
                  <a:gd name="T6" fmla="*/ 74 w 85"/>
                  <a:gd name="T7" fmla="*/ 33 h 89"/>
                  <a:gd name="T8" fmla="*/ 81 w 85"/>
                  <a:gd name="T9" fmla="*/ 25 h 89"/>
                  <a:gd name="T10" fmla="*/ 78 w 85"/>
                  <a:gd name="T11" fmla="*/ 19 h 89"/>
                  <a:gd name="T12" fmla="*/ 68 w 85"/>
                  <a:gd name="T13" fmla="*/ 21 h 89"/>
                  <a:gd name="T14" fmla="*/ 68 w 85"/>
                  <a:gd name="T15" fmla="*/ 21 h 89"/>
                  <a:gd name="T16" fmla="*/ 65 w 85"/>
                  <a:gd name="T17" fmla="*/ 18 h 89"/>
                  <a:gd name="T18" fmla="*/ 65 w 85"/>
                  <a:gd name="T19" fmla="*/ 18 h 89"/>
                  <a:gd name="T20" fmla="*/ 67 w 85"/>
                  <a:gd name="T21" fmla="*/ 7 h 89"/>
                  <a:gd name="T22" fmla="*/ 61 w 85"/>
                  <a:gd name="T23" fmla="*/ 4 h 89"/>
                  <a:gd name="T24" fmla="*/ 53 w 85"/>
                  <a:gd name="T25" fmla="*/ 11 h 89"/>
                  <a:gd name="T26" fmla="*/ 53 w 85"/>
                  <a:gd name="T27" fmla="*/ 11 h 89"/>
                  <a:gd name="T28" fmla="*/ 49 w 85"/>
                  <a:gd name="T29" fmla="*/ 10 h 89"/>
                  <a:gd name="T30" fmla="*/ 49 w 85"/>
                  <a:gd name="T31" fmla="*/ 10 h 89"/>
                  <a:gd name="T32" fmla="*/ 46 w 85"/>
                  <a:gd name="T33" fmla="*/ 0 h 89"/>
                  <a:gd name="T34" fmla="*/ 39 w 85"/>
                  <a:gd name="T35" fmla="*/ 0 h 89"/>
                  <a:gd name="T36" fmla="*/ 36 w 85"/>
                  <a:gd name="T37" fmla="*/ 10 h 89"/>
                  <a:gd name="T38" fmla="*/ 36 w 85"/>
                  <a:gd name="T39" fmla="*/ 10 h 89"/>
                  <a:gd name="T40" fmla="*/ 32 w 85"/>
                  <a:gd name="T41" fmla="*/ 11 h 89"/>
                  <a:gd name="T42" fmla="*/ 32 w 85"/>
                  <a:gd name="T43" fmla="*/ 11 h 89"/>
                  <a:gd name="T44" fmla="*/ 24 w 85"/>
                  <a:gd name="T45" fmla="*/ 4 h 89"/>
                  <a:gd name="T46" fmla="*/ 18 w 85"/>
                  <a:gd name="T47" fmla="*/ 7 h 89"/>
                  <a:gd name="T48" fmla="*/ 20 w 85"/>
                  <a:gd name="T49" fmla="*/ 18 h 89"/>
                  <a:gd name="T50" fmla="*/ 20 w 85"/>
                  <a:gd name="T51" fmla="*/ 18 h 89"/>
                  <a:gd name="T52" fmla="*/ 17 w 85"/>
                  <a:gd name="T53" fmla="*/ 21 h 89"/>
                  <a:gd name="T54" fmla="*/ 17 w 85"/>
                  <a:gd name="T55" fmla="*/ 21 h 89"/>
                  <a:gd name="T56" fmla="*/ 7 w 85"/>
                  <a:gd name="T57" fmla="*/ 19 h 89"/>
                  <a:gd name="T58" fmla="*/ 4 w 85"/>
                  <a:gd name="T59" fmla="*/ 25 h 89"/>
                  <a:gd name="T60" fmla="*/ 10 w 85"/>
                  <a:gd name="T61" fmla="*/ 33 h 89"/>
                  <a:gd name="T62" fmla="*/ 9 w 85"/>
                  <a:gd name="T63" fmla="*/ 37 h 89"/>
                  <a:gd name="T64" fmla="*/ 0 w 85"/>
                  <a:gd name="T65" fmla="*/ 41 h 89"/>
                  <a:gd name="T66" fmla="*/ 0 w 85"/>
                  <a:gd name="T67" fmla="*/ 48 h 89"/>
                  <a:gd name="T68" fmla="*/ 9 w 85"/>
                  <a:gd name="T69" fmla="*/ 51 h 89"/>
                  <a:gd name="T70" fmla="*/ 10 w 85"/>
                  <a:gd name="T71" fmla="*/ 55 h 89"/>
                  <a:gd name="T72" fmla="*/ 4 w 85"/>
                  <a:gd name="T73" fmla="*/ 63 h 89"/>
                  <a:gd name="T74" fmla="*/ 7 w 85"/>
                  <a:gd name="T75" fmla="*/ 69 h 89"/>
                  <a:gd name="T76" fmla="*/ 17 w 85"/>
                  <a:gd name="T77" fmla="*/ 67 h 89"/>
                  <a:gd name="T78" fmla="*/ 20 w 85"/>
                  <a:gd name="T79" fmla="*/ 71 h 89"/>
                  <a:gd name="T80" fmla="*/ 18 w 85"/>
                  <a:gd name="T81" fmla="*/ 81 h 89"/>
                  <a:gd name="T82" fmla="*/ 24 w 85"/>
                  <a:gd name="T83" fmla="*/ 84 h 89"/>
                  <a:gd name="T84" fmla="*/ 32 w 85"/>
                  <a:gd name="T85" fmla="*/ 78 h 89"/>
                  <a:gd name="T86" fmla="*/ 36 w 85"/>
                  <a:gd name="T87" fmla="*/ 79 h 89"/>
                  <a:gd name="T88" fmla="*/ 39 w 85"/>
                  <a:gd name="T89" fmla="*/ 89 h 89"/>
                  <a:gd name="T90" fmla="*/ 46 w 85"/>
                  <a:gd name="T91" fmla="*/ 89 h 89"/>
                  <a:gd name="T92" fmla="*/ 49 w 85"/>
                  <a:gd name="T93" fmla="*/ 79 h 89"/>
                  <a:gd name="T94" fmla="*/ 53 w 85"/>
                  <a:gd name="T95" fmla="*/ 78 h 89"/>
                  <a:gd name="T96" fmla="*/ 61 w 85"/>
                  <a:gd name="T97" fmla="*/ 84 h 89"/>
                  <a:gd name="T98" fmla="*/ 67 w 85"/>
                  <a:gd name="T99" fmla="*/ 81 h 89"/>
                  <a:gd name="T100" fmla="*/ 65 w 85"/>
                  <a:gd name="T101" fmla="*/ 71 h 89"/>
                  <a:gd name="T102" fmla="*/ 68 w 85"/>
                  <a:gd name="T103" fmla="*/ 67 h 89"/>
                  <a:gd name="T104" fmla="*/ 78 w 85"/>
                  <a:gd name="T105" fmla="*/ 69 h 89"/>
                  <a:gd name="T106" fmla="*/ 81 w 85"/>
                  <a:gd name="T107" fmla="*/ 63 h 89"/>
                  <a:gd name="T108" fmla="*/ 74 w 85"/>
                  <a:gd name="T109" fmla="*/ 55 h 89"/>
                  <a:gd name="T110" fmla="*/ 75 w 85"/>
                  <a:gd name="T111" fmla="*/ 51 h 89"/>
                  <a:gd name="T112" fmla="*/ 85 w 85"/>
                  <a:gd name="T113" fmla="*/ 48 h 89"/>
                  <a:gd name="T114" fmla="*/ 42 w 85"/>
                  <a:gd name="T115" fmla="*/ 62 h 89"/>
                  <a:gd name="T116" fmla="*/ 25 w 85"/>
                  <a:gd name="T117" fmla="*/ 44 h 89"/>
                  <a:gd name="T118" fmla="*/ 42 w 85"/>
                  <a:gd name="T119" fmla="*/ 27 h 89"/>
                  <a:gd name="T120" fmla="*/ 59 w 85"/>
                  <a:gd name="T121" fmla="*/ 44 h 89"/>
                  <a:gd name="T122" fmla="*/ 42 w 85"/>
                  <a:gd name="T12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9">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59">
                <a:extLst>
                  <a:ext uri="{FF2B5EF4-FFF2-40B4-BE49-F238E27FC236}">
                    <a16:creationId xmlns:a16="http://schemas.microsoft.com/office/drawing/2014/main" id="{E8869739-8225-4F2B-BDB3-E630A7495986}"/>
                  </a:ext>
                </a:extLst>
              </p:cNvPr>
              <p:cNvSpPr>
                <a:spLocks noEditPoints="1"/>
              </p:cNvSpPr>
              <p:nvPr/>
            </p:nvSpPr>
            <p:spPr bwMode="auto">
              <a:xfrm>
                <a:off x="1200150" y="2738438"/>
                <a:ext cx="28575" cy="31750"/>
              </a:xfrm>
              <a:custGeom>
                <a:avLst/>
                <a:gdLst>
                  <a:gd name="T0" fmla="*/ 27 w 27"/>
                  <a:gd name="T1" fmla="*/ 16 h 29"/>
                  <a:gd name="T2" fmla="*/ 27 w 27"/>
                  <a:gd name="T3" fmla="*/ 14 h 29"/>
                  <a:gd name="T4" fmla="*/ 24 w 27"/>
                  <a:gd name="T5" fmla="*/ 13 h 29"/>
                  <a:gd name="T6" fmla="*/ 24 w 27"/>
                  <a:gd name="T7" fmla="*/ 11 h 29"/>
                  <a:gd name="T8" fmla="*/ 26 w 27"/>
                  <a:gd name="T9" fmla="*/ 9 h 29"/>
                  <a:gd name="T10" fmla="*/ 25 w 27"/>
                  <a:gd name="T11" fmla="*/ 7 h 29"/>
                  <a:gd name="T12" fmla="*/ 22 w 27"/>
                  <a:gd name="T13" fmla="*/ 7 h 29"/>
                  <a:gd name="T14" fmla="*/ 22 w 27"/>
                  <a:gd name="T15" fmla="*/ 7 h 29"/>
                  <a:gd name="T16" fmla="*/ 21 w 27"/>
                  <a:gd name="T17" fmla="*/ 6 h 29"/>
                  <a:gd name="T18" fmla="*/ 21 w 27"/>
                  <a:gd name="T19" fmla="*/ 6 h 29"/>
                  <a:gd name="T20" fmla="*/ 21 w 27"/>
                  <a:gd name="T21" fmla="*/ 3 h 29"/>
                  <a:gd name="T22" fmla="*/ 19 w 27"/>
                  <a:gd name="T23" fmla="*/ 2 h 29"/>
                  <a:gd name="T24" fmla="*/ 17 w 27"/>
                  <a:gd name="T25" fmla="*/ 4 h 29"/>
                  <a:gd name="T26" fmla="*/ 17 w 27"/>
                  <a:gd name="T27" fmla="*/ 4 h 29"/>
                  <a:gd name="T28" fmla="*/ 16 w 27"/>
                  <a:gd name="T29" fmla="*/ 4 h 29"/>
                  <a:gd name="T30" fmla="*/ 16 w 27"/>
                  <a:gd name="T31" fmla="*/ 4 h 29"/>
                  <a:gd name="T32" fmla="*/ 15 w 27"/>
                  <a:gd name="T33" fmla="*/ 0 h 29"/>
                  <a:gd name="T34" fmla="*/ 12 w 27"/>
                  <a:gd name="T35" fmla="*/ 0 h 29"/>
                  <a:gd name="T36" fmla="*/ 11 w 27"/>
                  <a:gd name="T37" fmla="*/ 4 h 29"/>
                  <a:gd name="T38" fmla="*/ 11 w 27"/>
                  <a:gd name="T39" fmla="*/ 4 h 29"/>
                  <a:gd name="T40" fmla="*/ 10 w 27"/>
                  <a:gd name="T41" fmla="*/ 4 h 29"/>
                  <a:gd name="T42" fmla="*/ 10 w 27"/>
                  <a:gd name="T43" fmla="*/ 4 h 29"/>
                  <a:gd name="T44" fmla="*/ 7 w 27"/>
                  <a:gd name="T45" fmla="*/ 2 h 29"/>
                  <a:gd name="T46" fmla="*/ 6 w 27"/>
                  <a:gd name="T47" fmla="*/ 3 h 29"/>
                  <a:gd name="T48" fmla="*/ 6 w 27"/>
                  <a:gd name="T49" fmla="*/ 6 h 29"/>
                  <a:gd name="T50" fmla="*/ 6 w 27"/>
                  <a:gd name="T51" fmla="*/ 6 h 29"/>
                  <a:gd name="T52" fmla="*/ 5 w 27"/>
                  <a:gd name="T53" fmla="*/ 7 h 29"/>
                  <a:gd name="T54" fmla="*/ 5 w 27"/>
                  <a:gd name="T55" fmla="*/ 7 h 29"/>
                  <a:gd name="T56" fmla="*/ 2 w 27"/>
                  <a:gd name="T57" fmla="*/ 7 h 29"/>
                  <a:gd name="T58" fmla="*/ 1 w 27"/>
                  <a:gd name="T59" fmla="*/ 9 h 29"/>
                  <a:gd name="T60" fmla="*/ 3 w 27"/>
                  <a:gd name="T61" fmla="*/ 11 h 29"/>
                  <a:gd name="T62" fmla="*/ 3 w 27"/>
                  <a:gd name="T63" fmla="*/ 13 h 29"/>
                  <a:gd name="T64" fmla="*/ 0 w 27"/>
                  <a:gd name="T65" fmla="*/ 14 h 29"/>
                  <a:gd name="T66" fmla="*/ 0 w 27"/>
                  <a:gd name="T67" fmla="*/ 16 h 29"/>
                  <a:gd name="T68" fmla="*/ 3 w 27"/>
                  <a:gd name="T69" fmla="*/ 17 h 29"/>
                  <a:gd name="T70" fmla="*/ 3 w 27"/>
                  <a:gd name="T71" fmla="*/ 19 h 29"/>
                  <a:gd name="T72" fmla="*/ 1 w 27"/>
                  <a:gd name="T73" fmla="*/ 21 h 29"/>
                  <a:gd name="T74" fmla="*/ 2 w 27"/>
                  <a:gd name="T75" fmla="*/ 23 h 29"/>
                  <a:gd name="T76" fmla="*/ 5 w 27"/>
                  <a:gd name="T77" fmla="*/ 22 h 29"/>
                  <a:gd name="T78" fmla="*/ 6 w 27"/>
                  <a:gd name="T79" fmla="*/ 23 h 29"/>
                  <a:gd name="T80" fmla="*/ 6 w 27"/>
                  <a:gd name="T81" fmla="*/ 27 h 29"/>
                  <a:gd name="T82" fmla="*/ 7 w 27"/>
                  <a:gd name="T83" fmla="*/ 28 h 29"/>
                  <a:gd name="T84" fmla="*/ 10 w 27"/>
                  <a:gd name="T85" fmla="*/ 26 h 29"/>
                  <a:gd name="T86" fmla="*/ 11 w 27"/>
                  <a:gd name="T87" fmla="*/ 26 h 29"/>
                  <a:gd name="T88" fmla="*/ 12 w 27"/>
                  <a:gd name="T89" fmla="*/ 29 h 29"/>
                  <a:gd name="T90" fmla="*/ 15 w 27"/>
                  <a:gd name="T91" fmla="*/ 29 h 29"/>
                  <a:gd name="T92" fmla="*/ 16 w 27"/>
                  <a:gd name="T93" fmla="*/ 26 h 29"/>
                  <a:gd name="T94" fmla="*/ 17 w 27"/>
                  <a:gd name="T95" fmla="*/ 26 h 29"/>
                  <a:gd name="T96" fmla="*/ 19 w 27"/>
                  <a:gd name="T97" fmla="*/ 28 h 29"/>
                  <a:gd name="T98" fmla="*/ 21 w 27"/>
                  <a:gd name="T99" fmla="*/ 27 h 29"/>
                  <a:gd name="T100" fmla="*/ 21 w 27"/>
                  <a:gd name="T101" fmla="*/ 23 h 29"/>
                  <a:gd name="T102" fmla="*/ 22 w 27"/>
                  <a:gd name="T103" fmla="*/ 22 h 29"/>
                  <a:gd name="T104" fmla="*/ 25 w 27"/>
                  <a:gd name="T105" fmla="*/ 23 h 29"/>
                  <a:gd name="T106" fmla="*/ 26 w 27"/>
                  <a:gd name="T107" fmla="*/ 21 h 29"/>
                  <a:gd name="T108" fmla="*/ 24 w 27"/>
                  <a:gd name="T109" fmla="*/ 19 h 29"/>
                  <a:gd name="T110" fmla="*/ 24 w 27"/>
                  <a:gd name="T111" fmla="*/ 17 h 29"/>
                  <a:gd name="T112" fmla="*/ 27 w 27"/>
                  <a:gd name="T113" fmla="*/ 16 h 29"/>
                  <a:gd name="T114" fmla="*/ 13 w 27"/>
                  <a:gd name="T115" fmla="*/ 21 h 29"/>
                  <a:gd name="T116" fmla="*/ 8 w 27"/>
                  <a:gd name="T117" fmla="*/ 15 h 29"/>
                  <a:gd name="T118" fmla="*/ 13 w 27"/>
                  <a:gd name="T119" fmla="*/ 9 h 29"/>
                  <a:gd name="T120" fmla="*/ 19 w 27"/>
                  <a:gd name="T121" fmla="*/ 15 h 29"/>
                  <a:gd name="T122" fmla="*/ 13 w 27"/>
                  <a:gd name="T1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9">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0">
                <a:extLst>
                  <a:ext uri="{FF2B5EF4-FFF2-40B4-BE49-F238E27FC236}">
                    <a16:creationId xmlns:a16="http://schemas.microsoft.com/office/drawing/2014/main" id="{F7AFD736-24A5-45C5-B357-45DB98E23C48}"/>
                  </a:ext>
                </a:extLst>
              </p:cNvPr>
              <p:cNvSpPr>
                <a:spLocks noEditPoints="1"/>
              </p:cNvSpPr>
              <p:nvPr/>
            </p:nvSpPr>
            <p:spPr bwMode="auto">
              <a:xfrm>
                <a:off x="1347788" y="2432051"/>
                <a:ext cx="50800" cy="50800"/>
              </a:xfrm>
              <a:custGeom>
                <a:avLst/>
                <a:gdLst>
                  <a:gd name="T0" fmla="*/ 47 w 47"/>
                  <a:gd name="T1" fmla="*/ 27 h 49"/>
                  <a:gd name="T2" fmla="*/ 47 w 47"/>
                  <a:gd name="T3" fmla="*/ 23 h 49"/>
                  <a:gd name="T4" fmla="*/ 42 w 47"/>
                  <a:gd name="T5" fmla="*/ 21 h 49"/>
                  <a:gd name="T6" fmla="*/ 41 w 47"/>
                  <a:gd name="T7" fmla="*/ 19 h 49"/>
                  <a:gd name="T8" fmla="*/ 45 w 47"/>
                  <a:gd name="T9" fmla="*/ 14 h 49"/>
                  <a:gd name="T10" fmla="*/ 43 w 47"/>
                  <a:gd name="T11" fmla="*/ 11 h 49"/>
                  <a:gd name="T12" fmla="*/ 38 w 47"/>
                  <a:gd name="T13" fmla="*/ 12 h 49"/>
                  <a:gd name="T14" fmla="*/ 38 w 47"/>
                  <a:gd name="T15" fmla="*/ 12 h 49"/>
                  <a:gd name="T16" fmla="*/ 36 w 47"/>
                  <a:gd name="T17" fmla="*/ 10 h 49"/>
                  <a:gd name="T18" fmla="*/ 36 w 47"/>
                  <a:gd name="T19" fmla="*/ 10 h 49"/>
                  <a:gd name="T20" fmla="*/ 37 w 47"/>
                  <a:gd name="T21" fmla="*/ 5 h 49"/>
                  <a:gd name="T22" fmla="*/ 34 w 47"/>
                  <a:gd name="T23" fmla="*/ 3 h 49"/>
                  <a:gd name="T24" fmla="*/ 30 w 47"/>
                  <a:gd name="T25" fmla="*/ 7 h 49"/>
                  <a:gd name="T26" fmla="*/ 30 w 47"/>
                  <a:gd name="T27" fmla="*/ 7 h 49"/>
                  <a:gd name="T28" fmla="*/ 27 w 47"/>
                  <a:gd name="T29" fmla="*/ 6 h 49"/>
                  <a:gd name="T30" fmla="*/ 27 w 47"/>
                  <a:gd name="T31" fmla="*/ 6 h 49"/>
                  <a:gd name="T32" fmla="*/ 26 w 47"/>
                  <a:gd name="T33" fmla="*/ 0 h 49"/>
                  <a:gd name="T34" fmla="*/ 22 w 47"/>
                  <a:gd name="T35" fmla="*/ 0 h 49"/>
                  <a:gd name="T36" fmla="*/ 20 w 47"/>
                  <a:gd name="T37" fmla="*/ 6 h 49"/>
                  <a:gd name="T38" fmla="*/ 20 w 47"/>
                  <a:gd name="T39" fmla="*/ 6 h 49"/>
                  <a:gd name="T40" fmla="*/ 18 w 47"/>
                  <a:gd name="T41" fmla="*/ 7 h 49"/>
                  <a:gd name="T42" fmla="*/ 18 w 47"/>
                  <a:gd name="T43" fmla="*/ 7 h 49"/>
                  <a:gd name="T44" fmla="*/ 14 w 47"/>
                  <a:gd name="T45" fmla="*/ 3 h 49"/>
                  <a:gd name="T46" fmla="*/ 10 w 47"/>
                  <a:gd name="T47" fmla="*/ 5 h 49"/>
                  <a:gd name="T48" fmla="*/ 12 w 47"/>
                  <a:gd name="T49" fmla="*/ 10 h 49"/>
                  <a:gd name="T50" fmla="*/ 12 w 47"/>
                  <a:gd name="T51" fmla="*/ 10 h 49"/>
                  <a:gd name="T52" fmla="*/ 10 w 47"/>
                  <a:gd name="T53" fmla="*/ 12 h 49"/>
                  <a:gd name="T54" fmla="*/ 10 w 47"/>
                  <a:gd name="T55" fmla="*/ 12 h 49"/>
                  <a:gd name="T56" fmla="*/ 4 w 47"/>
                  <a:gd name="T57" fmla="*/ 11 h 49"/>
                  <a:gd name="T58" fmla="*/ 3 w 47"/>
                  <a:gd name="T59" fmla="*/ 14 h 49"/>
                  <a:gd name="T60" fmla="*/ 6 w 47"/>
                  <a:gd name="T61" fmla="*/ 19 h 49"/>
                  <a:gd name="T62" fmla="*/ 6 w 47"/>
                  <a:gd name="T63" fmla="*/ 21 h 49"/>
                  <a:gd name="T64" fmla="*/ 0 w 47"/>
                  <a:gd name="T65" fmla="*/ 23 h 49"/>
                  <a:gd name="T66" fmla="*/ 0 w 47"/>
                  <a:gd name="T67" fmla="*/ 27 h 49"/>
                  <a:gd name="T68" fmla="*/ 6 w 47"/>
                  <a:gd name="T69" fmla="*/ 29 h 49"/>
                  <a:gd name="T70" fmla="*/ 6 w 47"/>
                  <a:gd name="T71" fmla="*/ 31 h 49"/>
                  <a:gd name="T72" fmla="*/ 3 w 47"/>
                  <a:gd name="T73" fmla="*/ 35 h 49"/>
                  <a:gd name="T74" fmla="*/ 4 w 47"/>
                  <a:gd name="T75" fmla="*/ 39 h 49"/>
                  <a:gd name="T76" fmla="*/ 10 w 47"/>
                  <a:gd name="T77" fmla="*/ 38 h 49"/>
                  <a:gd name="T78" fmla="*/ 12 w 47"/>
                  <a:gd name="T79" fmla="*/ 39 h 49"/>
                  <a:gd name="T80" fmla="*/ 10 w 47"/>
                  <a:gd name="T81" fmla="*/ 45 h 49"/>
                  <a:gd name="T82" fmla="*/ 14 w 47"/>
                  <a:gd name="T83" fmla="*/ 47 h 49"/>
                  <a:gd name="T84" fmla="*/ 18 w 47"/>
                  <a:gd name="T85" fmla="*/ 43 h 49"/>
                  <a:gd name="T86" fmla="*/ 20 w 47"/>
                  <a:gd name="T87" fmla="*/ 44 h 49"/>
                  <a:gd name="T88" fmla="*/ 22 w 47"/>
                  <a:gd name="T89" fmla="*/ 49 h 49"/>
                  <a:gd name="T90" fmla="*/ 26 w 47"/>
                  <a:gd name="T91" fmla="*/ 49 h 49"/>
                  <a:gd name="T92" fmla="*/ 27 w 47"/>
                  <a:gd name="T93" fmla="*/ 44 h 49"/>
                  <a:gd name="T94" fmla="*/ 30 w 47"/>
                  <a:gd name="T95" fmla="*/ 43 h 49"/>
                  <a:gd name="T96" fmla="*/ 34 w 47"/>
                  <a:gd name="T97" fmla="*/ 47 h 49"/>
                  <a:gd name="T98" fmla="*/ 37 w 47"/>
                  <a:gd name="T99" fmla="*/ 45 h 49"/>
                  <a:gd name="T100" fmla="*/ 36 w 47"/>
                  <a:gd name="T101" fmla="*/ 39 h 49"/>
                  <a:gd name="T102" fmla="*/ 38 w 47"/>
                  <a:gd name="T103" fmla="*/ 38 h 49"/>
                  <a:gd name="T104" fmla="*/ 43 w 47"/>
                  <a:gd name="T105" fmla="*/ 39 h 49"/>
                  <a:gd name="T106" fmla="*/ 45 w 47"/>
                  <a:gd name="T107" fmla="*/ 35 h 49"/>
                  <a:gd name="T108" fmla="*/ 41 w 47"/>
                  <a:gd name="T109" fmla="*/ 31 h 49"/>
                  <a:gd name="T110" fmla="*/ 42 w 47"/>
                  <a:gd name="T111" fmla="*/ 29 h 49"/>
                  <a:gd name="T112" fmla="*/ 47 w 47"/>
                  <a:gd name="T113" fmla="*/ 27 h 49"/>
                  <a:gd name="T114" fmla="*/ 24 w 47"/>
                  <a:gd name="T115" fmla="*/ 35 h 49"/>
                  <a:gd name="T116" fmla="*/ 14 w 47"/>
                  <a:gd name="T117" fmla="*/ 25 h 49"/>
                  <a:gd name="T118" fmla="*/ 24 w 47"/>
                  <a:gd name="T119" fmla="*/ 15 h 49"/>
                  <a:gd name="T120" fmla="*/ 33 w 47"/>
                  <a:gd name="T121" fmla="*/ 25 h 49"/>
                  <a:gd name="T122" fmla="*/ 24 w 47"/>
                  <a:gd name="T123"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49">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61">
                <a:extLst>
                  <a:ext uri="{FF2B5EF4-FFF2-40B4-BE49-F238E27FC236}">
                    <a16:creationId xmlns:a16="http://schemas.microsoft.com/office/drawing/2014/main" id="{A2D72D0F-47EF-498D-B3E1-B4F29AF771C6}"/>
                  </a:ext>
                </a:extLst>
              </p:cNvPr>
              <p:cNvSpPr>
                <a:spLocks noEditPoints="1"/>
              </p:cNvSpPr>
              <p:nvPr/>
            </p:nvSpPr>
            <p:spPr bwMode="auto">
              <a:xfrm>
                <a:off x="1270000" y="2611438"/>
                <a:ext cx="49213" cy="53975"/>
              </a:xfrm>
              <a:custGeom>
                <a:avLst/>
                <a:gdLst>
                  <a:gd name="T0" fmla="*/ 46 w 47"/>
                  <a:gd name="T1" fmla="*/ 35 h 50"/>
                  <a:gd name="T2" fmla="*/ 47 w 47"/>
                  <a:gd name="T3" fmla="*/ 31 h 50"/>
                  <a:gd name="T4" fmla="*/ 42 w 47"/>
                  <a:gd name="T5" fmla="*/ 27 h 50"/>
                  <a:gd name="T6" fmla="*/ 42 w 47"/>
                  <a:gd name="T7" fmla="*/ 25 h 50"/>
                  <a:gd name="T8" fmla="*/ 47 w 47"/>
                  <a:gd name="T9" fmla="*/ 22 h 50"/>
                  <a:gd name="T10" fmla="*/ 46 w 47"/>
                  <a:gd name="T11" fmla="*/ 18 h 50"/>
                  <a:gd name="T12" fmla="*/ 41 w 47"/>
                  <a:gd name="T13" fmla="*/ 17 h 50"/>
                  <a:gd name="T14" fmla="*/ 41 w 47"/>
                  <a:gd name="T15" fmla="*/ 17 h 50"/>
                  <a:gd name="T16" fmla="*/ 40 w 47"/>
                  <a:gd name="T17" fmla="*/ 15 h 50"/>
                  <a:gd name="T18" fmla="*/ 40 w 47"/>
                  <a:gd name="T19" fmla="*/ 15 h 50"/>
                  <a:gd name="T20" fmla="*/ 42 w 47"/>
                  <a:gd name="T21" fmla="*/ 10 h 50"/>
                  <a:gd name="T22" fmla="*/ 40 w 47"/>
                  <a:gd name="T23" fmla="*/ 7 h 50"/>
                  <a:gd name="T24" fmla="*/ 35 w 47"/>
                  <a:gd name="T25" fmla="*/ 9 h 50"/>
                  <a:gd name="T26" fmla="*/ 35 w 47"/>
                  <a:gd name="T27" fmla="*/ 9 h 50"/>
                  <a:gd name="T28" fmla="*/ 33 w 47"/>
                  <a:gd name="T29" fmla="*/ 8 h 50"/>
                  <a:gd name="T30" fmla="*/ 33 w 47"/>
                  <a:gd name="T31" fmla="*/ 8 h 50"/>
                  <a:gd name="T32" fmla="*/ 33 w 47"/>
                  <a:gd name="T33" fmla="*/ 2 h 50"/>
                  <a:gd name="T34" fmla="*/ 29 w 47"/>
                  <a:gd name="T35" fmla="*/ 1 h 50"/>
                  <a:gd name="T36" fmla="*/ 25 w 47"/>
                  <a:gd name="T37" fmla="*/ 5 h 50"/>
                  <a:gd name="T38" fmla="*/ 25 w 47"/>
                  <a:gd name="T39" fmla="*/ 5 h 50"/>
                  <a:gd name="T40" fmla="*/ 23 w 47"/>
                  <a:gd name="T41" fmla="*/ 5 h 50"/>
                  <a:gd name="T42" fmla="*/ 23 w 47"/>
                  <a:gd name="T43" fmla="*/ 5 h 50"/>
                  <a:gd name="T44" fmla="*/ 20 w 47"/>
                  <a:gd name="T45" fmla="*/ 0 h 50"/>
                  <a:gd name="T46" fmla="*/ 16 w 47"/>
                  <a:gd name="T47" fmla="*/ 1 h 50"/>
                  <a:gd name="T48" fmla="*/ 16 w 47"/>
                  <a:gd name="T49" fmla="*/ 7 h 50"/>
                  <a:gd name="T50" fmla="*/ 16 w 47"/>
                  <a:gd name="T51" fmla="*/ 7 h 50"/>
                  <a:gd name="T52" fmla="*/ 14 w 47"/>
                  <a:gd name="T53" fmla="*/ 8 h 50"/>
                  <a:gd name="T54" fmla="*/ 14 w 47"/>
                  <a:gd name="T55" fmla="*/ 8 h 50"/>
                  <a:gd name="T56" fmla="*/ 9 w 47"/>
                  <a:gd name="T57" fmla="*/ 5 h 50"/>
                  <a:gd name="T58" fmla="*/ 6 w 47"/>
                  <a:gd name="T59" fmla="*/ 8 h 50"/>
                  <a:gd name="T60" fmla="*/ 8 w 47"/>
                  <a:gd name="T61" fmla="*/ 13 h 50"/>
                  <a:gd name="T62" fmla="*/ 7 w 47"/>
                  <a:gd name="T63" fmla="*/ 15 h 50"/>
                  <a:gd name="T64" fmla="*/ 1 w 47"/>
                  <a:gd name="T65" fmla="*/ 15 h 50"/>
                  <a:gd name="T66" fmla="*/ 0 w 47"/>
                  <a:gd name="T67" fmla="*/ 19 h 50"/>
                  <a:gd name="T68" fmla="*/ 4 w 47"/>
                  <a:gd name="T69" fmla="*/ 23 h 50"/>
                  <a:gd name="T70" fmla="*/ 4 w 47"/>
                  <a:gd name="T71" fmla="*/ 25 h 50"/>
                  <a:gd name="T72" fmla="*/ 0 w 47"/>
                  <a:gd name="T73" fmla="*/ 28 h 50"/>
                  <a:gd name="T74" fmla="*/ 0 w 47"/>
                  <a:gd name="T75" fmla="*/ 32 h 50"/>
                  <a:gd name="T76" fmla="*/ 6 w 47"/>
                  <a:gd name="T77" fmla="*/ 33 h 50"/>
                  <a:gd name="T78" fmla="*/ 7 w 47"/>
                  <a:gd name="T79" fmla="*/ 35 h 50"/>
                  <a:gd name="T80" fmla="*/ 4 w 47"/>
                  <a:gd name="T81" fmla="*/ 40 h 50"/>
                  <a:gd name="T82" fmla="*/ 7 w 47"/>
                  <a:gd name="T83" fmla="*/ 43 h 50"/>
                  <a:gd name="T84" fmla="*/ 12 w 47"/>
                  <a:gd name="T85" fmla="*/ 41 h 50"/>
                  <a:gd name="T86" fmla="*/ 14 w 47"/>
                  <a:gd name="T87" fmla="*/ 42 h 50"/>
                  <a:gd name="T88" fmla="*/ 14 w 47"/>
                  <a:gd name="T89" fmla="*/ 48 h 50"/>
                  <a:gd name="T90" fmla="*/ 18 w 47"/>
                  <a:gd name="T91" fmla="*/ 49 h 50"/>
                  <a:gd name="T92" fmla="*/ 21 w 47"/>
                  <a:gd name="T93" fmla="*/ 45 h 50"/>
                  <a:gd name="T94" fmla="*/ 24 w 47"/>
                  <a:gd name="T95" fmla="*/ 45 h 50"/>
                  <a:gd name="T96" fmla="*/ 27 w 47"/>
                  <a:gd name="T97" fmla="*/ 50 h 50"/>
                  <a:gd name="T98" fmla="*/ 30 w 47"/>
                  <a:gd name="T99" fmla="*/ 49 h 50"/>
                  <a:gd name="T100" fmla="*/ 31 w 47"/>
                  <a:gd name="T101" fmla="*/ 43 h 50"/>
                  <a:gd name="T102" fmla="*/ 33 w 47"/>
                  <a:gd name="T103" fmla="*/ 42 h 50"/>
                  <a:gd name="T104" fmla="*/ 38 w 47"/>
                  <a:gd name="T105" fmla="*/ 45 h 50"/>
                  <a:gd name="T106" fmla="*/ 41 w 47"/>
                  <a:gd name="T107" fmla="*/ 42 h 50"/>
                  <a:gd name="T108" fmla="*/ 39 w 47"/>
                  <a:gd name="T109" fmla="*/ 37 h 50"/>
                  <a:gd name="T110" fmla="*/ 40 w 47"/>
                  <a:gd name="T111" fmla="*/ 35 h 50"/>
                  <a:gd name="T112" fmla="*/ 46 w 47"/>
                  <a:gd name="T113" fmla="*/ 35 h 50"/>
                  <a:gd name="T114" fmla="*/ 20 w 47"/>
                  <a:gd name="T115" fmla="*/ 35 h 50"/>
                  <a:gd name="T116" fmla="*/ 14 w 47"/>
                  <a:gd name="T117" fmla="*/ 22 h 50"/>
                  <a:gd name="T118" fmla="*/ 26 w 47"/>
                  <a:gd name="T119" fmla="*/ 16 h 50"/>
                  <a:gd name="T120" fmla="*/ 32 w 47"/>
                  <a:gd name="T121" fmla="*/ 28 h 50"/>
                  <a:gd name="T122" fmla="*/ 20 w 47"/>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0">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62">
                <a:extLst>
                  <a:ext uri="{FF2B5EF4-FFF2-40B4-BE49-F238E27FC236}">
                    <a16:creationId xmlns:a16="http://schemas.microsoft.com/office/drawing/2014/main" id="{B5A959DB-A04C-4F2C-92CE-7156CE086823}"/>
                  </a:ext>
                </a:extLst>
              </p:cNvPr>
              <p:cNvSpPr>
                <a:spLocks noEditPoints="1"/>
              </p:cNvSpPr>
              <p:nvPr/>
            </p:nvSpPr>
            <p:spPr bwMode="auto">
              <a:xfrm>
                <a:off x="996950" y="2262188"/>
                <a:ext cx="434975" cy="696913"/>
              </a:xfrm>
              <a:custGeom>
                <a:avLst/>
                <a:gdLst>
                  <a:gd name="T0" fmla="*/ 217 w 410"/>
                  <a:gd name="T1" fmla="*/ 18 h 658"/>
                  <a:gd name="T2" fmla="*/ 392 w 410"/>
                  <a:gd name="T3" fmla="*/ 217 h 658"/>
                  <a:gd name="T4" fmla="*/ 330 w 410"/>
                  <a:gd name="T5" fmla="*/ 366 h 658"/>
                  <a:gd name="T6" fmla="*/ 290 w 410"/>
                  <a:gd name="T7" fmla="*/ 484 h 658"/>
                  <a:gd name="T8" fmla="*/ 296 w 410"/>
                  <a:gd name="T9" fmla="*/ 508 h 658"/>
                  <a:gd name="T10" fmla="*/ 296 w 410"/>
                  <a:gd name="T11" fmla="*/ 537 h 658"/>
                  <a:gd name="T12" fmla="*/ 287 w 410"/>
                  <a:gd name="T13" fmla="*/ 564 h 658"/>
                  <a:gd name="T14" fmla="*/ 289 w 410"/>
                  <a:gd name="T15" fmla="*/ 580 h 658"/>
                  <a:gd name="T16" fmla="*/ 259 w 410"/>
                  <a:gd name="T17" fmla="*/ 605 h 658"/>
                  <a:gd name="T18" fmla="*/ 259 w 410"/>
                  <a:gd name="T19" fmla="*/ 615 h 658"/>
                  <a:gd name="T20" fmla="*/ 177 w 410"/>
                  <a:gd name="T21" fmla="*/ 640 h 658"/>
                  <a:gd name="T22" fmla="*/ 152 w 410"/>
                  <a:gd name="T23" fmla="*/ 608 h 658"/>
                  <a:gd name="T24" fmla="*/ 147 w 410"/>
                  <a:gd name="T25" fmla="*/ 605 h 658"/>
                  <a:gd name="T26" fmla="*/ 122 w 410"/>
                  <a:gd name="T27" fmla="*/ 573 h 658"/>
                  <a:gd name="T28" fmla="*/ 115 w 410"/>
                  <a:gd name="T29" fmla="*/ 544 h 658"/>
                  <a:gd name="T30" fmla="*/ 119 w 410"/>
                  <a:gd name="T31" fmla="*/ 523 h 658"/>
                  <a:gd name="T32" fmla="*/ 115 w 410"/>
                  <a:gd name="T33" fmla="*/ 502 h 658"/>
                  <a:gd name="T34" fmla="*/ 117 w 410"/>
                  <a:gd name="T35" fmla="*/ 432 h 658"/>
                  <a:gd name="T36" fmla="*/ 39 w 410"/>
                  <a:gd name="T37" fmla="*/ 310 h 658"/>
                  <a:gd name="T38" fmla="*/ 72 w 410"/>
                  <a:gd name="T39" fmla="*/ 76 h 658"/>
                  <a:gd name="T40" fmla="*/ 205 w 410"/>
                  <a:gd name="T41" fmla="*/ 18 h 658"/>
                  <a:gd name="T42" fmla="*/ 193 w 410"/>
                  <a:gd name="T43" fmla="*/ 1 h 658"/>
                  <a:gd name="T44" fmla="*/ 192 w 410"/>
                  <a:gd name="T45" fmla="*/ 1 h 658"/>
                  <a:gd name="T46" fmla="*/ 60 w 410"/>
                  <a:gd name="T47" fmla="*/ 64 h 658"/>
                  <a:gd name="T48" fmla="*/ 24 w 410"/>
                  <a:gd name="T49" fmla="*/ 317 h 658"/>
                  <a:gd name="T50" fmla="*/ 100 w 410"/>
                  <a:gd name="T51" fmla="*/ 433 h 658"/>
                  <a:gd name="T52" fmla="*/ 98 w 410"/>
                  <a:gd name="T53" fmla="*/ 502 h 658"/>
                  <a:gd name="T54" fmla="*/ 101 w 410"/>
                  <a:gd name="T55" fmla="*/ 523 h 658"/>
                  <a:gd name="T56" fmla="*/ 98 w 410"/>
                  <a:gd name="T57" fmla="*/ 544 h 658"/>
                  <a:gd name="T58" fmla="*/ 106 w 410"/>
                  <a:gd name="T59" fmla="*/ 573 h 658"/>
                  <a:gd name="T60" fmla="*/ 136 w 410"/>
                  <a:gd name="T61" fmla="*/ 621 h 658"/>
                  <a:gd name="T62" fmla="*/ 234 w 410"/>
                  <a:gd name="T63" fmla="*/ 658 h 658"/>
                  <a:gd name="T64" fmla="*/ 305 w 410"/>
                  <a:gd name="T65" fmla="*/ 580 h 658"/>
                  <a:gd name="T66" fmla="*/ 305 w 410"/>
                  <a:gd name="T67" fmla="*/ 569 h 658"/>
                  <a:gd name="T68" fmla="*/ 313 w 410"/>
                  <a:gd name="T69" fmla="*/ 537 h 658"/>
                  <a:gd name="T70" fmla="*/ 313 w 410"/>
                  <a:gd name="T71" fmla="*/ 508 h 658"/>
                  <a:gd name="T72" fmla="*/ 307 w 410"/>
                  <a:gd name="T73" fmla="*/ 480 h 658"/>
                  <a:gd name="T74" fmla="*/ 341 w 410"/>
                  <a:gd name="T75" fmla="*/ 379 h 658"/>
                  <a:gd name="T76" fmla="*/ 409 w 410"/>
                  <a:gd name="T77" fmla="*/ 216 h 658"/>
                  <a:gd name="T78" fmla="*/ 290 w 410"/>
                  <a:gd name="T79" fmla="*/ 19 h 658"/>
                  <a:gd name="T80" fmla="*/ 218 w 410"/>
                  <a:gd name="T81" fmla="*/ 1 h 658"/>
                  <a:gd name="T82" fmla="*/ 205 w 410"/>
                  <a:gd name="T8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658">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63">
                <a:extLst>
                  <a:ext uri="{FF2B5EF4-FFF2-40B4-BE49-F238E27FC236}">
                    <a16:creationId xmlns:a16="http://schemas.microsoft.com/office/drawing/2014/main" id="{125711A1-9986-46B4-91C8-74F9546B2878}"/>
                  </a:ext>
                </a:extLst>
              </p:cNvPr>
              <p:cNvSpPr/>
              <p:nvPr/>
            </p:nvSpPr>
            <p:spPr bwMode="auto">
              <a:xfrm>
                <a:off x="1127125" y="2776538"/>
                <a:ext cx="176213" cy="38100"/>
              </a:xfrm>
              <a:custGeom>
                <a:avLst/>
                <a:gdLst>
                  <a:gd name="T0" fmla="*/ 166 w 166"/>
                  <a:gd name="T1" fmla="*/ 21 h 36"/>
                  <a:gd name="T2" fmla="*/ 152 w 166"/>
                  <a:gd name="T3" fmla="*/ 36 h 36"/>
                  <a:gd name="T4" fmla="*/ 14 w 166"/>
                  <a:gd name="T5" fmla="*/ 36 h 36"/>
                  <a:gd name="T6" fmla="*/ 0 w 166"/>
                  <a:gd name="T7" fmla="*/ 21 h 36"/>
                  <a:gd name="T8" fmla="*/ 0 w 166"/>
                  <a:gd name="T9" fmla="*/ 15 h 36"/>
                  <a:gd name="T10" fmla="*/ 14 w 166"/>
                  <a:gd name="T11" fmla="*/ 0 h 36"/>
                  <a:gd name="T12" fmla="*/ 152 w 166"/>
                  <a:gd name="T13" fmla="*/ 0 h 36"/>
                  <a:gd name="T14" fmla="*/ 166 w 166"/>
                  <a:gd name="T15" fmla="*/ 15 h 36"/>
                  <a:gd name="T16" fmla="*/ 166 w 166"/>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64">
                <a:extLst>
                  <a:ext uri="{FF2B5EF4-FFF2-40B4-BE49-F238E27FC236}">
                    <a16:creationId xmlns:a16="http://schemas.microsoft.com/office/drawing/2014/main" id="{56E6FFDD-CF89-4FAC-87AE-2E563FE64C5C}"/>
                  </a:ext>
                </a:extLst>
              </p:cNvPr>
              <p:cNvSpPr/>
              <p:nvPr/>
            </p:nvSpPr>
            <p:spPr bwMode="auto">
              <a:xfrm>
                <a:off x="1127125" y="2816226"/>
                <a:ext cx="176213" cy="38100"/>
              </a:xfrm>
              <a:custGeom>
                <a:avLst/>
                <a:gdLst>
                  <a:gd name="T0" fmla="*/ 166 w 166"/>
                  <a:gd name="T1" fmla="*/ 21 h 35"/>
                  <a:gd name="T2" fmla="*/ 152 w 166"/>
                  <a:gd name="T3" fmla="*/ 35 h 35"/>
                  <a:gd name="T4" fmla="*/ 14 w 166"/>
                  <a:gd name="T5" fmla="*/ 35 h 35"/>
                  <a:gd name="T6" fmla="*/ 0 w 166"/>
                  <a:gd name="T7" fmla="*/ 21 h 35"/>
                  <a:gd name="T8" fmla="*/ 0 w 166"/>
                  <a:gd name="T9" fmla="*/ 14 h 35"/>
                  <a:gd name="T10" fmla="*/ 14 w 166"/>
                  <a:gd name="T11" fmla="*/ 0 h 35"/>
                  <a:gd name="T12" fmla="*/ 152 w 166"/>
                  <a:gd name="T13" fmla="*/ 0 h 35"/>
                  <a:gd name="T14" fmla="*/ 166 w 166"/>
                  <a:gd name="T15" fmla="*/ 14 h 35"/>
                  <a:gd name="T16" fmla="*/ 166 w 166"/>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65">
                <a:extLst>
                  <a:ext uri="{FF2B5EF4-FFF2-40B4-BE49-F238E27FC236}">
                    <a16:creationId xmlns:a16="http://schemas.microsoft.com/office/drawing/2014/main" id="{3272DFDC-E2A2-4D4C-A70F-B976A0429E20}"/>
                  </a:ext>
                </a:extLst>
              </p:cNvPr>
              <p:cNvSpPr/>
              <p:nvPr/>
            </p:nvSpPr>
            <p:spPr bwMode="auto">
              <a:xfrm>
                <a:off x="1136650" y="2857501"/>
                <a:ext cx="158750" cy="36513"/>
              </a:xfrm>
              <a:custGeom>
                <a:avLst/>
                <a:gdLst>
                  <a:gd name="T0" fmla="*/ 150 w 150"/>
                  <a:gd name="T1" fmla="*/ 20 h 35"/>
                  <a:gd name="T2" fmla="*/ 137 w 150"/>
                  <a:gd name="T3" fmla="*/ 35 h 35"/>
                  <a:gd name="T4" fmla="*/ 14 w 150"/>
                  <a:gd name="T5" fmla="*/ 35 h 35"/>
                  <a:gd name="T6" fmla="*/ 0 w 150"/>
                  <a:gd name="T7" fmla="*/ 20 h 35"/>
                  <a:gd name="T8" fmla="*/ 0 w 150"/>
                  <a:gd name="T9" fmla="*/ 14 h 35"/>
                  <a:gd name="T10" fmla="*/ 14 w 150"/>
                  <a:gd name="T11" fmla="*/ 0 h 35"/>
                  <a:gd name="T12" fmla="*/ 137 w 150"/>
                  <a:gd name="T13" fmla="*/ 0 h 35"/>
                  <a:gd name="T14" fmla="*/ 150 w 150"/>
                  <a:gd name="T15" fmla="*/ 14 h 35"/>
                  <a:gd name="T16" fmla="*/ 150 w 150"/>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5">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66">
                <a:extLst>
                  <a:ext uri="{FF2B5EF4-FFF2-40B4-BE49-F238E27FC236}">
                    <a16:creationId xmlns:a16="http://schemas.microsoft.com/office/drawing/2014/main" id="{F485A094-0E8D-4928-80DF-81C0ABDC31B1}"/>
                  </a:ext>
                </a:extLst>
              </p:cNvPr>
              <p:cNvSpPr/>
              <p:nvPr/>
            </p:nvSpPr>
            <p:spPr bwMode="auto">
              <a:xfrm>
                <a:off x="1169988" y="2895601"/>
                <a:ext cx="92075" cy="38100"/>
              </a:xfrm>
              <a:custGeom>
                <a:avLst/>
                <a:gdLst>
                  <a:gd name="T0" fmla="*/ 87 w 87"/>
                  <a:gd name="T1" fmla="*/ 21 h 36"/>
                  <a:gd name="T2" fmla="*/ 73 w 87"/>
                  <a:gd name="T3" fmla="*/ 36 h 36"/>
                  <a:gd name="T4" fmla="*/ 13 w 87"/>
                  <a:gd name="T5" fmla="*/ 36 h 36"/>
                  <a:gd name="T6" fmla="*/ 0 w 87"/>
                  <a:gd name="T7" fmla="*/ 21 h 36"/>
                  <a:gd name="T8" fmla="*/ 0 w 87"/>
                  <a:gd name="T9" fmla="*/ 15 h 36"/>
                  <a:gd name="T10" fmla="*/ 13 w 87"/>
                  <a:gd name="T11" fmla="*/ 0 h 36"/>
                  <a:gd name="T12" fmla="*/ 73 w 87"/>
                  <a:gd name="T13" fmla="*/ 0 h 36"/>
                  <a:gd name="T14" fmla="*/ 87 w 87"/>
                  <a:gd name="T15" fmla="*/ 15 h 36"/>
                  <a:gd name="T16" fmla="*/ 87 w 87"/>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6">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67">
                <a:extLst>
                  <a:ext uri="{FF2B5EF4-FFF2-40B4-BE49-F238E27FC236}">
                    <a16:creationId xmlns:a16="http://schemas.microsoft.com/office/drawing/2014/main" id="{1D608E02-ED92-4ECE-B44D-9D463B19A061}"/>
                  </a:ext>
                </a:extLst>
              </p:cNvPr>
              <p:cNvSpPr>
                <a:spLocks noEditPoints="1"/>
              </p:cNvSpPr>
              <p:nvPr/>
            </p:nvSpPr>
            <p:spPr bwMode="auto">
              <a:xfrm>
                <a:off x="1228725" y="2700338"/>
                <a:ext cx="68263" cy="69850"/>
              </a:xfrm>
              <a:custGeom>
                <a:avLst/>
                <a:gdLst>
                  <a:gd name="T0" fmla="*/ 59 w 63"/>
                  <a:gd name="T1" fmla="*/ 30 h 65"/>
                  <a:gd name="T2" fmla="*/ 58 w 63"/>
                  <a:gd name="T3" fmla="*/ 25 h 65"/>
                  <a:gd name="T4" fmla="*/ 56 w 63"/>
                  <a:gd name="T5" fmla="*/ 20 h 65"/>
                  <a:gd name="T6" fmla="*/ 53 w 63"/>
                  <a:gd name="T7" fmla="*/ 16 h 65"/>
                  <a:gd name="T8" fmla="*/ 50 w 63"/>
                  <a:gd name="T9" fmla="*/ 12 h 65"/>
                  <a:gd name="T10" fmla="*/ 46 w 63"/>
                  <a:gd name="T11" fmla="*/ 9 h 65"/>
                  <a:gd name="T12" fmla="*/ 42 w 63"/>
                  <a:gd name="T13" fmla="*/ 7 h 65"/>
                  <a:gd name="T14" fmla="*/ 37 w 63"/>
                  <a:gd name="T15" fmla="*/ 5 h 65"/>
                  <a:gd name="T16" fmla="*/ 33 w 63"/>
                  <a:gd name="T17" fmla="*/ 4 h 65"/>
                  <a:gd name="T18" fmla="*/ 28 w 63"/>
                  <a:gd name="T19" fmla="*/ 1 h 65"/>
                  <a:gd name="T20" fmla="*/ 22 w 63"/>
                  <a:gd name="T21" fmla="*/ 2 h 65"/>
                  <a:gd name="T22" fmla="*/ 17 w 63"/>
                  <a:gd name="T23" fmla="*/ 4 h 65"/>
                  <a:gd name="T24" fmla="*/ 12 w 63"/>
                  <a:gd name="T25" fmla="*/ 7 h 65"/>
                  <a:gd name="T26" fmla="*/ 8 w 63"/>
                  <a:gd name="T27" fmla="*/ 11 h 65"/>
                  <a:gd name="T28" fmla="*/ 5 w 63"/>
                  <a:gd name="T29" fmla="*/ 16 h 65"/>
                  <a:gd name="T30" fmla="*/ 3 w 63"/>
                  <a:gd name="T31" fmla="*/ 21 h 65"/>
                  <a:gd name="T32" fmla="*/ 1 w 63"/>
                  <a:gd name="T33" fmla="*/ 27 h 65"/>
                  <a:gd name="T34" fmla="*/ 0 w 63"/>
                  <a:gd name="T35" fmla="*/ 32 h 65"/>
                  <a:gd name="T36" fmla="*/ 1 w 63"/>
                  <a:gd name="T37" fmla="*/ 38 h 65"/>
                  <a:gd name="T38" fmla="*/ 2 w 63"/>
                  <a:gd name="T39" fmla="*/ 44 h 65"/>
                  <a:gd name="T40" fmla="*/ 5 w 63"/>
                  <a:gd name="T41" fmla="*/ 49 h 65"/>
                  <a:gd name="T42" fmla="*/ 8 w 63"/>
                  <a:gd name="T43" fmla="*/ 54 h 65"/>
                  <a:gd name="T44" fmla="*/ 12 w 63"/>
                  <a:gd name="T45" fmla="*/ 58 h 65"/>
                  <a:gd name="T46" fmla="*/ 16 w 63"/>
                  <a:gd name="T47" fmla="*/ 61 h 65"/>
                  <a:gd name="T48" fmla="*/ 21 w 63"/>
                  <a:gd name="T49" fmla="*/ 64 h 65"/>
                  <a:gd name="T50" fmla="*/ 27 w 63"/>
                  <a:gd name="T51" fmla="*/ 65 h 65"/>
                  <a:gd name="T52" fmla="*/ 31 w 63"/>
                  <a:gd name="T53" fmla="*/ 65 h 65"/>
                  <a:gd name="T54" fmla="*/ 36 w 63"/>
                  <a:gd name="T55" fmla="*/ 65 h 65"/>
                  <a:gd name="T56" fmla="*/ 41 w 63"/>
                  <a:gd name="T57" fmla="*/ 64 h 65"/>
                  <a:gd name="T58" fmla="*/ 46 w 63"/>
                  <a:gd name="T59" fmla="*/ 61 h 65"/>
                  <a:gd name="T60" fmla="*/ 51 w 63"/>
                  <a:gd name="T61" fmla="*/ 58 h 65"/>
                  <a:gd name="T62" fmla="*/ 55 w 63"/>
                  <a:gd name="T63" fmla="*/ 54 h 65"/>
                  <a:gd name="T64" fmla="*/ 58 w 63"/>
                  <a:gd name="T65" fmla="*/ 49 h 65"/>
                  <a:gd name="T66" fmla="*/ 61 w 63"/>
                  <a:gd name="T67" fmla="*/ 44 h 65"/>
                  <a:gd name="T68" fmla="*/ 62 w 63"/>
                  <a:gd name="T69" fmla="*/ 39 h 65"/>
                  <a:gd name="T70" fmla="*/ 56 w 63"/>
                  <a:gd name="T71" fmla="*/ 32 h 65"/>
                  <a:gd name="T72" fmla="*/ 56 w 63"/>
                  <a:gd name="T73" fmla="*/ 32 h 65"/>
                  <a:gd name="T74" fmla="*/ 34 w 63"/>
                  <a:gd name="T75" fmla="*/ 33 h 65"/>
                  <a:gd name="T76" fmla="*/ 34 w 63"/>
                  <a:gd name="T77" fmla="*/ 29 h 65"/>
                  <a:gd name="T78" fmla="*/ 34 w 63"/>
                  <a:gd name="T79" fmla="*/ 28 h 65"/>
                  <a:gd name="T80" fmla="*/ 31 w 63"/>
                  <a:gd name="T81" fmla="*/ 7 h 65"/>
                  <a:gd name="T82" fmla="*/ 31 w 63"/>
                  <a:gd name="T83" fmla="*/ 7 h 65"/>
                  <a:gd name="T84" fmla="*/ 10 w 63"/>
                  <a:gd name="T85" fmla="*/ 20 h 65"/>
                  <a:gd name="T86" fmla="*/ 27 w 63"/>
                  <a:gd name="T87" fmla="*/ 32 h 65"/>
                  <a:gd name="T88" fmla="*/ 27 w 63"/>
                  <a:gd name="T89" fmla="*/ 33 h 65"/>
                  <a:gd name="T90" fmla="*/ 10 w 63"/>
                  <a:gd name="T91" fmla="*/ 46 h 65"/>
                  <a:gd name="T92" fmla="*/ 10 w 63"/>
                  <a:gd name="T93" fmla="*/ 46 h 65"/>
                  <a:gd name="T94" fmla="*/ 31 w 63"/>
                  <a:gd name="T95" fmla="*/ 59 h 65"/>
                  <a:gd name="T96" fmla="*/ 34 w 63"/>
                  <a:gd name="T97" fmla="*/ 37 h 65"/>
                  <a:gd name="T98" fmla="*/ 34 w 63"/>
                  <a:gd name="T99" fmla="*/ 37 h 65"/>
                  <a:gd name="T100" fmla="*/ 53 w 63"/>
                  <a:gd name="T101" fmla="*/ 46 h 65"/>
                  <a:gd name="T102" fmla="*/ 53 w 63"/>
                  <a:gd name="T10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5">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a:extLst>
                <a:ext uri="{FF2B5EF4-FFF2-40B4-BE49-F238E27FC236}">
                  <a16:creationId xmlns:a16="http://schemas.microsoft.com/office/drawing/2014/main" id="{E94C090E-FD16-48BF-A61D-E7349904A033}"/>
                </a:ext>
              </a:extLst>
            </p:cNvPr>
            <p:cNvGrpSpPr/>
            <p:nvPr/>
          </p:nvGrpSpPr>
          <p:grpSpPr>
            <a:xfrm>
              <a:off x="553750" y="708630"/>
              <a:ext cx="2399181" cy="2399181"/>
              <a:chOff x="817563" y="2030413"/>
              <a:chExt cx="765175" cy="765175"/>
            </a:xfrm>
            <a:solidFill>
              <a:schemeClr val="bg1">
                <a:lumMod val="75000"/>
              </a:schemeClr>
            </a:solidFill>
          </p:grpSpPr>
          <p:grpSp>
            <p:nvGrpSpPr>
              <p:cNvPr id="11" name="组合 10">
                <a:extLst>
                  <a:ext uri="{FF2B5EF4-FFF2-40B4-BE49-F238E27FC236}">
                    <a16:creationId xmlns:a16="http://schemas.microsoft.com/office/drawing/2014/main" id="{DC2DA114-B156-4E5A-994F-4AAB97D1A08C}"/>
                  </a:ext>
                </a:extLst>
              </p:cNvPr>
              <p:cNvGrpSpPr/>
              <p:nvPr/>
            </p:nvGrpSpPr>
            <p:grpSpPr>
              <a:xfrm>
                <a:off x="1050925" y="2039938"/>
                <a:ext cx="495300" cy="269876"/>
                <a:chOff x="1050925" y="2039938"/>
                <a:chExt cx="495300" cy="269876"/>
              </a:xfrm>
              <a:grpFill/>
            </p:grpSpPr>
            <p:sp>
              <p:nvSpPr>
                <p:cNvPr id="410" name="Freeform 68">
                  <a:extLst>
                    <a:ext uri="{FF2B5EF4-FFF2-40B4-BE49-F238E27FC236}">
                      <a16:creationId xmlns:a16="http://schemas.microsoft.com/office/drawing/2014/main" id="{D71F0C8D-7BCB-4F8B-B3BF-91C1AAB5A084}"/>
                    </a:ext>
                  </a:extLst>
                </p:cNvPr>
                <p:cNvSpPr>
                  <a:spLocks noEditPoints="1"/>
                </p:cNvSpPr>
                <p:nvPr/>
              </p:nvSpPr>
              <p:spPr bwMode="auto">
                <a:xfrm>
                  <a:off x="1208088" y="2168526"/>
                  <a:ext cx="179388" cy="82550"/>
                </a:xfrm>
                <a:custGeom>
                  <a:avLst/>
                  <a:gdLst>
                    <a:gd name="T0" fmla="*/ 154 w 169"/>
                    <a:gd name="T1" fmla="*/ 62 h 77"/>
                    <a:gd name="T2" fmla="*/ 156 w 169"/>
                    <a:gd name="T3" fmla="*/ 36 h 77"/>
                    <a:gd name="T4" fmla="*/ 151 w 169"/>
                    <a:gd name="T5" fmla="*/ 36 h 77"/>
                    <a:gd name="T6" fmla="*/ 116 w 169"/>
                    <a:gd name="T7" fmla="*/ 57 h 77"/>
                    <a:gd name="T8" fmla="*/ 115 w 169"/>
                    <a:gd name="T9" fmla="*/ 50 h 77"/>
                    <a:gd name="T10" fmla="*/ 98 w 169"/>
                    <a:gd name="T11" fmla="*/ 45 h 77"/>
                    <a:gd name="T12" fmla="*/ 81 w 169"/>
                    <a:gd name="T13" fmla="*/ 67 h 77"/>
                    <a:gd name="T14" fmla="*/ 84 w 169"/>
                    <a:gd name="T15" fmla="*/ 51 h 77"/>
                    <a:gd name="T16" fmla="*/ 107 w 169"/>
                    <a:gd name="T17" fmla="*/ 1 h 77"/>
                    <a:gd name="T18" fmla="*/ 84 w 169"/>
                    <a:gd name="T19" fmla="*/ 37 h 77"/>
                    <a:gd name="T20" fmla="*/ 33 w 169"/>
                    <a:gd name="T21" fmla="*/ 69 h 77"/>
                    <a:gd name="T22" fmla="*/ 36 w 169"/>
                    <a:gd name="T23" fmla="*/ 36 h 77"/>
                    <a:gd name="T24" fmla="*/ 25 w 169"/>
                    <a:gd name="T25" fmla="*/ 50 h 77"/>
                    <a:gd name="T26" fmla="*/ 1 w 169"/>
                    <a:gd name="T27" fmla="*/ 70 h 77"/>
                    <a:gd name="T28" fmla="*/ 4 w 169"/>
                    <a:gd name="T29" fmla="*/ 73 h 77"/>
                    <a:gd name="T30" fmla="*/ 11 w 169"/>
                    <a:gd name="T31" fmla="*/ 70 h 77"/>
                    <a:gd name="T32" fmla="*/ 22 w 169"/>
                    <a:gd name="T33" fmla="*/ 62 h 77"/>
                    <a:gd name="T34" fmla="*/ 48 w 169"/>
                    <a:gd name="T35" fmla="*/ 64 h 77"/>
                    <a:gd name="T36" fmla="*/ 61 w 169"/>
                    <a:gd name="T37" fmla="*/ 72 h 77"/>
                    <a:gd name="T38" fmla="*/ 75 w 169"/>
                    <a:gd name="T39" fmla="*/ 67 h 77"/>
                    <a:gd name="T40" fmla="*/ 121 w 169"/>
                    <a:gd name="T41" fmla="*/ 58 h 77"/>
                    <a:gd name="T42" fmla="*/ 128 w 169"/>
                    <a:gd name="T43" fmla="*/ 68 h 77"/>
                    <a:gd name="T44" fmla="*/ 148 w 169"/>
                    <a:gd name="T45" fmla="*/ 60 h 77"/>
                    <a:gd name="T46" fmla="*/ 163 w 169"/>
                    <a:gd name="T47" fmla="*/ 58 h 77"/>
                    <a:gd name="T48" fmla="*/ 101 w 169"/>
                    <a:gd name="T49" fmla="*/ 12 h 77"/>
                    <a:gd name="T50" fmla="*/ 73 w 169"/>
                    <a:gd name="T51" fmla="*/ 59 h 77"/>
                    <a:gd name="T52" fmla="*/ 59 w 169"/>
                    <a:gd name="T53" fmla="*/ 55 h 77"/>
                    <a:gd name="T54" fmla="*/ 74 w 169"/>
                    <a:gd name="T55" fmla="*/ 59 h 77"/>
                    <a:gd name="T56" fmla="*/ 100 w 169"/>
                    <a:gd name="T57" fmla="*/ 54 h 77"/>
                    <a:gd name="T58" fmla="*/ 103 w 169"/>
                    <a:gd name="T59" fmla="*/ 58 h 77"/>
                    <a:gd name="T60" fmla="*/ 100 w 169"/>
                    <a:gd name="T61" fmla="*/ 54 h 77"/>
                    <a:gd name="T62" fmla="*/ 130 w 169"/>
                    <a:gd name="T63" fmla="*/ 64 h 77"/>
                    <a:gd name="T64" fmla="*/ 149 w 169"/>
                    <a:gd name="T65" fmla="*/ 38 h 77"/>
                    <a:gd name="T66" fmla="*/ 137 w 169"/>
                    <a:gd name="T6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77">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9">
                  <a:extLst>
                    <a:ext uri="{FF2B5EF4-FFF2-40B4-BE49-F238E27FC236}">
                      <a16:creationId xmlns:a16="http://schemas.microsoft.com/office/drawing/2014/main" id="{B6AD1DC8-2913-4F1E-9833-D43CA4E96249}"/>
                    </a:ext>
                  </a:extLst>
                </p:cNvPr>
                <p:cNvSpPr/>
                <p:nvPr/>
              </p:nvSpPr>
              <p:spPr bwMode="auto">
                <a:xfrm>
                  <a:off x="1247775" y="2190751"/>
                  <a:ext cx="6350" cy="6350"/>
                </a:xfrm>
                <a:custGeom>
                  <a:avLst/>
                  <a:gdLst>
                    <a:gd name="T0" fmla="*/ 2 w 6"/>
                    <a:gd name="T1" fmla="*/ 5 h 6"/>
                    <a:gd name="T2" fmla="*/ 5 w 6"/>
                    <a:gd name="T3" fmla="*/ 4 h 6"/>
                    <a:gd name="T4" fmla="*/ 6 w 6"/>
                    <a:gd name="T5" fmla="*/ 2 h 6"/>
                    <a:gd name="T6" fmla="*/ 3 w 6"/>
                    <a:gd name="T7" fmla="*/ 0 h 6"/>
                    <a:gd name="T8" fmla="*/ 1 w 6"/>
                    <a:gd name="T9" fmla="*/ 2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70">
                  <a:extLst>
                    <a:ext uri="{FF2B5EF4-FFF2-40B4-BE49-F238E27FC236}">
                      <a16:creationId xmlns:a16="http://schemas.microsoft.com/office/drawing/2014/main" id="{39374EC7-E80E-48A9-A7E6-835C3BEAC012}"/>
                    </a:ext>
                  </a:extLst>
                </p:cNvPr>
                <p:cNvSpPr/>
                <p:nvPr/>
              </p:nvSpPr>
              <p:spPr bwMode="auto">
                <a:xfrm>
                  <a:off x="1154113" y="2085976"/>
                  <a:ext cx="123825" cy="92075"/>
                </a:xfrm>
                <a:custGeom>
                  <a:avLst/>
                  <a:gdLst>
                    <a:gd name="T0" fmla="*/ 0 w 116"/>
                    <a:gd name="T1" fmla="*/ 1 h 87"/>
                    <a:gd name="T2" fmla="*/ 2 w 116"/>
                    <a:gd name="T3" fmla="*/ 40 h 87"/>
                    <a:gd name="T4" fmla="*/ 4 w 116"/>
                    <a:gd name="T5" fmla="*/ 85 h 87"/>
                    <a:gd name="T6" fmla="*/ 5 w 116"/>
                    <a:gd name="T7" fmla="*/ 86 h 87"/>
                    <a:gd name="T8" fmla="*/ 63 w 116"/>
                    <a:gd name="T9" fmla="*/ 82 h 87"/>
                    <a:gd name="T10" fmla="*/ 116 w 116"/>
                    <a:gd name="T11" fmla="*/ 78 h 87"/>
                    <a:gd name="T12" fmla="*/ 116 w 116"/>
                    <a:gd name="T13" fmla="*/ 77 h 87"/>
                    <a:gd name="T14" fmla="*/ 115 w 116"/>
                    <a:gd name="T15" fmla="*/ 75 h 87"/>
                    <a:gd name="T16" fmla="*/ 114 w 116"/>
                    <a:gd name="T17" fmla="*/ 76 h 87"/>
                    <a:gd name="T18" fmla="*/ 91 w 116"/>
                    <a:gd name="T19" fmla="*/ 80 h 87"/>
                    <a:gd name="T20" fmla="*/ 67 w 116"/>
                    <a:gd name="T21" fmla="*/ 81 h 87"/>
                    <a:gd name="T22" fmla="*/ 16 w 116"/>
                    <a:gd name="T23" fmla="*/ 85 h 87"/>
                    <a:gd name="T24" fmla="*/ 5 w 116"/>
                    <a:gd name="T25" fmla="*/ 82 h 87"/>
                    <a:gd name="T26" fmla="*/ 5 w 116"/>
                    <a:gd name="T27" fmla="*/ 71 h 87"/>
                    <a:gd name="T28" fmla="*/ 4 w 116"/>
                    <a:gd name="T29" fmla="*/ 47 h 87"/>
                    <a:gd name="T30" fmla="*/ 2 w 116"/>
                    <a:gd name="T31" fmla="*/ 1 h 87"/>
                    <a:gd name="T32" fmla="*/ 0 w 116"/>
                    <a:gd name="T33"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87">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71">
                  <a:extLst>
                    <a:ext uri="{FF2B5EF4-FFF2-40B4-BE49-F238E27FC236}">
                      <a16:creationId xmlns:a16="http://schemas.microsoft.com/office/drawing/2014/main" id="{E0945A7C-33E5-4675-B7BC-0A0536C8D514}"/>
                    </a:ext>
                  </a:extLst>
                </p:cNvPr>
                <p:cNvSpPr/>
                <p:nvPr/>
              </p:nvSpPr>
              <p:spPr bwMode="auto">
                <a:xfrm>
                  <a:off x="1168400" y="2144713"/>
                  <a:ext cx="19050" cy="31750"/>
                </a:xfrm>
                <a:custGeom>
                  <a:avLst/>
                  <a:gdLst>
                    <a:gd name="T0" fmla="*/ 4 w 18"/>
                    <a:gd name="T1" fmla="*/ 29 h 30"/>
                    <a:gd name="T2" fmla="*/ 3 w 18"/>
                    <a:gd name="T3" fmla="*/ 12 h 30"/>
                    <a:gd name="T4" fmla="*/ 3 w 18"/>
                    <a:gd name="T5" fmla="*/ 5 h 30"/>
                    <a:gd name="T6" fmla="*/ 6 w 18"/>
                    <a:gd name="T7" fmla="*/ 2 h 30"/>
                    <a:gd name="T8" fmla="*/ 13 w 18"/>
                    <a:gd name="T9" fmla="*/ 3 h 30"/>
                    <a:gd name="T10" fmla="*/ 14 w 18"/>
                    <a:gd name="T11" fmla="*/ 9 h 30"/>
                    <a:gd name="T12" fmla="*/ 16 w 18"/>
                    <a:gd name="T13" fmla="*/ 29 h 30"/>
                    <a:gd name="T14" fmla="*/ 17 w 18"/>
                    <a:gd name="T15" fmla="*/ 29 h 30"/>
                    <a:gd name="T16" fmla="*/ 15 w 18"/>
                    <a:gd name="T17" fmla="*/ 1 h 30"/>
                    <a:gd name="T18" fmla="*/ 14 w 18"/>
                    <a:gd name="T19" fmla="*/ 0 h 30"/>
                    <a:gd name="T20" fmla="*/ 2 w 18"/>
                    <a:gd name="T21" fmla="*/ 0 h 30"/>
                    <a:gd name="T22" fmla="*/ 1 w 18"/>
                    <a:gd name="T23" fmla="*/ 1 h 30"/>
                    <a:gd name="T24" fmla="*/ 3 w 18"/>
                    <a:gd name="T25" fmla="*/ 29 h 30"/>
                    <a:gd name="T26" fmla="*/ 4 w 1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72">
                  <a:extLst>
                    <a:ext uri="{FF2B5EF4-FFF2-40B4-BE49-F238E27FC236}">
                      <a16:creationId xmlns:a16="http://schemas.microsoft.com/office/drawing/2014/main" id="{1E54CFDB-62D5-4705-9916-D1D6FC051856}"/>
                    </a:ext>
                  </a:extLst>
                </p:cNvPr>
                <p:cNvSpPr/>
                <p:nvPr/>
              </p:nvSpPr>
              <p:spPr bwMode="auto">
                <a:xfrm>
                  <a:off x="1168400" y="2144713"/>
                  <a:ext cx="15875" cy="31750"/>
                </a:xfrm>
                <a:custGeom>
                  <a:avLst/>
                  <a:gdLst>
                    <a:gd name="T0" fmla="*/ 5 w 15"/>
                    <a:gd name="T1" fmla="*/ 1 h 29"/>
                    <a:gd name="T2" fmla="*/ 1 w 15"/>
                    <a:gd name="T3" fmla="*/ 6 h 29"/>
                    <a:gd name="T4" fmla="*/ 6 w 15"/>
                    <a:gd name="T5" fmla="*/ 3 h 29"/>
                    <a:gd name="T6" fmla="*/ 2 w 15"/>
                    <a:gd name="T7" fmla="*/ 8 h 29"/>
                    <a:gd name="T8" fmla="*/ 9 w 15"/>
                    <a:gd name="T9" fmla="*/ 4 h 29"/>
                    <a:gd name="T10" fmla="*/ 2 w 15"/>
                    <a:gd name="T11" fmla="*/ 11 h 29"/>
                    <a:gd name="T12" fmla="*/ 11 w 15"/>
                    <a:gd name="T13" fmla="*/ 2 h 29"/>
                    <a:gd name="T14" fmla="*/ 2 w 15"/>
                    <a:gd name="T15" fmla="*/ 13 h 29"/>
                    <a:gd name="T16" fmla="*/ 10 w 15"/>
                    <a:gd name="T17" fmla="*/ 6 h 29"/>
                    <a:gd name="T18" fmla="*/ 2 w 15"/>
                    <a:gd name="T19" fmla="*/ 16 h 29"/>
                    <a:gd name="T20" fmla="*/ 10 w 15"/>
                    <a:gd name="T21" fmla="*/ 8 h 29"/>
                    <a:gd name="T22" fmla="*/ 2 w 15"/>
                    <a:gd name="T23" fmla="*/ 19 h 29"/>
                    <a:gd name="T24" fmla="*/ 11 w 15"/>
                    <a:gd name="T25" fmla="*/ 11 h 29"/>
                    <a:gd name="T26" fmla="*/ 3 w 15"/>
                    <a:gd name="T27" fmla="*/ 22 h 29"/>
                    <a:gd name="T28" fmla="*/ 12 w 15"/>
                    <a:gd name="T29" fmla="*/ 12 h 29"/>
                    <a:gd name="T30" fmla="*/ 2 w 15"/>
                    <a:gd name="T31" fmla="*/ 26 h 29"/>
                    <a:gd name="T32" fmla="*/ 12 w 15"/>
                    <a:gd name="T33" fmla="*/ 13 h 29"/>
                    <a:gd name="T34" fmla="*/ 6 w 15"/>
                    <a:gd name="T35" fmla="*/ 23 h 29"/>
                    <a:gd name="T36" fmla="*/ 14 w 15"/>
                    <a:gd name="T37" fmla="*/ 14 h 29"/>
                    <a:gd name="T38" fmla="*/ 6 w 15"/>
                    <a:gd name="T39" fmla="*/ 26 h 29"/>
                    <a:gd name="T40" fmla="*/ 13 w 15"/>
                    <a:gd name="T41" fmla="*/ 18 h 29"/>
                    <a:gd name="T42" fmla="*/ 7 w 15"/>
                    <a:gd name="T43" fmla="*/ 26 h 29"/>
                    <a:gd name="T44" fmla="*/ 13 w 15"/>
                    <a:gd name="T45" fmla="*/ 20 h 29"/>
                    <a:gd name="T46" fmla="*/ 9 w 15"/>
                    <a:gd name="T47" fmla="*/ 27 h 29"/>
                    <a:gd name="T48" fmla="*/ 14 w 15"/>
                    <a:gd name="T49" fmla="*/ 22 h 29"/>
                    <a:gd name="T50" fmla="*/ 10 w 15"/>
                    <a:gd name="T51" fmla="*/ 26 h 29"/>
                    <a:gd name="T52" fmla="*/ 13 w 15"/>
                    <a:gd name="T53" fmla="*/ 26 h 29"/>
                    <a:gd name="T54" fmla="*/ 14 w 15"/>
                    <a:gd name="T55" fmla="*/ 23 h 29"/>
                    <a:gd name="T56" fmla="*/ 10 w 15"/>
                    <a:gd name="T57" fmla="*/ 26 h 29"/>
                    <a:gd name="T58" fmla="*/ 14 w 15"/>
                    <a:gd name="T59" fmla="*/ 22 h 29"/>
                    <a:gd name="T60" fmla="*/ 9 w 15"/>
                    <a:gd name="T61" fmla="*/ 27 h 29"/>
                    <a:gd name="T62" fmla="*/ 14 w 15"/>
                    <a:gd name="T63" fmla="*/ 20 h 29"/>
                    <a:gd name="T64" fmla="*/ 7 w 15"/>
                    <a:gd name="T65" fmla="*/ 26 h 29"/>
                    <a:gd name="T66" fmla="*/ 13 w 15"/>
                    <a:gd name="T67" fmla="*/ 18 h 29"/>
                    <a:gd name="T68" fmla="*/ 6 w 15"/>
                    <a:gd name="T69" fmla="*/ 26 h 29"/>
                    <a:gd name="T70" fmla="*/ 14 w 15"/>
                    <a:gd name="T71" fmla="*/ 14 h 29"/>
                    <a:gd name="T72" fmla="*/ 6 w 15"/>
                    <a:gd name="T73" fmla="*/ 23 h 29"/>
                    <a:gd name="T74" fmla="*/ 12 w 15"/>
                    <a:gd name="T75" fmla="*/ 13 h 29"/>
                    <a:gd name="T76" fmla="*/ 2 w 15"/>
                    <a:gd name="T77" fmla="*/ 26 h 29"/>
                    <a:gd name="T78" fmla="*/ 12 w 15"/>
                    <a:gd name="T79" fmla="*/ 12 h 29"/>
                    <a:gd name="T80" fmla="*/ 3 w 15"/>
                    <a:gd name="T81" fmla="*/ 22 h 29"/>
                    <a:gd name="T82" fmla="*/ 11 w 15"/>
                    <a:gd name="T83" fmla="*/ 11 h 29"/>
                    <a:gd name="T84" fmla="*/ 2 w 15"/>
                    <a:gd name="T85" fmla="*/ 19 h 29"/>
                    <a:gd name="T86" fmla="*/ 10 w 15"/>
                    <a:gd name="T87" fmla="*/ 8 h 29"/>
                    <a:gd name="T88" fmla="*/ 2 w 15"/>
                    <a:gd name="T89" fmla="*/ 16 h 29"/>
                    <a:gd name="T90" fmla="*/ 10 w 15"/>
                    <a:gd name="T91" fmla="*/ 6 h 29"/>
                    <a:gd name="T92" fmla="*/ 2 w 15"/>
                    <a:gd name="T93" fmla="*/ 13 h 29"/>
                    <a:gd name="T94" fmla="*/ 11 w 15"/>
                    <a:gd name="T95" fmla="*/ 2 h 29"/>
                    <a:gd name="T96" fmla="*/ 2 w 15"/>
                    <a:gd name="T97" fmla="*/ 11 h 29"/>
                    <a:gd name="T98" fmla="*/ 9 w 15"/>
                    <a:gd name="T99" fmla="*/ 3 h 29"/>
                    <a:gd name="T100" fmla="*/ 2 w 15"/>
                    <a:gd name="T101" fmla="*/ 8 h 29"/>
                    <a:gd name="T102" fmla="*/ 6 w 15"/>
                    <a:gd name="T103" fmla="*/ 3 h 29"/>
                    <a:gd name="T104" fmla="*/ 1 w 15"/>
                    <a:gd name="T105" fmla="*/ 6 h 29"/>
                    <a:gd name="T106" fmla="*/ 6 w 15"/>
                    <a:gd name="T107" fmla="*/ 1 h 29"/>
                    <a:gd name="T108" fmla="*/ 1 w 15"/>
                    <a:gd name="T10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29">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73">
                  <a:extLst>
                    <a:ext uri="{FF2B5EF4-FFF2-40B4-BE49-F238E27FC236}">
                      <a16:creationId xmlns:a16="http://schemas.microsoft.com/office/drawing/2014/main" id="{6FCE4752-85C2-4939-9DC5-2C9EC05EEA18}"/>
                    </a:ext>
                  </a:extLst>
                </p:cNvPr>
                <p:cNvSpPr/>
                <p:nvPr/>
              </p:nvSpPr>
              <p:spPr bwMode="auto">
                <a:xfrm>
                  <a:off x="1187450" y="2135188"/>
                  <a:ext cx="20638" cy="39688"/>
                </a:xfrm>
                <a:custGeom>
                  <a:avLst/>
                  <a:gdLst>
                    <a:gd name="T0" fmla="*/ 1 w 19"/>
                    <a:gd name="T1" fmla="*/ 37 h 37"/>
                    <a:gd name="T2" fmla="*/ 3 w 19"/>
                    <a:gd name="T3" fmla="*/ 37 h 37"/>
                    <a:gd name="T4" fmla="*/ 4 w 19"/>
                    <a:gd name="T5" fmla="*/ 36 h 37"/>
                    <a:gd name="T6" fmla="*/ 3 w 19"/>
                    <a:gd name="T7" fmla="*/ 18 h 37"/>
                    <a:gd name="T8" fmla="*/ 2 w 19"/>
                    <a:gd name="T9" fmla="*/ 8 h 37"/>
                    <a:gd name="T10" fmla="*/ 6 w 19"/>
                    <a:gd name="T11" fmla="*/ 3 h 37"/>
                    <a:gd name="T12" fmla="*/ 15 w 19"/>
                    <a:gd name="T13" fmla="*/ 12 h 37"/>
                    <a:gd name="T14" fmla="*/ 17 w 19"/>
                    <a:gd name="T15" fmla="*/ 34 h 37"/>
                    <a:gd name="T16" fmla="*/ 19 w 19"/>
                    <a:gd name="T17" fmla="*/ 34 h 37"/>
                    <a:gd name="T18" fmla="*/ 18 w 19"/>
                    <a:gd name="T19" fmla="*/ 19 h 37"/>
                    <a:gd name="T20" fmla="*/ 15 w 19"/>
                    <a:gd name="T21" fmla="*/ 5 h 37"/>
                    <a:gd name="T22" fmla="*/ 2 w 19"/>
                    <a:gd name="T23" fmla="*/ 2 h 37"/>
                    <a:gd name="T24" fmla="*/ 1 w 19"/>
                    <a:gd name="T25" fmla="*/ 2 h 37"/>
                    <a:gd name="T26" fmla="*/ 2 w 19"/>
                    <a:gd name="T27" fmla="*/ 18 h 37"/>
                    <a:gd name="T28" fmla="*/ 2 w 19"/>
                    <a:gd name="T29" fmla="*/ 35 h 37"/>
                    <a:gd name="T30" fmla="*/ 1 w 1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74">
                  <a:extLst>
                    <a:ext uri="{FF2B5EF4-FFF2-40B4-BE49-F238E27FC236}">
                      <a16:creationId xmlns:a16="http://schemas.microsoft.com/office/drawing/2014/main" id="{2F64CE54-B3F4-42CD-84B1-B37A983F144B}"/>
                    </a:ext>
                  </a:extLst>
                </p:cNvPr>
                <p:cNvSpPr/>
                <p:nvPr/>
              </p:nvSpPr>
              <p:spPr bwMode="auto">
                <a:xfrm>
                  <a:off x="1187450" y="2138363"/>
                  <a:ext cx="19050" cy="36513"/>
                </a:xfrm>
                <a:custGeom>
                  <a:avLst/>
                  <a:gdLst>
                    <a:gd name="T0" fmla="*/ 1 w 17"/>
                    <a:gd name="T1" fmla="*/ 5 h 34"/>
                    <a:gd name="T2" fmla="*/ 5 w 17"/>
                    <a:gd name="T3" fmla="*/ 2 h 34"/>
                    <a:gd name="T4" fmla="*/ 0 w 17"/>
                    <a:gd name="T5" fmla="*/ 7 h 34"/>
                    <a:gd name="T6" fmla="*/ 7 w 17"/>
                    <a:gd name="T7" fmla="*/ 2 h 34"/>
                    <a:gd name="T8" fmla="*/ 1 w 17"/>
                    <a:gd name="T9" fmla="*/ 9 h 34"/>
                    <a:gd name="T10" fmla="*/ 10 w 17"/>
                    <a:gd name="T11" fmla="*/ 1 h 34"/>
                    <a:gd name="T12" fmla="*/ 2 w 17"/>
                    <a:gd name="T13" fmla="*/ 10 h 34"/>
                    <a:gd name="T14" fmla="*/ 10 w 17"/>
                    <a:gd name="T15" fmla="*/ 2 h 34"/>
                    <a:gd name="T16" fmla="*/ 2 w 17"/>
                    <a:gd name="T17" fmla="*/ 14 h 34"/>
                    <a:gd name="T18" fmla="*/ 11 w 17"/>
                    <a:gd name="T19" fmla="*/ 6 h 34"/>
                    <a:gd name="T20" fmla="*/ 4 w 17"/>
                    <a:gd name="T21" fmla="*/ 15 h 34"/>
                    <a:gd name="T22" fmla="*/ 14 w 17"/>
                    <a:gd name="T23" fmla="*/ 5 h 34"/>
                    <a:gd name="T24" fmla="*/ 5 w 17"/>
                    <a:gd name="T25" fmla="*/ 16 h 34"/>
                    <a:gd name="T26" fmla="*/ 15 w 17"/>
                    <a:gd name="T27" fmla="*/ 6 h 34"/>
                    <a:gd name="T28" fmla="*/ 3 w 17"/>
                    <a:gd name="T29" fmla="*/ 21 h 34"/>
                    <a:gd name="T30" fmla="*/ 11 w 17"/>
                    <a:gd name="T31" fmla="*/ 13 h 34"/>
                    <a:gd name="T32" fmla="*/ 2 w 17"/>
                    <a:gd name="T33" fmla="*/ 25 h 34"/>
                    <a:gd name="T34" fmla="*/ 14 w 17"/>
                    <a:gd name="T35" fmla="*/ 12 h 34"/>
                    <a:gd name="T36" fmla="*/ 3 w 17"/>
                    <a:gd name="T37" fmla="*/ 29 h 34"/>
                    <a:gd name="T38" fmla="*/ 15 w 17"/>
                    <a:gd name="T39" fmla="*/ 15 h 34"/>
                    <a:gd name="T40" fmla="*/ 8 w 17"/>
                    <a:gd name="T41" fmla="*/ 27 h 34"/>
                    <a:gd name="T42" fmla="*/ 17 w 17"/>
                    <a:gd name="T43" fmla="*/ 18 h 34"/>
                    <a:gd name="T44" fmla="*/ 7 w 17"/>
                    <a:gd name="T45" fmla="*/ 33 h 34"/>
                    <a:gd name="T46" fmla="*/ 17 w 17"/>
                    <a:gd name="T47" fmla="*/ 22 h 34"/>
                    <a:gd name="T48" fmla="*/ 10 w 17"/>
                    <a:gd name="T49" fmla="*/ 31 h 34"/>
                    <a:gd name="T50" fmla="*/ 17 w 17"/>
                    <a:gd name="T51" fmla="*/ 27 h 34"/>
                    <a:gd name="T52" fmla="*/ 13 w 17"/>
                    <a:gd name="T53" fmla="*/ 31 h 34"/>
                    <a:gd name="T54" fmla="*/ 17 w 17"/>
                    <a:gd name="T55" fmla="*/ 27 h 34"/>
                    <a:gd name="T56" fmla="*/ 10 w 17"/>
                    <a:gd name="T57" fmla="*/ 31 h 34"/>
                    <a:gd name="T58" fmla="*/ 17 w 17"/>
                    <a:gd name="T59" fmla="*/ 22 h 34"/>
                    <a:gd name="T60" fmla="*/ 7 w 17"/>
                    <a:gd name="T61" fmla="*/ 32 h 34"/>
                    <a:gd name="T62" fmla="*/ 17 w 17"/>
                    <a:gd name="T63" fmla="*/ 18 h 34"/>
                    <a:gd name="T64" fmla="*/ 8 w 17"/>
                    <a:gd name="T65" fmla="*/ 27 h 34"/>
                    <a:gd name="T66" fmla="*/ 15 w 17"/>
                    <a:gd name="T67" fmla="*/ 15 h 34"/>
                    <a:gd name="T68" fmla="*/ 4 w 17"/>
                    <a:gd name="T69" fmla="*/ 29 h 34"/>
                    <a:gd name="T70" fmla="*/ 14 w 17"/>
                    <a:gd name="T71" fmla="*/ 12 h 34"/>
                    <a:gd name="T72" fmla="*/ 2 w 17"/>
                    <a:gd name="T73" fmla="*/ 25 h 34"/>
                    <a:gd name="T74" fmla="*/ 11 w 17"/>
                    <a:gd name="T75" fmla="*/ 13 h 34"/>
                    <a:gd name="T76" fmla="*/ 3 w 17"/>
                    <a:gd name="T77" fmla="*/ 21 h 34"/>
                    <a:gd name="T78" fmla="*/ 15 w 17"/>
                    <a:gd name="T79" fmla="*/ 6 h 34"/>
                    <a:gd name="T80" fmla="*/ 5 w 17"/>
                    <a:gd name="T81" fmla="*/ 16 h 34"/>
                    <a:gd name="T82" fmla="*/ 14 w 17"/>
                    <a:gd name="T83" fmla="*/ 5 h 34"/>
                    <a:gd name="T84" fmla="*/ 4 w 17"/>
                    <a:gd name="T85" fmla="*/ 15 h 34"/>
                    <a:gd name="T86" fmla="*/ 11 w 17"/>
                    <a:gd name="T87" fmla="*/ 6 h 34"/>
                    <a:gd name="T88" fmla="*/ 2 w 17"/>
                    <a:gd name="T89" fmla="*/ 14 h 34"/>
                    <a:gd name="T90" fmla="*/ 11 w 17"/>
                    <a:gd name="T91" fmla="*/ 2 h 34"/>
                    <a:gd name="T92" fmla="*/ 2 w 17"/>
                    <a:gd name="T93" fmla="*/ 10 h 34"/>
                    <a:gd name="T94" fmla="*/ 10 w 17"/>
                    <a:gd name="T95" fmla="*/ 1 h 34"/>
                    <a:gd name="T96" fmla="*/ 1 w 17"/>
                    <a:gd name="T97" fmla="*/ 9 h 34"/>
                    <a:gd name="T98" fmla="*/ 7 w 17"/>
                    <a:gd name="T99" fmla="*/ 2 h 34"/>
                    <a:gd name="T100" fmla="*/ 0 w 17"/>
                    <a:gd name="T101" fmla="*/ 7 h 34"/>
                    <a:gd name="T102" fmla="*/ 5 w 17"/>
                    <a:gd name="T103" fmla="*/ 2 h 34"/>
                    <a:gd name="T104" fmla="*/ 1 w 17"/>
                    <a:gd name="T105" fmla="*/ 5 h 34"/>
                    <a:gd name="T106" fmla="*/ 3 w 17"/>
                    <a:gd name="T10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34">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75">
                  <a:extLst>
                    <a:ext uri="{FF2B5EF4-FFF2-40B4-BE49-F238E27FC236}">
                      <a16:creationId xmlns:a16="http://schemas.microsoft.com/office/drawing/2014/main" id="{03239559-9BF7-4E45-8AB1-1A93F1411C14}"/>
                    </a:ext>
                  </a:extLst>
                </p:cNvPr>
                <p:cNvSpPr/>
                <p:nvPr/>
              </p:nvSpPr>
              <p:spPr bwMode="auto">
                <a:xfrm>
                  <a:off x="1209675" y="2119313"/>
                  <a:ext cx="19050" cy="52388"/>
                </a:xfrm>
                <a:custGeom>
                  <a:avLst/>
                  <a:gdLst>
                    <a:gd name="T0" fmla="*/ 2 w 18"/>
                    <a:gd name="T1" fmla="*/ 50 h 50"/>
                    <a:gd name="T2" fmla="*/ 4 w 18"/>
                    <a:gd name="T3" fmla="*/ 38 h 50"/>
                    <a:gd name="T4" fmla="*/ 2 w 18"/>
                    <a:gd name="T5" fmla="*/ 14 h 50"/>
                    <a:gd name="T6" fmla="*/ 8 w 18"/>
                    <a:gd name="T7" fmla="*/ 2 h 50"/>
                    <a:gd name="T8" fmla="*/ 14 w 18"/>
                    <a:gd name="T9" fmla="*/ 13 h 50"/>
                    <a:gd name="T10" fmla="*/ 17 w 18"/>
                    <a:gd name="T11" fmla="*/ 49 h 50"/>
                    <a:gd name="T12" fmla="*/ 18 w 18"/>
                    <a:gd name="T13" fmla="*/ 49 h 50"/>
                    <a:gd name="T14" fmla="*/ 16 w 18"/>
                    <a:gd name="T15" fmla="*/ 1 h 50"/>
                    <a:gd name="T16" fmla="*/ 15 w 18"/>
                    <a:gd name="T17" fmla="*/ 0 h 50"/>
                    <a:gd name="T18" fmla="*/ 2 w 18"/>
                    <a:gd name="T19" fmla="*/ 0 h 50"/>
                    <a:gd name="T20" fmla="*/ 1 w 18"/>
                    <a:gd name="T21" fmla="*/ 1 h 50"/>
                    <a:gd name="T22" fmla="*/ 2 w 18"/>
                    <a:gd name="T23" fmla="*/ 26 h 50"/>
                    <a:gd name="T24" fmla="*/ 1 w 18"/>
                    <a:gd name="T25" fmla="*/ 49 h 50"/>
                    <a:gd name="T26" fmla="*/ 2 w 18"/>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0">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76">
                  <a:extLst>
                    <a:ext uri="{FF2B5EF4-FFF2-40B4-BE49-F238E27FC236}">
                      <a16:creationId xmlns:a16="http://schemas.microsoft.com/office/drawing/2014/main" id="{87E0B25A-6333-4824-932A-86936B0436E0}"/>
                    </a:ext>
                  </a:extLst>
                </p:cNvPr>
                <p:cNvSpPr/>
                <p:nvPr/>
              </p:nvSpPr>
              <p:spPr bwMode="auto">
                <a:xfrm>
                  <a:off x="1208088" y="2120901"/>
                  <a:ext cx="17463" cy="50800"/>
                </a:xfrm>
                <a:custGeom>
                  <a:avLst/>
                  <a:gdLst>
                    <a:gd name="T0" fmla="*/ 5 w 16"/>
                    <a:gd name="T1" fmla="*/ 4 h 48"/>
                    <a:gd name="T2" fmla="*/ 0 w 16"/>
                    <a:gd name="T3" fmla="*/ 11 h 48"/>
                    <a:gd name="T4" fmla="*/ 6 w 16"/>
                    <a:gd name="T5" fmla="*/ 5 h 48"/>
                    <a:gd name="T6" fmla="*/ 3 w 16"/>
                    <a:gd name="T7" fmla="*/ 13 h 48"/>
                    <a:gd name="T8" fmla="*/ 9 w 16"/>
                    <a:gd name="T9" fmla="*/ 6 h 48"/>
                    <a:gd name="T10" fmla="*/ 6 w 16"/>
                    <a:gd name="T11" fmla="*/ 14 h 48"/>
                    <a:gd name="T12" fmla="*/ 9 w 16"/>
                    <a:gd name="T13" fmla="*/ 6 h 48"/>
                    <a:gd name="T14" fmla="*/ 4 w 16"/>
                    <a:gd name="T15" fmla="*/ 16 h 48"/>
                    <a:gd name="T16" fmla="*/ 12 w 16"/>
                    <a:gd name="T17" fmla="*/ 6 h 48"/>
                    <a:gd name="T18" fmla="*/ 4 w 16"/>
                    <a:gd name="T19" fmla="*/ 18 h 48"/>
                    <a:gd name="T20" fmla="*/ 10 w 16"/>
                    <a:gd name="T21" fmla="*/ 12 h 48"/>
                    <a:gd name="T22" fmla="*/ 12 w 16"/>
                    <a:gd name="T23" fmla="*/ 7 h 48"/>
                    <a:gd name="T24" fmla="*/ 7 w 16"/>
                    <a:gd name="T25" fmla="*/ 21 h 48"/>
                    <a:gd name="T26" fmla="*/ 13 w 16"/>
                    <a:gd name="T27" fmla="*/ 12 h 48"/>
                    <a:gd name="T28" fmla="*/ 4 w 16"/>
                    <a:gd name="T29" fmla="*/ 30 h 48"/>
                    <a:gd name="T30" fmla="*/ 6 w 16"/>
                    <a:gd name="T31" fmla="*/ 31 h 48"/>
                    <a:gd name="T32" fmla="*/ 13 w 16"/>
                    <a:gd name="T33" fmla="*/ 24 h 48"/>
                    <a:gd name="T34" fmla="*/ 7 w 16"/>
                    <a:gd name="T35" fmla="*/ 36 h 48"/>
                    <a:gd name="T36" fmla="*/ 13 w 16"/>
                    <a:gd name="T37" fmla="*/ 25 h 48"/>
                    <a:gd name="T38" fmla="*/ 4 w 16"/>
                    <a:gd name="T39" fmla="*/ 41 h 48"/>
                    <a:gd name="T40" fmla="*/ 12 w 16"/>
                    <a:gd name="T41" fmla="*/ 31 h 48"/>
                    <a:gd name="T42" fmla="*/ 4 w 16"/>
                    <a:gd name="T43" fmla="*/ 43 h 48"/>
                    <a:gd name="T44" fmla="*/ 11 w 16"/>
                    <a:gd name="T45" fmla="*/ 37 h 48"/>
                    <a:gd name="T46" fmla="*/ 7 w 16"/>
                    <a:gd name="T47" fmla="*/ 44 h 48"/>
                    <a:gd name="T48" fmla="*/ 14 w 16"/>
                    <a:gd name="T49" fmla="*/ 37 h 48"/>
                    <a:gd name="T50" fmla="*/ 9 w 16"/>
                    <a:gd name="T51" fmla="*/ 47 h 48"/>
                    <a:gd name="T52" fmla="*/ 13 w 16"/>
                    <a:gd name="T53" fmla="*/ 47 h 48"/>
                    <a:gd name="T54" fmla="*/ 14 w 16"/>
                    <a:gd name="T55" fmla="*/ 43 h 48"/>
                    <a:gd name="T56" fmla="*/ 14 w 16"/>
                    <a:gd name="T57" fmla="*/ 38 h 48"/>
                    <a:gd name="T58" fmla="*/ 11 w 16"/>
                    <a:gd name="T59" fmla="*/ 44 h 48"/>
                    <a:gd name="T60" fmla="*/ 15 w 16"/>
                    <a:gd name="T61" fmla="*/ 34 h 48"/>
                    <a:gd name="T62" fmla="*/ 10 w 16"/>
                    <a:gd name="T63" fmla="*/ 43 h 48"/>
                    <a:gd name="T64" fmla="*/ 13 w 16"/>
                    <a:gd name="T65" fmla="*/ 32 h 48"/>
                    <a:gd name="T66" fmla="*/ 15 w 16"/>
                    <a:gd name="T67" fmla="*/ 29 h 48"/>
                    <a:gd name="T68" fmla="*/ 5 w 16"/>
                    <a:gd name="T69" fmla="*/ 38 h 48"/>
                    <a:gd name="T70" fmla="*/ 12 w 16"/>
                    <a:gd name="T71" fmla="*/ 28 h 48"/>
                    <a:gd name="T72" fmla="*/ 9 w 16"/>
                    <a:gd name="T73" fmla="*/ 33 h 48"/>
                    <a:gd name="T74" fmla="*/ 14 w 16"/>
                    <a:gd name="T75" fmla="*/ 20 h 48"/>
                    <a:gd name="T76" fmla="*/ 10 w 16"/>
                    <a:gd name="T77" fmla="*/ 27 h 48"/>
                    <a:gd name="T78" fmla="*/ 13 w 16"/>
                    <a:gd name="T79" fmla="*/ 19 h 48"/>
                    <a:gd name="T80" fmla="*/ 7 w 16"/>
                    <a:gd name="T81" fmla="*/ 25 h 48"/>
                    <a:gd name="T82" fmla="*/ 15 w 16"/>
                    <a:gd name="T83" fmla="*/ 9 h 48"/>
                    <a:gd name="T84" fmla="*/ 15 w 16"/>
                    <a:gd name="T85" fmla="*/ 5 h 48"/>
                    <a:gd name="T86" fmla="*/ 6 w 16"/>
                    <a:gd name="T87" fmla="*/ 16 h 48"/>
                    <a:gd name="T88" fmla="*/ 10 w 16"/>
                    <a:gd name="T89" fmla="*/ 11 h 48"/>
                    <a:gd name="T90" fmla="*/ 13 w 16"/>
                    <a:gd name="T91" fmla="*/ 3 h 48"/>
                    <a:gd name="T92" fmla="*/ 6 w 16"/>
                    <a:gd name="T93" fmla="*/ 14 h 48"/>
                    <a:gd name="T94" fmla="*/ 11 w 16"/>
                    <a:gd name="T95" fmla="*/ 3 h 48"/>
                    <a:gd name="T96" fmla="*/ 7 w 16"/>
                    <a:gd name="T97" fmla="*/ 11 h 48"/>
                    <a:gd name="T98" fmla="*/ 11 w 16"/>
                    <a:gd name="T99" fmla="*/ 1 h 48"/>
                    <a:gd name="T100" fmla="*/ 6 w 16"/>
                    <a:gd name="T101" fmla="*/ 8 h 48"/>
                    <a:gd name="T102" fmla="*/ 7 w 16"/>
                    <a:gd name="T103" fmla="*/ 2 h 48"/>
                    <a:gd name="T104" fmla="*/ 2 w 16"/>
                    <a:gd name="T10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 h="48">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7">
                  <a:extLst>
                    <a:ext uri="{FF2B5EF4-FFF2-40B4-BE49-F238E27FC236}">
                      <a16:creationId xmlns:a16="http://schemas.microsoft.com/office/drawing/2014/main" id="{983837B5-696D-43CC-A63F-CE62D9714C44}"/>
                    </a:ext>
                  </a:extLst>
                </p:cNvPr>
                <p:cNvSpPr/>
                <p:nvPr/>
              </p:nvSpPr>
              <p:spPr bwMode="auto">
                <a:xfrm>
                  <a:off x="1227138" y="2103438"/>
                  <a:ext cx="22225" cy="68263"/>
                </a:xfrm>
                <a:custGeom>
                  <a:avLst/>
                  <a:gdLst>
                    <a:gd name="T0" fmla="*/ 7 w 20"/>
                    <a:gd name="T1" fmla="*/ 63 h 64"/>
                    <a:gd name="T2" fmla="*/ 6 w 20"/>
                    <a:gd name="T3" fmla="*/ 36 h 64"/>
                    <a:gd name="T4" fmla="*/ 3 w 20"/>
                    <a:gd name="T5" fmla="*/ 16 h 64"/>
                    <a:gd name="T6" fmla="*/ 7 w 20"/>
                    <a:gd name="T7" fmla="*/ 3 h 64"/>
                    <a:gd name="T8" fmla="*/ 13 w 20"/>
                    <a:gd name="T9" fmla="*/ 2 h 64"/>
                    <a:gd name="T10" fmla="*/ 16 w 20"/>
                    <a:gd name="T11" fmla="*/ 11 h 64"/>
                    <a:gd name="T12" fmla="*/ 17 w 20"/>
                    <a:gd name="T13" fmla="*/ 28 h 64"/>
                    <a:gd name="T14" fmla="*/ 19 w 20"/>
                    <a:gd name="T15" fmla="*/ 60 h 64"/>
                    <a:gd name="T16" fmla="*/ 20 w 20"/>
                    <a:gd name="T17" fmla="*/ 60 h 64"/>
                    <a:gd name="T18" fmla="*/ 16 w 20"/>
                    <a:gd name="T19" fmla="*/ 1 h 64"/>
                    <a:gd name="T20" fmla="*/ 16 w 20"/>
                    <a:gd name="T21" fmla="*/ 0 h 64"/>
                    <a:gd name="T22" fmla="*/ 1 w 20"/>
                    <a:gd name="T23" fmla="*/ 2 h 64"/>
                    <a:gd name="T24" fmla="*/ 0 w 20"/>
                    <a:gd name="T25" fmla="*/ 2 h 64"/>
                    <a:gd name="T26" fmla="*/ 4 w 20"/>
                    <a:gd name="T27" fmla="*/ 33 h 64"/>
                    <a:gd name="T28" fmla="*/ 5 w 20"/>
                    <a:gd name="T29" fmla="*/ 51 h 64"/>
                    <a:gd name="T30" fmla="*/ 6 w 20"/>
                    <a:gd name="T31" fmla="*/ 64 h 64"/>
                    <a:gd name="T32" fmla="*/ 7 w 20"/>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4">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78">
                  <a:extLst>
                    <a:ext uri="{FF2B5EF4-FFF2-40B4-BE49-F238E27FC236}">
                      <a16:creationId xmlns:a16="http://schemas.microsoft.com/office/drawing/2014/main" id="{A22CB53F-EF90-42CB-87EB-94693882561F}"/>
                    </a:ext>
                  </a:extLst>
                </p:cNvPr>
                <p:cNvSpPr/>
                <p:nvPr/>
              </p:nvSpPr>
              <p:spPr bwMode="auto">
                <a:xfrm>
                  <a:off x="1228725" y="2106613"/>
                  <a:ext cx="17463" cy="65088"/>
                </a:xfrm>
                <a:custGeom>
                  <a:avLst/>
                  <a:gdLst>
                    <a:gd name="T0" fmla="*/ 0 w 17"/>
                    <a:gd name="T1" fmla="*/ 10 h 61"/>
                    <a:gd name="T2" fmla="*/ 6 w 17"/>
                    <a:gd name="T3" fmla="*/ 4 h 61"/>
                    <a:gd name="T4" fmla="*/ 3 w 17"/>
                    <a:gd name="T5" fmla="*/ 12 h 61"/>
                    <a:gd name="T6" fmla="*/ 3 w 17"/>
                    <a:gd name="T7" fmla="*/ 16 h 61"/>
                    <a:gd name="T8" fmla="*/ 7 w 17"/>
                    <a:gd name="T9" fmla="*/ 12 h 61"/>
                    <a:gd name="T10" fmla="*/ 10 w 17"/>
                    <a:gd name="T11" fmla="*/ 7 h 61"/>
                    <a:gd name="T12" fmla="*/ 4 w 17"/>
                    <a:gd name="T13" fmla="*/ 21 h 61"/>
                    <a:gd name="T14" fmla="*/ 6 w 17"/>
                    <a:gd name="T15" fmla="*/ 23 h 61"/>
                    <a:gd name="T16" fmla="*/ 10 w 17"/>
                    <a:gd name="T17" fmla="*/ 19 h 61"/>
                    <a:gd name="T18" fmla="*/ 13 w 17"/>
                    <a:gd name="T19" fmla="*/ 14 h 61"/>
                    <a:gd name="T20" fmla="*/ 6 w 17"/>
                    <a:gd name="T21" fmla="*/ 30 h 61"/>
                    <a:gd name="T22" fmla="*/ 10 w 17"/>
                    <a:gd name="T23" fmla="*/ 22 h 61"/>
                    <a:gd name="T24" fmla="*/ 6 w 17"/>
                    <a:gd name="T25" fmla="*/ 32 h 61"/>
                    <a:gd name="T26" fmla="*/ 12 w 17"/>
                    <a:gd name="T27" fmla="*/ 26 h 61"/>
                    <a:gd name="T28" fmla="*/ 4 w 17"/>
                    <a:gd name="T29" fmla="*/ 38 h 61"/>
                    <a:gd name="T30" fmla="*/ 11 w 17"/>
                    <a:gd name="T31" fmla="*/ 29 h 61"/>
                    <a:gd name="T32" fmla="*/ 7 w 17"/>
                    <a:gd name="T33" fmla="*/ 42 h 61"/>
                    <a:gd name="T34" fmla="*/ 5 w 17"/>
                    <a:gd name="T35" fmla="*/ 47 h 61"/>
                    <a:gd name="T36" fmla="*/ 12 w 17"/>
                    <a:gd name="T37" fmla="*/ 39 h 61"/>
                    <a:gd name="T38" fmla="*/ 7 w 17"/>
                    <a:gd name="T39" fmla="*/ 51 h 61"/>
                    <a:gd name="T40" fmla="*/ 8 w 17"/>
                    <a:gd name="T41" fmla="*/ 54 h 61"/>
                    <a:gd name="T42" fmla="*/ 15 w 17"/>
                    <a:gd name="T43" fmla="*/ 47 h 61"/>
                    <a:gd name="T44" fmla="*/ 9 w 17"/>
                    <a:gd name="T45" fmla="*/ 59 h 61"/>
                    <a:gd name="T46" fmla="*/ 13 w 17"/>
                    <a:gd name="T47" fmla="*/ 52 h 61"/>
                    <a:gd name="T48" fmla="*/ 10 w 17"/>
                    <a:gd name="T49" fmla="*/ 60 h 61"/>
                    <a:gd name="T50" fmla="*/ 11 w 17"/>
                    <a:gd name="T51" fmla="*/ 58 h 61"/>
                    <a:gd name="T52" fmla="*/ 15 w 17"/>
                    <a:gd name="T53" fmla="*/ 49 h 61"/>
                    <a:gd name="T54" fmla="*/ 11 w 17"/>
                    <a:gd name="T55" fmla="*/ 56 h 61"/>
                    <a:gd name="T56" fmla="*/ 15 w 17"/>
                    <a:gd name="T57" fmla="*/ 43 h 61"/>
                    <a:gd name="T58" fmla="*/ 11 w 17"/>
                    <a:gd name="T59" fmla="*/ 50 h 61"/>
                    <a:gd name="T60" fmla="*/ 15 w 17"/>
                    <a:gd name="T61" fmla="*/ 39 h 61"/>
                    <a:gd name="T62" fmla="*/ 15 w 17"/>
                    <a:gd name="T63" fmla="*/ 36 h 61"/>
                    <a:gd name="T64" fmla="*/ 6 w 17"/>
                    <a:gd name="T65" fmla="*/ 45 h 61"/>
                    <a:gd name="T66" fmla="*/ 10 w 17"/>
                    <a:gd name="T67" fmla="*/ 40 h 61"/>
                    <a:gd name="T68" fmla="*/ 14 w 17"/>
                    <a:gd name="T69" fmla="*/ 31 h 61"/>
                    <a:gd name="T70" fmla="*/ 14 w 17"/>
                    <a:gd name="T71" fmla="*/ 27 h 61"/>
                    <a:gd name="T72" fmla="*/ 8 w 17"/>
                    <a:gd name="T73" fmla="*/ 33 h 61"/>
                    <a:gd name="T74" fmla="*/ 14 w 17"/>
                    <a:gd name="T75" fmla="*/ 21 h 61"/>
                    <a:gd name="T76" fmla="*/ 13 w 17"/>
                    <a:gd name="T77" fmla="*/ 20 h 61"/>
                    <a:gd name="T78" fmla="*/ 8 w 17"/>
                    <a:gd name="T79" fmla="*/ 24 h 61"/>
                    <a:gd name="T80" fmla="*/ 16 w 17"/>
                    <a:gd name="T81" fmla="*/ 12 h 61"/>
                    <a:gd name="T82" fmla="*/ 7 w 17"/>
                    <a:gd name="T83" fmla="*/ 21 h 61"/>
                    <a:gd name="T84" fmla="*/ 12 w 17"/>
                    <a:gd name="T85" fmla="*/ 10 h 61"/>
                    <a:gd name="T86" fmla="*/ 12 w 17"/>
                    <a:gd name="T87" fmla="*/ 5 h 61"/>
                    <a:gd name="T88" fmla="*/ 8 w 17"/>
                    <a:gd name="T89" fmla="*/ 9 h 61"/>
                    <a:gd name="T90" fmla="*/ 11 w 17"/>
                    <a:gd name="T91" fmla="*/ 1 h 61"/>
                    <a:gd name="T92" fmla="*/ 5 w 17"/>
                    <a:gd name="T93" fmla="*/ 7 h 61"/>
                    <a:gd name="T94" fmla="*/ 9 w 17"/>
                    <a:gd name="T95" fmla="*/ 3 h 61"/>
                    <a:gd name="T96" fmla="*/ 5 w 17"/>
                    <a:gd name="T97" fmla="*/ 2 h 61"/>
                    <a:gd name="T98" fmla="*/ 0 w 17"/>
                    <a:gd name="T9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61">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79">
                  <a:extLst>
                    <a:ext uri="{FF2B5EF4-FFF2-40B4-BE49-F238E27FC236}">
                      <a16:creationId xmlns:a16="http://schemas.microsoft.com/office/drawing/2014/main" id="{28DDBF98-AF10-456C-81DA-6E33ED2845B5}"/>
                    </a:ext>
                  </a:extLst>
                </p:cNvPr>
                <p:cNvSpPr/>
                <p:nvPr/>
              </p:nvSpPr>
              <p:spPr bwMode="auto">
                <a:xfrm>
                  <a:off x="1163638" y="2068513"/>
                  <a:ext cx="68263" cy="50800"/>
                </a:xfrm>
                <a:custGeom>
                  <a:avLst/>
                  <a:gdLst>
                    <a:gd name="T0" fmla="*/ 1 w 64"/>
                    <a:gd name="T1" fmla="*/ 47 h 48"/>
                    <a:gd name="T2" fmla="*/ 35 w 64"/>
                    <a:gd name="T3" fmla="*/ 35 h 48"/>
                    <a:gd name="T4" fmla="*/ 60 w 64"/>
                    <a:gd name="T5" fmla="*/ 1 h 48"/>
                    <a:gd name="T6" fmla="*/ 59 w 64"/>
                    <a:gd name="T7" fmla="*/ 0 h 48"/>
                    <a:gd name="T8" fmla="*/ 49 w 64"/>
                    <a:gd name="T9" fmla="*/ 7 h 48"/>
                    <a:gd name="T10" fmla="*/ 49 w 64"/>
                    <a:gd name="T11" fmla="*/ 8 h 48"/>
                    <a:gd name="T12" fmla="*/ 58 w 64"/>
                    <a:gd name="T13" fmla="*/ 3 h 48"/>
                    <a:gd name="T14" fmla="*/ 62 w 64"/>
                    <a:gd name="T15" fmla="*/ 13 h 48"/>
                    <a:gd name="T16" fmla="*/ 64 w 64"/>
                    <a:gd name="T17" fmla="*/ 13 h 48"/>
                    <a:gd name="T18" fmla="*/ 61 w 64"/>
                    <a:gd name="T19" fmla="*/ 1 h 48"/>
                    <a:gd name="T20" fmla="*/ 60 w 64"/>
                    <a:gd name="T21" fmla="*/ 0 h 48"/>
                    <a:gd name="T22" fmla="*/ 51 w 64"/>
                    <a:gd name="T23" fmla="*/ 5 h 48"/>
                    <a:gd name="T24" fmla="*/ 58 w 64"/>
                    <a:gd name="T25" fmla="*/ 4 h 48"/>
                    <a:gd name="T26" fmla="*/ 44 w 64"/>
                    <a:gd name="T27" fmla="*/ 27 h 48"/>
                    <a:gd name="T28" fmla="*/ 2 w 64"/>
                    <a:gd name="T29" fmla="*/ 45 h 48"/>
                    <a:gd name="T30" fmla="*/ 1 w 64"/>
                    <a:gd name="T3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8">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80">
                  <a:extLst>
                    <a:ext uri="{FF2B5EF4-FFF2-40B4-BE49-F238E27FC236}">
                      <a16:creationId xmlns:a16="http://schemas.microsoft.com/office/drawing/2014/main" id="{71030F2A-9DED-4FEB-9F6F-3DF572F9B428}"/>
                    </a:ext>
                  </a:extLst>
                </p:cNvPr>
                <p:cNvSpPr/>
                <p:nvPr/>
              </p:nvSpPr>
              <p:spPr bwMode="auto">
                <a:xfrm>
                  <a:off x="1265238" y="2162176"/>
                  <a:ext cx="14288" cy="15875"/>
                </a:xfrm>
                <a:custGeom>
                  <a:avLst/>
                  <a:gdLst>
                    <a:gd name="T0" fmla="*/ 2 w 14"/>
                    <a:gd name="T1" fmla="*/ 0 h 15"/>
                    <a:gd name="T2" fmla="*/ 1 w 14"/>
                    <a:gd name="T3" fmla="*/ 0 h 15"/>
                    <a:gd name="T4" fmla="*/ 1 w 14"/>
                    <a:gd name="T5" fmla="*/ 1 h 15"/>
                    <a:gd name="T6" fmla="*/ 13 w 14"/>
                    <a:gd name="T7" fmla="*/ 4 h 15"/>
                    <a:gd name="T8" fmla="*/ 13 w 14"/>
                    <a:gd name="T9" fmla="*/ 3 h 15"/>
                    <a:gd name="T10" fmla="*/ 8 w 14"/>
                    <a:gd name="T11" fmla="*/ 13 h 15"/>
                    <a:gd name="T12" fmla="*/ 9 w 14"/>
                    <a:gd name="T13" fmla="*/ 14 h 15"/>
                    <a:gd name="T14" fmla="*/ 14 w 14"/>
                    <a:gd name="T15" fmla="*/ 4 h 15"/>
                    <a:gd name="T16" fmla="*/ 13 w 14"/>
                    <a:gd name="T17" fmla="*/ 3 h 15"/>
                    <a:gd name="T18" fmla="*/ 1 w 14"/>
                    <a:gd name="T19" fmla="*/ 0 h 15"/>
                    <a:gd name="T20" fmla="*/ 0 w 14"/>
                    <a:gd name="T21" fmla="*/ 1 h 15"/>
                    <a:gd name="T22" fmla="*/ 1 w 14"/>
                    <a:gd name="T23" fmla="*/ 1 h 15"/>
                    <a:gd name="T24" fmla="*/ 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81">
                  <a:extLst>
                    <a:ext uri="{FF2B5EF4-FFF2-40B4-BE49-F238E27FC236}">
                      <a16:creationId xmlns:a16="http://schemas.microsoft.com/office/drawing/2014/main" id="{E65EA9FE-D4B6-4B6F-85D1-7B9CFB40F85E}"/>
                    </a:ext>
                  </a:extLst>
                </p:cNvPr>
                <p:cNvSpPr/>
                <p:nvPr/>
              </p:nvSpPr>
              <p:spPr bwMode="auto">
                <a:xfrm>
                  <a:off x="1144588" y="2081213"/>
                  <a:ext cx="20638" cy="17463"/>
                </a:xfrm>
                <a:custGeom>
                  <a:avLst/>
                  <a:gdLst>
                    <a:gd name="T0" fmla="*/ 1 w 19"/>
                    <a:gd name="T1" fmla="*/ 16 h 16"/>
                    <a:gd name="T2" fmla="*/ 12 w 19"/>
                    <a:gd name="T3" fmla="*/ 1 h 16"/>
                    <a:gd name="T4" fmla="*/ 11 w 19"/>
                    <a:gd name="T5" fmla="*/ 1 h 16"/>
                    <a:gd name="T6" fmla="*/ 17 w 19"/>
                    <a:gd name="T7" fmla="*/ 13 h 16"/>
                    <a:gd name="T8" fmla="*/ 18 w 19"/>
                    <a:gd name="T9" fmla="*/ 12 h 16"/>
                    <a:gd name="T10" fmla="*/ 12 w 19"/>
                    <a:gd name="T11" fmla="*/ 1 h 16"/>
                    <a:gd name="T12" fmla="*/ 11 w 19"/>
                    <a:gd name="T13" fmla="*/ 1 h 16"/>
                    <a:gd name="T14" fmla="*/ 1 w 19"/>
                    <a:gd name="T15" fmla="*/ 14 h 16"/>
                    <a:gd name="T16" fmla="*/ 1 w 1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95">
                  <a:extLst>
                    <a:ext uri="{FF2B5EF4-FFF2-40B4-BE49-F238E27FC236}">
                      <a16:creationId xmlns:a16="http://schemas.microsoft.com/office/drawing/2014/main" id="{621A7170-1887-4522-BB72-4D682ADEDD26}"/>
                    </a:ext>
                  </a:extLst>
                </p:cNvPr>
                <p:cNvSpPr/>
                <p:nvPr/>
              </p:nvSpPr>
              <p:spPr bwMode="auto">
                <a:xfrm>
                  <a:off x="1050925" y="2143126"/>
                  <a:ext cx="92075" cy="84138"/>
                </a:xfrm>
                <a:custGeom>
                  <a:avLst/>
                  <a:gdLst>
                    <a:gd name="T0" fmla="*/ 55 w 87"/>
                    <a:gd name="T1" fmla="*/ 6 h 79"/>
                    <a:gd name="T2" fmla="*/ 28 w 87"/>
                    <a:gd name="T3" fmla="*/ 10 h 79"/>
                    <a:gd name="T4" fmla="*/ 7 w 87"/>
                    <a:gd name="T5" fmla="*/ 38 h 79"/>
                    <a:gd name="T6" fmla="*/ 44 w 87"/>
                    <a:gd name="T7" fmla="*/ 78 h 79"/>
                    <a:gd name="T8" fmla="*/ 81 w 87"/>
                    <a:gd name="T9" fmla="*/ 35 h 79"/>
                    <a:gd name="T10" fmla="*/ 47 w 87"/>
                    <a:gd name="T11" fmla="*/ 3 h 79"/>
                    <a:gd name="T12" fmla="*/ 48 w 87"/>
                    <a:gd name="T13" fmla="*/ 5 h 79"/>
                    <a:gd name="T14" fmla="*/ 79 w 87"/>
                    <a:gd name="T15" fmla="*/ 32 h 79"/>
                    <a:gd name="T16" fmla="*/ 47 w 87"/>
                    <a:gd name="T17" fmla="*/ 77 h 79"/>
                    <a:gd name="T18" fmla="*/ 7 w 87"/>
                    <a:gd name="T19" fmla="*/ 43 h 79"/>
                    <a:gd name="T20" fmla="*/ 25 w 87"/>
                    <a:gd name="T21" fmla="*/ 13 h 79"/>
                    <a:gd name="T22" fmla="*/ 54 w 87"/>
                    <a:gd name="T23" fmla="*/ 7 h 79"/>
                    <a:gd name="T24" fmla="*/ 55 w 87"/>
                    <a:gd name="T2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96">
                  <a:extLst>
                    <a:ext uri="{FF2B5EF4-FFF2-40B4-BE49-F238E27FC236}">
                      <a16:creationId xmlns:a16="http://schemas.microsoft.com/office/drawing/2014/main" id="{B217455E-2933-42CB-8972-F141DDBF2D4A}"/>
                    </a:ext>
                  </a:extLst>
                </p:cNvPr>
                <p:cNvSpPr/>
                <p:nvPr/>
              </p:nvSpPr>
              <p:spPr bwMode="auto">
                <a:xfrm>
                  <a:off x="1063625" y="2144713"/>
                  <a:ext cx="73025" cy="74613"/>
                </a:xfrm>
                <a:custGeom>
                  <a:avLst/>
                  <a:gdLst>
                    <a:gd name="T0" fmla="*/ 0 w 70"/>
                    <a:gd name="T1" fmla="*/ 24 h 70"/>
                    <a:gd name="T2" fmla="*/ 13 w 70"/>
                    <a:gd name="T3" fmla="*/ 37 h 70"/>
                    <a:gd name="T4" fmla="*/ 27 w 70"/>
                    <a:gd name="T5" fmla="*/ 39 h 70"/>
                    <a:gd name="T6" fmla="*/ 43 w 70"/>
                    <a:gd name="T7" fmla="*/ 40 h 70"/>
                    <a:gd name="T8" fmla="*/ 44 w 70"/>
                    <a:gd name="T9" fmla="*/ 47 h 70"/>
                    <a:gd name="T10" fmla="*/ 49 w 70"/>
                    <a:gd name="T11" fmla="*/ 68 h 70"/>
                    <a:gd name="T12" fmla="*/ 50 w 70"/>
                    <a:gd name="T13" fmla="*/ 69 h 70"/>
                    <a:gd name="T14" fmla="*/ 61 w 70"/>
                    <a:gd name="T15" fmla="*/ 48 h 70"/>
                    <a:gd name="T16" fmla="*/ 64 w 70"/>
                    <a:gd name="T17" fmla="*/ 36 h 70"/>
                    <a:gd name="T18" fmla="*/ 48 w 70"/>
                    <a:gd name="T19" fmla="*/ 32 h 70"/>
                    <a:gd name="T20" fmla="*/ 33 w 70"/>
                    <a:gd name="T21" fmla="*/ 35 h 70"/>
                    <a:gd name="T22" fmla="*/ 28 w 70"/>
                    <a:gd name="T23" fmla="*/ 34 h 70"/>
                    <a:gd name="T24" fmla="*/ 30 w 70"/>
                    <a:gd name="T25" fmla="*/ 26 h 70"/>
                    <a:gd name="T26" fmla="*/ 36 w 70"/>
                    <a:gd name="T27" fmla="*/ 22 h 70"/>
                    <a:gd name="T28" fmla="*/ 42 w 70"/>
                    <a:gd name="T29" fmla="*/ 11 h 70"/>
                    <a:gd name="T30" fmla="*/ 41 w 70"/>
                    <a:gd name="T31" fmla="*/ 1 h 70"/>
                    <a:gd name="T32" fmla="*/ 41 w 70"/>
                    <a:gd name="T33" fmla="*/ 0 h 70"/>
                    <a:gd name="T34" fmla="*/ 37 w 70"/>
                    <a:gd name="T35" fmla="*/ 6 h 70"/>
                    <a:gd name="T36" fmla="*/ 39 w 70"/>
                    <a:gd name="T37" fmla="*/ 10 h 70"/>
                    <a:gd name="T38" fmla="*/ 37 w 70"/>
                    <a:gd name="T39" fmla="*/ 18 h 70"/>
                    <a:gd name="T40" fmla="*/ 24 w 70"/>
                    <a:gd name="T41" fmla="*/ 28 h 70"/>
                    <a:gd name="T42" fmla="*/ 56 w 70"/>
                    <a:gd name="T43" fmla="*/ 32 h 70"/>
                    <a:gd name="T44" fmla="*/ 55 w 70"/>
                    <a:gd name="T45" fmla="*/ 57 h 70"/>
                    <a:gd name="T46" fmla="*/ 52 w 70"/>
                    <a:gd name="T47" fmla="*/ 62 h 70"/>
                    <a:gd name="T48" fmla="*/ 51 w 70"/>
                    <a:gd name="T49" fmla="*/ 67 h 70"/>
                    <a:gd name="T50" fmla="*/ 53 w 70"/>
                    <a:gd name="T51" fmla="*/ 62 h 70"/>
                    <a:gd name="T52" fmla="*/ 50 w 70"/>
                    <a:gd name="T53" fmla="*/ 54 h 70"/>
                    <a:gd name="T54" fmla="*/ 45 w 70"/>
                    <a:gd name="T55" fmla="*/ 40 h 70"/>
                    <a:gd name="T56" fmla="*/ 27 w 70"/>
                    <a:gd name="T57" fmla="*/ 38 h 70"/>
                    <a:gd name="T58" fmla="*/ 6 w 70"/>
                    <a:gd name="T59" fmla="*/ 26 h 70"/>
                    <a:gd name="T60" fmla="*/ 0 w 70"/>
                    <a:gd name="T61" fmla="*/ 23 h 70"/>
                    <a:gd name="T62" fmla="*/ 0 w 70"/>
                    <a:gd name="T6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99">
                  <a:extLst>
                    <a:ext uri="{FF2B5EF4-FFF2-40B4-BE49-F238E27FC236}">
                      <a16:creationId xmlns:a16="http://schemas.microsoft.com/office/drawing/2014/main" id="{F0F4803E-AF98-40A2-B4A2-9B34040F94F6}"/>
                    </a:ext>
                  </a:extLst>
                </p:cNvPr>
                <p:cNvSpPr/>
                <p:nvPr/>
              </p:nvSpPr>
              <p:spPr bwMode="auto">
                <a:xfrm>
                  <a:off x="1104900" y="2179638"/>
                  <a:ext cx="25400" cy="30163"/>
                </a:xfrm>
                <a:custGeom>
                  <a:avLst/>
                  <a:gdLst>
                    <a:gd name="T0" fmla="*/ 2 w 24"/>
                    <a:gd name="T1" fmla="*/ 6 h 28"/>
                    <a:gd name="T2" fmla="*/ 5 w 24"/>
                    <a:gd name="T3" fmla="*/ 6 h 28"/>
                    <a:gd name="T4" fmla="*/ 5 w 24"/>
                    <a:gd name="T5" fmla="*/ 13 h 28"/>
                    <a:gd name="T6" fmla="*/ 8 w 24"/>
                    <a:gd name="T7" fmla="*/ 19 h 28"/>
                    <a:gd name="T8" fmla="*/ 11 w 24"/>
                    <a:gd name="T9" fmla="*/ 22 h 28"/>
                    <a:gd name="T10" fmla="*/ 13 w 24"/>
                    <a:gd name="T11" fmla="*/ 25 h 28"/>
                    <a:gd name="T12" fmla="*/ 14 w 24"/>
                    <a:gd name="T13" fmla="*/ 27 h 28"/>
                    <a:gd name="T14" fmla="*/ 16 w 24"/>
                    <a:gd name="T15" fmla="*/ 17 h 28"/>
                    <a:gd name="T16" fmla="*/ 17 w 24"/>
                    <a:gd name="T17" fmla="*/ 16 h 28"/>
                    <a:gd name="T18" fmla="*/ 18 w 24"/>
                    <a:gd name="T19" fmla="*/ 16 h 28"/>
                    <a:gd name="T20" fmla="*/ 20 w 24"/>
                    <a:gd name="T21" fmla="*/ 14 h 28"/>
                    <a:gd name="T22" fmla="*/ 21 w 24"/>
                    <a:gd name="T23" fmla="*/ 8 h 28"/>
                    <a:gd name="T24" fmla="*/ 14 w 24"/>
                    <a:gd name="T25" fmla="*/ 10 h 28"/>
                    <a:gd name="T26" fmla="*/ 13 w 24"/>
                    <a:gd name="T27" fmla="*/ 14 h 28"/>
                    <a:gd name="T28" fmla="*/ 9 w 24"/>
                    <a:gd name="T29" fmla="*/ 11 h 28"/>
                    <a:gd name="T30" fmla="*/ 10 w 24"/>
                    <a:gd name="T31" fmla="*/ 15 h 28"/>
                    <a:gd name="T32" fmla="*/ 7 w 24"/>
                    <a:gd name="T33" fmla="*/ 6 h 28"/>
                    <a:gd name="T34" fmla="*/ 20 w 24"/>
                    <a:gd name="T35" fmla="*/ 10 h 28"/>
                    <a:gd name="T36" fmla="*/ 18 w 24"/>
                    <a:gd name="T37" fmla="*/ 16 h 28"/>
                    <a:gd name="T38" fmla="*/ 14 w 24"/>
                    <a:gd name="T39" fmla="*/ 16 h 28"/>
                    <a:gd name="T40" fmla="*/ 11 w 24"/>
                    <a:gd name="T41" fmla="*/ 18 h 28"/>
                    <a:gd name="T42" fmla="*/ 7 w 24"/>
                    <a:gd name="T43" fmla="*/ 19 h 28"/>
                    <a:gd name="T44" fmla="*/ 17 w 24"/>
                    <a:gd name="T45" fmla="*/ 4 h 28"/>
                    <a:gd name="T46" fmla="*/ 11 w 24"/>
                    <a:gd name="T47" fmla="*/ 14 h 28"/>
                    <a:gd name="T48" fmla="*/ 9 w 24"/>
                    <a:gd name="T49" fmla="*/ 18 h 28"/>
                    <a:gd name="T50" fmla="*/ 10 w 24"/>
                    <a:gd name="T51" fmla="*/ 11 h 28"/>
                    <a:gd name="T52" fmla="*/ 10 w 24"/>
                    <a:gd name="T53" fmla="*/ 6 h 28"/>
                    <a:gd name="T54" fmla="*/ 13 w 24"/>
                    <a:gd name="T55" fmla="*/ 8 h 28"/>
                    <a:gd name="T56" fmla="*/ 12 w 24"/>
                    <a:gd name="T57" fmla="*/ 11 h 28"/>
                    <a:gd name="T58" fmla="*/ 17 w 24"/>
                    <a:gd name="T59" fmla="*/ 4 h 28"/>
                    <a:gd name="T60" fmla="*/ 8 w 24"/>
                    <a:gd name="T61" fmla="*/ 21 h 28"/>
                    <a:gd name="T62" fmla="*/ 11 w 24"/>
                    <a:gd name="T63" fmla="*/ 18 h 28"/>
                    <a:gd name="T64" fmla="*/ 13 w 24"/>
                    <a:gd name="T65" fmla="*/ 25 h 28"/>
                    <a:gd name="T66" fmla="*/ 15 w 24"/>
                    <a:gd name="T67" fmla="*/ 23 h 28"/>
                    <a:gd name="T68" fmla="*/ 15 w 24"/>
                    <a:gd name="T69" fmla="*/ 14 h 28"/>
                    <a:gd name="T70" fmla="*/ 7 w 24"/>
                    <a:gd name="T71" fmla="*/ 6 h 28"/>
                    <a:gd name="T72" fmla="*/ 10 w 24"/>
                    <a:gd name="T73" fmla="*/ 15 h 28"/>
                    <a:gd name="T74" fmla="*/ 9 w 24"/>
                    <a:gd name="T75" fmla="*/ 12 h 28"/>
                    <a:gd name="T76" fmla="*/ 13 w 24"/>
                    <a:gd name="T77" fmla="*/ 15 h 28"/>
                    <a:gd name="T78" fmla="*/ 14 w 24"/>
                    <a:gd name="T79" fmla="*/ 10 h 28"/>
                    <a:gd name="T80" fmla="*/ 22 w 24"/>
                    <a:gd name="T81" fmla="*/ 8 h 28"/>
                    <a:gd name="T82" fmla="*/ 22 w 24"/>
                    <a:gd name="T83" fmla="*/ 14 h 28"/>
                    <a:gd name="T84" fmla="*/ 20 w 24"/>
                    <a:gd name="T85" fmla="*/ 16 h 28"/>
                    <a:gd name="T86" fmla="*/ 18 w 24"/>
                    <a:gd name="T87" fmla="*/ 16 h 28"/>
                    <a:gd name="T88" fmla="*/ 18 w 24"/>
                    <a:gd name="T89" fmla="*/ 18 h 28"/>
                    <a:gd name="T90" fmla="*/ 15 w 24"/>
                    <a:gd name="T91" fmla="*/ 27 h 28"/>
                    <a:gd name="T92" fmla="*/ 15 w 24"/>
                    <a:gd name="T93" fmla="*/ 25 h 28"/>
                    <a:gd name="T94" fmla="*/ 12 w 24"/>
                    <a:gd name="T95" fmla="*/ 22 h 28"/>
                    <a:gd name="T96" fmla="*/ 9 w 24"/>
                    <a:gd name="T97" fmla="*/ 19 h 28"/>
                    <a:gd name="T98" fmla="*/ 6 w 24"/>
                    <a:gd name="T99" fmla="*/ 14 h 28"/>
                    <a:gd name="T100" fmla="*/ 6 w 24"/>
                    <a:gd name="T101" fmla="*/ 6 h 28"/>
                    <a:gd name="T102" fmla="*/ 0 w 24"/>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67">
                  <a:extLst>
                    <a:ext uri="{FF2B5EF4-FFF2-40B4-BE49-F238E27FC236}">
                      <a16:creationId xmlns:a16="http://schemas.microsoft.com/office/drawing/2014/main" id="{056AC7BE-B839-41D9-BD4B-5271288BEF77}"/>
                    </a:ext>
                  </a:extLst>
                </p:cNvPr>
                <p:cNvSpPr/>
                <p:nvPr/>
              </p:nvSpPr>
              <p:spPr bwMode="auto">
                <a:xfrm>
                  <a:off x="1460500" y="2222501"/>
                  <a:ext cx="85725" cy="87313"/>
                </a:xfrm>
                <a:custGeom>
                  <a:avLst/>
                  <a:gdLst>
                    <a:gd name="T0" fmla="*/ 47 w 81"/>
                    <a:gd name="T1" fmla="*/ 2 h 82"/>
                    <a:gd name="T2" fmla="*/ 6 w 81"/>
                    <a:gd name="T3" fmla="*/ 34 h 82"/>
                    <a:gd name="T4" fmla="*/ 34 w 81"/>
                    <a:gd name="T5" fmla="*/ 77 h 82"/>
                    <a:gd name="T6" fmla="*/ 81 w 81"/>
                    <a:gd name="T7" fmla="*/ 37 h 82"/>
                    <a:gd name="T8" fmla="*/ 65 w 81"/>
                    <a:gd name="T9" fmla="*/ 13 h 82"/>
                    <a:gd name="T10" fmla="*/ 41 w 81"/>
                    <a:gd name="T11" fmla="*/ 2 h 82"/>
                    <a:gd name="T12" fmla="*/ 41 w 81"/>
                    <a:gd name="T13" fmla="*/ 3 h 82"/>
                    <a:gd name="T14" fmla="*/ 65 w 81"/>
                    <a:gd name="T15" fmla="*/ 16 h 82"/>
                    <a:gd name="T16" fmla="*/ 79 w 81"/>
                    <a:gd name="T17" fmla="*/ 40 h 82"/>
                    <a:gd name="T18" fmla="*/ 59 w 81"/>
                    <a:gd name="T19" fmla="*/ 70 h 82"/>
                    <a:gd name="T20" fmla="*/ 24 w 81"/>
                    <a:gd name="T21" fmla="*/ 72 h 82"/>
                    <a:gd name="T22" fmla="*/ 8 w 81"/>
                    <a:gd name="T23" fmla="*/ 31 h 82"/>
                    <a:gd name="T24" fmla="*/ 47 w 81"/>
                    <a:gd name="T25" fmla="*/ 4 h 82"/>
                    <a:gd name="T26" fmla="*/ 47 w 81"/>
                    <a:gd name="T2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2">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68">
                  <a:extLst>
                    <a:ext uri="{FF2B5EF4-FFF2-40B4-BE49-F238E27FC236}">
                      <a16:creationId xmlns:a16="http://schemas.microsoft.com/office/drawing/2014/main" id="{F0DF290F-4577-42EF-816C-61926F696294}"/>
                    </a:ext>
                  </a:extLst>
                </p:cNvPr>
                <p:cNvSpPr/>
                <p:nvPr/>
              </p:nvSpPr>
              <p:spPr bwMode="auto">
                <a:xfrm>
                  <a:off x="1503363" y="2225676"/>
                  <a:ext cx="38100" cy="55563"/>
                </a:xfrm>
                <a:custGeom>
                  <a:avLst/>
                  <a:gdLst>
                    <a:gd name="T0" fmla="*/ 7 w 35"/>
                    <a:gd name="T1" fmla="*/ 1 h 52"/>
                    <a:gd name="T2" fmla="*/ 0 w 35"/>
                    <a:gd name="T3" fmla="*/ 6 h 52"/>
                    <a:gd name="T4" fmla="*/ 3 w 35"/>
                    <a:gd name="T5" fmla="*/ 16 h 52"/>
                    <a:gd name="T6" fmla="*/ 11 w 35"/>
                    <a:gd name="T7" fmla="*/ 18 h 52"/>
                    <a:gd name="T8" fmla="*/ 16 w 35"/>
                    <a:gd name="T9" fmla="*/ 11 h 52"/>
                    <a:gd name="T10" fmla="*/ 19 w 35"/>
                    <a:gd name="T11" fmla="*/ 15 h 52"/>
                    <a:gd name="T12" fmla="*/ 16 w 35"/>
                    <a:gd name="T13" fmla="*/ 18 h 52"/>
                    <a:gd name="T14" fmla="*/ 12 w 35"/>
                    <a:gd name="T15" fmla="*/ 29 h 52"/>
                    <a:gd name="T16" fmla="*/ 18 w 35"/>
                    <a:gd name="T17" fmla="*/ 36 h 52"/>
                    <a:gd name="T18" fmla="*/ 24 w 35"/>
                    <a:gd name="T19" fmla="*/ 36 h 52"/>
                    <a:gd name="T20" fmla="*/ 32 w 35"/>
                    <a:gd name="T21" fmla="*/ 51 h 52"/>
                    <a:gd name="T22" fmla="*/ 34 w 35"/>
                    <a:gd name="T23" fmla="*/ 52 h 52"/>
                    <a:gd name="T24" fmla="*/ 27 w 35"/>
                    <a:gd name="T25" fmla="*/ 33 h 52"/>
                    <a:gd name="T26" fmla="*/ 25 w 35"/>
                    <a:gd name="T27" fmla="*/ 34 h 52"/>
                    <a:gd name="T28" fmla="*/ 17 w 35"/>
                    <a:gd name="T29" fmla="*/ 19 h 52"/>
                    <a:gd name="T30" fmla="*/ 23 w 35"/>
                    <a:gd name="T31" fmla="*/ 12 h 52"/>
                    <a:gd name="T32" fmla="*/ 12 w 35"/>
                    <a:gd name="T33" fmla="*/ 12 h 52"/>
                    <a:gd name="T34" fmla="*/ 10 w 35"/>
                    <a:gd name="T35" fmla="*/ 15 h 52"/>
                    <a:gd name="T36" fmla="*/ 9 w 35"/>
                    <a:gd name="T37" fmla="*/ 19 h 52"/>
                    <a:gd name="T38" fmla="*/ 5 w 35"/>
                    <a:gd name="T39" fmla="*/ 15 h 52"/>
                    <a:gd name="T40" fmla="*/ 6 w 35"/>
                    <a:gd name="T41" fmla="*/ 13 h 52"/>
                    <a:gd name="T42" fmla="*/ 6 w 35"/>
                    <a:gd name="T43" fmla="*/ 11 h 52"/>
                    <a:gd name="T44" fmla="*/ 5 w 35"/>
                    <a:gd name="T45" fmla="*/ 10 h 52"/>
                    <a:gd name="T46" fmla="*/ 5 w 35"/>
                    <a:gd name="T47" fmla="*/ 10 h 52"/>
                    <a:gd name="T48" fmla="*/ 7 w 35"/>
                    <a:gd name="T49" fmla="*/ 2 h 52"/>
                    <a:gd name="T50" fmla="*/ 7 w 35"/>
                    <a:gd name="T5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2">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69">
                  <a:extLst>
                    <a:ext uri="{FF2B5EF4-FFF2-40B4-BE49-F238E27FC236}">
                      <a16:creationId xmlns:a16="http://schemas.microsoft.com/office/drawing/2014/main" id="{4C5729F3-08BB-4954-9BDE-D8234FDCC019}"/>
                    </a:ext>
                  </a:extLst>
                </p:cNvPr>
                <p:cNvSpPr/>
                <p:nvPr/>
              </p:nvSpPr>
              <p:spPr bwMode="auto">
                <a:xfrm>
                  <a:off x="1465263" y="2232026"/>
                  <a:ext cx="50800" cy="73025"/>
                </a:xfrm>
                <a:custGeom>
                  <a:avLst/>
                  <a:gdLst>
                    <a:gd name="T0" fmla="*/ 15 w 49"/>
                    <a:gd name="T1" fmla="*/ 5 h 68"/>
                    <a:gd name="T2" fmla="*/ 20 w 49"/>
                    <a:gd name="T3" fmla="*/ 3 h 68"/>
                    <a:gd name="T4" fmla="*/ 20 w 49"/>
                    <a:gd name="T5" fmla="*/ 9 h 68"/>
                    <a:gd name="T6" fmla="*/ 18 w 49"/>
                    <a:gd name="T7" fmla="*/ 8 h 68"/>
                    <a:gd name="T8" fmla="*/ 15 w 49"/>
                    <a:gd name="T9" fmla="*/ 9 h 68"/>
                    <a:gd name="T10" fmla="*/ 19 w 49"/>
                    <a:gd name="T11" fmla="*/ 17 h 68"/>
                    <a:gd name="T12" fmla="*/ 17 w 49"/>
                    <a:gd name="T13" fmla="*/ 26 h 68"/>
                    <a:gd name="T14" fmla="*/ 13 w 49"/>
                    <a:gd name="T15" fmla="*/ 37 h 68"/>
                    <a:gd name="T16" fmla="*/ 12 w 49"/>
                    <a:gd name="T17" fmla="*/ 42 h 68"/>
                    <a:gd name="T18" fmla="*/ 25 w 49"/>
                    <a:gd name="T19" fmla="*/ 47 h 68"/>
                    <a:gd name="T20" fmla="*/ 38 w 49"/>
                    <a:gd name="T21" fmla="*/ 47 h 68"/>
                    <a:gd name="T22" fmla="*/ 47 w 49"/>
                    <a:gd name="T23" fmla="*/ 46 h 68"/>
                    <a:gd name="T24" fmla="*/ 45 w 49"/>
                    <a:gd name="T25" fmla="*/ 58 h 68"/>
                    <a:gd name="T26" fmla="*/ 40 w 49"/>
                    <a:gd name="T27" fmla="*/ 65 h 68"/>
                    <a:gd name="T28" fmla="*/ 34 w 49"/>
                    <a:gd name="T29" fmla="*/ 61 h 68"/>
                    <a:gd name="T30" fmla="*/ 21 w 49"/>
                    <a:gd name="T31" fmla="*/ 50 h 68"/>
                    <a:gd name="T32" fmla="*/ 15 w 49"/>
                    <a:gd name="T33" fmla="*/ 44 h 68"/>
                    <a:gd name="T34" fmla="*/ 2 w 49"/>
                    <a:gd name="T35" fmla="*/ 32 h 68"/>
                    <a:gd name="T36" fmla="*/ 0 w 49"/>
                    <a:gd name="T37" fmla="*/ 33 h 68"/>
                    <a:gd name="T38" fmla="*/ 20 w 49"/>
                    <a:gd name="T39" fmla="*/ 51 h 68"/>
                    <a:gd name="T40" fmla="*/ 44 w 49"/>
                    <a:gd name="T41" fmla="*/ 68 h 68"/>
                    <a:gd name="T42" fmla="*/ 44 w 49"/>
                    <a:gd name="T43" fmla="*/ 67 h 68"/>
                    <a:gd name="T44" fmla="*/ 49 w 49"/>
                    <a:gd name="T45" fmla="*/ 44 h 68"/>
                    <a:gd name="T46" fmla="*/ 48 w 49"/>
                    <a:gd name="T47" fmla="*/ 43 h 68"/>
                    <a:gd name="T48" fmla="*/ 28 w 49"/>
                    <a:gd name="T49" fmla="*/ 45 h 68"/>
                    <a:gd name="T50" fmla="*/ 17 w 49"/>
                    <a:gd name="T51" fmla="*/ 43 h 68"/>
                    <a:gd name="T52" fmla="*/ 15 w 49"/>
                    <a:gd name="T53" fmla="*/ 38 h 68"/>
                    <a:gd name="T54" fmla="*/ 20 w 49"/>
                    <a:gd name="T55" fmla="*/ 26 h 68"/>
                    <a:gd name="T56" fmla="*/ 24 w 49"/>
                    <a:gd name="T57" fmla="*/ 18 h 68"/>
                    <a:gd name="T58" fmla="*/ 20 w 49"/>
                    <a:gd name="T59" fmla="*/ 10 h 68"/>
                    <a:gd name="T60" fmla="*/ 27 w 49"/>
                    <a:gd name="T61" fmla="*/ 8 h 68"/>
                    <a:gd name="T62" fmla="*/ 14 w 49"/>
                    <a:gd name="T63" fmla="*/ 4 h 68"/>
                    <a:gd name="T64" fmla="*/ 15 w 49"/>
                    <a:gd name="T65"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68">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70">
                  <a:extLst>
                    <a:ext uri="{FF2B5EF4-FFF2-40B4-BE49-F238E27FC236}">
                      <a16:creationId xmlns:a16="http://schemas.microsoft.com/office/drawing/2014/main" id="{D895079D-D93C-4AD7-AB0E-A02D41111444}"/>
                    </a:ext>
                  </a:extLst>
                </p:cNvPr>
                <p:cNvSpPr/>
                <p:nvPr/>
              </p:nvSpPr>
              <p:spPr bwMode="auto">
                <a:xfrm>
                  <a:off x="1466850" y="2235201"/>
                  <a:ext cx="20638" cy="39688"/>
                </a:xfrm>
                <a:custGeom>
                  <a:avLst/>
                  <a:gdLst>
                    <a:gd name="T0" fmla="*/ 5 w 20"/>
                    <a:gd name="T1" fmla="*/ 19 h 38"/>
                    <a:gd name="T2" fmla="*/ 0 w 20"/>
                    <a:gd name="T3" fmla="*/ 29 h 38"/>
                    <a:gd name="T4" fmla="*/ 5 w 20"/>
                    <a:gd name="T5" fmla="*/ 20 h 38"/>
                    <a:gd name="T6" fmla="*/ 2 w 20"/>
                    <a:gd name="T7" fmla="*/ 29 h 38"/>
                    <a:gd name="T8" fmla="*/ 8 w 20"/>
                    <a:gd name="T9" fmla="*/ 18 h 38"/>
                    <a:gd name="T10" fmla="*/ 6 w 20"/>
                    <a:gd name="T11" fmla="*/ 24 h 38"/>
                    <a:gd name="T12" fmla="*/ 7 w 20"/>
                    <a:gd name="T13" fmla="*/ 34 h 38"/>
                    <a:gd name="T14" fmla="*/ 7 w 20"/>
                    <a:gd name="T15" fmla="*/ 21 h 38"/>
                    <a:gd name="T16" fmla="*/ 8 w 20"/>
                    <a:gd name="T17" fmla="*/ 34 h 38"/>
                    <a:gd name="T18" fmla="*/ 7 w 20"/>
                    <a:gd name="T19" fmla="*/ 25 h 38"/>
                    <a:gd name="T20" fmla="*/ 2 w 20"/>
                    <a:gd name="T21" fmla="*/ 29 h 38"/>
                    <a:gd name="T22" fmla="*/ 3 w 20"/>
                    <a:gd name="T23" fmla="*/ 36 h 38"/>
                    <a:gd name="T24" fmla="*/ 4 w 20"/>
                    <a:gd name="T25" fmla="*/ 34 h 38"/>
                    <a:gd name="T26" fmla="*/ 5 w 20"/>
                    <a:gd name="T27" fmla="*/ 38 h 38"/>
                    <a:gd name="T28" fmla="*/ 7 w 20"/>
                    <a:gd name="T29" fmla="*/ 34 h 38"/>
                    <a:gd name="T30" fmla="*/ 7 w 20"/>
                    <a:gd name="T31" fmla="*/ 37 h 38"/>
                    <a:gd name="T32" fmla="*/ 11 w 20"/>
                    <a:gd name="T33" fmla="*/ 21 h 38"/>
                    <a:gd name="T34" fmla="*/ 15 w 20"/>
                    <a:gd name="T35" fmla="*/ 19 h 38"/>
                    <a:gd name="T36" fmla="*/ 11 w 20"/>
                    <a:gd name="T37" fmla="*/ 28 h 38"/>
                    <a:gd name="T38" fmla="*/ 15 w 20"/>
                    <a:gd name="T39" fmla="*/ 19 h 38"/>
                    <a:gd name="T40" fmla="*/ 11 w 20"/>
                    <a:gd name="T41" fmla="*/ 27 h 38"/>
                    <a:gd name="T42" fmla="*/ 14 w 20"/>
                    <a:gd name="T43" fmla="*/ 23 h 38"/>
                    <a:gd name="T44" fmla="*/ 15 w 20"/>
                    <a:gd name="T45" fmla="*/ 17 h 38"/>
                    <a:gd name="T46" fmla="*/ 14 w 20"/>
                    <a:gd name="T47" fmla="*/ 15 h 38"/>
                    <a:gd name="T48" fmla="*/ 9 w 20"/>
                    <a:gd name="T49" fmla="*/ 17 h 38"/>
                    <a:gd name="T50" fmla="*/ 11 w 20"/>
                    <a:gd name="T51" fmla="*/ 14 h 38"/>
                    <a:gd name="T52" fmla="*/ 9 w 20"/>
                    <a:gd name="T53" fmla="*/ 10 h 38"/>
                    <a:gd name="T54" fmla="*/ 11 w 20"/>
                    <a:gd name="T55" fmla="*/ 5 h 38"/>
                    <a:gd name="T56" fmla="*/ 17 w 20"/>
                    <a:gd name="T57" fmla="*/ 3 h 38"/>
                    <a:gd name="T58" fmla="*/ 18 w 20"/>
                    <a:gd name="T59" fmla="*/ 2 h 38"/>
                    <a:gd name="T60" fmla="*/ 20 w 20"/>
                    <a:gd name="T61" fmla="*/ 1 h 38"/>
                    <a:gd name="T62" fmla="*/ 15 w 20"/>
                    <a:gd name="T63" fmla="*/ 2 h 38"/>
                    <a:gd name="T64" fmla="*/ 11 w 20"/>
                    <a:gd name="T65" fmla="*/ 5 h 38"/>
                    <a:gd name="T66" fmla="*/ 8 w 20"/>
                    <a:gd name="T67" fmla="*/ 9 h 38"/>
                    <a:gd name="T68" fmla="*/ 12 w 20"/>
                    <a:gd name="T69" fmla="*/ 4 h 38"/>
                    <a:gd name="T70" fmla="*/ 6 w 20"/>
                    <a:gd name="T71" fmla="*/ 15 h 38"/>
                    <a:gd name="T72" fmla="*/ 9 w 20"/>
                    <a:gd name="T73" fmla="*/ 21 h 38"/>
                    <a:gd name="T74" fmla="*/ 13 w 20"/>
                    <a:gd name="T75" fmla="*/ 10 h 38"/>
                    <a:gd name="T76" fmla="*/ 9 w 20"/>
                    <a:gd name="T77" fmla="*/ 19 h 38"/>
                    <a:gd name="T78" fmla="*/ 12 w 20"/>
                    <a:gd name="T79" fmla="*/ 10 h 38"/>
                    <a:gd name="T80" fmla="*/ 7 w 20"/>
                    <a:gd name="T81" fmla="*/ 20 h 38"/>
                    <a:gd name="T82" fmla="*/ 13 w 20"/>
                    <a:gd name="T83" fmla="*/ 21 h 38"/>
                    <a:gd name="T84" fmla="*/ 17 w 20"/>
                    <a:gd name="T85" fmla="*/ 16 h 38"/>
                    <a:gd name="T86" fmla="*/ 16 w 20"/>
                    <a:gd name="T87" fmla="*/ 16 h 38"/>
                    <a:gd name="T88" fmla="*/ 14 w 20"/>
                    <a:gd name="T89" fmla="*/ 21 h 38"/>
                    <a:gd name="T90" fmla="*/ 12 w 20"/>
                    <a:gd name="T91" fmla="*/ 24 h 38"/>
                    <a:gd name="T92" fmla="*/ 12 w 20"/>
                    <a:gd name="T93" fmla="*/ 31 h 38"/>
                    <a:gd name="T94" fmla="*/ 14 w 20"/>
                    <a:gd name="T95" fmla="*/ 24 h 38"/>
                    <a:gd name="T96" fmla="*/ 10 w 20"/>
                    <a:gd name="T97" fmla="*/ 31 h 38"/>
                    <a:gd name="T98" fmla="*/ 13 w 20"/>
                    <a:gd name="T99" fmla="*/ 19 h 38"/>
                    <a:gd name="T100" fmla="*/ 9 w 20"/>
                    <a:gd name="T101" fmla="*/ 28 h 38"/>
                    <a:gd name="T102" fmla="*/ 7 w 20"/>
                    <a:gd name="T103" fmla="*/ 31 h 38"/>
                    <a:gd name="T104" fmla="*/ 2 w 20"/>
                    <a:gd name="T105" fmla="*/ 30 h 38"/>
                    <a:gd name="T106" fmla="*/ 2 w 20"/>
                    <a:gd name="T107" fmla="*/ 34 h 38"/>
                    <a:gd name="T108" fmla="*/ 8 w 20"/>
                    <a:gd name="T109" fmla="*/ 35 h 38"/>
                    <a:gd name="T110" fmla="*/ 8 w 20"/>
                    <a:gd name="T111" fmla="*/ 28 h 38"/>
                    <a:gd name="T112" fmla="*/ 8 w 20"/>
                    <a:gd name="T113" fmla="*/ 27 h 38"/>
                    <a:gd name="T114" fmla="*/ 7 w 20"/>
                    <a:gd name="T115" fmla="*/ 31 h 38"/>
                    <a:gd name="T116" fmla="*/ 8 w 20"/>
                    <a:gd name="T117" fmla="*/ 15 h 38"/>
                    <a:gd name="T118" fmla="*/ 4 w 20"/>
                    <a:gd name="T119" fmla="*/ 28 h 38"/>
                    <a:gd name="T120" fmla="*/ 4 w 20"/>
                    <a:gd name="T121" fmla="*/ 16 h 38"/>
                    <a:gd name="T122" fmla="*/ 7 w 20"/>
                    <a:gd name="T123" fmla="*/ 17 h 38"/>
                    <a:gd name="T124" fmla="*/ 0 w 20"/>
                    <a:gd name="T12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38">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71">
                  <a:extLst>
                    <a:ext uri="{FF2B5EF4-FFF2-40B4-BE49-F238E27FC236}">
                      <a16:creationId xmlns:a16="http://schemas.microsoft.com/office/drawing/2014/main" id="{2557F2C0-0D5B-476D-91F2-8B86E0EBE482}"/>
                    </a:ext>
                  </a:extLst>
                </p:cNvPr>
                <p:cNvSpPr/>
                <p:nvPr/>
              </p:nvSpPr>
              <p:spPr bwMode="auto">
                <a:xfrm>
                  <a:off x="1482725" y="2279651"/>
                  <a:ext cx="22225" cy="20638"/>
                </a:xfrm>
                <a:custGeom>
                  <a:avLst/>
                  <a:gdLst>
                    <a:gd name="T0" fmla="*/ 9 w 21"/>
                    <a:gd name="T1" fmla="*/ 4 h 19"/>
                    <a:gd name="T2" fmla="*/ 8 w 21"/>
                    <a:gd name="T3" fmla="*/ 2 h 19"/>
                    <a:gd name="T4" fmla="*/ 7 w 21"/>
                    <a:gd name="T5" fmla="*/ 3 h 19"/>
                    <a:gd name="T6" fmla="*/ 11 w 21"/>
                    <a:gd name="T7" fmla="*/ 7 h 19"/>
                    <a:gd name="T8" fmla="*/ 12 w 21"/>
                    <a:gd name="T9" fmla="*/ 6 h 19"/>
                    <a:gd name="T10" fmla="*/ 2 w 21"/>
                    <a:gd name="T11" fmla="*/ 0 h 19"/>
                    <a:gd name="T12" fmla="*/ 1 w 21"/>
                    <a:gd name="T13" fmla="*/ 2 h 19"/>
                    <a:gd name="T14" fmla="*/ 9 w 21"/>
                    <a:gd name="T15" fmla="*/ 8 h 19"/>
                    <a:gd name="T16" fmla="*/ 10 w 21"/>
                    <a:gd name="T17" fmla="*/ 7 h 19"/>
                    <a:gd name="T18" fmla="*/ 4 w 21"/>
                    <a:gd name="T19" fmla="*/ 2 h 19"/>
                    <a:gd name="T20" fmla="*/ 3 w 21"/>
                    <a:gd name="T21" fmla="*/ 3 h 19"/>
                    <a:gd name="T22" fmla="*/ 12 w 21"/>
                    <a:gd name="T23" fmla="*/ 10 h 19"/>
                    <a:gd name="T24" fmla="*/ 13 w 21"/>
                    <a:gd name="T25" fmla="*/ 9 h 19"/>
                    <a:gd name="T26" fmla="*/ 10 w 21"/>
                    <a:gd name="T27" fmla="*/ 6 h 19"/>
                    <a:gd name="T28" fmla="*/ 9 w 21"/>
                    <a:gd name="T29" fmla="*/ 7 h 19"/>
                    <a:gd name="T30" fmla="*/ 19 w 21"/>
                    <a:gd name="T31" fmla="*/ 12 h 19"/>
                    <a:gd name="T32" fmla="*/ 20 w 21"/>
                    <a:gd name="T33" fmla="*/ 11 h 19"/>
                    <a:gd name="T34" fmla="*/ 11 w 21"/>
                    <a:gd name="T35" fmla="*/ 3 h 19"/>
                    <a:gd name="T36" fmla="*/ 10 w 21"/>
                    <a:gd name="T37" fmla="*/ 4 h 19"/>
                    <a:gd name="T38" fmla="*/ 20 w 21"/>
                    <a:gd name="T39" fmla="*/ 18 h 19"/>
                    <a:gd name="T40" fmla="*/ 21 w 21"/>
                    <a:gd name="T41" fmla="*/ 17 h 19"/>
                    <a:gd name="T42" fmla="*/ 9 w 21"/>
                    <a:gd name="T43" fmla="*/ 7 h 19"/>
                    <a:gd name="T44" fmla="*/ 8 w 21"/>
                    <a:gd name="T45" fmla="*/ 8 h 19"/>
                    <a:gd name="T46" fmla="*/ 18 w 21"/>
                    <a:gd name="T47" fmla="*/ 16 h 19"/>
                    <a:gd name="T48" fmla="*/ 19 w 21"/>
                    <a:gd name="T49" fmla="*/ 15 h 19"/>
                    <a:gd name="T50" fmla="*/ 16 w 21"/>
                    <a:gd name="T51" fmla="*/ 9 h 19"/>
                    <a:gd name="T52" fmla="*/ 15 w 21"/>
                    <a:gd name="T53" fmla="*/ 8 h 19"/>
                    <a:gd name="T54" fmla="*/ 18 w 21"/>
                    <a:gd name="T55" fmla="*/ 16 h 19"/>
                    <a:gd name="T56" fmla="*/ 19 w 21"/>
                    <a:gd name="T57" fmla="*/ 15 h 19"/>
                    <a:gd name="T58" fmla="*/ 9 w 21"/>
                    <a:gd name="T59" fmla="*/ 7 h 19"/>
                    <a:gd name="T60" fmla="*/ 8 w 21"/>
                    <a:gd name="T61" fmla="*/ 8 h 19"/>
                    <a:gd name="T62" fmla="*/ 20 w 21"/>
                    <a:gd name="T63" fmla="*/ 18 h 19"/>
                    <a:gd name="T64" fmla="*/ 21 w 21"/>
                    <a:gd name="T65" fmla="*/ 18 h 19"/>
                    <a:gd name="T66" fmla="*/ 11 w 21"/>
                    <a:gd name="T67" fmla="*/ 3 h 19"/>
                    <a:gd name="T68" fmla="*/ 10 w 21"/>
                    <a:gd name="T69" fmla="*/ 4 h 19"/>
                    <a:gd name="T70" fmla="*/ 19 w 21"/>
                    <a:gd name="T71" fmla="*/ 12 h 19"/>
                    <a:gd name="T72" fmla="*/ 20 w 21"/>
                    <a:gd name="T73" fmla="*/ 11 h 19"/>
                    <a:gd name="T74" fmla="*/ 9 w 21"/>
                    <a:gd name="T75" fmla="*/ 5 h 19"/>
                    <a:gd name="T76" fmla="*/ 9 w 21"/>
                    <a:gd name="T77" fmla="*/ 7 h 19"/>
                    <a:gd name="T78" fmla="*/ 12 w 21"/>
                    <a:gd name="T79" fmla="*/ 10 h 19"/>
                    <a:gd name="T80" fmla="*/ 13 w 21"/>
                    <a:gd name="T81" fmla="*/ 9 h 19"/>
                    <a:gd name="T82" fmla="*/ 4 w 21"/>
                    <a:gd name="T83" fmla="*/ 2 h 19"/>
                    <a:gd name="T84" fmla="*/ 3 w 21"/>
                    <a:gd name="T85" fmla="*/ 3 h 19"/>
                    <a:gd name="T86" fmla="*/ 9 w 21"/>
                    <a:gd name="T87" fmla="*/ 8 h 19"/>
                    <a:gd name="T88" fmla="*/ 10 w 21"/>
                    <a:gd name="T89" fmla="*/ 7 h 19"/>
                    <a:gd name="T90" fmla="*/ 2 w 21"/>
                    <a:gd name="T91" fmla="*/ 1 h 19"/>
                    <a:gd name="T92" fmla="*/ 1 w 21"/>
                    <a:gd name="T93" fmla="*/ 2 h 19"/>
                    <a:gd name="T94" fmla="*/ 12 w 21"/>
                    <a:gd name="T95" fmla="*/ 7 h 19"/>
                    <a:gd name="T96" fmla="*/ 12 w 21"/>
                    <a:gd name="T97" fmla="*/ 6 h 19"/>
                    <a:gd name="T98" fmla="*/ 8 w 21"/>
                    <a:gd name="T99" fmla="*/ 2 h 19"/>
                    <a:gd name="T100" fmla="*/ 6 w 21"/>
                    <a:gd name="T101" fmla="*/ 3 h 19"/>
                    <a:gd name="T102" fmla="*/ 8 w 21"/>
                    <a:gd name="T103" fmla="*/ 5 h 19"/>
                    <a:gd name="T104" fmla="*/ 9 w 21"/>
                    <a:gd name="T10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9">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72">
                  <a:extLst>
                    <a:ext uri="{FF2B5EF4-FFF2-40B4-BE49-F238E27FC236}">
                      <a16:creationId xmlns:a16="http://schemas.microsoft.com/office/drawing/2014/main" id="{8A48F7C6-8677-4221-9F0F-D6C7CB3D7500}"/>
                    </a:ext>
                  </a:extLst>
                </p:cNvPr>
                <p:cNvSpPr/>
                <p:nvPr/>
              </p:nvSpPr>
              <p:spPr bwMode="auto">
                <a:xfrm>
                  <a:off x="1477963" y="2270126"/>
                  <a:ext cx="38100" cy="34925"/>
                </a:xfrm>
                <a:custGeom>
                  <a:avLst/>
                  <a:gdLst>
                    <a:gd name="T0" fmla="*/ 2 w 37"/>
                    <a:gd name="T1" fmla="*/ 9 h 33"/>
                    <a:gd name="T2" fmla="*/ 15 w 37"/>
                    <a:gd name="T3" fmla="*/ 4 h 33"/>
                    <a:gd name="T4" fmla="*/ 22 w 37"/>
                    <a:gd name="T5" fmla="*/ 9 h 33"/>
                    <a:gd name="T6" fmla="*/ 31 w 37"/>
                    <a:gd name="T7" fmla="*/ 10 h 33"/>
                    <a:gd name="T8" fmla="*/ 32 w 37"/>
                    <a:gd name="T9" fmla="*/ 15 h 33"/>
                    <a:gd name="T10" fmla="*/ 31 w 37"/>
                    <a:gd name="T11" fmla="*/ 17 h 33"/>
                    <a:gd name="T12" fmla="*/ 29 w 37"/>
                    <a:gd name="T13" fmla="*/ 20 h 33"/>
                    <a:gd name="T14" fmla="*/ 30 w 37"/>
                    <a:gd name="T15" fmla="*/ 29 h 33"/>
                    <a:gd name="T16" fmla="*/ 29 w 37"/>
                    <a:gd name="T17" fmla="*/ 31 h 33"/>
                    <a:gd name="T18" fmla="*/ 32 w 37"/>
                    <a:gd name="T19" fmla="*/ 26 h 33"/>
                    <a:gd name="T20" fmla="*/ 34 w 37"/>
                    <a:gd name="T21" fmla="*/ 15 h 33"/>
                    <a:gd name="T22" fmla="*/ 36 w 37"/>
                    <a:gd name="T23" fmla="*/ 10 h 33"/>
                    <a:gd name="T24" fmla="*/ 32 w 37"/>
                    <a:gd name="T25" fmla="*/ 8 h 33"/>
                    <a:gd name="T26" fmla="*/ 25 w 37"/>
                    <a:gd name="T27" fmla="*/ 9 h 33"/>
                    <a:gd name="T28" fmla="*/ 19 w 37"/>
                    <a:gd name="T29" fmla="*/ 5 h 33"/>
                    <a:gd name="T30" fmla="*/ 1 w 37"/>
                    <a:gd name="T31" fmla="*/ 8 h 33"/>
                    <a:gd name="T32" fmla="*/ 2 w 37"/>
                    <a:gd name="T3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73">
                  <a:extLst>
                    <a:ext uri="{FF2B5EF4-FFF2-40B4-BE49-F238E27FC236}">
                      <a16:creationId xmlns:a16="http://schemas.microsoft.com/office/drawing/2014/main" id="{6BB2DC7B-F43F-40CB-B5C8-7F7BE56C4FBF}"/>
                    </a:ext>
                  </a:extLst>
                </p:cNvPr>
                <p:cNvSpPr/>
                <p:nvPr/>
              </p:nvSpPr>
              <p:spPr bwMode="auto">
                <a:xfrm>
                  <a:off x="1508125" y="2286001"/>
                  <a:ext cx="4763" cy="14288"/>
                </a:xfrm>
                <a:custGeom>
                  <a:avLst/>
                  <a:gdLst>
                    <a:gd name="T0" fmla="*/ 2 w 5"/>
                    <a:gd name="T1" fmla="*/ 12 h 13"/>
                    <a:gd name="T2" fmla="*/ 3 w 5"/>
                    <a:gd name="T3" fmla="*/ 8 h 13"/>
                    <a:gd name="T4" fmla="*/ 5 w 5"/>
                    <a:gd name="T5" fmla="*/ 3 h 13"/>
                    <a:gd name="T6" fmla="*/ 3 w 5"/>
                    <a:gd name="T7" fmla="*/ 3 h 13"/>
                    <a:gd name="T8" fmla="*/ 0 w 5"/>
                    <a:gd name="T9" fmla="*/ 9 h 13"/>
                    <a:gd name="T10" fmla="*/ 1 w 5"/>
                    <a:gd name="T11" fmla="*/ 10 h 13"/>
                    <a:gd name="T12" fmla="*/ 3 w 5"/>
                    <a:gd name="T13" fmla="*/ 2 h 13"/>
                    <a:gd name="T14" fmla="*/ 2 w 5"/>
                    <a:gd name="T15" fmla="*/ 1 h 13"/>
                    <a:gd name="T16" fmla="*/ 0 w 5"/>
                    <a:gd name="T17" fmla="*/ 8 h 13"/>
                    <a:gd name="T18" fmla="*/ 2 w 5"/>
                    <a:gd name="T19" fmla="*/ 8 h 13"/>
                    <a:gd name="T20" fmla="*/ 3 w 5"/>
                    <a:gd name="T21" fmla="*/ 1 h 13"/>
                    <a:gd name="T22" fmla="*/ 2 w 5"/>
                    <a:gd name="T23" fmla="*/ 1 h 13"/>
                    <a:gd name="T24" fmla="*/ 0 w 5"/>
                    <a:gd name="T25" fmla="*/ 8 h 13"/>
                    <a:gd name="T26" fmla="*/ 2 w 5"/>
                    <a:gd name="T27" fmla="*/ 8 h 13"/>
                    <a:gd name="T28" fmla="*/ 3 w 5"/>
                    <a:gd name="T29" fmla="*/ 2 h 13"/>
                    <a:gd name="T30" fmla="*/ 2 w 5"/>
                    <a:gd name="T31" fmla="*/ 1 h 13"/>
                    <a:gd name="T32" fmla="*/ 0 w 5"/>
                    <a:gd name="T33" fmla="*/ 10 h 13"/>
                    <a:gd name="T34" fmla="*/ 1 w 5"/>
                    <a:gd name="T35" fmla="*/ 10 h 13"/>
                    <a:gd name="T36" fmla="*/ 5 w 5"/>
                    <a:gd name="T37" fmla="*/ 3 h 13"/>
                    <a:gd name="T38" fmla="*/ 3 w 5"/>
                    <a:gd name="T39" fmla="*/ 3 h 13"/>
                    <a:gd name="T40" fmla="*/ 1 w 5"/>
                    <a:gd name="T41" fmla="*/ 8 h 13"/>
                    <a:gd name="T42" fmla="*/ 1 w 5"/>
                    <a:gd name="T43" fmla="*/ 12 h 13"/>
                    <a:gd name="T44" fmla="*/ 2 w 5"/>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74">
                  <a:extLst>
                    <a:ext uri="{FF2B5EF4-FFF2-40B4-BE49-F238E27FC236}">
                      <a16:creationId xmlns:a16="http://schemas.microsoft.com/office/drawing/2014/main" id="{4909169C-8247-4116-9C34-92CA5C974140}"/>
                    </a:ext>
                  </a:extLst>
                </p:cNvPr>
                <p:cNvSpPr/>
                <p:nvPr/>
              </p:nvSpPr>
              <p:spPr bwMode="auto">
                <a:xfrm>
                  <a:off x="1481138" y="2273301"/>
                  <a:ext cx="31750" cy="25400"/>
                </a:xfrm>
                <a:custGeom>
                  <a:avLst/>
                  <a:gdLst>
                    <a:gd name="T0" fmla="*/ 23 w 30"/>
                    <a:gd name="T1" fmla="*/ 23 h 24"/>
                    <a:gd name="T2" fmla="*/ 27 w 30"/>
                    <a:gd name="T3" fmla="*/ 16 h 24"/>
                    <a:gd name="T4" fmla="*/ 22 w 30"/>
                    <a:gd name="T5" fmla="*/ 17 h 24"/>
                    <a:gd name="T6" fmla="*/ 21 w 30"/>
                    <a:gd name="T7" fmla="*/ 12 h 24"/>
                    <a:gd name="T8" fmla="*/ 22 w 30"/>
                    <a:gd name="T9" fmla="*/ 19 h 24"/>
                    <a:gd name="T10" fmla="*/ 23 w 30"/>
                    <a:gd name="T11" fmla="*/ 18 h 24"/>
                    <a:gd name="T12" fmla="*/ 25 w 30"/>
                    <a:gd name="T13" fmla="*/ 9 h 24"/>
                    <a:gd name="T14" fmla="*/ 24 w 30"/>
                    <a:gd name="T15" fmla="*/ 10 h 24"/>
                    <a:gd name="T16" fmla="*/ 22 w 30"/>
                    <a:gd name="T17" fmla="*/ 13 h 24"/>
                    <a:gd name="T18" fmla="*/ 17 w 30"/>
                    <a:gd name="T19" fmla="*/ 12 h 24"/>
                    <a:gd name="T20" fmla="*/ 14 w 30"/>
                    <a:gd name="T21" fmla="*/ 9 h 24"/>
                    <a:gd name="T22" fmla="*/ 1 w 30"/>
                    <a:gd name="T23" fmla="*/ 5 h 24"/>
                    <a:gd name="T24" fmla="*/ 7 w 30"/>
                    <a:gd name="T25" fmla="*/ 5 h 24"/>
                    <a:gd name="T26" fmla="*/ 6 w 30"/>
                    <a:gd name="T27" fmla="*/ 4 h 24"/>
                    <a:gd name="T28" fmla="*/ 12 w 30"/>
                    <a:gd name="T29" fmla="*/ 3 h 24"/>
                    <a:gd name="T30" fmla="*/ 11 w 30"/>
                    <a:gd name="T31" fmla="*/ 9 h 24"/>
                    <a:gd name="T32" fmla="*/ 18 w 30"/>
                    <a:gd name="T33" fmla="*/ 10 h 24"/>
                    <a:gd name="T34" fmla="*/ 26 w 30"/>
                    <a:gd name="T35" fmla="*/ 11 h 24"/>
                    <a:gd name="T36" fmla="*/ 24 w 30"/>
                    <a:gd name="T37" fmla="*/ 8 h 24"/>
                    <a:gd name="T38" fmla="*/ 23 w 30"/>
                    <a:gd name="T39" fmla="*/ 13 h 24"/>
                    <a:gd name="T40" fmla="*/ 22 w 30"/>
                    <a:gd name="T41" fmla="*/ 15 h 24"/>
                    <a:gd name="T42" fmla="*/ 24 w 30"/>
                    <a:gd name="T43" fmla="*/ 8 h 24"/>
                    <a:gd name="T44" fmla="*/ 27 w 30"/>
                    <a:gd name="T45" fmla="*/ 11 h 24"/>
                    <a:gd name="T46" fmla="*/ 17 w 30"/>
                    <a:gd name="T47" fmla="*/ 9 h 24"/>
                    <a:gd name="T48" fmla="*/ 20 w 30"/>
                    <a:gd name="T49" fmla="*/ 14 h 24"/>
                    <a:gd name="T50" fmla="*/ 12 w 30"/>
                    <a:gd name="T51" fmla="*/ 8 h 24"/>
                    <a:gd name="T52" fmla="*/ 18 w 30"/>
                    <a:gd name="T53" fmla="*/ 13 h 24"/>
                    <a:gd name="T54" fmla="*/ 11 w 30"/>
                    <a:gd name="T55" fmla="*/ 11 h 24"/>
                    <a:gd name="T56" fmla="*/ 18 w 30"/>
                    <a:gd name="T57" fmla="*/ 13 h 24"/>
                    <a:gd name="T58" fmla="*/ 11 w 30"/>
                    <a:gd name="T59" fmla="*/ 9 h 24"/>
                    <a:gd name="T60" fmla="*/ 11 w 30"/>
                    <a:gd name="T61" fmla="*/ 4 h 24"/>
                    <a:gd name="T62" fmla="*/ 4 w 30"/>
                    <a:gd name="T63" fmla="*/ 4 h 24"/>
                    <a:gd name="T64" fmla="*/ 13 w 30"/>
                    <a:gd name="T65" fmla="*/ 6 h 24"/>
                    <a:gd name="T66" fmla="*/ 1 w 30"/>
                    <a:gd name="T67" fmla="*/ 5 h 24"/>
                    <a:gd name="T68" fmla="*/ 11 w 30"/>
                    <a:gd name="T69" fmla="*/ 4 h 24"/>
                    <a:gd name="T70" fmla="*/ 3 w 30"/>
                    <a:gd name="T71" fmla="*/ 4 h 24"/>
                    <a:gd name="T72" fmla="*/ 12 w 30"/>
                    <a:gd name="T73" fmla="*/ 5 h 24"/>
                    <a:gd name="T74" fmla="*/ 6 w 30"/>
                    <a:gd name="T75" fmla="*/ 3 h 24"/>
                    <a:gd name="T76" fmla="*/ 12 w 30"/>
                    <a:gd name="T77" fmla="*/ 7 h 24"/>
                    <a:gd name="T78" fmla="*/ 7 w 30"/>
                    <a:gd name="T79" fmla="*/ 5 h 24"/>
                    <a:gd name="T80" fmla="*/ 14 w 30"/>
                    <a:gd name="T81" fmla="*/ 10 h 24"/>
                    <a:gd name="T82" fmla="*/ 11 w 30"/>
                    <a:gd name="T83" fmla="*/ 9 h 24"/>
                    <a:gd name="T84" fmla="*/ 21 w 30"/>
                    <a:gd name="T85" fmla="*/ 10 h 24"/>
                    <a:gd name="T86" fmla="*/ 15 w 30"/>
                    <a:gd name="T87" fmla="*/ 13 h 24"/>
                    <a:gd name="T88" fmla="*/ 27 w 30"/>
                    <a:gd name="T89" fmla="*/ 8 h 24"/>
                    <a:gd name="T90" fmla="*/ 22 w 30"/>
                    <a:gd name="T91" fmla="*/ 15 h 24"/>
                    <a:gd name="T92" fmla="*/ 27 w 30"/>
                    <a:gd name="T93" fmla="*/ 8 h 24"/>
                    <a:gd name="T94" fmla="*/ 21 w 30"/>
                    <a:gd name="T95" fmla="*/ 16 h 24"/>
                    <a:gd name="T96" fmla="*/ 27 w 30"/>
                    <a:gd name="T97" fmla="*/ 10 h 24"/>
                    <a:gd name="T98" fmla="*/ 21 w 30"/>
                    <a:gd name="T99" fmla="*/ 19 h 24"/>
                    <a:gd name="T100" fmla="*/ 24 w 30"/>
                    <a:gd name="T101" fmla="*/ 11 h 24"/>
                    <a:gd name="T102" fmla="*/ 22 w 30"/>
                    <a:gd name="T103" fmla="*/ 22 h 24"/>
                    <a:gd name="T104" fmla="*/ 23 w 30"/>
                    <a:gd name="T105" fmla="*/ 11 h 24"/>
                    <a:gd name="T106" fmla="*/ 23 w 30"/>
                    <a:gd name="T107" fmla="*/ 21 h 24"/>
                    <a:gd name="T108" fmla="*/ 23 w 30"/>
                    <a:gd name="T109" fmla="*/ 13 h 24"/>
                    <a:gd name="T110" fmla="*/ 27 w 30"/>
                    <a:gd name="T111" fmla="*/ 16 h 24"/>
                    <a:gd name="T112" fmla="*/ 23 w 30"/>
                    <a:gd name="T113" fmla="*/ 23 h 24"/>
                    <a:gd name="T114" fmla="*/ 29 w 30"/>
                    <a:gd name="T11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4">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75">
                  <a:extLst>
                    <a:ext uri="{FF2B5EF4-FFF2-40B4-BE49-F238E27FC236}">
                      <a16:creationId xmlns:a16="http://schemas.microsoft.com/office/drawing/2014/main" id="{B38477ED-F934-4573-9E47-7634EA0D9346}"/>
                    </a:ext>
                  </a:extLst>
                </p:cNvPr>
                <p:cNvSpPr/>
                <p:nvPr/>
              </p:nvSpPr>
              <p:spPr bwMode="auto">
                <a:xfrm>
                  <a:off x="1501775" y="2225676"/>
                  <a:ext cx="42863" cy="52388"/>
                </a:xfrm>
                <a:custGeom>
                  <a:avLst/>
                  <a:gdLst>
                    <a:gd name="T0" fmla="*/ 13 w 41"/>
                    <a:gd name="T1" fmla="*/ 6 h 49"/>
                    <a:gd name="T2" fmla="*/ 8 w 41"/>
                    <a:gd name="T3" fmla="*/ 12 h 49"/>
                    <a:gd name="T4" fmla="*/ 9 w 41"/>
                    <a:gd name="T5" fmla="*/ 19 h 49"/>
                    <a:gd name="T6" fmla="*/ 13 w 41"/>
                    <a:gd name="T7" fmla="*/ 6 h 49"/>
                    <a:gd name="T8" fmla="*/ 18 w 41"/>
                    <a:gd name="T9" fmla="*/ 6 h 49"/>
                    <a:gd name="T10" fmla="*/ 10 w 41"/>
                    <a:gd name="T11" fmla="*/ 17 h 49"/>
                    <a:gd name="T12" fmla="*/ 20 w 41"/>
                    <a:gd name="T13" fmla="*/ 8 h 49"/>
                    <a:gd name="T14" fmla="*/ 26 w 41"/>
                    <a:gd name="T15" fmla="*/ 27 h 49"/>
                    <a:gd name="T16" fmla="*/ 17 w 41"/>
                    <a:gd name="T17" fmla="*/ 24 h 49"/>
                    <a:gd name="T18" fmla="*/ 22 w 41"/>
                    <a:gd name="T19" fmla="*/ 26 h 49"/>
                    <a:gd name="T20" fmla="*/ 27 w 41"/>
                    <a:gd name="T21" fmla="*/ 18 h 49"/>
                    <a:gd name="T22" fmla="*/ 23 w 41"/>
                    <a:gd name="T23" fmla="*/ 30 h 49"/>
                    <a:gd name="T24" fmla="*/ 22 w 41"/>
                    <a:gd name="T25" fmla="*/ 34 h 49"/>
                    <a:gd name="T26" fmla="*/ 26 w 41"/>
                    <a:gd name="T27" fmla="*/ 32 h 49"/>
                    <a:gd name="T28" fmla="*/ 30 w 41"/>
                    <a:gd name="T29" fmla="*/ 28 h 49"/>
                    <a:gd name="T30" fmla="*/ 30 w 41"/>
                    <a:gd name="T31" fmla="*/ 31 h 49"/>
                    <a:gd name="T32" fmla="*/ 34 w 41"/>
                    <a:gd name="T33" fmla="*/ 24 h 49"/>
                    <a:gd name="T34" fmla="*/ 30 w 41"/>
                    <a:gd name="T35" fmla="*/ 18 h 49"/>
                    <a:gd name="T36" fmla="*/ 36 w 41"/>
                    <a:gd name="T37" fmla="*/ 47 h 49"/>
                    <a:gd name="T38" fmla="*/ 36 w 41"/>
                    <a:gd name="T39" fmla="*/ 44 h 49"/>
                    <a:gd name="T40" fmla="*/ 33 w 41"/>
                    <a:gd name="T41" fmla="*/ 23 h 49"/>
                    <a:gd name="T42" fmla="*/ 33 w 41"/>
                    <a:gd name="T43" fmla="*/ 21 h 49"/>
                    <a:gd name="T44" fmla="*/ 36 w 41"/>
                    <a:gd name="T45" fmla="*/ 31 h 49"/>
                    <a:gd name="T46" fmla="*/ 32 w 41"/>
                    <a:gd name="T47" fmla="*/ 31 h 49"/>
                    <a:gd name="T48" fmla="*/ 33 w 41"/>
                    <a:gd name="T49" fmla="*/ 35 h 49"/>
                    <a:gd name="T50" fmla="*/ 31 w 41"/>
                    <a:gd name="T51" fmla="*/ 33 h 49"/>
                    <a:gd name="T52" fmla="*/ 26 w 41"/>
                    <a:gd name="T53" fmla="*/ 29 h 49"/>
                    <a:gd name="T54" fmla="*/ 25 w 41"/>
                    <a:gd name="T55" fmla="*/ 33 h 49"/>
                    <a:gd name="T56" fmla="*/ 28 w 41"/>
                    <a:gd name="T57" fmla="*/ 30 h 49"/>
                    <a:gd name="T58" fmla="*/ 29 w 41"/>
                    <a:gd name="T59" fmla="*/ 19 h 49"/>
                    <a:gd name="T60" fmla="*/ 25 w 41"/>
                    <a:gd name="T61" fmla="*/ 16 h 49"/>
                    <a:gd name="T62" fmla="*/ 28 w 41"/>
                    <a:gd name="T63" fmla="*/ 13 h 49"/>
                    <a:gd name="T64" fmla="*/ 26 w 41"/>
                    <a:gd name="T65" fmla="*/ 16 h 49"/>
                    <a:gd name="T66" fmla="*/ 24 w 41"/>
                    <a:gd name="T67" fmla="*/ 18 h 49"/>
                    <a:gd name="T68" fmla="*/ 24 w 41"/>
                    <a:gd name="T69" fmla="*/ 20 h 49"/>
                    <a:gd name="T70" fmla="*/ 22 w 41"/>
                    <a:gd name="T71" fmla="*/ 20 h 49"/>
                    <a:gd name="T72" fmla="*/ 18 w 41"/>
                    <a:gd name="T73" fmla="*/ 20 h 49"/>
                    <a:gd name="T74" fmla="*/ 18 w 41"/>
                    <a:gd name="T75" fmla="*/ 30 h 49"/>
                    <a:gd name="T76" fmla="*/ 28 w 41"/>
                    <a:gd name="T77" fmla="*/ 26 h 49"/>
                    <a:gd name="T78" fmla="*/ 24 w 41"/>
                    <a:gd name="T79" fmla="*/ 21 h 49"/>
                    <a:gd name="T80" fmla="*/ 19 w 41"/>
                    <a:gd name="T81" fmla="*/ 25 h 49"/>
                    <a:gd name="T82" fmla="*/ 19 w 41"/>
                    <a:gd name="T83" fmla="*/ 21 h 49"/>
                    <a:gd name="T84" fmla="*/ 9 w 41"/>
                    <a:gd name="T85" fmla="*/ 16 h 49"/>
                    <a:gd name="T86" fmla="*/ 10 w 41"/>
                    <a:gd name="T87" fmla="*/ 13 h 49"/>
                    <a:gd name="T88" fmla="*/ 6 w 41"/>
                    <a:gd name="T89" fmla="*/ 2 h 49"/>
                    <a:gd name="T90" fmla="*/ 17 w 41"/>
                    <a:gd name="T91" fmla="*/ 9 h 49"/>
                    <a:gd name="T92" fmla="*/ 15 w 41"/>
                    <a:gd name="T93" fmla="*/ 4 h 49"/>
                    <a:gd name="T94" fmla="*/ 14 w 41"/>
                    <a:gd name="T95" fmla="*/ 3 h 49"/>
                    <a:gd name="T96" fmla="*/ 10 w 41"/>
                    <a:gd name="T97" fmla="*/ 14 h 49"/>
                    <a:gd name="T98" fmla="*/ 13 w 41"/>
                    <a:gd name="T99" fmla="*/ 11 h 49"/>
                    <a:gd name="T100" fmla="*/ 8 w 41"/>
                    <a:gd name="T101" fmla="*/ 16 h 49"/>
                    <a:gd name="T102" fmla="*/ 9 w 41"/>
                    <a:gd name="T103" fmla="*/ 17 h 49"/>
                    <a:gd name="T104" fmla="*/ 12 w 41"/>
                    <a:gd name="T105" fmla="*/ 12 h 49"/>
                    <a:gd name="T106" fmla="*/ 5 w 41"/>
                    <a:gd name="T107" fmla="*/ 10 h 49"/>
                    <a:gd name="T108" fmla="*/ 6 w 41"/>
                    <a:gd name="T109" fmla="*/ 5 h 49"/>
                    <a:gd name="T110" fmla="*/ 11 w 41"/>
                    <a:gd name="T111" fmla="*/ 4 h 49"/>
                    <a:gd name="T112" fmla="*/ 11 w 41"/>
                    <a:gd name="T113" fmla="*/ 6 h 49"/>
                    <a:gd name="T114" fmla="*/ 9 w 41"/>
                    <a:gd name="T11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9">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84">
                  <a:extLst>
                    <a:ext uri="{FF2B5EF4-FFF2-40B4-BE49-F238E27FC236}">
                      <a16:creationId xmlns:a16="http://schemas.microsoft.com/office/drawing/2014/main" id="{4645F4F4-92FD-4C54-B3F0-89FC58BF4077}"/>
                    </a:ext>
                  </a:extLst>
                </p:cNvPr>
                <p:cNvSpPr>
                  <a:spLocks noEditPoints="1"/>
                </p:cNvSpPr>
                <p:nvPr/>
              </p:nvSpPr>
              <p:spPr bwMode="auto">
                <a:xfrm>
                  <a:off x="1401763" y="2203451"/>
                  <a:ext cx="58738" cy="28575"/>
                </a:xfrm>
                <a:custGeom>
                  <a:avLst/>
                  <a:gdLst>
                    <a:gd name="T0" fmla="*/ 54 w 55"/>
                    <a:gd name="T1" fmla="*/ 21 h 26"/>
                    <a:gd name="T2" fmla="*/ 49 w 55"/>
                    <a:gd name="T3" fmla="*/ 17 h 26"/>
                    <a:gd name="T4" fmla="*/ 49 w 55"/>
                    <a:gd name="T5" fmla="*/ 16 h 26"/>
                    <a:gd name="T6" fmla="*/ 49 w 55"/>
                    <a:gd name="T7" fmla="*/ 16 h 26"/>
                    <a:gd name="T8" fmla="*/ 50 w 55"/>
                    <a:gd name="T9" fmla="*/ 15 h 26"/>
                    <a:gd name="T10" fmla="*/ 50 w 55"/>
                    <a:gd name="T11" fmla="*/ 14 h 26"/>
                    <a:gd name="T12" fmla="*/ 50 w 55"/>
                    <a:gd name="T13" fmla="*/ 12 h 26"/>
                    <a:gd name="T14" fmla="*/ 49 w 55"/>
                    <a:gd name="T15" fmla="*/ 11 h 26"/>
                    <a:gd name="T16" fmla="*/ 49 w 55"/>
                    <a:gd name="T17" fmla="*/ 12 h 26"/>
                    <a:gd name="T18" fmla="*/ 49 w 55"/>
                    <a:gd name="T19" fmla="*/ 12 h 26"/>
                    <a:gd name="T20" fmla="*/ 42 w 55"/>
                    <a:gd name="T21" fmla="*/ 15 h 26"/>
                    <a:gd name="T22" fmla="*/ 42 w 55"/>
                    <a:gd name="T23" fmla="*/ 16 h 26"/>
                    <a:gd name="T24" fmla="*/ 40 w 55"/>
                    <a:gd name="T25" fmla="*/ 19 h 26"/>
                    <a:gd name="T26" fmla="*/ 36 w 55"/>
                    <a:gd name="T27" fmla="*/ 16 h 26"/>
                    <a:gd name="T28" fmla="*/ 36 w 55"/>
                    <a:gd name="T29" fmla="*/ 13 h 26"/>
                    <a:gd name="T30" fmla="*/ 35 w 55"/>
                    <a:gd name="T31" fmla="*/ 12 h 26"/>
                    <a:gd name="T32" fmla="*/ 32 w 55"/>
                    <a:gd name="T33" fmla="*/ 21 h 26"/>
                    <a:gd name="T34" fmla="*/ 27 w 55"/>
                    <a:gd name="T35" fmla="*/ 18 h 26"/>
                    <a:gd name="T36" fmla="*/ 34 w 55"/>
                    <a:gd name="T37" fmla="*/ 1 h 26"/>
                    <a:gd name="T38" fmla="*/ 33 w 55"/>
                    <a:gd name="T39" fmla="*/ 1 h 26"/>
                    <a:gd name="T40" fmla="*/ 27 w 55"/>
                    <a:gd name="T41" fmla="*/ 11 h 26"/>
                    <a:gd name="T42" fmla="*/ 26 w 55"/>
                    <a:gd name="T43" fmla="*/ 12 h 26"/>
                    <a:gd name="T44" fmla="*/ 25 w 55"/>
                    <a:gd name="T45" fmla="*/ 12 h 26"/>
                    <a:gd name="T46" fmla="*/ 23 w 55"/>
                    <a:gd name="T47" fmla="*/ 13 h 26"/>
                    <a:gd name="T48" fmla="*/ 18 w 55"/>
                    <a:gd name="T49" fmla="*/ 18 h 26"/>
                    <a:gd name="T50" fmla="*/ 18 w 55"/>
                    <a:gd name="T51" fmla="*/ 20 h 26"/>
                    <a:gd name="T52" fmla="*/ 12 w 55"/>
                    <a:gd name="T53" fmla="*/ 19 h 26"/>
                    <a:gd name="T54" fmla="*/ 15 w 55"/>
                    <a:gd name="T55" fmla="*/ 11 h 26"/>
                    <a:gd name="T56" fmla="*/ 14 w 55"/>
                    <a:gd name="T57" fmla="*/ 10 h 26"/>
                    <a:gd name="T58" fmla="*/ 10 w 55"/>
                    <a:gd name="T59" fmla="*/ 20 h 26"/>
                    <a:gd name="T60" fmla="*/ 0 w 55"/>
                    <a:gd name="T61" fmla="*/ 23 h 26"/>
                    <a:gd name="T62" fmla="*/ 0 w 55"/>
                    <a:gd name="T63" fmla="*/ 25 h 26"/>
                    <a:gd name="T64" fmla="*/ 10 w 55"/>
                    <a:gd name="T65" fmla="*/ 21 h 26"/>
                    <a:gd name="T66" fmla="*/ 11 w 55"/>
                    <a:gd name="T67" fmla="*/ 25 h 26"/>
                    <a:gd name="T68" fmla="*/ 18 w 55"/>
                    <a:gd name="T69" fmla="*/ 24 h 26"/>
                    <a:gd name="T70" fmla="*/ 19 w 55"/>
                    <a:gd name="T71" fmla="*/ 23 h 26"/>
                    <a:gd name="T72" fmla="*/ 20 w 55"/>
                    <a:gd name="T73" fmla="*/ 24 h 26"/>
                    <a:gd name="T74" fmla="*/ 25 w 55"/>
                    <a:gd name="T75" fmla="*/ 21 h 26"/>
                    <a:gd name="T76" fmla="*/ 26 w 55"/>
                    <a:gd name="T77" fmla="*/ 24 h 26"/>
                    <a:gd name="T78" fmla="*/ 33 w 55"/>
                    <a:gd name="T79" fmla="*/ 22 h 26"/>
                    <a:gd name="T80" fmla="*/ 37 w 55"/>
                    <a:gd name="T81" fmla="*/ 23 h 26"/>
                    <a:gd name="T82" fmla="*/ 39 w 55"/>
                    <a:gd name="T83" fmla="*/ 22 h 26"/>
                    <a:gd name="T84" fmla="*/ 39 w 55"/>
                    <a:gd name="T85" fmla="*/ 22 h 26"/>
                    <a:gd name="T86" fmla="*/ 43 w 55"/>
                    <a:gd name="T87" fmla="*/ 25 h 26"/>
                    <a:gd name="T88" fmla="*/ 47 w 55"/>
                    <a:gd name="T89" fmla="*/ 21 h 26"/>
                    <a:gd name="T90" fmla="*/ 47 w 55"/>
                    <a:gd name="T91" fmla="*/ 22 h 26"/>
                    <a:gd name="T92" fmla="*/ 55 w 55"/>
                    <a:gd name="T93" fmla="*/ 22 h 26"/>
                    <a:gd name="T94" fmla="*/ 54 w 55"/>
                    <a:gd name="T95" fmla="*/ 21 h 26"/>
                    <a:gd name="T96" fmla="*/ 24 w 55"/>
                    <a:gd name="T97" fmla="*/ 19 h 26"/>
                    <a:gd name="T98" fmla="*/ 21 w 55"/>
                    <a:gd name="T99" fmla="*/ 18 h 26"/>
                    <a:gd name="T100" fmla="*/ 23 w 55"/>
                    <a:gd name="T101" fmla="*/ 15 h 26"/>
                    <a:gd name="T102" fmla="*/ 25 w 55"/>
                    <a:gd name="T103" fmla="*/ 14 h 26"/>
                    <a:gd name="T104" fmla="*/ 26 w 55"/>
                    <a:gd name="T105" fmla="*/ 13 h 26"/>
                    <a:gd name="T106" fmla="*/ 25 w 55"/>
                    <a:gd name="T107" fmla="*/ 18 h 26"/>
                    <a:gd name="T108" fmla="*/ 24 w 55"/>
                    <a:gd name="T109" fmla="*/ 19 h 26"/>
                    <a:gd name="T110" fmla="*/ 45 w 55"/>
                    <a:gd name="T111" fmla="*/ 21 h 26"/>
                    <a:gd name="T112" fmla="*/ 43 w 55"/>
                    <a:gd name="T113" fmla="*/ 17 h 26"/>
                    <a:gd name="T114" fmla="*/ 44 w 55"/>
                    <a:gd name="T115" fmla="*/ 17 h 26"/>
                    <a:gd name="T116" fmla="*/ 48 w 55"/>
                    <a:gd name="T117" fmla="*/ 14 h 26"/>
                    <a:gd name="T118" fmla="*/ 47 w 55"/>
                    <a:gd name="T119" fmla="*/ 16 h 26"/>
                    <a:gd name="T120" fmla="*/ 45 w 55"/>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26">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85">
                  <a:extLst>
                    <a:ext uri="{FF2B5EF4-FFF2-40B4-BE49-F238E27FC236}">
                      <a16:creationId xmlns:a16="http://schemas.microsoft.com/office/drawing/2014/main" id="{47769316-22CD-42A3-85B0-9CEF59682F19}"/>
                    </a:ext>
                  </a:extLst>
                </p:cNvPr>
                <p:cNvSpPr/>
                <p:nvPr/>
              </p:nvSpPr>
              <p:spPr bwMode="auto">
                <a:xfrm>
                  <a:off x="1417638" y="2205038"/>
                  <a:ext cx="3175" cy="3175"/>
                </a:xfrm>
                <a:custGeom>
                  <a:avLst/>
                  <a:gdLst>
                    <a:gd name="T0" fmla="*/ 2 w 3"/>
                    <a:gd name="T1" fmla="*/ 1 h 3"/>
                    <a:gd name="T2" fmla="*/ 1 w 3"/>
                    <a:gd name="T3" fmla="*/ 1 h 3"/>
                    <a:gd name="T4" fmla="*/ 0 w 3"/>
                    <a:gd name="T5" fmla="*/ 2 h 3"/>
                    <a:gd name="T6" fmla="*/ 1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86">
                  <a:extLst>
                    <a:ext uri="{FF2B5EF4-FFF2-40B4-BE49-F238E27FC236}">
                      <a16:creationId xmlns:a16="http://schemas.microsoft.com/office/drawing/2014/main" id="{44612672-42A7-4D7E-91EF-5128816751DE}"/>
                    </a:ext>
                  </a:extLst>
                </p:cNvPr>
                <p:cNvSpPr/>
                <p:nvPr/>
              </p:nvSpPr>
              <p:spPr bwMode="auto">
                <a:xfrm>
                  <a:off x="1401763" y="2225676"/>
                  <a:ext cx="31750" cy="53975"/>
                </a:xfrm>
                <a:custGeom>
                  <a:avLst/>
                  <a:gdLst>
                    <a:gd name="T0" fmla="*/ 1 w 31"/>
                    <a:gd name="T1" fmla="*/ 5 h 50"/>
                    <a:gd name="T2" fmla="*/ 21 w 31"/>
                    <a:gd name="T3" fmla="*/ 19 h 50"/>
                    <a:gd name="T4" fmla="*/ 27 w 31"/>
                    <a:gd name="T5" fmla="*/ 49 h 50"/>
                    <a:gd name="T6" fmla="*/ 29 w 31"/>
                    <a:gd name="T7" fmla="*/ 49 h 50"/>
                    <a:gd name="T8" fmla="*/ 29 w 31"/>
                    <a:gd name="T9" fmla="*/ 47 h 50"/>
                    <a:gd name="T10" fmla="*/ 28 w 31"/>
                    <a:gd name="T11" fmla="*/ 46 h 50"/>
                    <a:gd name="T12" fmla="*/ 1 w 31"/>
                    <a:gd name="T13" fmla="*/ 3 h 50"/>
                    <a:gd name="T14" fmla="*/ 1 w 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0">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87">
                  <a:extLst>
                    <a:ext uri="{FF2B5EF4-FFF2-40B4-BE49-F238E27FC236}">
                      <a16:creationId xmlns:a16="http://schemas.microsoft.com/office/drawing/2014/main" id="{719FE10A-64F2-4B95-93C5-44D08922C748}"/>
                    </a:ext>
                  </a:extLst>
                </p:cNvPr>
                <p:cNvSpPr/>
                <p:nvPr/>
              </p:nvSpPr>
              <p:spPr bwMode="auto">
                <a:xfrm>
                  <a:off x="1433513" y="2225676"/>
                  <a:ext cx="25400" cy="50800"/>
                </a:xfrm>
                <a:custGeom>
                  <a:avLst/>
                  <a:gdLst>
                    <a:gd name="T0" fmla="*/ 23 w 24"/>
                    <a:gd name="T1" fmla="*/ 0 h 48"/>
                    <a:gd name="T2" fmla="*/ 0 w 24"/>
                    <a:gd name="T3" fmla="*/ 47 h 48"/>
                    <a:gd name="T4" fmla="*/ 1 w 24"/>
                    <a:gd name="T5" fmla="*/ 47 h 48"/>
                    <a:gd name="T6" fmla="*/ 23 w 24"/>
                    <a:gd name="T7" fmla="*/ 2 h 48"/>
                    <a:gd name="T8" fmla="*/ 23 w 24"/>
                    <a:gd name="T9" fmla="*/ 0 h 48"/>
                  </a:gdLst>
                  <a:ahLst/>
                  <a:cxnLst>
                    <a:cxn ang="0">
                      <a:pos x="T0" y="T1"/>
                    </a:cxn>
                    <a:cxn ang="0">
                      <a:pos x="T2" y="T3"/>
                    </a:cxn>
                    <a:cxn ang="0">
                      <a:pos x="T4" y="T5"/>
                    </a:cxn>
                    <a:cxn ang="0">
                      <a:pos x="T6" y="T7"/>
                    </a:cxn>
                    <a:cxn ang="0">
                      <a:pos x="T8" y="T9"/>
                    </a:cxn>
                  </a:cxnLst>
                  <a:rect l="0" t="0" r="r" b="b"/>
                  <a:pathLst>
                    <a:path w="24" h="48">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88">
                  <a:extLst>
                    <a:ext uri="{FF2B5EF4-FFF2-40B4-BE49-F238E27FC236}">
                      <a16:creationId xmlns:a16="http://schemas.microsoft.com/office/drawing/2014/main" id="{59A43539-95E2-464E-B98E-E680064F3429}"/>
                    </a:ext>
                  </a:extLst>
                </p:cNvPr>
                <p:cNvSpPr/>
                <p:nvPr/>
              </p:nvSpPr>
              <p:spPr bwMode="auto">
                <a:xfrm>
                  <a:off x="1395413" y="2182813"/>
                  <a:ext cx="76200" cy="98425"/>
                </a:xfrm>
                <a:custGeom>
                  <a:avLst/>
                  <a:gdLst>
                    <a:gd name="T0" fmla="*/ 21 w 73"/>
                    <a:gd name="T1" fmla="*/ 90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4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89">
                  <a:extLst>
                    <a:ext uri="{FF2B5EF4-FFF2-40B4-BE49-F238E27FC236}">
                      <a16:creationId xmlns:a16="http://schemas.microsoft.com/office/drawing/2014/main" id="{6F4C9CF2-0881-47AA-B60B-9B7B83D09200}"/>
                    </a:ext>
                  </a:extLst>
                </p:cNvPr>
                <p:cNvSpPr/>
                <p:nvPr/>
              </p:nvSpPr>
              <p:spPr bwMode="auto">
                <a:xfrm>
                  <a:off x="1411288" y="228123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90">
                  <a:extLst>
                    <a:ext uri="{FF2B5EF4-FFF2-40B4-BE49-F238E27FC236}">
                      <a16:creationId xmlns:a16="http://schemas.microsoft.com/office/drawing/2014/main" id="{DD36C124-A037-4ADE-96A5-0C8B468044B2}"/>
                    </a:ext>
                  </a:extLst>
                </p:cNvPr>
                <p:cNvSpPr/>
                <p:nvPr/>
              </p:nvSpPr>
              <p:spPr bwMode="auto">
                <a:xfrm>
                  <a:off x="1411288" y="228758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91">
                  <a:extLst>
                    <a:ext uri="{FF2B5EF4-FFF2-40B4-BE49-F238E27FC236}">
                      <a16:creationId xmlns:a16="http://schemas.microsoft.com/office/drawing/2014/main" id="{8D68BDF7-570D-492C-95DC-0FEFC995DCFE}"/>
                    </a:ext>
                  </a:extLst>
                </p:cNvPr>
                <p:cNvSpPr/>
                <p:nvPr/>
              </p:nvSpPr>
              <p:spPr bwMode="auto">
                <a:xfrm>
                  <a:off x="1412875" y="2293938"/>
                  <a:ext cx="33338" cy="4763"/>
                </a:xfrm>
                <a:custGeom>
                  <a:avLst/>
                  <a:gdLst>
                    <a:gd name="T0" fmla="*/ 3 w 31"/>
                    <a:gd name="T1" fmla="*/ 5 h 5"/>
                    <a:gd name="T2" fmla="*/ 28 w 31"/>
                    <a:gd name="T3" fmla="*/ 5 h 5"/>
                    <a:gd name="T4" fmla="*/ 28 w 31"/>
                    <a:gd name="T5" fmla="*/ 0 h 5"/>
                    <a:gd name="T6" fmla="*/ 3 w 31"/>
                    <a:gd name="T7" fmla="*/ 0 h 5"/>
                    <a:gd name="T8" fmla="*/ 3 w 31"/>
                    <a:gd name="T9" fmla="*/ 5 h 5"/>
                  </a:gdLst>
                  <a:ahLst/>
                  <a:cxnLst>
                    <a:cxn ang="0">
                      <a:pos x="T0" y="T1"/>
                    </a:cxn>
                    <a:cxn ang="0">
                      <a:pos x="T2" y="T3"/>
                    </a:cxn>
                    <a:cxn ang="0">
                      <a:pos x="T4" y="T5"/>
                    </a:cxn>
                    <a:cxn ang="0">
                      <a:pos x="T6" y="T7"/>
                    </a:cxn>
                    <a:cxn ang="0">
                      <a:pos x="T8" y="T9"/>
                    </a:cxn>
                  </a:cxnLst>
                  <a:rect l="0" t="0" r="r" b="b"/>
                  <a:pathLst>
                    <a:path w="31" h="5">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92">
                  <a:extLst>
                    <a:ext uri="{FF2B5EF4-FFF2-40B4-BE49-F238E27FC236}">
                      <a16:creationId xmlns:a16="http://schemas.microsoft.com/office/drawing/2014/main" id="{BB27BD81-9288-4630-830F-C15910F2749C}"/>
                    </a:ext>
                  </a:extLst>
                </p:cNvPr>
                <p:cNvSpPr/>
                <p:nvPr/>
              </p:nvSpPr>
              <p:spPr bwMode="auto">
                <a:xfrm>
                  <a:off x="1417638" y="2301876"/>
                  <a:ext cx="25400" cy="4763"/>
                </a:xfrm>
                <a:custGeom>
                  <a:avLst/>
                  <a:gdLst>
                    <a:gd name="T0" fmla="*/ 4 w 25"/>
                    <a:gd name="T1" fmla="*/ 5 h 5"/>
                    <a:gd name="T2" fmla="*/ 21 w 25"/>
                    <a:gd name="T3" fmla="*/ 5 h 5"/>
                    <a:gd name="T4" fmla="*/ 21 w 25"/>
                    <a:gd name="T5" fmla="*/ 0 h 5"/>
                    <a:gd name="T6" fmla="*/ 4 w 25"/>
                    <a:gd name="T7" fmla="*/ 0 h 5"/>
                    <a:gd name="T8" fmla="*/ 4 w 25"/>
                    <a:gd name="T9" fmla="*/ 5 h 5"/>
                  </a:gdLst>
                  <a:ahLst/>
                  <a:cxnLst>
                    <a:cxn ang="0">
                      <a:pos x="T0" y="T1"/>
                    </a:cxn>
                    <a:cxn ang="0">
                      <a:pos x="T2" y="T3"/>
                    </a:cxn>
                    <a:cxn ang="0">
                      <a:pos x="T4" y="T5"/>
                    </a:cxn>
                    <a:cxn ang="0">
                      <a:pos x="T6" y="T7"/>
                    </a:cxn>
                    <a:cxn ang="0">
                      <a:pos x="T8" y="T9"/>
                    </a:cxn>
                  </a:cxnLst>
                  <a:rect l="0" t="0" r="r" b="b"/>
                  <a:pathLst>
                    <a:path w="25" h="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97">
                  <a:extLst>
                    <a:ext uri="{FF2B5EF4-FFF2-40B4-BE49-F238E27FC236}">
                      <a16:creationId xmlns:a16="http://schemas.microsoft.com/office/drawing/2014/main" id="{85F65843-BA2C-4A2F-BE74-241330727DB7}"/>
                    </a:ext>
                  </a:extLst>
                </p:cNvPr>
                <p:cNvSpPr/>
                <p:nvPr/>
              </p:nvSpPr>
              <p:spPr bwMode="auto">
                <a:xfrm>
                  <a:off x="1052513" y="2039938"/>
                  <a:ext cx="76200" cy="85725"/>
                </a:xfrm>
                <a:custGeom>
                  <a:avLst/>
                  <a:gdLst>
                    <a:gd name="T0" fmla="*/ 24 w 72"/>
                    <a:gd name="T1" fmla="*/ 63 h 80"/>
                    <a:gd name="T2" fmla="*/ 2 w 72"/>
                    <a:gd name="T3" fmla="*/ 65 h 80"/>
                    <a:gd name="T4" fmla="*/ 14 w 72"/>
                    <a:gd name="T5" fmla="*/ 78 h 80"/>
                    <a:gd name="T6" fmla="*/ 26 w 72"/>
                    <a:gd name="T7" fmla="*/ 43 h 80"/>
                    <a:gd name="T8" fmla="*/ 28 w 72"/>
                    <a:gd name="T9" fmla="*/ 16 h 80"/>
                    <a:gd name="T10" fmla="*/ 58 w 72"/>
                    <a:gd name="T11" fmla="*/ 9 h 80"/>
                    <a:gd name="T12" fmla="*/ 69 w 72"/>
                    <a:gd name="T13" fmla="*/ 6 h 80"/>
                    <a:gd name="T14" fmla="*/ 66 w 72"/>
                    <a:gd name="T15" fmla="*/ 25 h 80"/>
                    <a:gd name="T16" fmla="*/ 65 w 72"/>
                    <a:gd name="T17" fmla="*/ 59 h 80"/>
                    <a:gd name="T18" fmla="*/ 65 w 72"/>
                    <a:gd name="T19" fmla="*/ 67 h 80"/>
                    <a:gd name="T20" fmla="*/ 65 w 72"/>
                    <a:gd name="T21" fmla="*/ 65 h 80"/>
                    <a:gd name="T22" fmla="*/ 53 w 72"/>
                    <a:gd name="T23" fmla="*/ 62 h 80"/>
                    <a:gd name="T24" fmla="*/ 48 w 72"/>
                    <a:gd name="T25" fmla="*/ 75 h 80"/>
                    <a:gd name="T26" fmla="*/ 69 w 72"/>
                    <a:gd name="T27" fmla="*/ 70 h 80"/>
                    <a:gd name="T28" fmla="*/ 67 w 72"/>
                    <a:gd name="T29" fmla="*/ 68 h 80"/>
                    <a:gd name="T30" fmla="*/ 60 w 72"/>
                    <a:gd name="T31" fmla="*/ 72 h 80"/>
                    <a:gd name="T32" fmla="*/ 66 w 72"/>
                    <a:gd name="T33" fmla="*/ 70 h 80"/>
                    <a:gd name="T34" fmla="*/ 69 w 72"/>
                    <a:gd name="T35" fmla="*/ 69 h 80"/>
                    <a:gd name="T36" fmla="*/ 71 w 72"/>
                    <a:gd name="T37" fmla="*/ 2 h 80"/>
                    <a:gd name="T38" fmla="*/ 69 w 72"/>
                    <a:gd name="T39" fmla="*/ 0 h 80"/>
                    <a:gd name="T40" fmla="*/ 24 w 72"/>
                    <a:gd name="T41" fmla="*/ 12 h 80"/>
                    <a:gd name="T42" fmla="*/ 22 w 72"/>
                    <a:gd name="T43" fmla="*/ 14 h 80"/>
                    <a:gd name="T44" fmla="*/ 23 w 72"/>
                    <a:gd name="T45" fmla="*/ 48 h 80"/>
                    <a:gd name="T46" fmla="*/ 22 w 72"/>
                    <a:gd name="T47" fmla="*/ 61 h 80"/>
                    <a:gd name="T48" fmla="*/ 18 w 72"/>
                    <a:gd name="T49" fmla="*/ 65 h 80"/>
                    <a:gd name="T50" fmla="*/ 23 w 72"/>
                    <a:gd name="T51" fmla="*/ 66 h 80"/>
                    <a:gd name="T52" fmla="*/ 24 w 72"/>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80">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98">
                  <a:extLst>
                    <a:ext uri="{FF2B5EF4-FFF2-40B4-BE49-F238E27FC236}">
                      <a16:creationId xmlns:a16="http://schemas.microsoft.com/office/drawing/2014/main" id="{175ACB8C-E865-465C-934A-238BD7D16C67}"/>
                    </a:ext>
                  </a:extLst>
                </p:cNvPr>
                <p:cNvSpPr/>
                <p:nvPr/>
              </p:nvSpPr>
              <p:spPr bwMode="auto">
                <a:xfrm>
                  <a:off x="1073150" y="2051051"/>
                  <a:ext cx="57150" cy="20638"/>
                </a:xfrm>
                <a:custGeom>
                  <a:avLst/>
                  <a:gdLst>
                    <a:gd name="T0" fmla="*/ 2 w 53"/>
                    <a:gd name="T1" fmla="*/ 19 h 20"/>
                    <a:gd name="T2" fmla="*/ 21 w 53"/>
                    <a:gd name="T3" fmla="*/ 14 h 20"/>
                    <a:gd name="T4" fmla="*/ 51 w 53"/>
                    <a:gd name="T5" fmla="*/ 3 h 20"/>
                    <a:gd name="T6" fmla="*/ 50 w 53"/>
                    <a:gd name="T7" fmla="*/ 1 h 20"/>
                    <a:gd name="T8" fmla="*/ 28 w 53"/>
                    <a:gd name="T9" fmla="*/ 9 h 20"/>
                    <a:gd name="T10" fmla="*/ 3 w 53"/>
                    <a:gd name="T11" fmla="*/ 16 h 20"/>
                    <a:gd name="T12" fmla="*/ 2 w 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99">
                  <a:extLst>
                    <a:ext uri="{FF2B5EF4-FFF2-40B4-BE49-F238E27FC236}">
                      <a16:creationId xmlns:a16="http://schemas.microsoft.com/office/drawing/2014/main" id="{2976B5DF-3453-4A61-8B4F-FD31B4F6F90A}"/>
                    </a:ext>
                  </a:extLst>
                </p:cNvPr>
                <p:cNvSpPr/>
                <p:nvPr/>
              </p:nvSpPr>
              <p:spPr bwMode="auto">
                <a:xfrm>
                  <a:off x="1111250" y="2106613"/>
                  <a:ext cx="11113" cy="12700"/>
                </a:xfrm>
                <a:custGeom>
                  <a:avLst/>
                  <a:gdLst>
                    <a:gd name="T0" fmla="*/ 1 w 10"/>
                    <a:gd name="T1" fmla="*/ 4 h 11"/>
                    <a:gd name="T2" fmla="*/ 1 w 10"/>
                    <a:gd name="T3" fmla="*/ 5 h 11"/>
                    <a:gd name="T4" fmla="*/ 3 w 10"/>
                    <a:gd name="T5" fmla="*/ 5 h 11"/>
                    <a:gd name="T6" fmla="*/ 3 w 10"/>
                    <a:gd name="T7" fmla="*/ 1 h 11"/>
                    <a:gd name="T8" fmla="*/ 0 w 10"/>
                    <a:gd name="T9" fmla="*/ 1 h 11"/>
                    <a:gd name="T10" fmla="*/ 2 w 10"/>
                    <a:gd name="T11" fmla="*/ 5 h 11"/>
                    <a:gd name="T12" fmla="*/ 4 w 10"/>
                    <a:gd name="T13" fmla="*/ 5 h 11"/>
                    <a:gd name="T14" fmla="*/ 3 w 10"/>
                    <a:gd name="T15" fmla="*/ 4 h 11"/>
                    <a:gd name="T16" fmla="*/ 4 w 10"/>
                    <a:gd name="T17" fmla="*/ 5 h 11"/>
                    <a:gd name="T18" fmla="*/ 2 w 10"/>
                    <a:gd name="T19" fmla="*/ 5 h 11"/>
                    <a:gd name="T20" fmla="*/ 3 w 10"/>
                    <a:gd name="T21" fmla="*/ 6 h 11"/>
                    <a:gd name="T22" fmla="*/ 6 w 10"/>
                    <a:gd name="T23" fmla="*/ 5 h 11"/>
                    <a:gd name="T24" fmla="*/ 3 w 10"/>
                    <a:gd name="T25" fmla="*/ 7 h 11"/>
                    <a:gd name="T26" fmla="*/ 4 w 10"/>
                    <a:gd name="T27" fmla="*/ 9 h 11"/>
                    <a:gd name="T28" fmla="*/ 8 w 10"/>
                    <a:gd name="T29" fmla="*/ 7 h 11"/>
                    <a:gd name="T30" fmla="*/ 7 w 10"/>
                    <a:gd name="T31" fmla="*/ 6 h 11"/>
                    <a:gd name="T32" fmla="*/ 5 w 10"/>
                    <a:gd name="T33" fmla="*/ 7 h 11"/>
                    <a:gd name="T34" fmla="*/ 3 w 10"/>
                    <a:gd name="T35" fmla="*/ 9 h 11"/>
                    <a:gd name="T36" fmla="*/ 9 w 10"/>
                    <a:gd name="T37" fmla="*/ 5 h 11"/>
                    <a:gd name="T38" fmla="*/ 8 w 10"/>
                    <a:gd name="T39" fmla="*/ 4 h 11"/>
                    <a:gd name="T40" fmla="*/ 1 w 10"/>
                    <a:gd name="T41" fmla="*/ 7 h 11"/>
                    <a:gd name="T42" fmla="*/ 2 w 10"/>
                    <a:gd name="T43" fmla="*/ 9 h 11"/>
                    <a:gd name="T44" fmla="*/ 9 w 10"/>
                    <a:gd name="T45" fmla="*/ 3 h 11"/>
                    <a:gd name="T46" fmla="*/ 3 w 10"/>
                    <a:gd name="T47" fmla="*/ 2 h 11"/>
                    <a:gd name="T48" fmla="*/ 1 w 10"/>
                    <a:gd name="T49" fmla="*/ 7 h 11"/>
                    <a:gd name="T50" fmla="*/ 2 w 10"/>
                    <a:gd name="T51" fmla="*/ 8 h 11"/>
                    <a:gd name="T52" fmla="*/ 6 w 10"/>
                    <a:gd name="T53" fmla="*/ 7 h 11"/>
                    <a:gd name="T54" fmla="*/ 6 w 10"/>
                    <a:gd name="T55" fmla="*/ 3 h 11"/>
                    <a:gd name="T56" fmla="*/ 4 w 10"/>
                    <a:gd name="T57" fmla="*/ 2 h 11"/>
                    <a:gd name="T58" fmla="*/ 1 w 10"/>
                    <a:gd name="T59" fmla="*/ 5 h 11"/>
                    <a:gd name="T60" fmla="*/ 4 w 10"/>
                    <a:gd name="T61" fmla="*/ 4 h 11"/>
                    <a:gd name="T62" fmla="*/ 3 w 10"/>
                    <a:gd name="T63" fmla="*/ 1 h 11"/>
                    <a:gd name="T64" fmla="*/ 0 w 10"/>
                    <a:gd name="T65" fmla="*/ 1 h 11"/>
                    <a:gd name="T66" fmla="*/ 1 w 10"/>
                    <a:gd name="T67" fmla="*/ 6 h 11"/>
                    <a:gd name="T68" fmla="*/ 3 w 10"/>
                    <a:gd name="T69" fmla="*/ 6 h 11"/>
                    <a:gd name="T70" fmla="*/ 4 w 10"/>
                    <a:gd name="T71" fmla="*/ 5 h 11"/>
                    <a:gd name="T72" fmla="*/ 1 w 10"/>
                    <a:gd name="T7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a:extLst>
                  <a:ext uri="{FF2B5EF4-FFF2-40B4-BE49-F238E27FC236}">
                    <a16:creationId xmlns:a16="http://schemas.microsoft.com/office/drawing/2014/main" id="{7889C24B-1A76-4D0B-9492-1AD43CB59FA3}"/>
                  </a:ext>
                </a:extLst>
              </p:cNvPr>
              <p:cNvGrpSpPr/>
              <p:nvPr/>
            </p:nvGrpSpPr>
            <p:grpSpPr>
              <a:xfrm>
                <a:off x="1341438" y="2374901"/>
                <a:ext cx="174625" cy="404812"/>
                <a:chOff x="1341438" y="2374901"/>
                <a:chExt cx="174625" cy="404812"/>
              </a:xfrm>
              <a:grpFill/>
            </p:grpSpPr>
            <p:sp>
              <p:nvSpPr>
                <p:cNvPr id="337" name="Freeform 92">
                  <a:extLst>
                    <a:ext uri="{FF2B5EF4-FFF2-40B4-BE49-F238E27FC236}">
                      <a16:creationId xmlns:a16="http://schemas.microsoft.com/office/drawing/2014/main" id="{A7D1AF54-B8E9-4FD9-8A8E-7768CDF98377}"/>
                    </a:ext>
                  </a:extLst>
                </p:cNvPr>
                <p:cNvSpPr/>
                <p:nvPr/>
              </p:nvSpPr>
              <p:spPr bwMode="auto">
                <a:xfrm>
                  <a:off x="1470025" y="2381251"/>
                  <a:ext cx="44450" cy="47625"/>
                </a:xfrm>
                <a:custGeom>
                  <a:avLst/>
                  <a:gdLst>
                    <a:gd name="T0" fmla="*/ 36 w 42"/>
                    <a:gd name="T1" fmla="*/ 2 h 46"/>
                    <a:gd name="T2" fmla="*/ 11 w 42"/>
                    <a:gd name="T3" fmla="*/ 7 h 46"/>
                    <a:gd name="T4" fmla="*/ 17 w 42"/>
                    <a:gd name="T5" fmla="*/ 17 h 46"/>
                    <a:gd name="T6" fmla="*/ 29 w 42"/>
                    <a:gd name="T7" fmla="*/ 19 h 46"/>
                    <a:gd name="T8" fmla="*/ 32 w 42"/>
                    <a:gd name="T9" fmla="*/ 34 h 46"/>
                    <a:gd name="T10" fmla="*/ 11 w 42"/>
                    <a:gd name="T11" fmla="*/ 22 h 46"/>
                    <a:gd name="T12" fmla="*/ 8 w 42"/>
                    <a:gd name="T13" fmla="*/ 21 h 46"/>
                    <a:gd name="T14" fmla="*/ 37 w 42"/>
                    <a:gd name="T15" fmla="*/ 33 h 46"/>
                    <a:gd name="T16" fmla="*/ 29 w 42"/>
                    <a:gd name="T17" fmla="*/ 16 h 46"/>
                    <a:gd name="T18" fmla="*/ 17 w 42"/>
                    <a:gd name="T19" fmla="*/ 14 h 46"/>
                    <a:gd name="T20" fmla="*/ 14 w 42"/>
                    <a:gd name="T21" fmla="*/ 8 h 46"/>
                    <a:gd name="T22" fmla="*/ 23 w 42"/>
                    <a:gd name="T23" fmla="*/ 4 h 46"/>
                    <a:gd name="T24" fmla="*/ 36 w 42"/>
                    <a:gd name="T25" fmla="*/ 5 h 46"/>
                    <a:gd name="T26" fmla="*/ 36 w 42"/>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6">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93">
                  <a:extLst>
                    <a:ext uri="{FF2B5EF4-FFF2-40B4-BE49-F238E27FC236}">
                      <a16:creationId xmlns:a16="http://schemas.microsoft.com/office/drawing/2014/main" id="{AF9C2B99-0D1C-49B7-9CAA-29EE42935D09}"/>
                    </a:ext>
                  </a:extLst>
                </p:cNvPr>
                <p:cNvSpPr/>
                <p:nvPr/>
              </p:nvSpPr>
              <p:spPr bwMode="auto">
                <a:xfrm>
                  <a:off x="1487488" y="2374901"/>
                  <a:ext cx="9525" cy="57150"/>
                </a:xfrm>
                <a:custGeom>
                  <a:avLst/>
                  <a:gdLst>
                    <a:gd name="T0" fmla="*/ 8 w 9"/>
                    <a:gd name="T1" fmla="*/ 2 h 53"/>
                    <a:gd name="T2" fmla="*/ 7 w 9"/>
                    <a:gd name="T3" fmla="*/ 0 h 53"/>
                    <a:gd name="T4" fmla="*/ 4 w 9"/>
                    <a:gd name="T5" fmla="*/ 1 h 53"/>
                    <a:gd name="T6" fmla="*/ 4 w 9"/>
                    <a:gd name="T7" fmla="*/ 51 h 53"/>
                    <a:gd name="T8" fmla="*/ 7 w 9"/>
                    <a:gd name="T9" fmla="*/ 51 h 53"/>
                    <a:gd name="T10" fmla="*/ 7 w 9"/>
                    <a:gd name="T11" fmla="*/ 49 h 53"/>
                    <a:gd name="T12" fmla="*/ 4 w 9"/>
                    <a:gd name="T13" fmla="*/ 49 h 53"/>
                    <a:gd name="T14" fmla="*/ 4 w 9"/>
                    <a:gd name="T15" fmla="*/ 51 h 53"/>
                    <a:gd name="T16" fmla="*/ 7 w 9"/>
                    <a:gd name="T17" fmla="*/ 51 h 53"/>
                    <a:gd name="T18" fmla="*/ 7 w 9"/>
                    <a:gd name="T19" fmla="*/ 2 h 53"/>
                    <a:gd name="T20" fmla="*/ 5 w 9"/>
                    <a:gd name="T21" fmla="*/ 2 h 53"/>
                    <a:gd name="T22" fmla="*/ 6 w 9"/>
                    <a:gd name="T23" fmla="*/ 4 h 53"/>
                    <a:gd name="T24" fmla="*/ 8 w 9"/>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3">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94">
                  <a:extLst>
                    <a:ext uri="{FF2B5EF4-FFF2-40B4-BE49-F238E27FC236}">
                      <a16:creationId xmlns:a16="http://schemas.microsoft.com/office/drawing/2014/main" id="{CD4DE182-93B5-4D56-A8D4-DA979BCEF5B8}"/>
                    </a:ext>
                  </a:extLst>
                </p:cNvPr>
                <p:cNvSpPr/>
                <p:nvPr/>
              </p:nvSpPr>
              <p:spPr bwMode="auto">
                <a:xfrm>
                  <a:off x="1493838" y="2376488"/>
                  <a:ext cx="9525" cy="55563"/>
                </a:xfrm>
                <a:custGeom>
                  <a:avLst/>
                  <a:gdLst>
                    <a:gd name="T0" fmla="*/ 4 w 8"/>
                    <a:gd name="T1" fmla="*/ 1 h 53"/>
                    <a:gd name="T2" fmla="*/ 2 w 8"/>
                    <a:gd name="T3" fmla="*/ 22 h 53"/>
                    <a:gd name="T4" fmla="*/ 2 w 8"/>
                    <a:gd name="T5" fmla="*/ 51 h 53"/>
                    <a:gd name="T6" fmla="*/ 5 w 8"/>
                    <a:gd name="T7" fmla="*/ 51 h 53"/>
                    <a:gd name="T8" fmla="*/ 5 w 8"/>
                    <a:gd name="T9" fmla="*/ 29 h 53"/>
                    <a:gd name="T10" fmla="*/ 6 w 8"/>
                    <a:gd name="T11" fmla="*/ 3 h 53"/>
                    <a:gd name="T12" fmla="*/ 4 w 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8" h="53">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01">
                  <a:extLst>
                    <a:ext uri="{FF2B5EF4-FFF2-40B4-BE49-F238E27FC236}">
                      <a16:creationId xmlns:a16="http://schemas.microsoft.com/office/drawing/2014/main" id="{9E0589E4-29D6-42A0-94FA-CAF7E200D199}"/>
                    </a:ext>
                  </a:extLst>
                </p:cNvPr>
                <p:cNvSpPr/>
                <p:nvPr/>
              </p:nvSpPr>
              <p:spPr bwMode="auto">
                <a:xfrm>
                  <a:off x="1341438" y="2697163"/>
                  <a:ext cx="85725" cy="82550"/>
                </a:xfrm>
                <a:custGeom>
                  <a:avLst/>
                  <a:gdLst>
                    <a:gd name="T0" fmla="*/ 54 w 80"/>
                    <a:gd name="T1" fmla="*/ 8 h 77"/>
                    <a:gd name="T2" fmla="*/ 6 w 80"/>
                    <a:gd name="T3" fmla="*/ 25 h 77"/>
                    <a:gd name="T4" fmla="*/ 28 w 80"/>
                    <a:gd name="T5" fmla="*/ 71 h 77"/>
                    <a:gd name="T6" fmla="*/ 75 w 80"/>
                    <a:gd name="T7" fmla="*/ 48 h 77"/>
                    <a:gd name="T8" fmla="*/ 47 w 80"/>
                    <a:gd name="T9" fmla="*/ 7 h 77"/>
                    <a:gd name="T10" fmla="*/ 47 w 80"/>
                    <a:gd name="T11" fmla="*/ 8 h 77"/>
                    <a:gd name="T12" fmla="*/ 75 w 80"/>
                    <a:gd name="T13" fmla="*/ 44 h 77"/>
                    <a:gd name="T14" fmla="*/ 34 w 80"/>
                    <a:gd name="T15" fmla="*/ 71 h 77"/>
                    <a:gd name="T16" fmla="*/ 6 w 80"/>
                    <a:gd name="T17" fmla="*/ 33 h 77"/>
                    <a:gd name="T18" fmla="*/ 53 w 80"/>
                    <a:gd name="T19" fmla="*/ 9 h 77"/>
                    <a:gd name="T20" fmla="*/ 54 w 80"/>
                    <a:gd name="T2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7">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02">
                  <a:extLst>
                    <a:ext uri="{FF2B5EF4-FFF2-40B4-BE49-F238E27FC236}">
                      <a16:creationId xmlns:a16="http://schemas.microsoft.com/office/drawing/2014/main" id="{38950E2C-EA78-4C40-B8D4-8C8C76F7BE7D}"/>
                    </a:ext>
                  </a:extLst>
                </p:cNvPr>
                <p:cNvSpPr/>
                <p:nvPr/>
              </p:nvSpPr>
              <p:spPr bwMode="auto">
                <a:xfrm>
                  <a:off x="1347788" y="2703513"/>
                  <a:ext cx="66675" cy="69850"/>
                </a:xfrm>
                <a:custGeom>
                  <a:avLst/>
                  <a:gdLst>
                    <a:gd name="T0" fmla="*/ 33 w 63"/>
                    <a:gd name="T1" fmla="*/ 0 h 66"/>
                    <a:gd name="T2" fmla="*/ 16 w 63"/>
                    <a:gd name="T3" fmla="*/ 13 h 66"/>
                    <a:gd name="T4" fmla="*/ 6 w 63"/>
                    <a:gd name="T5" fmla="*/ 23 h 66"/>
                    <a:gd name="T6" fmla="*/ 16 w 63"/>
                    <a:gd name="T7" fmla="*/ 29 h 66"/>
                    <a:gd name="T8" fmla="*/ 19 w 63"/>
                    <a:gd name="T9" fmla="*/ 30 h 66"/>
                    <a:gd name="T10" fmla="*/ 12 w 63"/>
                    <a:gd name="T11" fmla="*/ 31 h 66"/>
                    <a:gd name="T12" fmla="*/ 7 w 63"/>
                    <a:gd name="T13" fmla="*/ 32 h 66"/>
                    <a:gd name="T14" fmla="*/ 5 w 63"/>
                    <a:gd name="T15" fmla="*/ 42 h 66"/>
                    <a:gd name="T16" fmla="*/ 17 w 63"/>
                    <a:gd name="T17" fmla="*/ 51 h 66"/>
                    <a:gd name="T18" fmla="*/ 34 w 63"/>
                    <a:gd name="T19" fmla="*/ 64 h 66"/>
                    <a:gd name="T20" fmla="*/ 38 w 63"/>
                    <a:gd name="T21" fmla="*/ 50 h 66"/>
                    <a:gd name="T22" fmla="*/ 38 w 63"/>
                    <a:gd name="T23" fmla="*/ 38 h 66"/>
                    <a:gd name="T24" fmla="*/ 37 w 63"/>
                    <a:gd name="T25" fmla="*/ 34 h 66"/>
                    <a:gd name="T26" fmla="*/ 38 w 63"/>
                    <a:gd name="T27" fmla="*/ 29 h 66"/>
                    <a:gd name="T28" fmla="*/ 45 w 63"/>
                    <a:gd name="T29" fmla="*/ 34 h 66"/>
                    <a:gd name="T30" fmla="*/ 51 w 63"/>
                    <a:gd name="T31" fmla="*/ 35 h 66"/>
                    <a:gd name="T32" fmla="*/ 55 w 63"/>
                    <a:gd name="T33" fmla="*/ 26 h 66"/>
                    <a:gd name="T34" fmla="*/ 54 w 63"/>
                    <a:gd name="T35" fmla="*/ 8 h 66"/>
                    <a:gd name="T36" fmla="*/ 53 w 63"/>
                    <a:gd name="T37" fmla="*/ 9 h 66"/>
                    <a:gd name="T38" fmla="*/ 56 w 63"/>
                    <a:gd name="T39" fmla="*/ 19 h 66"/>
                    <a:gd name="T40" fmla="*/ 51 w 63"/>
                    <a:gd name="T41" fmla="*/ 24 h 66"/>
                    <a:gd name="T42" fmla="*/ 49 w 63"/>
                    <a:gd name="T43" fmla="*/ 25 h 66"/>
                    <a:gd name="T44" fmla="*/ 48 w 63"/>
                    <a:gd name="T45" fmla="*/ 34 h 66"/>
                    <a:gd name="T46" fmla="*/ 33 w 63"/>
                    <a:gd name="T47" fmla="*/ 28 h 66"/>
                    <a:gd name="T48" fmla="*/ 36 w 63"/>
                    <a:gd name="T49" fmla="*/ 40 h 66"/>
                    <a:gd name="T50" fmla="*/ 38 w 63"/>
                    <a:gd name="T51" fmla="*/ 58 h 66"/>
                    <a:gd name="T52" fmla="*/ 30 w 63"/>
                    <a:gd name="T53" fmla="*/ 61 h 66"/>
                    <a:gd name="T54" fmla="*/ 25 w 63"/>
                    <a:gd name="T55" fmla="*/ 55 h 66"/>
                    <a:gd name="T56" fmla="*/ 19 w 63"/>
                    <a:gd name="T57" fmla="*/ 50 h 66"/>
                    <a:gd name="T58" fmla="*/ 15 w 63"/>
                    <a:gd name="T59" fmla="*/ 49 h 66"/>
                    <a:gd name="T60" fmla="*/ 11 w 63"/>
                    <a:gd name="T61" fmla="*/ 47 h 66"/>
                    <a:gd name="T62" fmla="*/ 12 w 63"/>
                    <a:gd name="T63" fmla="*/ 32 h 66"/>
                    <a:gd name="T64" fmla="*/ 21 w 63"/>
                    <a:gd name="T65" fmla="*/ 31 h 66"/>
                    <a:gd name="T66" fmla="*/ 22 w 63"/>
                    <a:gd name="T67" fmla="*/ 30 h 66"/>
                    <a:gd name="T68" fmla="*/ 18 w 63"/>
                    <a:gd name="T69" fmla="*/ 27 h 66"/>
                    <a:gd name="T70" fmla="*/ 11 w 63"/>
                    <a:gd name="T71" fmla="*/ 29 h 66"/>
                    <a:gd name="T72" fmla="*/ 12 w 63"/>
                    <a:gd name="T73" fmla="*/ 17 h 66"/>
                    <a:gd name="T74" fmla="*/ 35 w 63"/>
                    <a:gd name="T75" fmla="*/ 0 h 66"/>
                    <a:gd name="T76" fmla="*/ 33 w 63"/>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6">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03">
                  <a:extLst>
                    <a:ext uri="{FF2B5EF4-FFF2-40B4-BE49-F238E27FC236}">
                      <a16:creationId xmlns:a16="http://schemas.microsoft.com/office/drawing/2014/main" id="{7E769584-2ECD-4D29-9130-5D3B35B8461B}"/>
                    </a:ext>
                  </a:extLst>
                </p:cNvPr>
                <p:cNvSpPr/>
                <p:nvPr/>
              </p:nvSpPr>
              <p:spPr bwMode="auto">
                <a:xfrm>
                  <a:off x="1354138" y="2735263"/>
                  <a:ext cx="6350" cy="12700"/>
                </a:xfrm>
                <a:custGeom>
                  <a:avLst/>
                  <a:gdLst>
                    <a:gd name="T0" fmla="*/ 2 w 7"/>
                    <a:gd name="T1" fmla="*/ 9 h 11"/>
                    <a:gd name="T2" fmla="*/ 1 w 7"/>
                    <a:gd name="T3" fmla="*/ 10 h 11"/>
                    <a:gd name="T4" fmla="*/ 2 w 7"/>
                    <a:gd name="T5" fmla="*/ 11 h 11"/>
                    <a:gd name="T6" fmla="*/ 7 w 7"/>
                    <a:gd name="T7" fmla="*/ 2 h 11"/>
                    <a:gd name="T8" fmla="*/ 6 w 7"/>
                    <a:gd name="T9" fmla="*/ 1 h 11"/>
                    <a:gd name="T10" fmla="*/ 0 w 7"/>
                    <a:gd name="T11" fmla="*/ 10 h 11"/>
                    <a:gd name="T12" fmla="*/ 1 w 7"/>
                    <a:gd name="T13" fmla="*/ 11 h 11"/>
                    <a:gd name="T14" fmla="*/ 3 w 7"/>
                    <a:gd name="T15" fmla="*/ 10 h 11"/>
                    <a:gd name="T16" fmla="*/ 2 w 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04">
                  <a:extLst>
                    <a:ext uri="{FF2B5EF4-FFF2-40B4-BE49-F238E27FC236}">
                      <a16:creationId xmlns:a16="http://schemas.microsoft.com/office/drawing/2014/main" id="{0FC35102-4CD8-4463-BF9D-B9C026C2AA04}"/>
                    </a:ext>
                  </a:extLst>
                </p:cNvPr>
                <p:cNvSpPr/>
                <p:nvPr/>
              </p:nvSpPr>
              <p:spPr bwMode="auto">
                <a:xfrm>
                  <a:off x="1355725" y="2735263"/>
                  <a:ext cx="9525" cy="15875"/>
                </a:xfrm>
                <a:custGeom>
                  <a:avLst/>
                  <a:gdLst>
                    <a:gd name="T0" fmla="*/ 1 w 9"/>
                    <a:gd name="T1" fmla="*/ 14 h 15"/>
                    <a:gd name="T2" fmla="*/ 8 w 9"/>
                    <a:gd name="T3" fmla="*/ 1 h 15"/>
                    <a:gd name="T4" fmla="*/ 7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05">
                  <a:extLst>
                    <a:ext uri="{FF2B5EF4-FFF2-40B4-BE49-F238E27FC236}">
                      <a16:creationId xmlns:a16="http://schemas.microsoft.com/office/drawing/2014/main" id="{D533AA0B-F1D0-4CDC-88C0-F6F17072B558}"/>
                    </a:ext>
                  </a:extLst>
                </p:cNvPr>
                <p:cNvSpPr/>
                <p:nvPr/>
              </p:nvSpPr>
              <p:spPr bwMode="auto">
                <a:xfrm>
                  <a:off x="1357313" y="2735263"/>
                  <a:ext cx="9525" cy="15875"/>
                </a:xfrm>
                <a:custGeom>
                  <a:avLst/>
                  <a:gdLst>
                    <a:gd name="T0" fmla="*/ 1 w 10"/>
                    <a:gd name="T1" fmla="*/ 14 h 15"/>
                    <a:gd name="T2" fmla="*/ 3 w 10"/>
                    <a:gd name="T3" fmla="*/ 12 h 15"/>
                    <a:gd name="T4" fmla="*/ 6 w 10"/>
                    <a:gd name="T5" fmla="*/ 8 h 15"/>
                    <a:gd name="T6" fmla="*/ 8 w 10"/>
                    <a:gd name="T7" fmla="*/ 4 h 15"/>
                    <a:gd name="T8" fmla="*/ 10 w 10"/>
                    <a:gd name="T9" fmla="*/ 1 h 15"/>
                    <a:gd name="T10" fmla="*/ 9 w 10"/>
                    <a:gd name="T11" fmla="*/ 1 h 15"/>
                    <a:gd name="T12" fmla="*/ 8 w 10"/>
                    <a:gd name="T13" fmla="*/ 1 h 15"/>
                    <a:gd name="T14" fmla="*/ 10 w 10"/>
                    <a:gd name="T15" fmla="*/ 1 h 15"/>
                    <a:gd name="T16" fmla="*/ 10 w 10"/>
                    <a:gd name="T17" fmla="*/ 0 h 15"/>
                    <a:gd name="T18" fmla="*/ 9 w 10"/>
                    <a:gd name="T19" fmla="*/ 0 h 15"/>
                    <a:gd name="T20" fmla="*/ 5 w 10"/>
                    <a:gd name="T21" fmla="*/ 6 h 15"/>
                    <a:gd name="T22" fmla="*/ 3 w 10"/>
                    <a:gd name="T23" fmla="*/ 9 h 15"/>
                    <a:gd name="T24" fmla="*/ 1 w 10"/>
                    <a:gd name="T25" fmla="*/ 13 h 15"/>
                    <a:gd name="T26" fmla="*/ 1 w 1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5">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06">
                  <a:extLst>
                    <a:ext uri="{FF2B5EF4-FFF2-40B4-BE49-F238E27FC236}">
                      <a16:creationId xmlns:a16="http://schemas.microsoft.com/office/drawing/2014/main" id="{C5034366-ED6E-4663-9421-070D80ED9BB9}"/>
                    </a:ext>
                  </a:extLst>
                </p:cNvPr>
                <p:cNvSpPr/>
                <p:nvPr/>
              </p:nvSpPr>
              <p:spPr bwMode="auto">
                <a:xfrm>
                  <a:off x="1358900" y="2735263"/>
                  <a:ext cx="11113" cy="17463"/>
                </a:xfrm>
                <a:custGeom>
                  <a:avLst/>
                  <a:gdLst>
                    <a:gd name="T0" fmla="*/ 2 w 10"/>
                    <a:gd name="T1" fmla="*/ 16 h 17"/>
                    <a:gd name="T2" fmla="*/ 10 w 10"/>
                    <a:gd name="T3" fmla="*/ 1 h 17"/>
                    <a:gd name="T4" fmla="*/ 9 w 10"/>
                    <a:gd name="T5" fmla="*/ 1 h 17"/>
                    <a:gd name="T6" fmla="*/ 1 w 10"/>
                    <a:gd name="T7" fmla="*/ 16 h 17"/>
                    <a:gd name="T8" fmla="*/ 2 w 10"/>
                    <a:gd name="T9" fmla="*/ 16 h 17"/>
                  </a:gdLst>
                  <a:ahLst/>
                  <a:cxnLst>
                    <a:cxn ang="0">
                      <a:pos x="T0" y="T1"/>
                    </a:cxn>
                    <a:cxn ang="0">
                      <a:pos x="T2" y="T3"/>
                    </a:cxn>
                    <a:cxn ang="0">
                      <a:pos x="T4" y="T5"/>
                    </a:cxn>
                    <a:cxn ang="0">
                      <a:pos x="T6" y="T7"/>
                    </a:cxn>
                    <a:cxn ang="0">
                      <a:pos x="T8" y="T9"/>
                    </a:cxn>
                  </a:cxnLst>
                  <a:rect l="0" t="0" r="r" b="b"/>
                  <a:pathLst>
                    <a:path w="10" h="17">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07">
                  <a:extLst>
                    <a:ext uri="{FF2B5EF4-FFF2-40B4-BE49-F238E27FC236}">
                      <a16:creationId xmlns:a16="http://schemas.microsoft.com/office/drawing/2014/main" id="{5A3BEC9A-B45C-41D6-9F7F-0877F2FFD8D9}"/>
                    </a:ext>
                  </a:extLst>
                </p:cNvPr>
                <p:cNvSpPr/>
                <p:nvPr/>
              </p:nvSpPr>
              <p:spPr bwMode="auto">
                <a:xfrm>
                  <a:off x="1362075" y="2735263"/>
                  <a:ext cx="9525" cy="15875"/>
                </a:xfrm>
                <a:custGeom>
                  <a:avLst/>
                  <a:gdLst>
                    <a:gd name="T0" fmla="*/ 1 w 9"/>
                    <a:gd name="T1" fmla="*/ 14 h 15"/>
                    <a:gd name="T2" fmla="*/ 9 w 9"/>
                    <a:gd name="T3" fmla="*/ 2 h 15"/>
                    <a:gd name="T4" fmla="*/ 8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08">
                  <a:extLst>
                    <a:ext uri="{FF2B5EF4-FFF2-40B4-BE49-F238E27FC236}">
                      <a16:creationId xmlns:a16="http://schemas.microsoft.com/office/drawing/2014/main" id="{88983FF3-8A5D-47C2-A01F-6741DF478CC5}"/>
                    </a:ext>
                  </a:extLst>
                </p:cNvPr>
                <p:cNvSpPr/>
                <p:nvPr/>
              </p:nvSpPr>
              <p:spPr bwMode="auto">
                <a:xfrm>
                  <a:off x="1363663" y="2735263"/>
                  <a:ext cx="12700" cy="19050"/>
                </a:xfrm>
                <a:custGeom>
                  <a:avLst/>
                  <a:gdLst>
                    <a:gd name="T0" fmla="*/ 2 w 12"/>
                    <a:gd name="T1" fmla="*/ 18 h 19"/>
                    <a:gd name="T2" fmla="*/ 11 w 12"/>
                    <a:gd name="T3" fmla="*/ 2 h 19"/>
                    <a:gd name="T4" fmla="*/ 10 w 12"/>
                    <a:gd name="T5" fmla="*/ 1 h 19"/>
                    <a:gd name="T6" fmla="*/ 1 w 12"/>
                    <a:gd name="T7" fmla="*/ 18 h 19"/>
                    <a:gd name="T8" fmla="*/ 2 w 12"/>
                    <a:gd name="T9" fmla="*/ 18 h 19"/>
                  </a:gdLst>
                  <a:ahLst/>
                  <a:cxnLst>
                    <a:cxn ang="0">
                      <a:pos x="T0" y="T1"/>
                    </a:cxn>
                    <a:cxn ang="0">
                      <a:pos x="T2" y="T3"/>
                    </a:cxn>
                    <a:cxn ang="0">
                      <a:pos x="T4" y="T5"/>
                    </a:cxn>
                    <a:cxn ang="0">
                      <a:pos x="T6" y="T7"/>
                    </a:cxn>
                    <a:cxn ang="0">
                      <a:pos x="T8" y="T9"/>
                    </a:cxn>
                  </a:cxnLst>
                  <a:rect l="0" t="0" r="r" b="b"/>
                  <a:pathLst>
                    <a:path w="12" h="19">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09">
                  <a:extLst>
                    <a:ext uri="{FF2B5EF4-FFF2-40B4-BE49-F238E27FC236}">
                      <a16:creationId xmlns:a16="http://schemas.microsoft.com/office/drawing/2014/main" id="{309E48F6-39EF-4F80-9B2D-3110FD842AB6}"/>
                    </a:ext>
                  </a:extLst>
                </p:cNvPr>
                <p:cNvSpPr/>
                <p:nvPr/>
              </p:nvSpPr>
              <p:spPr bwMode="auto">
                <a:xfrm>
                  <a:off x="1365250" y="2738438"/>
                  <a:ext cx="11113" cy="17463"/>
                </a:xfrm>
                <a:custGeom>
                  <a:avLst/>
                  <a:gdLst>
                    <a:gd name="T0" fmla="*/ 2 w 11"/>
                    <a:gd name="T1" fmla="*/ 16 h 17"/>
                    <a:gd name="T2" fmla="*/ 11 w 11"/>
                    <a:gd name="T3" fmla="*/ 1 h 17"/>
                    <a:gd name="T4" fmla="*/ 10 w 11"/>
                    <a:gd name="T5" fmla="*/ 1 h 17"/>
                    <a:gd name="T6" fmla="*/ 0 w 11"/>
                    <a:gd name="T7" fmla="*/ 16 h 17"/>
                    <a:gd name="T8" fmla="*/ 2 w 11"/>
                    <a:gd name="T9" fmla="*/ 16 h 17"/>
                  </a:gdLst>
                  <a:ahLst/>
                  <a:cxnLst>
                    <a:cxn ang="0">
                      <a:pos x="T0" y="T1"/>
                    </a:cxn>
                    <a:cxn ang="0">
                      <a:pos x="T2" y="T3"/>
                    </a:cxn>
                    <a:cxn ang="0">
                      <a:pos x="T4" y="T5"/>
                    </a:cxn>
                    <a:cxn ang="0">
                      <a:pos x="T6" y="T7"/>
                    </a:cxn>
                    <a:cxn ang="0">
                      <a:pos x="T8" y="T9"/>
                    </a:cxn>
                  </a:cxnLst>
                  <a:rect l="0" t="0" r="r" b="b"/>
                  <a:pathLst>
                    <a:path w="11" h="17">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10">
                  <a:extLst>
                    <a:ext uri="{FF2B5EF4-FFF2-40B4-BE49-F238E27FC236}">
                      <a16:creationId xmlns:a16="http://schemas.microsoft.com/office/drawing/2014/main" id="{41DBCFAA-F196-43F0-8C0A-EDC981297122}"/>
                    </a:ext>
                  </a:extLst>
                </p:cNvPr>
                <p:cNvSpPr/>
                <p:nvPr/>
              </p:nvSpPr>
              <p:spPr bwMode="auto">
                <a:xfrm>
                  <a:off x="1368425" y="2740026"/>
                  <a:ext cx="9525" cy="15875"/>
                </a:xfrm>
                <a:custGeom>
                  <a:avLst/>
                  <a:gdLst>
                    <a:gd name="T0" fmla="*/ 2 w 9"/>
                    <a:gd name="T1" fmla="*/ 14 h 15"/>
                    <a:gd name="T2" fmla="*/ 9 w 9"/>
                    <a:gd name="T3" fmla="*/ 1 h 15"/>
                    <a:gd name="T4" fmla="*/ 7 w 9"/>
                    <a:gd name="T5" fmla="*/ 0 h 15"/>
                    <a:gd name="T6" fmla="*/ 0 w 9"/>
                    <a:gd name="T7" fmla="*/ 14 h 15"/>
                    <a:gd name="T8" fmla="*/ 2 w 9"/>
                    <a:gd name="T9" fmla="*/ 14 h 15"/>
                  </a:gdLst>
                  <a:ahLst/>
                  <a:cxnLst>
                    <a:cxn ang="0">
                      <a:pos x="T0" y="T1"/>
                    </a:cxn>
                    <a:cxn ang="0">
                      <a:pos x="T2" y="T3"/>
                    </a:cxn>
                    <a:cxn ang="0">
                      <a:pos x="T4" y="T5"/>
                    </a:cxn>
                    <a:cxn ang="0">
                      <a:pos x="T6" y="T7"/>
                    </a:cxn>
                    <a:cxn ang="0">
                      <a:pos x="T8" y="T9"/>
                    </a:cxn>
                  </a:cxnLst>
                  <a:rect l="0" t="0" r="r" b="b"/>
                  <a:pathLst>
                    <a:path w="9" h="15">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11">
                  <a:extLst>
                    <a:ext uri="{FF2B5EF4-FFF2-40B4-BE49-F238E27FC236}">
                      <a16:creationId xmlns:a16="http://schemas.microsoft.com/office/drawing/2014/main" id="{86569A0E-2D6A-4999-984D-DDE53560B4D9}"/>
                    </a:ext>
                  </a:extLst>
                </p:cNvPr>
                <p:cNvSpPr/>
                <p:nvPr/>
              </p:nvSpPr>
              <p:spPr bwMode="auto">
                <a:xfrm>
                  <a:off x="1370013" y="2743201"/>
                  <a:ext cx="9525" cy="17463"/>
                </a:xfrm>
                <a:custGeom>
                  <a:avLst/>
                  <a:gdLst>
                    <a:gd name="T0" fmla="*/ 1 w 8"/>
                    <a:gd name="T1" fmla="*/ 16 h 16"/>
                    <a:gd name="T2" fmla="*/ 8 w 8"/>
                    <a:gd name="T3" fmla="*/ 1 h 16"/>
                    <a:gd name="T4" fmla="*/ 7 w 8"/>
                    <a:gd name="T5" fmla="*/ 1 h 16"/>
                    <a:gd name="T6" fmla="*/ 0 w 8"/>
                    <a:gd name="T7" fmla="*/ 15 h 16"/>
                    <a:gd name="T8" fmla="*/ 1 w 8"/>
                    <a:gd name="T9" fmla="*/ 16 h 16"/>
                  </a:gdLst>
                  <a:ahLst/>
                  <a:cxnLst>
                    <a:cxn ang="0">
                      <a:pos x="T0" y="T1"/>
                    </a:cxn>
                    <a:cxn ang="0">
                      <a:pos x="T2" y="T3"/>
                    </a:cxn>
                    <a:cxn ang="0">
                      <a:pos x="T4" y="T5"/>
                    </a:cxn>
                    <a:cxn ang="0">
                      <a:pos x="T6" y="T7"/>
                    </a:cxn>
                    <a:cxn ang="0">
                      <a:pos x="T8" y="T9"/>
                    </a:cxn>
                  </a:cxnLst>
                  <a:rect l="0" t="0" r="r" b="b"/>
                  <a:pathLst>
                    <a:path w="8" h="16">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12">
                  <a:extLst>
                    <a:ext uri="{FF2B5EF4-FFF2-40B4-BE49-F238E27FC236}">
                      <a16:creationId xmlns:a16="http://schemas.microsoft.com/office/drawing/2014/main" id="{1B352B28-A1AE-430B-9B84-B94C58F4E7FE}"/>
                    </a:ext>
                  </a:extLst>
                </p:cNvPr>
                <p:cNvSpPr/>
                <p:nvPr/>
              </p:nvSpPr>
              <p:spPr bwMode="auto">
                <a:xfrm>
                  <a:off x="1373188" y="2743201"/>
                  <a:ext cx="7938" cy="17463"/>
                </a:xfrm>
                <a:custGeom>
                  <a:avLst/>
                  <a:gdLst>
                    <a:gd name="T0" fmla="*/ 2 w 8"/>
                    <a:gd name="T1" fmla="*/ 15 h 16"/>
                    <a:gd name="T2" fmla="*/ 8 w 8"/>
                    <a:gd name="T3" fmla="*/ 1 h 16"/>
                    <a:gd name="T4" fmla="*/ 7 w 8"/>
                    <a:gd name="T5" fmla="*/ 1 h 16"/>
                    <a:gd name="T6" fmla="*/ 1 w 8"/>
                    <a:gd name="T7" fmla="*/ 14 h 16"/>
                    <a:gd name="T8" fmla="*/ 2 w 8"/>
                    <a:gd name="T9" fmla="*/ 15 h 16"/>
                  </a:gdLst>
                  <a:ahLst/>
                  <a:cxnLst>
                    <a:cxn ang="0">
                      <a:pos x="T0" y="T1"/>
                    </a:cxn>
                    <a:cxn ang="0">
                      <a:pos x="T2" y="T3"/>
                    </a:cxn>
                    <a:cxn ang="0">
                      <a:pos x="T4" y="T5"/>
                    </a:cxn>
                    <a:cxn ang="0">
                      <a:pos x="T6" y="T7"/>
                    </a:cxn>
                    <a:cxn ang="0">
                      <a:pos x="T8" y="T9"/>
                    </a:cxn>
                  </a:cxnLst>
                  <a:rect l="0" t="0" r="r" b="b"/>
                  <a:pathLst>
                    <a:path w="8" h="16">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13">
                  <a:extLst>
                    <a:ext uri="{FF2B5EF4-FFF2-40B4-BE49-F238E27FC236}">
                      <a16:creationId xmlns:a16="http://schemas.microsoft.com/office/drawing/2014/main" id="{4960A2AE-5CD5-4244-A0E9-5429549CF9C7}"/>
                    </a:ext>
                  </a:extLst>
                </p:cNvPr>
                <p:cNvSpPr/>
                <p:nvPr/>
              </p:nvSpPr>
              <p:spPr bwMode="auto">
                <a:xfrm>
                  <a:off x="1376363" y="2744788"/>
                  <a:ext cx="6350" cy="20638"/>
                </a:xfrm>
                <a:custGeom>
                  <a:avLst/>
                  <a:gdLst>
                    <a:gd name="T0" fmla="*/ 2 w 6"/>
                    <a:gd name="T1" fmla="*/ 19 h 19"/>
                    <a:gd name="T2" fmla="*/ 6 w 6"/>
                    <a:gd name="T3" fmla="*/ 1 h 19"/>
                    <a:gd name="T4" fmla="*/ 5 w 6"/>
                    <a:gd name="T5" fmla="*/ 1 h 19"/>
                    <a:gd name="T6" fmla="*/ 0 w 6"/>
                    <a:gd name="T7" fmla="*/ 19 h 19"/>
                    <a:gd name="T8" fmla="*/ 2 w 6"/>
                    <a:gd name="T9" fmla="*/ 19 h 19"/>
                  </a:gdLst>
                  <a:ahLst/>
                  <a:cxnLst>
                    <a:cxn ang="0">
                      <a:pos x="T0" y="T1"/>
                    </a:cxn>
                    <a:cxn ang="0">
                      <a:pos x="T2" y="T3"/>
                    </a:cxn>
                    <a:cxn ang="0">
                      <a:pos x="T4" y="T5"/>
                    </a:cxn>
                    <a:cxn ang="0">
                      <a:pos x="T6" y="T7"/>
                    </a:cxn>
                    <a:cxn ang="0">
                      <a:pos x="T8" y="T9"/>
                    </a:cxn>
                  </a:cxnLst>
                  <a:rect l="0" t="0" r="r" b="b"/>
                  <a:pathLst>
                    <a:path w="6" h="19">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14">
                  <a:extLst>
                    <a:ext uri="{FF2B5EF4-FFF2-40B4-BE49-F238E27FC236}">
                      <a16:creationId xmlns:a16="http://schemas.microsoft.com/office/drawing/2014/main" id="{F7C0C935-937A-4273-B6B6-B37A1AF74E7B}"/>
                    </a:ext>
                  </a:extLst>
                </p:cNvPr>
                <p:cNvSpPr/>
                <p:nvPr/>
              </p:nvSpPr>
              <p:spPr bwMode="auto">
                <a:xfrm>
                  <a:off x="1376363" y="2751138"/>
                  <a:ext cx="6350" cy="15875"/>
                </a:xfrm>
                <a:custGeom>
                  <a:avLst/>
                  <a:gdLst>
                    <a:gd name="T0" fmla="*/ 1 w 6"/>
                    <a:gd name="T1" fmla="*/ 14 h 15"/>
                    <a:gd name="T2" fmla="*/ 5 w 6"/>
                    <a:gd name="T3" fmla="*/ 1 h 15"/>
                    <a:gd name="T4" fmla="*/ 4 w 6"/>
                    <a:gd name="T5" fmla="*/ 1 h 15"/>
                    <a:gd name="T6" fmla="*/ 0 w 6"/>
                    <a:gd name="T7" fmla="*/ 13 h 15"/>
                    <a:gd name="T8" fmla="*/ 1 w 6"/>
                    <a:gd name="T9" fmla="*/ 14 h 15"/>
                  </a:gdLst>
                  <a:ahLst/>
                  <a:cxnLst>
                    <a:cxn ang="0">
                      <a:pos x="T0" y="T1"/>
                    </a:cxn>
                    <a:cxn ang="0">
                      <a:pos x="T2" y="T3"/>
                    </a:cxn>
                    <a:cxn ang="0">
                      <a:pos x="T4" y="T5"/>
                    </a:cxn>
                    <a:cxn ang="0">
                      <a:pos x="T6" y="T7"/>
                    </a:cxn>
                    <a:cxn ang="0">
                      <a:pos x="T8" y="T9"/>
                    </a:cxn>
                  </a:cxnLst>
                  <a:rect l="0" t="0" r="r" b="b"/>
                  <a:pathLst>
                    <a:path w="6" h="15">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15">
                  <a:extLst>
                    <a:ext uri="{FF2B5EF4-FFF2-40B4-BE49-F238E27FC236}">
                      <a16:creationId xmlns:a16="http://schemas.microsoft.com/office/drawing/2014/main" id="{5DCD7A48-4B33-4B74-A26B-2B7197334F66}"/>
                    </a:ext>
                  </a:extLst>
                </p:cNvPr>
                <p:cNvSpPr/>
                <p:nvPr/>
              </p:nvSpPr>
              <p:spPr bwMode="auto">
                <a:xfrm>
                  <a:off x="1379538" y="2754313"/>
                  <a:ext cx="4763" cy="14288"/>
                </a:xfrm>
                <a:custGeom>
                  <a:avLst/>
                  <a:gdLst>
                    <a:gd name="T0" fmla="*/ 2 w 4"/>
                    <a:gd name="T1" fmla="*/ 13 h 14"/>
                    <a:gd name="T2" fmla="*/ 3 w 4"/>
                    <a:gd name="T3" fmla="*/ 2 h 14"/>
                    <a:gd name="T4" fmla="*/ 2 w 4"/>
                    <a:gd name="T5" fmla="*/ 1 h 14"/>
                    <a:gd name="T6" fmla="*/ 0 w 4"/>
                    <a:gd name="T7" fmla="*/ 13 h 14"/>
                    <a:gd name="T8" fmla="*/ 2 w 4"/>
                    <a:gd name="T9" fmla="*/ 13 h 14"/>
                  </a:gdLst>
                  <a:ahLst/>
                  <a:cxnLst>
                    <a:cxn ang="0">
                      <a:pos x="T0" y="T1"/>
                    </a:cxn>
                    <a:cxn ang="0">
                      <a:pos x="T2" y="T3"/>
                    </a:cxn>
                    <a:cxn ang="0">
                      <a:pos x="T4" y="T5"/>
                    </a:cxn>
                    <a:cxn ang="0">
                      <a:pos x="T6" y="T7"/>
                    </a:cxn>
                    <a:cxn ang="0">
                      <a:pos x="T8" y="T9"/>
                    </a:cxn>
                  </a:cxnLst>
                  <a:rect l="0" t="0" r="r" b="b"/>
                  <a:pathLst>
                    <a:path w="4" h="1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16">
                  <a:extLst>
                    <a:ext uri="{FF2B5EF4-FFF2-40B4-BE49-F238E27FC236}">
                      <a16:creationId xmlns:a16="http://schemas.microsoft.com/office/drawing/2014/main" id="{460D2908-8702-4040-B666-9FE0B0776DDC}"/>
                    </a:ext>
                  </a:extLst>
                </p:cNvPr>
                <p:cNvSpPr/>
                <p:nvPr/>
              </p:nvSpPr>
              <p:spPr bwMode="auto">
                <a:xfrm>
                  <a:off x="1382713" y="2754313"/>
                  <a:ext cx="1588" cy="15875"/>
                </a:xfrm>
                <a:custGeom>
                  <a:avLst/>
                  <a:gdLst>
                    <a:gd name="T0" fmla="*/ 2 w 2"/>
                    <a:gd name="T1" fmla="*/ 14 h 14"/>
                    <a:gd name="T2" fmla="*/ 2 w 2"/>
                    <a:gd name="T3" fmla="*/ 1 h 14"/>
                    <a:gd name="T4" fmla="*/ 1 w 2"/>
                    <a:gd name="T5" fmla="*/ 1 h 14"/>
                    <a:gd name="T6" fmla="*/ 0 w 2"/>
                    <a:gd name="T7" fmla="*/ 14 h 14"/>
                    <a:gd name="T8" fmla="*/ 2 w 2"/>
                    <a:gd name="T9" fmla="*/ 14 h 14"/>
                  </a:gdLst>
                  <a:ahLst/>
                  <a:cxnLst>
                    <a:cxn ang="0">
                      <a:pos x="T0" y="T1"/>
                    </a:cxn>
                    <a:cxn ang="0">
                      <a:pos x="T2" y="T3"/>
                    </a:cxn>
                    <a:cxn ang="0">
                      <a:pos x="T4" y="T5"/>
                    </a:cxn>
                    <a:cxn ang="0">
                      <a:pos x="T6" y="T7"/>
                    </a:cxn>
                    <a:cxn ang="0">
                      <a:pos x="T8" y="T9"/>
                    </a:cxn>
                  </a:cxnLst>
                  <a:rect l="0" t="0" r="r" b="b"/>
                  <a:pathLst>
                    <a:path w="2" h="14">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17">
                  <a:extLst>
                    <a:ext uri="{FF2B5EF4-FFF2-40B4-BE49-F238E27FC236}">
                      <a16:creationId xmlns:a16="http://schemas.microsoft.com/office/drawing/2014/main" id="{5CB8EA65-78EE-439C-BF9D-F2A82793DC4C}"/>
                    </a:ext>
                  </a:extLst>
                </p:cNvPr>
                <p:cNvSpPr/>
                <p:nvPr/>
              </p:nvSpPr>
              <p:spPr bwMode="auto">
                <a:xfrm>
                  <a:off x="1384300" y="2755901"/>
                  <a:ext cx="1588" cy="14288"/>
                </a:xfrm>
                <a:custGeom>
                  <a:avLst/>
                  <a:gdLst>
                    <a:gd name="T0" fmla="*/ 1 w 2"/>
                    <a:gd name="T1" fmla="*/ 12 h 13"/>
                    <a:gd name="T2" fmla="*/ 2 w 2"/>
                    <a:gd name="T3" fmla="*/ 1 h 13"/>
                    <a:gd name="T4" fmla="*/ 1 w 2"/>
                    <a:gd name="T5" fmla="*/ 1 h 13"/>
                    <a:gd name="T6" fmla="*/ 0 w 2"/>
                    <a:gd name="T7" fmla="*/ 12 h 13"/>
                    <a:gd name="T8" fmla="*/ 1 w 2"/>
                    <a:gd name="T9" fmla="*/ 12 h 13"/>
                  </a:gdLst>
                  <a:ahLst/>
                  <a:cxnLst>
                    <a:cxn ang="0">
                      <a:pos x="T0" y="T1"/>
                    </a:cxn>
                    <a:cxn ang="0">
                      <a:pos x="T2" y="T3"/>
                    </a:cxn>
                    <a:cxn ang="0">
                      <a:pos x="T4" y="T5"/>
                    </a:cxn>
                    <a:cxn ang="0">
                      <a:pos x="T6" y="T7"/>
                    </a:cxn>
                    <a:cxn ang="0">
                      <a:pos x="T8" y="T9"/>
                    </a:cxn>
                  </a:cxnLst>
                  <a:rect l="0" t="0" r="r" b="b"/>
                  <a:pathLst>
                    <a:path w="2" h="13">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18">
                  <a:extLst>
                    <a:ext uri="{FF2B5EF4-FFF2-40B4-BE49-F238E27FC236}">
                      <a16:creationId xmlns:a16="http://schemas.microsoft.com/office/drawing/2014/main" id="{5CAF3C26-2184-4FD9-A969-B49E2E1EAA2C}"/>
                    </a:ext>
                  </a:extLst>
                </p:cNvPr>
                <p:cNvSpPr/>
                <p:nvPr/>
              </p:nvSpPr>
              <p:spPr bwMode="auto">
                <a:xfrm>
                  <a:off x="1385888" y="2751138"/>
                  <a:ext cx="0" cy="15875"/>
                </a:xfrm>
                <a:custGeom>
                  <a:avLst/>
                  <a:gdLst>
                    <a:gd name="T0" fmla="*/ 1 w 1"/>
                    <a:gd name="T1" fmla="*/ 13 h 14"/>
                    <a:gd name="T2" fmla="*/ 1 w 1"/>
                    <a:gd name="T3" fmla="*/ 1 h 14"/>
                    <a:gd name="T4" fmla="*/ 0 w 1"/>
                    <a:gd name="T5" fmla="*/ 1 h 14"/>
                    <a:gd name="T6" fmla="*/ 0 w 1"/>
                    <a:gd name="T7" fmla="*/ 13 h 14"/>
                    <a:gd name="T8" fmla="*/ 1 w 1"/>
                    <a:gd name="T9" fmla="*/ 13 h 14"/>
                  </a:gdLst>
                  <a:ahLst/>
                  <a:cxnLst>
                    <a:cxn ang="0">
                      <a:pos x="T0" y="T1"/>
                    </a:cxn>
                    <a:cxn ang="0">
                      <a:pos x="T2" y="T3"/>
                    </a:cxn>
                    <a:cxn ang="0">
                      <a:pos x="T4" y="T5"/>
                    </a:cxn>
                    <a:cxn ang="0">
                      <a:pos x="T6" y="T7"/>
                    </a:cxn>
                    <a:cxn ang="0">
                      <a:pos x="T8" y="T9"/>
                    </a:cxn>
                  </a:cxnLst>
                  <a:rect l="0" t="0" r="r" b="b"/>
                  <a:pathLst>
                    <a:path w="1" h="14">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19">
                  <a:extLst>
                    <a:ext uri="{FF2B5EF4-FFF2-40B4-BE49-F238E27FC236}">
                      <a16:creationId xmlns:a16="http://schemas.microsoft.com/office/drawing/2014/main" id="{1CEFFF1A-AD78-43FD-AFE3-9EEE50187BF9}"/>
                    </a:ext>
                  </a:extLst>
                </p:cNvPr>
                <p:cNvSpPr/>
                <p:nvPr/>
              </p:nvSpPr>
              <p:spPr bwMode="auto">
                <a:xfrm>
                  <a:off x="1354138" y="2720976"/>
                  <a:ext cx="9525" cy="12700"/>
                </a:xfrm>
                <a:custGeom>
                  <a:avLst/>
                  <a:gdLst>
                    <a:gd name="T0" fmla="*/ 1 w 9"/>
                    <a:gd name="T1" fmla="*/ 11 h 12"/>
                    <a:gd name="T2" fmla="*/ 9 w 9"/>
                    <a:gd name="T3" fmla="*/ 1 h 12"/>
                    <a:gd name="T4" fmla="*/ 8 w 9"/>
                    <a:gd name="T5" fmla="*/ 1 h 12"/>
                    <a:gd name="T6" fmla="*/ 0 w 9"/>
                    <a:gd name="T7" fmla="*/ 10 h 12"/>
                    <a:gd name="T8" fmla="*/ 1 w 9"/>
                    <a:gd name="T9" fmla="*/ 11 h 12"/>
                  </a:gdLst>
                  <a:ahLst/>
                  <a:cxnLst>
                    <a:cxn ang="0">
                      <a:pos x="T0" y="T1"/>
                    </a:cxn>
                    <a:cxn ang="0">
                      <a:pos x="T2" y="T3"/>
                    </a:cxn>
                    <a:cxn ang="0">
                      <a:pos x="T4" y="T5"/>
                    </a:cxn>
                    <a:cxn ang="0">
                      <a:pos x="T6" y="T7"/>
                    </a:cxn>
                    <a:cxn ang="0">
                      <a:pos x="T8" y="T9"/>
                    </a:cxn>
                  </a:cxnLst>
                  <a:rect l="0" t="0" r="r" b="b"/>
                  <a:pathLst>
                    <a:path w="9" h="12">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20">
                  <a:extLst>
                    <a:ext uri="{FF2B5EF4-FFF2-40B4-BE49-F238E27FC236}">
                      <a16:creationId xmlns:a16="http://schemas.microsoft.com/office/drawing/2014/main" id="{F45D8353-45BC-43FE-860A-A108F2F03284}"/>
                    </a:ext>
                  </a:extLst>
                </p:cNvPr>
                <p:cNvSpPr/>
                <p:nvPr/>
              </p:nvSpPr>
              <p:spPr bwMode="auto">
                <a:xfrm>
                  <a:off x="1355725" y="2720976"/>
                  <a:ext cx="11113" cy="12700"/>
                </a:xfrm>
                <a:custGeom>
                  <a:avLst/>
                  <a:gdLst>
                    <a:gd name="T0" fmla="*/ 1 w 10"/>
                    <a:gd name="T1" fmla="*/ 11 h 12"/>
                    <a:gd name="T2" fmla="*/ 9 w 10"/>
                    <a:gd name="T3" fmla="*/ 1 h 12"/>
                    <a:gd name="T4" fmla="*/ 8 w 10"/>
                    <a:gd name="T5" fmla="*/ 1 h 12"/>
                    <a:gd name="T6" fmla="*/ 0 w 10"/>
                    <a:gd name="T7" fmla="*/ 11 h 12"/>
                    <a:gd name="T8" fmla="*/ 1 w 10"/>
                    <a:gd name="T9" fmla="*/ 11 h 12"/>
                  </a:gdLst>
                  <a:ahLst/>
                  <a:cxnLst>
                    <a:cxn ang="0">
                      <a:pos x="T0" y="T1"/>
                    </a:cxn>
                    <a:cxn ang="0">
                      <a:pos x="T2" y="T3"/>
                    </a:cxn>
                    <a:cxn ang="0">
                      <a:pos x="T4" y="T5"/>
                    </a:cxn>
                    <a:cxn ang="0">
                      <a:pos x="T6" y="T7"/>
                    </a:cxn>
                    <a:cxn ang="0">
                      <a:pos x="T8" y="T9"/>
                    </a:cxn>
                  </a:cxnLst>
                  <a:rect l="0" t="0" r="r" b="b"/>
                  <a:pathLst>
                    <a:path w="10" h="12">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21">
                  <a:extLst>
                    <a:ext uri="{FF2B5EF4-FFF2-40B4-BE49-F238E27FC236}">
                      <a16:creationId xmlns:a16="http://schemas.microsoft.com/office/drawing/2014/main" id="{7D659311-04EE-4347-8BC7-E47A9527D38F}"/>
                    </a:ext>
                  </a:extLst>
                </p:cNvPr>
                <p:cNvSpPr/>
                <p:nvPr/>
              </p:nvSpPr>
              <p:spPr bwMode="auto">
                <a:xfrm>
                  <a:off x="1360488" y="2720976"/>
                  <a:ext cx="9525" cy="11113"/>
                </a:xfrm>
                <a:custGeom>
                  <a:avLst/>
                  <a:gdLst>
                    <a:gd name="T0" fmla="*/ 2 w 8"/>
                    <a:gd name="T1" fmla="*/ 9 h 10"/>
                    <a:gd name="T2" fmla="*/ 8 w 8"/>
                    <a:gd name="T3" fmla="*/ 1 h 10"/>
                    <a:gd name="T4" fmla="*/ 7 w 8"/>
                    <a:gd name="T5" fmla="*/ 1 h 10"/>
                    <a:gd name="T6" fmla="*/ 1 w 8"/>
                    <a:gd name="T7" fmla="*/ 9 h 10"/>
                    <a:gd name="T8" fmla="*/ 2 w 8"/>
                    <a:gd name="T9" fmla="*/ 9 h 10"/>
                  </a:gdLst>
                  <a:ahLst/>
                  <a:cxnLst>
                    <a:cxn ang="0">
                      <a:pos x="T0" y="T1"/>
                    </a:cxn>
                    <a:cxn ang="0">
                      <a:pos x="T2" y="T3"/>
                    </a:cxn>
                    <a:cxn ang="0">
                      <a:pos x="T4" y="T5"/>
                    </a:cxn>
                    <a:cxn ang="0">
                      <a:pos x="T6" y="T7"/>
                    </a:cxn>
                    <a:cxn ang="0">
                      <a:pos x="T8" y="T9"/>
                    </a:cxn>
                  </a:cxnLst>
                  <a:rect l="0" t="0" r="r" b="b"/>
                  <a:pathLst>
                    <a:path w="8" h="10">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22">
                  <a:extLst>
                    <a:ext uri="{FF2B5EF4-FFF2-40B4-BE49-F238E27FC236}">
                      <a16:creationId xmlns:a16="http://schemas.microsoft.com/office/drawing/2014/main" id="{71598693-77F3-49BF-AD68-9A8409C0E1D4}"/>
                    </a:ext>
                  </a:extLst>
                </p:cNvPr>
                <p:cNvSpPr/>
                <p:nvPr/>
              </p:nvSpPr>
              <p:spPr bwMode="auto">
                <a:xfrm>
                  <a:off x="1362075" y="2720976"/>
                  <a:ext cx="7938" cy="11113"/>
                </a:xfrm>
                <a:custGeom>
                  <a:avLst/>
                  <a:gdLst>
                    <a:gd name="T0" fmla="*/ 1 w 8"/>
                    <a:gd name="T1" fmla="*/ 10 h 11"/>
                    <a:gd name="T2" fmla="*/ 7 w 8"/>
                    <a:gd name="T3" fmla="*/ 1 h 11"/>
                    <a:gd name="T4" fmla="*/ 7 w 8"/>
                    <a:gd name="T5" fmla="*/ 1 h 11"/>
                    <a:gd name="T6" fmla="*/ 0 w 8"/>
                    <a:gd name="T7" fmla="*/ 9 h 11"/>
                    <a:gd name="T8" fmla="*/ 1 w 8"/>
                    <a:gd name="T9" fmla="*/ 10 h 11"/>
                  </a:gdLst>
                  <a:ahLst/>
                  <a:cxnLst>
                    <a:cxn ang="0">
                      <a:pos x="T0" y="T1"/>
                    </a:cxn>
                    <a:cxn ang="0">
                      <a:pos x="T2" y="T3"/>
                    </a:cxn>
                    <a:cxn ang="0">
                      <a:pos x="T4" y="T5"/>
                    </a:cxn>
                    <a:cxn ang="0">
                      <a:pos x="T6" y="T7"/>
                    </a:cxn>
                    <a:cxn ang="0">
                      <a:pos x="T8" y="T9"/>
                    </a:cxn>
                  </a:cxnLst>
                  <a:rect l="0" t="0" r="r" b="b"/>
                  <a:pathLst>
                    <a:path w="8" h="11">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23">
                  <a:extLst>
                    <a:ext uri="{FF2B5EF4-FFF2-40B4-BE49-F238E27FC236}">
                      <a16:creationId xmlns:a16="http://schemas.microsoft.com/office/drawing/2014/main" id="{302A0CFA-89C8-490A-8634-4217E82B2E8F}"/>
                    </a:ext>
                  </a:extLst>
                </p:cNvPr>
                <p:cNvSpPr/>
                <p:nvPr/>
              </p:nvSpPr>
              <p:spPr bwMode="auto">
                <a:xfrm>
                  <a:off x="1363663" y="2719388"/>
                  <a:ext cx="12700" cy="11113"/>
                </a:xfrm>
                <a:custGeom>
                  <a:avLst/>
                  <a:gdLst>
                    <a:gd name="T0" fmla="*/ 1 w 11"/>
                    <a:gd name="T1" fmla="*/ 10 h 11"/>
                    <a:gd name="T2" fmla="*/ 10 w 11"/>
                    <a:gd name="T3" fmla="*/ 2 h 11"/>
                    <a:gd name="T4" fmla="*/ 9 w 11"/>
                    <a:gd name="T5" fmla="*/ 1 h 11"/>
                    <a:gd name="T6" fmla="*/ 1 w 11"/>
                    <a:gd name="T7" fmla="*/ 9 h 11"/>
                    <a:gd name="T8" fmla="*/ 1 w 11"/>
                    <a:gd name="T9" fmla="*/ 10 h 11"/>
                  </a:gdLst>
                  <a:ahLst/>
                  <a:cxnLst>
                    <a:cxn ang="0">
                      <a:pos x="T0" y="T1"/>
                    </a:cxn>
                    <a:cxn ang="0">
                      <a:pos x="T2" y="T3"/>
                    </a:cxn>
                    <a:cxn ang="0">
                      <a:pos x="T4" y="T5"/>
                    </a:cxn>
                    <a:cxn ang="0">
                      <a:pos x="T6" y="T7"/>
                    </a:cxn>
                    <a:cxn ang="0">
                      <a:pos x="T8" y="T9"/>
                    </a:cxn>
                  </a:cxnLst>
                  <a:rect l="0" t="0" r="r" b="b"/>
                  <a:pathLst>
                    <a:path w="11" h="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24">
                  <a:extLst>
                    <a:ext uri="{FF2B5EF4-FFF2-40B4-BE49-F238E27FC236}">
                      <a16:creationId xmlns:a16="http://schemas.microsoft.com/office/drawing/2014/main" id="{67804D50-C116-49C7-B0F9-228F6F46B9C5}"/>
                    </a:ext>
                  </a:extLst>
                </p:cNvPr>
                <p:cNvSpPr/>
                <p:nvPr/>
              </p:nvSpPr>
              <p:spPr bwMode="auto">
                <a:xfrm>
                  <a:off x="1368425" y="2722563"/>
                  <a:ext cx="7938" cy="9525"/>
                </a:xfrm>
                <a:custGeom>
                  <a:avLst/>
                  <a:gdLst>
                    <a:gd name="T0" fmla="*/ 1 w 8"/>
                    <a:gd name="T1" fmla="*/ 9 h 9"/>
                    <a:gd name="T2" fmla="*/ 8 w 8"/>
                    <a:gd name="T3" fmla="*/ 2 h 9"/>
                    <a:gd name="T4" fmla="*/ 7 w 8"/>
                    <a:gd name="T5" fmla="*/ 1 h 9"/>
                    <a:gd name="T6" fmla="*/ 1 w 8"/>
                    <a:gd name="T7" fmla="*/ 8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25">
                  <a:extLst>
                    <a:ext uri="{FF2B5EF4-FFF2-40B4-BE49-F238E27FC236}">
                      <a16:creationId xmlns:a16="http://schemas.microsoft.com/office/drawing/2014/main" id="{DCC9A287-B84E-4A10-84EC-6B2754A9C8A2}"/>
                    </a:ext>
                  </a:extLst>
                </p:cNvPr>
                <p:cNvSpPr/>
                <p:nvPr/>
              </p:nvSpPr>
              <p:spPr bwMode="auto">
                <a:xfrm>
                  <a:off x="1370013" y="2724151"/>
                  <a:ext cx="9525" cy="11113"/>
                </a:xfrm>
                <a:custGeom>
                  <a:avLst/>
                  <a:gdLst>
                    <a:gd name="T0" fmla="*/ 1 w 9"/>
                    <a:gd name="T1" fmla="*/ 10 h 11"/>
                    <a:gd name="T2" fmla="*/ 9 w 9"/>
                    <a:gd name="T3" fmla="*/ 1 h 11"/>
                    <a:gd name="T4" fmla="*/ 8 w 9"/>
                    <a:gd name="T5" fmla="*/ 0 h 11"/>
                    <a:gd name="T6" fmla="*/ 0 w 9"/>
                    <a:gd name="T7" fmla="*/ 9 h 11"/>
                    <a:gd name="T8" fmla="*/ 1 w 9"/>
                    <a:gd name="T9" fmla="*/ 10 h 11"/>
                  </a:gdLst>
                  <a:ahLst/>
                  <a:cxnLst>
                    <a:cxn ang="0">
                      <a:pos x="T0" y="T1"/>
                    </a:cxn>
                    <a:cxn ang="0">
                      <a:pos x="T2" y="T3"/>
                    </a:cxn>
                    <a:cxn ang="0">
                      <a:pos x="T4" y="T5"/>
                    </a:cxn>
                    <a:cxn ang="0">
                      <a:pos x="T6" y="T7"/>
                    </a:cxn>
                    <a:cxn ang="0">
                      <a:pos x="T8" y="T9"/>
                    </a:cxn>
                  </a:cxnLst>
                  <a:rect l="0" t="0" r="r" b="b"/>
                  <a:pathLst>
                    <a:path w="9" h="11">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26">
                  <a:extLst>
                    <a:ext uri="{FF2B5EF4-FFF2-40B4-BE49-F238E27FC236}">
                      <a16:creationId xmlns:a16="http://schemas.microsoft.com/office/drawing/2014/main" id="{03EA2EC2-47F7-4DE5-BF17-2BCBCD3B7ADB}"/>
                    </a:ext>
                  </a:extLst>
                </p:cNvPr>
                <p:cNvSpPr/>
                <p:nvPr/>
              </p:nvSpPr>
              <p:spPr bwMode="auto">
                <a:xfrm>
                  <a:off x="1370013" y="2727326"/>
                  <a:ext cx="12700" cy="15875"/>
                </a:xfrm>
                <a:custGeom>
                  <a:avLst/>
                  <a:gdLst>
                    <a:gd name="T0" fmla="*/ 2 w 11"/>
                    <a:gd name="T1" fmla="*/ 14 h 15"/>
                    <a:gd name="T2" fmla="*/ 10 w 11"/>
                    <a:gd name="T3" fmla="*/ 2 h 15"/>
                    <a:gd name="T4" fmla="*/ 9 w 11"/>
                    <a:gd name="T5" fmla="*/ 1 h 15"/>
                    <a:gd name="T6" fmla="*/ 1 w 11"/>
                    <a:gd name="T7" fmla="*/ 14 h 15"/>
                    <a:gd name="T8" fmla="*/ 2 w 11"/>
                    <a:gd name="T9" fmla="*/ 14 h 15"/>
                  </a:gdLst>
                  <a:ahLst/>
                  <a:cxnLst>
                    <a:cxn ang="0">
                      <a:pos x="T0" y="T1"/>
                    </a:cxn>
                    <a:cxn ang="0">
                      <a:pos x="T2" y="T3"/>
                    </a:cxn>
                    <a:cxn ang="0">
                      <a:pos x="T4" y="T5"/>
                    </a:cxn>
                    <a:cxn ang="0">
                      <a:pos x="T6" y="T7"/>
                    </a:cxn>
                    <a:cxn ang="0">
                      <a:pos x="T8" y="T9"/>
                    </a:cxn>
                  </a:cxnLst>
                  <a:rect l="0" t="0" r="r" b="b"/>
                  <a:pathLst>
                    <a:path w="11" h="15">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27">
                  <a:extLst>
                    <a:ext uri="{FF2B5EF4-FFF2-40B4-BE49-F238E27FC236}">
                      <a16:creationId xmlns:a16="http://schemas.microsoft.com/office/drawing/2014/main" id="{E3D1A5FA-8930-4DFD-88BC-D9E081648BF9}"/>
                    </a:ext>
                  </a:extLst>
                </p:cNvPr>
                <p:cNvSpPr/>
                <p:nvPr/>
              </p:nvSpPr>
              <p:spPr bwMode="auto">
                <a:xfrm>
                  <a:off x="1374775" y="2725738"/>
                  <a:ext cx="9525" cy="17463"/>
                </a:xfrm>
                <a:custGeom>
                  <a:avLst/>
                  <a:gdLst>
                    <a:gd name="T0" fmla="*/ 1 w 9"/>
                    <a:gd name="T1" fmla="*/ 17 h 17"/>
                    <a:gd name="T2" fmla="*/ 9 w 9"/>
                    <a:gd name="T3" fmla="*/ 1 h 17"/>
                    <a:gd name="T4" fmla="*/ 8 w 9"/>
                    <a:gd name="T5" fmla="*/ 1 h 17"/>
                    <a:gd name="T6" fmla="*/ 0 w 9"/>
                    <a:gd name="T7" fmla="*/ 16 h 17"/>
                    <a:gd name="T8" fmla="*/ 1 w 9"/>
                    <a:gd name="T9" fmla="*/ 17 h 17"/>
                  </a:gdLst>
                  <a:ahLst/>
                  <a:cxnLst>
                    <a:cxn ang="0">
                      <a:pos x="T0" y="T1"/>
                    </a:cxn>
                    <a:cxn ang="0">
                      <a:pos x="T2" y="T3"/>
                    </a:cxn>
                    <a:cxn ang="0">
                      <a:pos x="T4" y="T5"/>
                    </a:cxn>
                    <a:cxn ang="0">
                      <a:pos x="T6" y="T7"/>
                    </a:cxn>
                    <a:cxn ang="0">
                      <a:pos x="T8" y="T9"/>
                    </a:cxn>
                  </a:cxnLst>
                  <a:rect l="0" t="0" r="r" b="b"/>
                  <a:pathLst>
                    <a:path w="9" h="17">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28">
                  <a:extLst>
                    <a:ext uri="{FF2B5EF4-FFF2-40B4-BE49-F238E27FC236}">
                      <a16:creationId xmlns:a16="http://schemas.microsoft.com/office/drawing/2014/main" id="{35BCAEE7-BC41-4F8D-84DB-4AA9EE35C263}"/>
                    </a:ext>
                  </a:extLst>
                </p:cNvPr>
                <p:cNvSpPr/>
                <p:nvPr/>
              </p:nvSpPr>
              <p:spPr bwMode="auto">
                <a:xfrm>
                  <a:off x="1373188" y="2713038"/>
                  <a:ext cx="9525" cy="12700"/>
                </a:xfrm>
                <a:custGeom>
                  <a:avLst/>
                  <a:gdLst>
                    <a:gd name="T0" fmla="*/ 1 w 10"/>
                    <a:gd name="T1" fmla="*/ 13 h 13"/>
                    <a:gd name="T2" fmla="*/ 9 w 10"/>
                    <a:gd name="T3" fmla="*/ 2 h 13"/>
                    <a:gd name="T4" fmla="*/ 8 w 10"/>
                    <a:gd name="T5" fmla="*/ 1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29">
                  <a:extLst>
                    <a:ext uri="{FF2B5EF4-FFF2-40B4-BE49-F238E27FC236}">
                      <a16:creationId xmlns:a16="http://schemas.microsoft.com/office/drawing/2014/main" id="{84AFE4B5-CBC0-485B-9783-18973276BAD2}"/>
                    </a:ext>
                  </a:extLst>
                </p:cNvPr>
                <p:cNvSpPr/>
                <p:nvPr/>
              </p:nvSpPr>
              <p:spPr bwMode="auto">
                <a:xfrm>
                  <a:off x="1370013" y="2709863"/>
                  <a:ext cx="12700" cy="14288"/>
                </a:xfrm>
                <a:custGeom>
                  <a:avLst/>
                  <a:gdLst>
                    <a:gd name="T0" fmla="*/ 2 w 12"/>
                    <a:gd name="T1" fmla="*/ 12 h 13"/>
                    <a:gd name="T2" fmla="*/ 11 w 12"/>
                    <a:gd name="T3" fmla="*/ 2 h 13"/>
                    <a:gd name="T4" fmla="*/ 10 w 12"/>
                    <a:gd name="T5" fmla="*/ 1 h 13"/>
                    <a:gd name="T6" fmla="*/ 1 w 12"/>
                    <a:gd name="T7" fmla="*/ 11 h 13"/>
                    <a:gd name="T8" fmla="*/ 2 w 12"/>
                    <a:gd name="T9" fmla="*/ 12 h 13"/>
                  </a:gdLst>
                  <a:ahLst/>
                  <a:cxnLst>
                    <a:cxn ang="0">
                      <a:pos x="T0" y="T1"/>
                    </a:cxn>
                    <a:cxn ang="0">
                      <a:pos x="T2" y="T3"/>
                    </a:cxn>
                    <a:cxn ang="0">
                      <a:pos x="T4" y="T5"/>
                    </a:cxn>
                    <a:cxn ang="0">
                      <a:pos x="T6" y="T7"/>
                    </a:cxn>
                    <a:cxn ang="0">
                      <a:pos x="T8" y="T9"/>
                    </a:cxn>
                  </a:cxnLst>
                  <a:rect l="0" t="0" r="r" b="b"/>
                  <a:pathLst>
                    <a:path w="12" h="13">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30">
                  <a:extLst>
                    <a:ext uri="{FF2B5EF4-FFF2-40B4-BE49-F238E27FC236}">
                      <a16:creationId xmlns:a16="http://schemas.microsoft.com/office/drawing/2014/main" id="{3C15D8E7-3BBD-46AD-9E41-F9A2987D58FE}"/>
                    </a:ext>
                  </a:extLst>
                </p:cNvPr>
                <p:cNvSpPr/>
                <p:nvPr/>
              </p:nvSpPr>
              <p:spPr bwMode="auto">
                <a:xfrm>
                  <a:off x="1363663" y="2714626"/>
                  <a:ext cx="9525" cy="11113"/>
                </a:xfrm>
                <a:custGeom>
                  <a:avLst/>
                  <a:gdLst>
                    <a:gd name="T0" fmla="*/ 1 w 9"/>
                    <a:gd name="T1" fmla="*/ 9 h 10"/>
                    <a:gd name="T2" fmla="*/ 9 w 9"/>
                    <a:gd name="T3" fmla="*/ 2 h 10"/>
                    <a:gd name="T4" fmla="*/ 8 w 9"/>
                    <a:gd name="T5" fmla="*/ 1 h 10"/>
                    <a:gd name="T6" fmla="*/ 0 w 9"/>
                    <a:gd name="T7" fmla="*/ 8 h 10"/>
                    <a:gd name="T8" fmla="*/ 1 w 9"/>
                    <a:gd name="T9" fmla="*/ 9 h 10"/>
                  </a:gdLst>
                  <a:ahLst/>
                  <a:cxnLst>
                    <a:cxn ang="0">
                      <a:pos x="T0" y="T1"/>
                    </a:cxn>
                    <a:cxn ang="0">
                      <a:pos x="T2" y="T3"/>
                    </a:cxn>
                    <a:cxn ang="0">
                      <a:pos x="T4" y="T5"/>
                    </a:cxn>
                    <a:cxn ang="0">
                      <a:pos x="T6" y="T7"/>
                    </a:cxn>
                    <a:cxn ang="0">
                      <a:pos x="T8" y="T9"/>
                    </a:cxn>
                  </a:cxnLst>
                  <a:rect l="0" t="0" r="r" b="b"/>
                  <a:pathLst>
                    <a:path w="9" h="10">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31">
                  <a:extLst>
                    <a:ext uri="{FF2B5EF4-FFF2-40B4-BE49-F238E27FC236}">
                      <a16:creationId xmlns:a16="http://schemas.microsoft.com/office/drawing/2014/main" id="{75ED5DAD-CF32-4F4F-AADB-E06B7A0783F3}"/>
                    </a:ext>
                  </a:extLst>
                </p:cNvPr>
                <p:cNvSpPr/>
                <p:nvPr/>
              </p:nvSpPr>
              <p:spPr bwMode="auto">
                <a:xfrm>
                  <a:off x="1370013" y="2708276"/>
                  <a:ext cx="15875" cy="11113"/>
                </a:xfrm>
                <a:custGeom>
                  <a:avLst/>
                  <a:gdLst>
                    <a:gd name="T0" fmla="*/ 1 w 15"/>
                    <a:gd name="T1" fmla="*/ 11 h 11"/>
                    <a:gd name="T2" fmla="*/ 15 w 15"/>
                    <a:gd name="T3" fmla="*/ 2 h 11"/>
                    <a:gd name="T4" fmla="*/ 14 w 15"/>
                    <a:gd name="T5" fmla="*/ 1 h 11"/>
                    <a:gd name="T6" fmla="*/ 0 w 15"/>
                    <a:gd name="T7" fmla="*/ 10 h 11"/>
                    <a:gd name="T8" fmla="*/ 1 w 15"/>
                    <a:gd name="T9" fmla="*/ 11 h 11"/>
                  </a:gdLst>
                  <a:ahLst/>
                  <a:cxnLst>
                    <a:cxn ang="0">
                      <a:pos x="T0" y="T1"/>
                    </a:cxn>
                    <a:cxn ang="0">
                      <a:pos x="T2" y="T3"/>
                    </a:cxn>
                    <a:cxn ang="0">
                      <a:pos x="T4" y="T5"/>
                    </a:cxn>
                    <a:cxn ang="0">
                      <a:pos x="T6" y="T7"/>
                    </a:cxn>
                    <a:cxn ang="0">
                      <a:pos x="T8" y="T9"/>
                    </a:cxn>
                  </a:cxnLst>
                  <a:rect l="0" t="0" r="r" b="b"/>
                  <a:pathLst>
                    <a:path w="15" h="11">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32">
                  <a:extLst>
                    <a:ext uri="{FF2B5EF4-FFF2-40B4-BE49-F238E27FC236}">
                      <a16:creationId xmlns:a16="http://schemas.microsoft.com/office/drawing/2014/main" id="{09E42C6F-11F1-4F13-AF04-7B976659809E}"/>
                    </a:ext>
                  </a:extLst>
                </p:cNvPr>
                <p:cNvSpPr/>
                <p:nvPr/>
              </p:nvSpPr>
              <p:spPr bwMode="auto">
                <a:xfrm>
                  <a:off x="1376363" y="2701926"/>
                  <a:ext cx="9525" cy="14288"/>
                </a:xfrm>
                <a:custGeom>
                  <a:avLst/>
                  <a:gdLst>
                    <a:gd name="T0" fmla="*/ 2 w 9"/>
                    <a:gd name="T1" fmla="*/ 13 h 14"/>
                    <a:gd name="T2" fmla="*/ 9 w 9"/>
                    <a:gd name="T3" fmla="*/ 1 h 14"/>
                    <a:gd name="T4" fmla="*/ 8 w 9"/>
                    <a:gd name="T5" fmla="*/ 1 h 14"/>
                    <a:gd name="T6" fmla="*/ 1 w 9"/>
                    <a:gd name="T7" fmla="*/ 12 h 14"/>
                    <a:gd name="T8" fmla="*/ 2 w 9"/>
                    <a:gd name="T9" fmla="*/ 13 h 14"/>
                  </a:gdLst>
                  <a:ahLst/>
                  <a:cxnLst>
                    <a:cxn ang="0">
                      <a:pos x="T0" y="T1"/>
                    </a:cxn>
                    <a:cxn ang="0">
                      <a:pos x="T2" y="T3"/>
                    </a:cxn>
                    <a:cxn ang="0">
                      <a:pos x="T4" y="T5"/>
                    </a:cxn>
                    <a:cxn ang="0">
                      <a:pos x="T6" y="T7"/>
                    </a:cxn>
                    <a:cxn ang="0">
                      <a:pos x="T8" y="T9"/>
                    </a:cxn>
                  </a:cxnLst>
                  <a:rect l="0" t="0" r="r" b="b"/>
                  <a:pathLst>
                    <a:path w="9" h="14">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33">
                  <a:extLst>
                    <a:ext uri="{FF2B5EF4-FFF2-40B4-BE49-F238E27FC236}">
                      <a16:creationId xmlns:a16="http://schemas.microsoft.com/office/drawing/2014/main" id="{4F99B709-0913-46FA-8C25-0E211D83FAA6}"/>
                    </a:ext>
                  </a:extLst>
                </p:cNvPr>
                <p:cNvSpPr/>
                <p:nvPr/>
              </p:nvSpPr>
              <p:spPr bwMode="auto">
                <a:xfrm>
                  <a:off x="1377950" y="2703513"/>
                  <a:ext cx="7938" cy="20638"/>
                </a:xfrm>
                <a:custGeom>
                  <a:avLst/>
                  <a:gdLst>
                    <a:gd name="T0" fmla="*/ 7 w 8"/>
                    <a:gd name="T1" fmla="*/ 1 h 19"/>
                    <a:gd name="T2" fmla="*/ 0 w 8"/>
                    <a:gd name="T3" fmla="*/ 17 h 19"/>
                    <a:gd name="T4" fmla="*/ 1 w 8"/>
                    <a:gd name="T5" fmla="*/ 18 h 19"/>
                    <a:gd name="T6" fmla="*/ 8 w 8"/>
                    <a:gd name="T7" fmla="*/ 1 h 19"/>
                    <a:gd name="T8" fmla="*/ 7 w 8"/>
                    <a:gd name="T9" fmla="*/ 1 h 19"/>
                  </a:gdLst>
                  <a:ahLst/>
                  <a:cxnLst>
                    <a:cxn ang="0">
                      <a:pos x="T0" y="T1"/>
                    </a:cxn>
                    <a:cxn ang="0">
                      <a:pos x="T2" y="T3"/>
                    </a:cxn>
                    <a:cxn ang="0">
                      <a:pos x="T4" y="T5"/>
                    </a:cxn>
                    <a:cxn ang="0">
                      <a:pos x="T6" y="T7"/>
                    </a:cxn>
                    <a:cxn ang="0">
                      <a:pos x="T8" y="T9"/>
                    </a:cxn>
                  </a:cxnLst>
                  <a:rect l="0" t="0" r="r" b="b"/>
                  <a:pathLst>
                    <a:path w="8" h="19">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34">
                  <a:extLst>
                    <a:ext uri="{FF2B5EF4-FFF2-40B4-BE49-F238E27FC236}">
                      <a16:creationId xmlns:a16="http://schemas.microsoft.com/office/drawing/2014/main" id="{97263788-AD75-42B4-8B15-1B1058F87BBC}"/>
                    </a:ext>
                  </a:extLst>
                </p:cNvPr>
                <p:cNvSpPr/>
                <p:nvPr/>
              </p:nvSpPr>
              <p:spPr bwMode="auto">
                <a:xfrm>
                  <a:off x="1379538" y="2703513"/>
                  <a:ext cx="9525" cy="22225"/>
                </a:xfrm>
                <a:custGeom>
                  <a:avLst/>
                  <a:gdLst>
                    <a:gd name="T0" fmla="*/ 7 w 9"/>
                    <a:gd name="T1" fmla="*/ 1 h 20"/>
                    <a:gd name="T2" fmla="*/ 0 w 9"/>
                    <a:gd name="T3" fmla="*/ 19 h 20"/>
                    <a:gd name="T4" fmla="*/ 2 w 9"/>
                    <a:gd name="T5" fmla="*/ 20 h 20"/>
                    <a:gd name="T6" fmla="*/ 9 w 9"/>
                    <a:gd name="T7" fmla="*/ 1 h 20"/>
                    <a:gd name="T8" fmla="*/ 7 w 9"/>
                    <a:gd name="T9" fmla="*/ 1 h 20"/>
                  </a:gdLst>
                  <a:ahLst/>
                  <a:cxnLst>
                    <a:cxn ang="0">
                      <a:pos x="T0" y="T1"/>
                    </a:cxn>
                    <a:cxn ang="0">
                      <a:pos x="T2" y="T3"/>
                    </a:cxn>
                    <a:cxn ang="0">
                      <a:pos x="T4" y="T5"/>
                    </a:cxn>
                    <a:cxn ang="0">
                      <a:pos x="T6" y="T7"/>
                    </a:cxn>
                    <a:cxn ang="0">
                      <a:pos x="T8" y="T9"/>
                    </a:cxn>
                  </a:cxnLst>
                  <a:rect l="0" t="0" r="r" b="b"/>
                  <a:pathLst>
                    <a:path w="9" h="20">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35">
                  <a:extLst>
                    <a:ext uri="{FF2B5EF4-FFF2-40B4-BE49-F238E27FC236}">
                      <a16:creationId xmlns:a16="http://schemas.microsoft.com/office/drawing/2014/main" id="{F0061905-DC9B-4EC5-9995-A34A78DC003E}"/>
                    </a:ext>
                  </a:extLst>
                </p:cNvPr>
                <p:cNvSpPr/>
                <p:nvPr/>
              </p:nvSpPr>
              <p:spPr bwMode="auto">
                <a:xfrm>
                  <a:off x="1384300" y="2703513"/>
                  <a:ext cx="7938" cy="19050"/>
                </a:xfrm>
                <a:custGeom>
                  <a:avLst/>
                  <a:gdLst>
                    <a:gd name="T0" fmla="*/ 5 w 7"/>
                    <a:gd name="T1" fmla="*/ 2 h 19"/>
                    <a:gd name="T2" fmla="*/ 6 w 7"/>
                    <a:gd name="T3" fmla="*/ 1 h 19"/>
                    <a:gd name="T4" fmla="*/ 5 w 7"/>
                    <a:gd name="T5" fmla="*/ 2 h 19"/>
                    <a:gd name="T6" fmla="*/ 4 w 7"/>
                    <a:gd name="T7" fmla="*/ 9 h 19"/>
                    <a:gd name="T8" fmla="*/ 2 w 7"/>
                    <a:gd name="T9" fmla="*/ 14 h 19"/>
                    <a:gd name="T10" fmla="*/ 1 w 7"/>
                    <a:gd name="T11" fmla="*/ 16 h 19"/>
                    <a:gd name="T12" fmla="*/ 0 w 7"/>
                    <a:gd name="T13" fmla="*/ 18 h 19"/>
                    <a:gd name="T14" fmla="*/ 1 w 7"/>
                    <a:gd name="T15" fmla="*/ 18 h 19"/>
                    <a:gd name="T16" fmla="*/ 0 w 7"/>
                    <a:gd name="T17" fmla="*/ 17 h 19"/>
                    <a:gd name="T18" fmla="*/ 0 w 7"/>
                    <a:gd name="T19" fmla="*/ 18 h 19"/>
                    <a:gd name="T20" fmla="*/ 0 w 7"/>
                    <a:gd name="T21" fmla="*/ 19 h 19"/>
                    <a:gd name="T22" fmla="*/ 1 w 7"/>
                    <a:gd name="T23" fmla="*/ 19 h 19"/>
                    <a:gd name="T24" fmla="*/ 1 w 7"/>
                    <a:gd name="T25" fmla="*/ 19 h 19"/>
                    <a:gd name="T26" fmla="*/ 3 w 7"/>
                    <a:gd name="T27" fmla="*/ 13 h 19"/>
                    <a:gd name="T28" fmla="*/ 6 w 7"/>
                    <a:gd name="T29" fmla="*/ 5 h 19"/>
                    <a:gd name="T30" fmla="*/ 5 w 7"/>
                    <a:gd name="T31" fmla="*/ 1 h 19"/>
                    <a:gd name="T32" fmla="*/ 4 w 7"/>
                    <a:gd name="T33" fmla="*/ 1 h 19"/>
                    <a:gd name="T34" fmla="*/ 4 w 7"/>
                    <a:gd name="T35" fmla="*/ 2 h 19"/>
                    <a:gd name="T36" fmla="*/ 5 w 7"/>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36">
                  <a:extLst>
                    <a:ext uri="{FF2B5EF4-FFF2-40B4-BE49-F238E27FC236}">
                      <a16:creationId xmlns:a16="http://schemas.microsoft.com/office/drawing/2014/main" id="{8AB88343-03B6-4DCA-8768-36B6FE615373}"/>
                    </a:ext>
                  </a:extLst>
                </p:cNvPr>
                <p:cNvSpPr/>
                <p:nvPr/>
              </p:nvSpPr>
              <p:spPr bwMode="auto">
                <a:xfrm>
                  <a:off x="1385888" y="2705101"/>
                  <a:ext cx="7938" cy="19050"/>
                </a:xfrm>
                <a:custGeom>
                  <a:avLst/>
                  <a:gdLst>
                    <a:gd name="T0" fmla="*/ 5 w 7"/>
                    <a:gd name="T1" fmla="*/ 1 h 18"/>
                    <a:gd name="T2" fmla="*/ 0 w 7"/>
                    <a:gd name="T3" fmla="*/ 17 h 18"/>
                    <a:gd name="T4" fmla="*/ 2 w 7"/>
                    <a:gd name="T5" fmla="*/ 17 h 18"/>
                    <a:gd name="T6" fmla="*/ 6 w 7"/>
                    <a:gd name="T7" fmla="*/ 1 h 18"/>
                    <a:gd name="T8" fmla="*/ 5 w 7"/>
                    <a:gd name="T9" fmla="*/ 1 h 18"/>
                  </a:gdLst>
                  <a:ahLst/>
                  <a:cxnLst>
                    <a:cxn ang="0">
                      <a:pos x="T0" y="T1"/>
                    </a:cxn>
                    <a:cxn ang="0">
                      <a:pos x="T2" y="T3"/>
                    </a:cxn>
                    <a:cxn ang="0">
                      <a:pos x="T4" y="T5"/>
                    </a:cxn>
                    <a:cxn ang="0">
                      <a:pos x="T6" y="T7"/>
                    </a:cxn>
                    <a:cxn ang="0">
                      <a:pos x="T8" y="T9"/>
                    </a:cxn>
                  </a:cxnLst>
                  <a:rect l="0" t="0" r="r" b="b"/>
                  <a:pathLst>
                    <a:path w="7" h="18">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37">
                  <a:extLst>
                    <a:ext uri="{FF2B5EF4-FFF2-40B4-BE49-F238E27FC236}">
                      <a16:creationId xmlns:a16="http://schemas.microsoft.com/office/drawing/2014/main" id="{7494A92F-4FB9-40BF-B9F5-396B0643562A}"/>
                    </a:ext>
                  </a:extLst>
                </p:cNvPr>
                <p:cNvSpPr/>
                <p:nvPr/>
              </p:nvSpPr>
              <p:spPr bwMode="auto">
                <a:xfrm>
                  <a:off x="1389063" y="2705101"/>
                  <a:ext cx="6350" cy="20638"/>
                </a:xfrm>
                <a:custGeom>
                  <a:avLst/>
                  <a:gdLst>
                    <a:gd name="T0" fmla="*/ 5 w 7"/>
                    <a:gd name="T1" fmla="*/ 1 h 19"/>
                    <a:gd name="T2" fmla="*/ 1 w 7"/>
                    <a:gd name="T3" fmla="*/ 17 h 19"/>
                    <a:gd name="T4" fmla="*/ 2 w 7"/>
                    <a:gd name="T5" fmla="*/ 18 h 19"/>
                    <a:gd name="T6" fmla="*/ 5 w 7"/>
                    <a:gd name="T7" fmla="*/ 11 h 19"/>
                    <a:gd name="T8" fmla="*/ 7 w 7"/>
                    <a:gd name="T9" fmla="*/ 1 h 19"/>
                    <a:gd name="T10" fmla="*/ 5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38">
                  <a:extLst>
                    <a:ext uri="{FF2B5EF4-FFF2-40B4-BE49-F238E27FC236}">
                      <a16:creationId xmlns:a16="http://schemas.microsoft.com/office/drawing/2014/main" id="{B3860098-F8DE-47C8-8AF8-4A60B1B2C633}"/>
                    </a:ext>
                  </a:extLst>
                </p:cNvPr>
                <p:cNvSpPr/>
                <p:nvPr/>
              </p:nvSpPr>
              <p:spPr bwMode="auto">
                <a:xfrm>
                  <a:off x="1389063" y="2706688"/>
                  <a:ext cx="7938" cy="19050"/>
                </a:xfrm>
                <a:custGeom>
                  <a:avLst/>
                  <a:gdLst>
                    <a:gd name="T0" fmla="*/ 5 w 7"/>
                    <a:gd name="T1" fmla="*/ 1 h 17"/>
                    <a:gd name="T2" fmla="*/ 1 w 7"/>
                    <a:gd name="T3" fmla="*/ 15 h 17"/>
                    <a:gd name="T4" fmla="*/ 2 w 7"/>
                    <a:gd name="T5" fmla="*/ 16 h 17"/>
                    <a:gd name="T6" fmla="*/ 7 w 7"/>
                    <a:gd name="T7" fmla="*/ 1 h 17"/>
                    <a:gd name="T8" fmla="*/ 5 w 7"/>
                    <a:gd name="T9" fmla="*/ 1 h 17"/>
                  </a:gdLst>
                  <a:ahLst/>
                  <a:cxnLst>
                    <a:cxn ang="0">
                      <a:pos x="T0" y="T1"/>
                    </a:cxn>
                    <a:cxn ang="0">
                      <a:pos x="T2" y="T3"/>
                    </a:cxn>
                    <a:cxn ang="0">
                      <a:pos x="T4" y="T5"/>
                    </a:cxn>
                    <a:cxn ang="0">
                      <a:pos x="T6" y="T7"/>
                    </a:cxn>
                    <a:cxn ang="0">
                      <a:pos x="T8" y="T9"/>
                    </a:cxn>
                  </a:cxnLst>
                  <a:rect l="0" t="0" r="r" b="b"/>
                  <a:pathLst>
                    <a:path w="7" h="1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39">
                  <a:extLst>
                    <a:ext uri="{FF2B5EF4-FFF2-40B4-BE49-F238E27FC236}">
                      <a16:creationId xmlns:a16="http://schemas.microsoft.com/office/drawing/2014/main" id="{340BBA32-47F3-4F3D-AC19-AB6523070E2F}"/>
                    </a:ext>
                  </a:extLst>
                </p:cNvPr>
                <p:cNvSpPr/>
                <p:nvPr/>
              </p:nvSpPr>
              <p:spPr bwMode="auto">
                <a:xfrm>
                  <a:off x="1389063" y="2708276"/>
                  <a:ext cx="11113" cy="20638"/>
                </a:xfrm>
                <a:custGeom>
                  <a:avLst/>
                  <a:gdLst>
                    <a:gd name="T0" fmla="*/ 9 w 11"/>
                    <a:gd name="T1" fmla="*/ 1 h 19"/>
                    <a:gd name="T2" fmla="*/ 0 w 11"/>
                    <a:gd name="T3" fmla="*/ 17 h 19"/>
                    <a:gd name="T4" fmla="*/ 1 w 11"/>
                    <a:gd name="T5" fmla="*/ 18 h 19"/>
                    <a:gd name="T6" fmla="*/ 11 w 11"/>
                    <a:gd name="T7" fmla="*/ 1 h 19"/>
                    <a:gd name="T8" fmla="*/ 9 w 11"/>
                    <a:gd name="T9" fmla="*/ 1 h 19"/>
                  </a:gdLst>
                  <a:ahLst/>
                  <a:cxnLst>
                    <a:cxn ang="0">
                      <a:pos x="T0" y="T1"/>
                    </a:cxn>
                    <a:cxn ang="0">
                      <a:pos x="T2" y="T3"/>
                    </a:cxn>
                    <a:cxn ang="0">
                      <a:pos x="T4" y="T5"/>
                    </a:cxn>
                    <a:cxn ang="0">
                      <a:pos x="T6" y="T7"/>
                    </a:cxn>
                    <a:cxn ang="0">
                      <a:pos x="T8" y="T9"/>
                    </a:cxn>
                  </a:cxnLst>
                  <a:rect l="0" t="0" r="r" b="b"/>
                  <a:pathLst>
                    <a:path w="11" h="19">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40">
                  <a:extLst>
                    <a:ext uri="{FF2B5EF4-FFF2-40B4-BE49-F238E27FC236}">
                      <a16:creationId xmlns:a16="http://schemas.microsoft.com/office/drawing/2014/main" id="{4403C6C4-B149-40FE-9F3E-08A9B52B3742}"/>
                    </a:ext>
                  </a:extLst>
                </p:cNvPr>
                <p:cNvSpPr/>
                <p:nvPr/>
              </p:nvSpPr>
              <p:spPr bwMode="auto">
                <a:xfrm>
                  <a:off x="1373188" y="2714626"/>
                  <a:ext cx="17463" cy="33338"/>
                </a:xfrm>
                <a:custGeom>
                  <a:avLst/>
                  <a:gdLst>
                    <a:gd name="T0" fmla="*/ 16 w 17"/>
                    <a:gd name="T1" fmla="*/ 3 h 31"/>
                    <a:gd name="T2" fmla="*/ 6 w 17"/>
                    <a:gd name="T3" fmla="*/ 11 h 31"/>
                    <a:gd name="T4" fmla="*/ 12 w 17"/>
                    <a:gd name="T5" fmla="*/ 3 h 31"/>
                    <a:gd name="T6" fmla="*/ 3 w 17"/>
                    <a:gd name="T7" fmla="*/ 11 h 31"/>
                    <a:gd name="T8" fmla="*/ 9 w 17"/>
                    <a:gd name="T9" fmla="*/ 3 h 31"/>
                    <a:gd name="T10" fmla="*/ 6 w 17"/>
                    <a:gd name="T11" fmla="*/ 5 h 31"/>
                    <a:gd name="T12" fmla="*/ 11 w 17"/>
                    <a:gd name="T13" fmla="*/ 3 h 31"/>
                    <a:gd name="T14" fmla="*/ 4 w 17"/>
                    <a:gd name="T15" fmla="*/ 15 h 31"/>
                    <a:gd name="T16" fmla="*/ 11 w 17"/>
                    <a:gd name="T17" fmla="*/ 12 h 31"/>
                    <a:gd name="T18" fmla="*/ 1 w 17"/>
                    <a:gd name="T19" fmla="*/ 22 h 31"/>
                    <a:gd name="T20" fmla="*/ 12 w 17"/>
                    <a:gd name="T21" fmla="*/ 12 h 31"/>
                    <a:gd name="T22" fmla="*/ 5 w 17"/>
                    <a:gd name="T23" fmla="*/ 22 h 31"/>
                    <a:gd name="T24" fmla="*/ 7 w 17"/>
                    <a:gd name="T25" fmla="*/ 21 h 31"/>
                    <a:gd name="T26" fmla="*/ 4 w 17"/>
                    <a:gd name="T27" fmla="*/ 27 h 31"/>
                    <a:gd name="T28" fmla="*/ 9 w 17"/>
                    <a:gd name="T29" fmla="*/ 21 h 31"/>
                    <a:gd name="T30" fmla="*/ 4 w 17"/>
                    <a:gd name="T31" fmla="*/ 29 h 31"/>
                    <a:gd name="T32" fmla="*/ 6 w 17"/>
                    <a:gd name="T33" fmla="*/ 30 h 31"/>
                    <a:gd name="T34" fmla="*/ 9 w 17"/>
                    <a:gd name="T35" fmla="*/ 26 h 31"/>
                    <a:gd name="T36" fmla="*/ 6 w 17"/>
                    <a:gd name="T37" fmla="*/ 30 h 31"/>
                    <a:gd name="T38" fmla="*/ 9 w 17"/>
                    <a:gd name="T39" fmla="*/ 23 h 31"/>
                    <a:gd name="T40" fmla="*/ 5 w 17"/>
                    <a:gd name="T41" fmla="*/ 28 h 31"/>
                    <a:gd name="T42" fmla="*/ 9 w 17"/>
                    <a:gd name="T43" fmla="*/ 21 h 31"/>
                    <a:gd name="T44" fmla="*/ 5 w 17"/>
                    <a:gd name="T45" fmla="*/ 27 h 31"/>
                    <a:gd name="T46" fmla="*/ 7 w 17"/>
                    <a:gd name="T47" fmla="*/ 21 h 31"/>
                    <a:gd name="T48" fmla="*/ 5 w 17"/>
                    <a:gd name="T49" fmla="*/ 22 h 31"/>
                    <a:gd name="T50" fmla="*/ 12 w 17"/>
                    <a:gd name="T51" fmla="*/ 11 h 31"/>
                    <a:gd name="T52" fmla="*/ 1 w 17"/>
                    <a:gd name="T53" fmla="*/ 21 h 31"/>
                    <a:gd name="T54" fmla="*/ 11 w 17"/>
                    <a:gd name="T55" fmla="*/ 11 h 31"/>
                    <a:gd name="T56" fmla="*/ 4 w 17"/>
                    <a:gd name="T57" fmla="*/ 15 h 31"/>
                    <a:gd name="T58" fmla="*/ 14 w 17"/>
                    <a:gd name="T59" fmla="*/ 1 h 31"/>
                    <a:gd name="T60" fmla="*/ 6 w 17"/>
                    <a:gd name="T61" fmla="*/ 5 h 31"/>
                    <a:gd name="T62" fmla="*/ 9 w 17"/>
                    <a:gd name="T63" fmla="*/ 4 h 31"/>
                    <a:gd name="T64" fmla="*/ 3 w 17"/>
                    <a:gd name="T65" fmla="*/ 11 h 31"/>
                    <a:gd name="T66" fmla="*/ 12 w 17"/>
                    <a:gd name="T67" fmla="*/ 4 h 31"/>
                    <a:gd name="T68" fmla="*/ 6 w 17"/>
                    <a:gd name="T69" fmla="*/ 11 h 31"/>
                    <a:gd name="T70" fmla="*/ 16 w 17"/>
                    <a:gd name="T71" fmla="*/ 3 h 31"/>
                    <a:gd name="T72" fmla="*/ 9 w 17"/>
                    <a:gd name="T7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41">
                  <a:extLst>
                    <a:ext uri="{FF2B5EF4-FFF2-40B4-BE49-F238E27FC236}">
                      <a16:creationId xmlns:a16="http://schemas.microsoft.com/office/drawing/2014/main" id="{9F43445D-7D7E-4044-ACB5-049A2263384B}"/>
                    </a:ext>
                  </a:extLst>
                </p:cNvPr>
                <p:cNvSpPr/>
                <p:nvPr/>
              </p:nvSpPr>
              <p:spPr bwMode="auto">
                <a:xfrm>
                  <a:off x="1376363" y="2722563"/>
                  <a:ext cx="12700" cy="31750"/>
                </a:xfrm>
                <a:custGeom>
                  <a:avLst/>
                  <a:gdLst>
                    <a:gd name="T0" fmla="*/ 7 w 12"/>
                    <a:gd name="T1" fmla="*/ 15 h 31"/>
                    <a:gd name="T2" fmla="*/ 6 w 12"/>
                    <a:gd name="T3" fmla="*/ 25 h 31"/>
                    <a:gd name="T4" fmla="*/ 7 w 12"/>
                    <a:gd name="T5" fmla="*/ 25 h 31"/>
                    <a:gd name="T6" fmla="*/ 8 w 12"/>
                    <a:gd name="T7" fmla="*/ 24 h 31"/>
                    <a:gd name="T8" fmla="*/ 5 w 12"/>
                    <a:gd name="T9" fmla="*/ 30 h 31"/>
                    <a:gd name="T10" fmla="*/ 7 w 12"/>
                    <a:gd name="T11" fmla="*/ 30 h 31"/>
                    <a:gd name="T12" fmla="*/ 7 w 12"/>
                    <a:gd name="T13" fmla="*/ 18 h 31"/>
                    <a:gd name="T14" fmla="*/ 6 w 12"/>
                    <a:gd name="T15" fmla="*/ 8 h 31"/>
                    <a:gd name="T16" fmla="*/ 9 w 12"/>
                    <a:gd name="T17" fmla="*/ 3 h 31"/>
                    <a:gd name="T18" fmla="*/ 10 w 12"/>
                    <a:gd name="T19" fmla="*/ 5 h 31"/>
                    <a:gd name="T20" fmla="*/ 11 w 12"/>
                    <a:gd name="T21" fmla="*/ 5 h 31"/>
                    <a:gd name="T22" fmla="*/ 9 w 12"/>
                    <a:gd name="T23" fmla="*/ 6 h 31"/>
                    <a:gd name="T24" fmla="*/ 10 w 12"/>
                    <a:gd name="T25" fmla="*/ 7 h 31"/>
                    <a:gd name="T26" fmla="*/ 12 w 12"/>
                    <a:gd name="T27" fmla="*/ 4 h 31"/>
                    <a:gd name="T28" fmla="*/ 11 w 12"/>
                    <a:gd name="T29" fmla="*/ 3 h 31"/>
                    <a:gd name="T30" fmla="*/ 10 w 12"/>
                    <a:gd name="T31" fmla="*/ 4 h 31"/>
                    <a:gd name="T32" fmla="*/ 11 w 12"/>
                    <a:gd name="T33" fmla="*/ 5 h 31"/>
                    <a:gd name="T34" fmla="*/ 12 w 12"/>
                    <a:gd name="T35" fmla="*/ 1 h 31"/>
                    <a:gd name="T36" fmla="*/ 11 w 12"/>
                    <a:gd name="T37" fmla="*/ 0 h 31"/>
                    <a:gd name="T38" fmla="*/ 5 w 12"/>
                    <a:gd name="T39" fmla="*/ 30 h 31"/>
                    <a:gd name="T40" fmla="*/ 7 w 12"/>
                    <a:gd name="T41" fmla="*/ 31 h 31"/>
                    <a:gd name="T42" fmla="*/ 9 w 12"/>
                    <a:gd name="T43" fmla="*/ 20 h 31"/>
                    <a:gd name="T44" fmla="*/ 8 w 12"/>
                    <a:gd name="T45" fmla="*/ 20 h 31"/>
                    <a:gd name="T46" fmla="*/ 6 w 12"/>
                    <a:gd name="T47" fmla="*/ 25 h 31"/>
                    <a:gd name="T48" fmla="*/ 7 w 12"/>
                    <a:gd name="T49" fmla="*/ 25 h 31"/>
                    <a:gd name="T50" fmla="*/ 9 w 12"/>
                    <a:gd name="T51" fmla="*/ 15 h 31"/>
                    <a:gd name="T52" fmla="*/ 7 w 12"/>
                    <a:gd name="T5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31">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42">
                  <a:extLst>
                    <a:ext uri="{FF2B5EF4-FFF2-40B4-BE49-F238E27FC236}">
                      <a16:creationId xmlns:a16="http://schemas.microsoft.com/office/drawing/2014/main" id="{CEC1F49E-D1E8-4E82-97BF-97A2BD588D06}"/>
                    </a:ext>
                  </a:extLst>
                </p:cNvPr>
                <p:cNvSpPr/>
                <p:nvPr/>
              </p:nvSpPr>
              <p:spPr bwMode="auto">
                <a:xfrm>
                  <a:off x="1382713" y="2724151"/>
                  <a:ext cx="9525" cy="7938"/>
                </a:xfrm>
                <a:custGeom>
                  <a:avLst/>
                  <a:gdLst>
                    <a:gd name="T0" fmla="*/ 1 w 10"/>
                    <a:gd name="T1" fmla="*/ 4 h 8"/>
                    <a:gd name="T2" fmla="*/ 0 w 10"/>
                    <a:gd name="T3" fmla="*/ 6 h 8"/>
                    <a:gd name="T4" fmla="*/ 1 w 10"/>
                    <a:gd name="T5" fmla="*/ 7 h 8"/>
                    <a:gd name="T6" fmla="*/ 6 w 10"/>
                    <a:gd name="T7" fmla="*/ 3 h 8"/>
                    <a:gd name="T8" fmla="*/ 4 w 10"/>
                    <a:gd name="T9" fmla="*/ 3 h 8"/>
                    <a:gd name="T10" fmla="*/ 4 w 10"/>
                    <a:gd name="T11" fmla="*/ 7 h 8"/>
                    <a:gd name="T12" fmla="*/ 5 w 10"/>
                    <a:gd name="T13" fmla="*/ 7 h 8"/>
                    <a:gd name="T14" fmla="*/ 9 w 10"/>
                    <a:gd name="T15" fmla="*/ 1 h 8"/>
                    <a:gd name="T16" fmla="*/ 7 w 10"/>
                    <a:gd name="T17" fmla="*/ 1 h 8"/>
                    <a:gd name="T18" fmla="*/ 7 w 10"/>
                    <a:gd name="T19" fmla="*/ 6 h 8"/>
                    <a:gd name="T20" fmla="*/ 9 w 10"/>
                    <a:gd name="T21" fmla="*/ 7 h 8"/>
                    <a:gd name="T22" fmla="*/ 10 w 10"/>
                    <a:gd name="T23" fmla="*/ 3 h 8"/>
                    <a:gd name="T24" fmla="*/ 8 w 10"/>
                    <a:gd name="T25" fmla="*/ 2 h 8"/>
                    <a:gd name="T26" fmla="*/ 7 w 10"/>
                    <a:gd name="T27" fmla="*/ 6 h 8"/>
                    <a:gd name="T28" fmla="*/ 9 w 10"/>
                    <a:gd name="T29" fmla="*/ 7 h 8"/>
                    <a:gd name="T30" fmla="*/ 9 w 10"/>
                    <a:gd name="T31" fmla="*/ 1 h 8"/>
                    <a:gd name="T32" fmla="*/ 7 w 10"/>
                    <a:gd name="T33" fmla="*/ 1 h 8"/>
                    <a:gd name="T34" fmla="*/ 4 w 10"/>
                    <a:gd name="T35" fmla="*/ 7 h 8"/>
                    <a:gd name="T36" fmla="*/ 6 w 10"/>
                    <a:gd name="T37" fmla="*/ 7 h 8"/>
                    <a:gd name="T38" fmla="*/ 6 w 10"/>
                    <a:gd name="T39" fmla="*/ 3 h 8"/>
                    <a:gd name="T40" fmla="*/ 4 w 10"/>
                    <a:gd name="T41" fmla="*/ 3 h 8"/>
                    <a:gd name="T42" fmla="*/ 0 w 10"/>
                    <a:gd name="T43" fmla="*/ 5 h 8"/>
                    <a:gd name="T44" fmla="*/ 1 w 10"/>
                    <a:gd name="T45" fmla="*/ 6 h 8"/>
                    <a:gd name="T46" fmla="*/ 2 w 10"/>
                    <a:gd name="T47" fmla="*/ 5 h 8"/>
                    <a:gd name="T48" fmla="*/ 1 w 10"/>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43">
                  <a:extLst>
                    <a:ext uri="{FF2B5EF4-FFF2-40B4-BE49-F238E27FC236}">
                      <a16:creationId xmlns:a16="http://schemas.microsoft.com/office/drawing/2014/main" id="{4122DAF5-05E5-4B04-ACAC-52EE21EB8E76}"/>
                    </a:ext>
                  </a:extLst>
                </p:cNvPr>
                <p:cNvSpPr/>
                <p:nvPr/>
              </p:nvSpPr>
              <p:spPr bwMode="auto">
                <a:xfrm>
                  <a:off x="1392238" y="2722563"/>
                  <a:ext cx="3175" cy="9525"/>
                </a:xfrm>
                <a:custGeom>
                  <a:avLst/>
                  <a:gdLst>
                    <a:gd name="T0" fmla="*/ 2 w 3"/>
                    <a:gd name="T1" fmla="*/ 1 h 10"/>
                    <a:gd name="T2" fmla="*/ 0 w 3"/>
                    <a:gd name="T3" fmla="*/ 9 h 10"/>
                    <a:gd name="T4" fmla="*/ 1 w 3"/>
                    <a:gd name="T5" fmla="*/ 9 h 10"/>
                    <a:gd name="T6" fmla="*/ 2 w 3"/>
                    <a:gd name="T7" fmla="*/ 6 h 10"/>
                    <a:gd name="T8" fmla="*/ 1 w 3"/>
                    <a:gd name="T9" fmla="*/ 6 h 10"/>
                    <a:gd name="T10" fmla="*/ 0 w 3"/>
                    <a:gd name="T11" fmla="*/ 9 h 10"/>
                    <a:gd name="T12" fmla="*/ 1 w 3"/>
                    <a:gd name="T13" fmla="*/ 10 h 10"/>
                    <a:gd name="T14" fmla="*/ 3 w 3"/>
                    <a:gd name="T15" fmla="*/ 1 h 10"/>
                    <a:gd name="T16" fmla="*/ 2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44">
                  <a:extLst>
                    <a:ext uri="{FF2B5EF4-FFF2-40B4-BE49-F238E27FC236}">
                      <a16:creationId xmlns:a16="http://schemas.microsoft.com/office/drawing/2014/main" id="{391DE42C-DB74-463B-BB1C-FD22EC0A3E47}"/>
                    </a:ext>
                  </a:extLst>
                </p:cNvPr>
                <p:cNvSpPr/>
                <p:nvPr/>
              </p:nvSpPr>
              <p:spPr bwMode="auto">
                <a:xfrm>
                  <a:off x="1392238" y="2722563"/>
                  <a:ext cx="3175" cy="12700"/>
                </a:xfrm>
                <a:custGeom>
                  <a:avLst/>
                  <a:gdLst>
                    <a:gd name="T0" fmla="*/ 2 w 4"/>
                    <a:gd name="T1" fmla="*/ 0 h 12"/>
                    <a:gd name="T2" fmla="*/ 0 w 4"/>
                    <a:gd name="T3" fmla="*/ 11 h 12"/>
                    <a:gd name="T4" fmla="*/ 1 w 4"/>
                    <a:gd name="T5" fmla="*/ 11 h 12"/>
                    <a:gd name="T6" fmla="*/ 4 w 4"/>
                    <a:gd name="T7" fmla="*/ 5 h 12"/>
                    <a:gd name="T8" fmla="*/ 2 w 4"/>
                    <a:gd name="T9" fmla="*/ 4 h 12"/>
                    <a:gd name="T10" fmla="*/ 0 w 4"/>
                    <a:gd name="T11" fmla="*/ 11 h 12"/>
                    <a:gd name="T12" fmla="*/ 1 w 4"/>
                    <a:gd name="T13" fmla="*/ 11 h 12"/>
                    <a:gd name="T14" fmla="*/ 3 w 4"/>
                    <a:gd name="T15" fmla="*/ 1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45">
                  <a:extLst>
                    <a:ext uri="{FF2B5EF4-FFF2-40B4-BE49-F238E27FC236}">
                      <a16:creationId xmlns:a16="http://schemas.microsoft.com/office/drawing/2014/main" id="{5E70EF19-97D7-472A-AAC3-047CE7B01F0E}"/>
                    </a:ext>
                  </a:extLst>
                </p:cNvPr>
                <p:cNvSpPr/>
                <p:nvPr/>
              </p:nvSpPr>
              <p:spPr bwMode="auto">
                <a:xfrm>
                  <a:off x="1393825" y="2722563"/>
                  <a:ext cx="1588" cy="9525"/>
                </a:xfrm>
                <a:custGeom>
                  <a:avLst/>
                  <a:gdLst>
                    <a:gd name="T0" fmla="*/ 0 w 2"/>
                    <a:gd name="T1" fmla="*/ 1 h 9"/>
                    <a:gd name="T2" fmla="*/ 0 w 2"/>
                    <a:gd name="T3" fmla="*/ 8 h 9"/>
                    <a:gd name="T4" fmla="*/ 2 w 2"/>
                    <a:gd name="T5" fmla="*/ 8 h 9"/>
                    <a:gd name="T6" fmla="*/ 2 w 2"/>
                    <a:gd name="T7" fmla="*/ 7 h 9"/>
                    <a:gd name="T8" fmla="*/ 0 w 2"/>
                    <a:gd name="T9" fmla="*/ 7 h 9"/>
                    <a:gd name="T10" fmla="*/ 0 w 2"/>
                    <a:gd name="T11" fmla="*/ 8 h 9"/>
                    <a:gd name="T12" fmla="*/ 2 w 2"/>
                    <a:gd name="T13" fmla="*/ 8 h 9"/>
                    <a:gd name="T14" fmla="*/ 1 w 2"/>
                    <a:gd name="T15" fmla="*/ 0 h 9"/>
                    <a:gd name="T16" fmla="*/ 0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46">
                  <a:extLst>
                    <a:ext uri="{FF2B5EF4-FFF2-40B4-BE49-F238E27FC236}">
                      <a16:creationId xmlns:a16="http://schemas.microsoft.com/office/drawing/2014/main" id="{ED13A346-02E9-4D93-A35E-3A390C468036}"/>
                    </a:ext>
                  </a:extLst>
                </p:cNvPr>
                <p:cNvSpPr/>
                <p:nvPr/>
              </p:nvSpPr>
              <p:spPr bwMode="auto">
                <a:xfrm>
                  <a:off x="1392238" y="2724151"/>
                  <a:ext cx="7938" cy="14288"/>
                </a:xfrm>
                <a:custGeom>
                  <a:avLst/>
                  <a:gdLst>
                    <a:gd name="T0" fmla="*/ 3 w 8"/>
                    <a:gd name="T1" fmla="*/ 3 h 14"/>
                    <a:gd name="T2" fmla="*/ 3 w 8"/>
                    <a:gd name="T3" fmla="*/ 10 h 14"/>
                    <a:gd name="T4" fmla="*/ 5 w 8"/>
                    <a:gd name="T5" fmla="*/ 9 h 14"/>
                    <a:gd name="T6" fmla="*/ 3 w 8"/>
                    <a:gd name="T7" fmla="*/ 9 h 14"/>
                    <a:gd name="T8" fmla="*/ 2 w 8"/>
                    <a:gd name="T9" fmla="*/ 9 h 14"/>
                    <a:gd name="T10" fmla="*/ 3 w 8"/>
                    <a:gd name="T11" fmla="*/ 12 h 14"/>
                    <a:gd name="T12" fmla="*/ 4 w 8"/>
                    <a:gd name="T13" fmla="*/ 11 h 14"/>
                    <a:gd name="T14" fmla="*/ 1 w 8"/>
                    <a:gd name="T15" fmla="*/ 8 h 14"/>
                    <a:gd name="T16" fmla="*/ 1 w 8"/>
                    <a:gd name="T17" fmla="*/ 9 h 14"/>
                    <a:gd name="T18" fmla="*/ 6 w 8"/>
                    <a:gd name="T19" fmla="*/ 13 h 14"/>
                    <a:gd name="T20" fmla="*/ 7 w 8"/>
                    <a:gd name="T21" fmla="*/ 13 h 14"/>
                    <a:gd name="T22" fmla="*/ 6 w 8"/>
                    <a:gd name="T23" fmla="*/ 6 h 14"/>
                    <a:gd name="T24" fmla="*/ 5 w 8"/>
                    <a:gd name="T25" fmla="*/ 7 h 14"/>
                    <a:gd name="T26" fmla="*/ 6 w 8"/>
                    <a:gd name="T27" fmla="*/ 12 h 14"/>
                    <a:gd name="T28" fmla="*/ 7 w 8"/>
                    <a:gd name="T29" fmla="*/ 12 h 14"/>
                    <a:gd name="T30" fmla="*/ 7 w 8"/>
                    <a:gd name="T31" fmla="*/ 1 h 14"/>
                    <a:gd name="T32" fmla="*/ 6 w 8"/>
                    <a:gd name="T33" fmla="*/ 1 h 14"/>
                    <a:gd name="T34" fmla="*/ 5 w 8"/>
                    <a:gd name="T35" fmla="*/ 10 h 14"/>
                    <a:gd name="T36" fmla="*/ 7 w 8"/>
                    <a:gd name="T37" fmla="*/ 10 h 14"/>
                    <a:gd name="T38" fmla="*/ 7 w 8"/>
                    <a:gd name="T39" fmla="*/ 5 h 14"/>
                    <a:gd name="T40" fmla="*/ 6 w 8"/>
                    <a:gd name="T41" fmla="*/ 5 h 14"/>
                    <a:gd name="T42" fmla="*/ 5 w 8"/>
                    <a:gd name="T43" fmla="*/ 10 h 14"/>
                    <a:gd name="T44" fmla="*/ 7 w 8"/>
                    <a:gd name="T45" fmla="*/ 10 h 14"/>
                    <a:gd name="T46" fmla="*/ 7 w 8"/>
                    <a:gd name="T47" fmla="*/ 1 h 14"/>
                    <a:gd name="T48" fmla="*/ 6 w 8"/>
                    <a:gd name="T49" fmla="*/ 1 h 14"/>
                    <a:gd name="T50" fmla="*/ 6 w 8"/>
                    <a:gd name="T51" fmla="*/ 12 h 14"/>
                    <a:gd name="T52" fmla="*/ 7 w 8"/>
                    <a:gd name="T53" fmla="*/ 12 h 14"/>
                    <a:gd name="T54" fmla="*/ 6 w 8"/>
                    <a:gd name="T55" fmla="*/ 7 h 14"/>
                    <a:gd name="T56" fmla="*/ 5 w 8"/>
                    <a:gd name="T57" fmla="*/ 7 h 14"/>
                    <a:gd name="T58" fmla="*/ 6 w 8"/>
                    <a:gd name="T59" fmla="*/ 13 h 14"/>
                    <a:gd name="T60" fmla="*/ 7 w 8"/>
                    <a:gd name="T61" fmla="*/ 12 h 14"/>
                    <a:gd name="T62" fmla="*/ 1 w 8"/>
                    <a:gd name="T63" fmla="*/ 8 h 14"/>
                    <a:gd name="T64" fmla="*/ 0 w 8"/>
                    <a:gd name="T65" fmla="*/ 9 h 14"/>
                    <a:gd name="T66" fmla="*/ 4 w 8"/>
                    <a:gd name="T67" fmla="*/ 12 h 14"/>
                    <a:gd name="T68" fmla="*/ 5 w 8"/>
                    <a:gd name="T69" fmla="*/ 12 h 14"/>
                    <a:gd name="T70" fmla="*/ 4 w 8"/>
                    <a:gd name="T71" fmla="*/ 9 h 14"/>
                    <a:gd name="T72" fmla="*/ 3 w 8"/>
                    <a:gd name="T73" fmla="*/ 10 h 14"/>
                    <a:gd name="T74" fmla="*/ 4 w 8"/>
                    <a:gd name="T75" fmla="*/ 10 h 14"/>
                    <a:gd name="T76" fmla="*/ 5 w 8"/>
                    <a:gd name="T77" fmla="*/ 10 h 14"/>
                    <a:gd name="T78" fmla="*/ 4 w 8"/>
                    <a:gd name="T79" fmla="*/ 3 h 14"/>
                    <a:gd name="T80" fmla="*/ 3 w 8"/>
                    <a:gd name="T8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4">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47">
                  <a:extLst>
                    <a:ext uri="{FF2B5EF4-FFF2-40B4-BE49-F238E27FC236}">
                      <a16:creationId xmlns:a16="http://schemas.microsoft.com/office/drawing/2014/main" id="{C7BC6C7D-CA00-41BC-BDE6-94E9DE59FDEB}"/>
                    </a:ext>
                  </a:extLst>
                </p:cNvPr>
                <p:cNvSpPr/>
                <p:nvPr/>
              </p:nvSpPr>
              <p:spPr bwMode="auto">
                <a:xfrm>
                  <a:off x="1393825" y="2714626"/>
                  <a:ext cx="6350" cy="14288"/>
                </a:xfrm>
                <a:custGeom>
                  <a:avLst/>
                  <a:gdLst>
                    <a:gd name="T0" fmla="*/ 2 w 6"/>
                    <a:gd name="T1" fmla="*/ 13 h 14"/>
                    <a:gd name="T2" fmla="*/ 6 w 6"/>
                    <a:gd name="T3" fmla="*/ 2 h 14"/>
                    <a:gd name="T4" fmla="*/ 5 w 6"/>
                    <a:gd name="T5" fmla="*/ 1 h 14"/>
                    <a:gd name="T6" fmla="*/ 1 w 6"/>
                    <a:gd name="T7" fmla="*/ 11 h 14"/>
                    <a:gd name="T8" fmla="*/ 2 w 6"/>
                    <a:gd name="T9" fmla="*/ 11 h 14"/>
                    <a:gd name="T10" fmla="*/ 3 w 6"/>
                    <a:gd name="T11" fmla="*/ 6 h 14"/>
                    <a:gd name="T12" fmla="*/ 2 w 6"/>
                    <a:gd name="T13" fmla="*/ 6 h 14"/>
                    <a:gd name="T14" fmla="*/ 1 w 6"/>
                    <a:gd name="T15" fmla="*/ 11 h 14"/>
                    <a:gd name="T16" fmla="*/ 2 w 6"/>
                    <a:gd name="T17" fmla="*/ 11 h 14"/>
                    <a:gd name="T18" fmla="*/ 6 w 6"/>
                    <a:gd name="T19" fmla="*/ 2 h 14"/>
                    <a:gd name="T20" fmla="*/ 5 w 6"/>
                    <a:gd name="T21" fmla="*/ 1 h 14"/>
                    <a:gd name="T22" fmla="*/ 0 w 6"/>
                    <a:gd name="T23" fmla="*/ 13 h 14"/>
                    <a:gd name="T24" fmla="*/ 2 w 6"/>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48">
                  <a:extLst>
                    <a:ext uri="{FF2B5EF4-FFF2-40B4-BE49-F238E27FC236}">
                      <a16:creationId xmlns:a16="http://schemas.microsoft.com/office/drawing/2014/main" id="{D4367E99-ACCB-459B-8CCF-B5BF7DBB5A2B}"/>
                    </a:ext>
                  </a:extLst>
                </p:cNvPr>
                <p:cNvSpPr/>
                <p:nvPr/>
              </p:nvSpPr>
              <p:spPr bwMode="auto">
                <a:xfrm>
                  <a:off x="1392238" y="2713038"/>
                  <a:ext cx="9525" cy="9525"/>
                </a:xfrm>
                <a:custGeom>
                  <a:avLst/>
                  <a:gdLst>
                    <a:gd name="T0" fmla="*/ 7 w 9"/>
                    <a:gd name="T1" fmla="*/ 0 h 9"/>
                    <a:gd name="T2" fmla="*/ 1 w 9"/>
                    <a:gd name="T3" fmla="*/ 8 h 9"/>
                    <a:gd name="T4" fmla="*/ 2 w 9"/>
                    <a:gd name="T5" fmla="*/ 9 h 9"/>
                    <a:gd name="T6" fmla="*/ 3 w 9"/>
                    <a:gd name="T7" fmla="*/ 4 h 9"/>
                    <a:gd name="T8" fmla="*/ 2 w 9"/>
                    <a:gd name="T9" fmla="*/ 3 h 9"/>
                    <a:gd name="T10" fmla="*/ 1 w 9"/>
                    <a:gd name="T11" fmla="*/ 9 h 9"/>
                    <a:gd name="T12" fmla="*/ 2 w 9"/>
                    <a:gd name="T13" fmla="*/ 9 h 9"/>
                    <a:gd name="T14" fmla="*/ 8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49">
                  <a:extLst>
                    <a:ext uri="{FF2B5EF4-FFF2-40B4-BE49-F238E27FC236}">
                      <a16:creationId xmlns:a16="http://schemas.microsoft.com/office/drawing/2014/main" id="{8ACA258E-CD4F-46AE-9555-2B932C174FFD}"/>
                    </a:ext>
                  </a:extLst>
                </p:cNvPr>
                <p:cNvSpPr/>
                <p:nvPr/>
              </p:nvSpPr>
              <p:spPr bwMode="auto">
                <a:xfrm>
                  <a:off x="1354138" y="2705101"/>
                  <a:ext cx="55563" cy="65088"/>
                </a:xfrm>
                <a:custGeom>
                  <a:avLst/>
                  <a:gdLst>
                    <a:gd name="T0" fmla="*/ 33 w 53"/>
                    <a:gd name="T1" fmla="*/ 14 h 62"/>
                    <a:gd name="T2" fmla="*/ 42 w 53"/>
                    <a:gd name="T3" fmla="*/ 18 h 62"/>
                    <a:gd name="T4" fmla="*/ 45 w 53"/>
                    <a:gd name="T5" fmla="*/ 19 h 62"/>
                    <a:gd name="T6" fmla="*/ 49 w 53"/>
                    <a:gd name="T7" fmla="*/ 22 h 62"/>
                    <a:gd name="T8" fmla="*/ 44 w 53"/>
                    <a:gd name="T9" fmla="*/ 7 h 62"/>
                    <a:gd name="T10" fmla="*/ 35 w 53"/>
                    <a:gd name="T11" fmla="*/ 5 h 62"/>
                    <a:gd name="T12" fmla="*/ 24 w 53"/>
                    <a:gd name="T13" fmla="*/ 17 h 62"/>
                    <a:gd name="T14" fmla="*/ 12 w 53"/>
                    <a:gd name="T15" fmla="*/ 22 h 62"/>
                    <a:gd name="T16" fmla="*/ 11 w 53"/>
                    <a:gd name="T17" fmla="*/ 18 h 62"/>
                    <a:gd name="T18" fmla="*/ 10 w 53"/>
                    <a:gd name="T19" fmla="*/ 15 h 62"/>
                    <a:gd name="T20" fmla="*/ 16 w 53"/>
                    <a:gd name="T21" fmla="*/ 17 h 62"/>
                    <a:gd name="T22" fmla="*/ 23 w 53"/>
                    <a:gd name="T23" fmla="*/ 11 h 62"/>
                    <a:gd name="T24" fmla="*/ 24 w 53"/>
                    <a:gd name="T25" fmla="*/ 22 h 62"/>
                    <a:gd name="T26" fmla="*/ 6 w 53"/>
                    <a:gd name="T27" fmla="*/ 35 h 62"/>
                    <a:gd name="T28" fmla="*/ 10 w 53"/>
                    <a:gd name="T29" fmla="*/ 35 h 62"/>
                    <a:gd name="T30" fmla="*/ 14 w 53"/>
                    <a:gd name="T31" fmla="*/ 44 h 62"/>
                    <a:gd name="T32" fmla="*/ 18 w 53"/>
                    <a:gd name="T33" fmla="*/ 39 h 62"/>
                    <a:gd name="T34" fmla="*/ 23 w 53"/>
                    <a:gd name="T35" fmla="*/ 43 h 62"/>
                    <a:gd name="T36" fmla="*/ 21 w 53"/>
                    <a:gd name="T37" fmla="*/ 51 h 62"/>
                    <a:gd name="T38" fmla="*/ 18 w 53"/>
                    <a:gd name="T39" fmla="*/ 53 h 62"/>
                    <a:gd name="T40" fmla="*/ 12 w 53"/>
                    <a:gd name="T41" fmla="*/ 45 h 62"/>
                    <a:gd name="T42" fmla="*/ 23 w 53"/>
                    <a:gd name="T43" fmla="*/ 53 h 62"/>
                    <a:gd name="T44" fmla="*/ 24 w 53"/>
                    <a:gd name="T45" fmla="*/ 53 h 62"/>
                    <a:gd name="T46" fmla="*/ 28 w 53"/>
                    <a:gd name="T47" fmla="*/ 57 h 62"/>
                    <a:gd name="T48" fmla="*/ 31 w 53"/>
                    <a:gd name="T49" fmla="*/ 57 h 62"/>
                    <a:gd name="T50" fmla="*/ 29 w 53"/>
                    <a:gd name="T51" fmla="*/ 35 h 62"/>
                    <a:gd name="T52" fmla="*/ 29 w 53"/>
                    <a:gd name="T53" fmla="*/ 46 h 62"/>
                    <a:gd name="T54" fmla="*/ 30 w 53"/>
                    <a:gd name="T55" fmla="*/ 49 h 62"/>
                    <a:gd name="T56" fmla="*/ 28 w 53"/>
                    <a:gd name="T57" fmla="*/ 48 h 62"/>
                    <a:gd name="T58" fmla="*/ 25 w 53"/>
                    <a:gd name="T59" fmla="*/ 56 h 62"/>
                    <a:gd name="T60" fmla="*/ 24 w 53"/>
                    <a:gd name="T61" fmla="*/ 49 h 62"/>
                    <a:gd name="T62" fmla="*/ 16 w 53"/>
                    <a:gd name="T63" fmla="*/ 48 h 62"/>
                    <a:gd name="T64" fmla="*/ 23 w 53"/>
                    <a:gd name="T65" fmla="*/ 56 h 62"/>
                    <a:gd name="T66" fmla="*/ 22 w 53"/>
                    <a:gd name="T67" fmla="*/ 52 h 62"/>
                    <a:gd name="T68" fmla="*/ 23 w 53"/>
                    <a:gd name="T69" fmla="*/ 48 h 62"/>
                    <a:gd name="T70" fmla="*/ 22 w 53"/>
                    <a:gd name="T71" fmla="*/ 38 h 62"/>
                    <a:gd name="T72" fmla="*/ 20 w 53"/>
                    <a:gd name="T73" fmla="*/ 36 h 62"/>
                    <a:gd name="T74" fmla="*/ 16 w 53"/>
                    <a:gd name="T75" fmla="*/ 42 h 62"/>
                    <a:gd name="T76" fmla="*/ 11 w 53"/>
                    <a:gd name="T77" fmla="*/ 39 h 62"/>
                    <a:gd name="T78" fmla="*/ 12 w 53"/>
                    <a:gd name="T79" fmla="*/ 32 h 62"/>
                    <a:gd name="T80" fmla="*/ 9 w 53"/>
                    <a:gd name="T81" fmla="*/ 32 h 62"/>
                    <a:gd name="T82" fmla="*/ 16 w 53"/>
                    <a:gd name="T83" fmla="*/ 29 h 62"/>
                    <a:gd name="T84" fmla="*/ 31 w 53"/>
                    <a:gd name="T85" fmla="*/ 10 h 62"/>
                    <a:gd name="T86" fmla="*/ 18 w 53"/>
                    <a:gd name="T87" fmla="*/ 14 h 62"/>
                    <a:gd name="T88" fmla="*/ 13 w 53"/>
                    <a:gd name="T89" fmla="*/ 15 h 62"/>
                    <a:gd name="T90" fmla="*/ 6 w 53"/>
                    <a:gd name="T91" fmla="*/ 24 h 62"/>
                    <a:gd name="T92" fmla="*/ 15 w 53"/>
                    <a:gd name="T93" fmla="*/ 21 h 62"/>
                    <a:gd name="T94" fmla="*/ 28 w 53"/>
                    <a:gd name="T95" fmla="*/ 10 h 62"/>
                    <a:gd name="T96" fmla="*/ 35 w 53"/>
                    <a:gd name="T97" fmla="*/ 8 h 62"/>
                    <a:gd name="T98" fmla="*/ 45 w 53"/>
                    <a:gd name="T99" fmla="*/ 12 h 62"/>
                    <a:gd name="T100" fmla="*/ 47 w 53"/>
                    <a:gd name="T101" fmla="*/ 7 h 62"/>
                    <a:gd name="T102" fmla="*/ 52 w 53"/>
                    <a:gd name="T103" fmla="*/ 19 h 62"/>
                    <a:gd name="T104" fmla="*/ 49 w 53"/>
                    <a:gd name="T105" fmla="*/ 18 h 62"/>
                    <a:gd name="T106" fmla="*/ 48 w 53"/>
                    <a:gd name="T107" fmla="*/ 14 h 62"/>
                    <a:gd name="T108" fmla="*/ 44 w 53"/>
                    <a:gd name="T109" fmla="*/ 21 h 62"/>
                    <a:gd name="T110" fmla="*/ 43 w 53"/>
                    <a:gd name="T111" fmla="*/ 10 h 62"/>
                    <a:gd name="T112" fmla="*/ 33 w 53"/>
                    <a:gd name="T113" fmla="*/ 9 h 62"/>
                    <a:gd name="T114" fmla="*/ 36 w 53"/>
                    <a:gd name="T11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 h="6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50">
                  <a:extLst>
                    <a:ext uri="{FF2B5EF4-FFF2-40B4-BE49-F238E27FC236}">
                      <a16:creationId xmlns:a16="http://schemas.microsoft.com/office/drawing/2014/main" id="{875CC951-F141-4C6E-A518-7BC673D8D982}"/>
                    </a:ext>
                  </a:extLst>
                </p:cNvPr>
                <p:cNvSpPr/>
                <p:nvPr/>
              </p:nvSpPr>
              <p:spPr bwMode="auto">
                <a:xfrm>
                  <a:off x="1376363" y="2711451"/>
                  <a:ext cx="9525" cy="11113"/>
                </a:xfrm>
                <a:custGeom>
                  <a:avLst/>
                  <a:gdLst>
                    <a:gd name="T0" fmla="*/ 5 w 8"/>
                    <a:gd name="T1" fmla="*/ 9 h 10"/>
                    <a:gd name="T2" fmla="*/ 7 w 8"/>
                    <a:gd name="T3" fmla="*/ 1 h 10"/>
                    <a:gd name="T4" fmla="*/ 6 w 8"/>
                    <a:gd name="T5" fmla="*/ 0 h 10"/>
                    <a:gd name="T6" fmla="*/ 1 w 8"/>
                    <a:gd name="T7" fmla="*/ 6 h 10"/>
                    <a:gd name="T8" fmla="*/ 2 w 8"/>
                    <a:gd name="T9" fmla="*/ 7 h 10"/>
                    <a:gd name="T10" fmla="*/ 7 w 8"/>
                    <a:gd name="T11" fmla="*/ 2 h 10"/>
                    <a:gd name="T12" fmla="*/ 6 w 8"/>
                    <a:gd name="T13" fmla="*/ 1 h 10"/>
                    <a:gd name="T14" fmla="*/ 1 w 8"/>
                    <a:gd name="T15" fmla="*/ 6 h 10"/>
                    <a:gd name="T16" fmla="*/ 2 w 8"/>
                    <a:gd name="T17" fmla="*/ 7 h 10"/>
                    <a:gd name="T18" fmla="*/ 7 w 8"/>
                    <a:gd name="T19" fmla="*/ 1 h 10"/>
                    <a:gd name="T20" fmla="*/ 6 w 8"/>
                    <a:gd name="T21" fmla="*/ 1 h 10"/>
                    <a:gd name="T22" fmla="*/ 3 w 8"/>
                    <a:gd name="T23" fmla="*/ 9 h 10"/>
                    <a:gd name="T24" fmla="*/ 5 w 8"/>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56">
                  <a:extLst>
                    <a:ext uri="{FF2B5EF4-FFF2-40B4-BE49-F238E27FC236}">
                      <a16:creationId xmlns:a16="http://schemas.microsoft.com/office/drawing/2014/main" id="{024D6F93-12A7-4904-A2F7-49AD7346ADB4}"/>
                    </a:ext>
                  </a:extLst>
                </p:cNvPr>
                <p:cNvSpPr/>
                <p:nvPr/>
              </p:nvSpPr>
              <p:spPr bwMode="auto">
                <a:xfrm>
                  <a:off x="1481138" y="2513013"/>
                  <a:ext cx="34925" cy="42863"/>
                </a:xfrm>
                <a:custGeom>
                  <a:avLst/>
                  <a:gdLst>
                    <a:gd name="T0" fmla="*/ 3 w 34"/>
                    <a:gd name="T1" fmla="*/ 1 h 40"/>
                    <a:gd name="T2" fmla="*/ 3 w 34"/>
                    <a:gd name="T3" fmla="*/ 1 h 40"/>
                    <a:gd name="T4" fmla="*/ 2 w 34"/>
                    <a:gd name="T5" fmla="*/ 1 h 40"/>
                    <a:gd name="T6" fmla="*/ 1 w 34"/>
                    <a:gd name="T7" fmla="*/ 13 h 40"/>
                    <a:gd name="T8" fmla="*/ 2 w 34"/>
                    <a:gd name="T9" fmla="*/ 39 h 40"/>
                    <a:gd name="T10" fmla="*/ 3 w 34"/>
                    <a:gd name="T11" fmla="*/ 39 h 40"/>
                    <a:gd name="T12" fmla="*/ 33 w 34"/>
                    <a:gd name="T13" fmla="*/ 20 h 40"/>
                    <a:gd name="T14" fmla="*/ 34 w 34"/>
                    <a:gd name="T15" fmla="*/ 19 h 40"/>
                    <a:gd name="T16" fmla="*/ 3 w 34"/>
                    <a:gd name="T17" fmla="*/ 0 h 40"/>
                    <a:gd name="T18" fmla="*/ 2 w 34"/>
                    <a:gd name="T19" fmla="*/ 2 h 40"/>
                    <a:gd name="T20" fmla="*/ 24 w 34"/>
                    <a:gd name="T21" fmla="*/ 15 h 40"/>
                    <a:gd name="T22" fmla="*/ 31 w 34"/>
                    <a:gd name="T23" fmla="*/ 19 h 40"/>
                    <a:gd name="T24" fmla="*/ 29 w 34"/>
                    <a:gd name="T25" fmla="*/ 19 h 40"/>
                    <a:gd name="T26" fmla="*/ 20 w 34"/>
                    <a:gd name="T27" fmla="*/ 24 h 40"/>
                    <a:gd name="T28" fmla="*/ 12 w 34"/>
                    <a:gd name="T29" fmla="*/ 30 h 40"/>
                    <a:gd name="T30" fmla="*/ 4 w 34"/>
                    <a:gd name="T31" fmla="*/ 36 h 40"/>
                    <a:gd name="T32" fmla="*/ 3 w 34"/>
                    <a:gd name="T33" fmla="*/ 19 h 40"/>
                    <a:gd name="T34" fmla="*/ 2 w 34"/>
                    <a:gd name="T35" fmla="*/ 2 h 40"/>
                    <a:gd name="T36" fmla="*/ 3 w 34"/>
                    <a:gd name="T3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0">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57">
                  <a:extLst>
                    <a:ext uri="{FF2B5EF4-FFF2-40B4-BE49-F238E27FC236}">
                      <a16:creationId xmlns:a16="http://schemas.microsoft.com/office/drawing/2014/main" id="{C087A01A-064D-473B-9FB8-514E898FD29F}"/>
                    </a:ext>
                  </a:extLst>
                </p:cNvPr>
                <p:cNvSpPr>
                  <a:spLocks noEditPoints="1"/>
                </p:cNvSpPr>
                <p:nvPr/>
              </p:nvSpPr>
              <p:spPr bwMode="auto">
                <a:xfrm>
                  <a:off x="1482725" y="2516188"/>
                  <a:ext cx="30163" cy="34925"/>
                </a:xfrm>
                <a:custGeom>
                  <a:avLst/>
                  <a:gdLst>
                    <a:gd name="T0" fmla="*/ 26 w 29"/>
                    <a:gd name="T1" fmla="*/ 15 h 34"/>
                    <a:gd name="T2" fmla="*/ 22 w 29"/>
                    <a:gd name="T3" fmla="*/ 16 h 34"/>
                    <a:gd name="T4" fmla="*/ 24 w 29"/>
                    <a:gd name="T5" fmla="*/ 13 h 34"/>
                    <a:gd name="T6" fmla="*/ 19 w 29"/>
                    <a:gd name="T7" fmla="*/ 15 h 34"/>
                    <a:gd name="T8" fmla="*/ 21 w 29"/>
                    <a:gd name="T9" fmla="*/ 12 h 34"/>
                    <a:gd name="T10" fmla="*/ 18 w 29"/>
                    <a:gd name="T11" fmla="*/ 13 h 34"/>
                    <a:gd name="T12" fmla="*/ 17 w 29"/>
                    <a:gd name="T13" fmla="*/ 12 h 34"/>
                    <a:gd name="T14" fmla="*/ 17 w 29"/>
                    <a:gd name="T15" fmla="*/ 10 h 34"/>
                    <a:gd name="T16" fmla="*/ 17 w 29"/>
                    <a:gd name="T17" fmla="*/ 10 h 34"/>
                    <a:gd name="T18" fmla="*/ 11 w 29"/>
                    <a:gd name="T19" fmla="*/ 13 h 34"/>
                    <a:gd name="T20" fmla="*/ 12 w 29"/>
                    <a:gd name="T21" fmla="*/ 9 h 34"/>
                    <a:gd name="T22" fmla="*/ 10 w 29"/>
                    <a:gd name="T23" fmla="*/ 9 h 34"/>
                    <a:gd name="T24" fmla="*/ 12 w 29"/>
                    <a:gd name="T25" fmla="*/ 6 h 34"/>
                    <a:gd name="T26" fmla="*/ 9 w 29"/>
                    <a:gd name="T27" fmla="*/ 6 h 34"/>
                    <a:gd name="T28" fmla="*/ 7 w 29"/>
                    <a:gd name="T29" fmla="*/ 5 h 34"/>
                    <a:gd name="T30" fmla="*/ 5 w 29"/>
                    <a:gd name="T31" fmla="*/ 5 h 34"/>
                    <a:gd name="T32" fmla="*/ 4 w 29"/>
                    <a:gd name="T33" fmla="*/ 3 h 34"/>
                    <a:gd name="T34" fmla="*/ 2 w 29"/>
                    <a:gd name="T35" fmla="*/ 1 h 34"/>
                    <a:gd name="T36" fmla="*/ 0 w 29"/>
                    <a:gd name="T37" fmla="*/ 2 h 34"/>
                    <a:gd name="T38" fmla="*/ 0 w 29"/>
                    <a:gd name="T39" fmla="*/ 4 h 34"/>
                    <a:gd name="T40" fmla="*/ 2 w 29"/>
                    <a:gd name="T41" fmla="*/ 6 h 34"/>
                    <a:gd name="T42" fmla="*/ 2 w 29"/>
                    <a:gd name="T43" fmla="*/ 8 h 34"/>
                    <a:gd name="T44" fmla="*/ 2 w 29"/>
                    <a:gd name="T45" fmla="*/ 10 h 34"/>
                    <a:gd name="T46" fmla="*/ 1 w 29"/>
                    <a:gd name="T47" fmla="*/ 13 h 34"/>
                    <a:gd name="T48" fmla="*/ 7 w 29"/>
                    <a:gd name="T49" fmla="*/ 10 h 34"/>
                    <a:gd name="T50" fmla="*/ 2 w 29"/>
                    <a:gd name="T51" fmla="*/ 16 h 34"/>
                    <a:gd name="T52" fmla="*/ 1 w 29"/>
                    <a:gd name="T53" fmla="*/ 18 h 34"/>
                    <a:gd name="T54" fmla="*/ 1 w 29"/>
                    <a:gd name="T55" fmla="*/ 20 h 34"/>
                    <a:gd name="T56" fmla="*/ 1 w 29"/>
                    <a:gd name="T57" fmla="*/ 22 h 34"/>
                    <a:gd name="T58" fmla="*/ 5 w 29"/>
                    <a:gd name="T59" fmla="*/ 21 h 34"/>
                    <a:gd name="T60" fmla="*/ 1 w 29"/>
                    <a:gd name="T61" fmla="*/ 26 h 34"/>
                    <a:gd name="T62" fmla="*/ 1 w 29"/>
                    <a:gd name="T63" fmla="*/ 26 h 34"/>
                    <a:gd name="T64" fmla="*/ 1 w 29"/>
                    <a:gd name="T65" fmla="*/ 29 h 34"/>
                    <a:gd name="T66" fmla="*/ 13 w 29"/>
                    <a:gd name="T67" fmla="*/ 19 h 34"/>
                    <a:gd name="T68" fmla="*/ 10 w 29"/>
                    <a:gd name="T69" fmla="*/ 23 h 34"/>
                    <a:gd name="T70" fmla="*/ 3 w 29"/>
                    <a:gd name="T71" fmla="*/ 30 h 34"/>
                    <a:gd name="T72" fmla="*/ 13 w 29"/>
                    <a:gd name="T73" fmla="*/ 23 h 34"/>
                    <a:gd name="T74" fmla="*/ 4 w 29"/>
                    <a:gd name="T75" fmla="*/ 34 h 34"/>
                    <a:gd name="T76" fmla="*/ 24 w 29"/>
                    <a:gd name="T77" fmla="*/ 19 h 34"/>
                    <a:gd name="T78" fmla="*/ 21 w 29"/>
                    <a:gd name="T79" fmla="*/ 15 h 34"/>
                    <a:gd name="T80" fmla="*/ 21 w 29"/>
                    <a:gd name="T81" fmla="*/ 14 h 34"/>
                    <a:gd name="T82" fmla="*/ 12 w 29"/>
                    <a:gd name="T83" fmla="*/ 15 h 34"/>
                    <a:gd name="T84" fmla="*/ 13 w 29"/>
                    <a:gd name="T85" fmla="*/ 10 h 34"/>
                    <a:gd name="T86" fmla="*/ 11 w 29"/>
                    <a:gd name="T87" fmla="*/ 10 h 34"/>
                    <a:gd name="T88" fmla="*/ 7 w 29"/>
                    <a:gd name="T89" fmla="*/ 9 h 34"/>
                    <a:gd name="T90" fmla="*/ 11 w 29"/>
                    <a:gd name="T91" fmla="*/ 8 h 34"/>
                    <a:gd name="T92" fmla="*/ 9 w 29"/>
                    <a:gd name="T93" fmla="*/ 10 h 34"/>
                    <a:gd name="T94" fmla="*/ 6 w 29"/>
                    <a:gd name="T95" fmla="*/ 18 h 34"/>
                    <a:gd name="T96" fmla="*/ 14 w 29"/>
                    <a:gd name="T97" fmla="*/ 14 h 34"/>
                    <a:gd name="T98" fmla="*/ 3 w 29"/>
                    <a:gd name="T99" fmla="*/ 26 h 34"/>
                    <a:gd name="T100" fmla="*/ 10 w 29"/>
                    <a:gd name="T101" fmla="*/ 19 h 34"/>
                    <a:gd name="T102" fmla="*/ 13 w 29"/>
                    <a:gd name="T103" fmla="*/ 18 h 34"/>
                    <a:gd name="T104" fmla="*/ 16 w 29"/>
                    <a:gd name="T105" fmla="*/ 17 h 34"/>
                    <a:gd name="T106" fmla="*/ 14 w 29"/>
                    <a:gd name="T107" fmla="*/ 19 h 34"/>
                    <a:gd name="T108" fmla="*/ 14 w 29"/>
                    <a:gd name="T109" fmla="*/ 19 h 34"/>
                    <a:gd name="T110" fmla="*/ 14 w 29"/>
                    <a:gd name="T111" fmla="*/ 21 h 34"/>
                    <a:gd name="T112" fmla="*/ 6 w 29"/>
                    <a:gd name="T113" fmla="*/ 31 h 34"/>
                    <a:gd name="T114" fmla="*/ 21 w 29"/>
                    <a:gd name="T115" fmla="*/ 17 h 34"/>
                    <a:gd name="T116" fmla="*/ 20 w 29"/>
                    <a:gd name="T1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34">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58">
                  <a:extLst>
                    <a:ext uri="{FF2B5EF4-FFF2-40B4-BE49-F238E27FC236}">
                      <a16:creationId xmlns:a16="http://schemas.microsoft.com/office/drawing/2014/main" id="{4205B92A-8C35-46ED-BDCE-6B0EC3EB4C57}"/>
                    </a:ext>
                  </a:extLst>
                </p:cNvPr>
                <p:cNvSpPr/>
                <p:nvPr/>
              </p:nvSpPr>
              <p:spPr bwMode="auto">
                <a:xfrm>
                  <a:off x="1485900" y="252571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59">
                  <a:extLst>
                    <a:ext uri="{FF2B5EF4-FFF2-40B4-BE49-F238E27FC236}">
                      <a16:creationId xmlns:a16="http://schemas.microsoft.com/office/drawing/2014/main" id="{4B5FA840-898B-4998-A88D-F6552A860EDC}"/>
                    </a:ext>
                  </a:extLst>
                </p:cNvPr>
                <p:cNvSpPr/>
                <p:nvPr/>
              </p:nvSpPr>
              <p:spPr bwMode="auto">
                <a:xfrm>
                  <a:off x="1506538" y="2533651"/>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Oval 460">
                  <a:extLst>
                    <a:ext uri="{FF2B5EF4-FFF2-40B4-BE49-F238E27FC236}">
                      <a16:creationId xmlns:a16="http://schemas.microsoft.com/office/drawing/2014/main" id="{C7F9324D-E68F-4423-9BD4-8008E685F90E}"/>
                    </a:ext>
                  </a:extLst>
                </p:cNvPr>
                <p:cNvSpPr>
                  <a:spLocks noChangeArrowheads="1"/>
                </p:cNvSpPr>
                <p:nvPr/>
              </p:nvSpPr>
              <p:spPr bwMode="auto">
                <a:xfrm>
                  <a:off x="1493838" y="2541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61">
                  <a:extLst>
                    <a:ext uri="{FF2B5EF4-FFF2-40B4-BE49-F238E27FC236}">
                      <a16:creationId xmlns:a16="http://schemas.microsoft.com/office/drawing/2014/main" id="{540306F5-4AE0-429D-8D49-E37748714AF6}"/>
                    </a:ext>
                  </a:extLst>
                </p:cNvPr>
                <p:cNvSpPr/>
                <p:nvPr/>
              </p:nvSpPr>
              <p:spPr bwMode="auto">
                <a:xfrm>
                  <a:off x="1500188" y="2533651"/>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62">
                  <a:extLst>
                    <a:ext uri="{FF2B5EF4-FFF2-40B4-BE49-F238E27FC236}">
                      <a16:creationId xmlns:a16="http://schemas.microsoft.com/office/drawing/2014/main" id="{C163EFFC-BFED-4612-BF7D-309CEA61F85A}"/>
                    </a:ext>
                  </a:extLst>
                </p:cNvPr>
                <p:cNvSpPr/>
                <p:nvPr/>
              </p:nvSpPr>
              <p:spPr bwMode="auto">
                <a:xfrm>
                  <a:off x="1506538" y="2532063"/>
                  <a:ext cx="3175" cy="1588"/>
                </a:xfrm>
                <a:custGeom>
                  <a:avLst/>
                  <a:gdLst>
                    <a:gd name="T0" fmla="*/ 0 w 3"/>
                    <a:gd name="T1" fmla="*/ 2 h 2"/>
                    <a:gd name="T2" fmla="*/ 0 w 3"/>
                    <a:gd name="T3" fmla="*/ 2 h 2"/>
                    <a:gd name="T4" fmla="*/ 0 w 3"/>
                    <a:gd name="T5" fmla="*/ 2 h 2"/>
                  </a:gdLst>
                  <a:ahLst/>
                  <a:cxnLst>
                    <a:cxn ang="0">
                      <a:pos x="T0" y="T1"/>
                    </a:cxn>
                    <a:cxn ang="0">
                      <a:pos x="T2" y="T3"/>
                    </a:cxn>
                    <a:cxn ang="0">
                      <a:pos x="T4" y="T5"/>
                    </a:cxn>
                  </a:cxnLst>
                  <a:rect l="0" t="0" r="r" b="b"/>
                  <a:pathLst>
                    <a:path w="3" h="2">
                      <a:moveTo>
                        <a:pt x="0" y="2"/>
                      </a:moveTo>
                      <a:cubicBezTo>
                        <a:pt x="0" y="2"/>
                        <a:pt x="0" y="2"/>
                        <a:pt x="0" y="2"/>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63">
                  <a:extLst>
                    <a:ext uri="{FF2B5EF4-FFF2-40B4-BE49-F238E27FC236}">
                      <a16:creationId xmlns:a16="http://schemas.microsoft.com/office/drawing/2014/main" id="{E4EE72A3-DE74-48CD-825E-97DF8E4B01C6}"/>
                    </a:ext>
                  </a:extLst>
                </p:cNvPr>
                <p:cNvSpPr/>
                <p:nvPr/>
              </p:nvSpPr>
              <p:spPr bwMode="auto">
                <a:xfrm>
                  <a:off x="1506538" y="253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64">
                  <a:extLst>
                    <a:ext uri="{FF2B5EF4-FFF2-40B4-BE49-F238E27FC236}">
                      <a16:creationId xmlns:a16="http://schemas.microsoft.com/office/drawing/2014/main" id="{90859BDE-2091-46C7-B049-39C122936540}"/>
                    </a:ext>
                  </a:extLst>
                </p:cNvPr>
                <p:cNvSpPr/>
                <p:nvPr/>
              </p:nvSpPr>
              <p:spPr bwMode="auto">
                <a:xfrm>
                  <a:off x="1500188" y="25288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65">
                  <a:extLst>
                    <a:ext uri="{FF2B5EF4-FFF2-40B4-BE49-F238E27FC236}">
                      <a16:creationId xmlns:a16="http://schemas.microsoft.com/office/drawing/2014/main" id="{99F9B41A-9B52-40B7-94B0-671435B3D722}"/>
                    </a:ext>
                  </a:extLst>
                </p:cNvPr>
                <p:cNvSpPr/>
                <p:nvPr/>
              </p:nvSpPr>
              <p:spPr bwMode="auto">
                <a:xfrm>
                  <a:off x="1498600" y="2528888"/>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66">
                  <a:extLst>
                    <a:ext uri="{FF2B5EF4-FFF2-40B4-BE49-F238E27FC236}">
                      <a16:creationId xmlns:a16="http://schemas.microsoft.com/office/drawing/2014/main" id="{3BB93D67-8BF7-4561-AE43-2C0A3B5F9B42}"/>
                    </a:ext>
                  </a:extLst>
                </p:cNvPr>
                <p:cNvSpPr/>
                <p:nvPr/>
              </p:nvSpPr>
              <p:spPr bwMode="auto">
                <a:xfrm>
                  <a:off x="1490663" y="2530476"/>
                  <a:ext cx="1588" cy="1588"/>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67">
                  <a:extLst>
                    <a:ext uri="{FF2B5EF4-FFF2-40B4-BE49-F238E27FC236}">
                      <a16:creationId xmlns:a16="http://schemas.microsoft.com/office/drawing/2014/main" id="{021C5370-5A6F-45B2-AD00-EA8E5DB75355}"/>
                    </a:ext>
                  </a:extLst>
                </p:cNvPr>
                <p:cNvSpPr/>
                <p:nvPr/>
              </p:nvSpPr>
              <p:spPr bwMode="auto">
                <a:xfrm>
                  <a:off x="1485900" y="252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68">
                  <a:extLst>
                    <a:ext uri="{FF2B5EF4-FFF2-40B4-BE49-F238E27FC236}">
                      <a16:creationId xmlns:a16="http://schemas.microsoft.com/office/drawing/2014/main" id="{A9FB0174-D4B5-4041-86C5-9FDCDAAFC3B5}"/>
                    </a:ext>
                  </a:extLst>
                </p:cNvPr>
                <p:cNvSpPr/>
                <p:nvPr/>
              </p:nvSpPr>
              <p:spPr bwMode="auto">
                <a:xfrm>
                  <a:off x="1490663" y="2524126"/>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69">
                  <a:extLst>
                    <a:ext uri="{FF2B5EF4-FFF2-40B4-BE49-F238E27FC236}">
                      <a16:creationId xmlns:a16="http://schemas.microsoft.com/office/drawing/2014/main" id="{D32B75DB-9D30-42B9-A90D-92600D6D16F8}"/>
                    </a:ext>
                  </a:extLst>
                </p:cNvPr>
                <p:cNvSpPr/>
                <p:nvPr/>
              </p:nvSpPr>
              <p:spPr bwMode="auto">
                <a:xfrm>
                  <a:off x="1485900" y="25288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70">
                  <a:extLst>
                    <a:ext uri="{FF2B5EF4-FFF2-40B4-BE49-F238E27FC236}">
                      <a16:creationId xmlns:a16="http://schemas.microsoft.com/office/drawing/2014/main" id="{2B699F35-B9F3-469E-B25B-38A14A87A098}"/>
                    </a:ext>
                  </a:extLst>
                </p:cNvPr>
                <p:cNvSpPr/>
                <p:nvPr/>
              </p:nvSpPr>
              <p:spPr bwMode="auto">
                <a:xfrm>
                  <a:off x="1492250" y="25241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71">
                  <a:extLst>
                    <a:ext uri="{FF2B5EF4-FFF2-40B4-BE49-F238E27FC236}">
                      <a16:creationId xmlns:a16="http://schemas.microsoft.com/office/drawing/2014/main" id="{55C4A574-4245-4C19-97C1-C94CA0293161}"/>
                    </a:ext>
                  </a:extLst>
                </p:cNvPr>
                <p:cNvSpPr/>
                <p:nvPr/>
              </p:nvSpPr>
              <p:spPr bwMode="auto">
                <a:xfrm>
                  <a:off x="1485900" y="253047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72">
                  <a:extLst>
                    <a:ext uri="{FF2B5EF4-FFF2-40B4-BE49-F238E27FC236}">
                      <a16:creationId xmlns:a16="http://schemas.microsoft.com/office/drawing/2014/main" id="{C63A0F8A-7F60-406E-A335-2183B045B48E}"/>
                    </a:ext>
                  </a:extLst>
                </p:cNvPr>
                <p:cNvSpPr/>
                <p:nvPr/>
              </p:nvSpPr>
              <p:spPr bwMode="auto">
                <a:xfrm>
                  <a:off x="1487488" y="2532063"/>
                  <a:ext cx="0" cy="0"/>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73">
                  <a:extLst>
                    <a:ext uri="{FF2B5EF4-FFF2-40B4-BE49-F238E27FC236}">
                      <a16:creationId xmlns:a16="http://schemas.microsoft.com/office/drawing/2014/main" id="{42FF3299-2D1B-4286-9EED-61958537F461}"/>
                    </a:ext>
                  </a:extLst>
                </p:cNvPr>
                <p:cNvSpPr/>
                <p:nvPr/>
              </p:nvSpPr>
              <p:spPr bwMode="auto">
                <a:xfrm>
                  <a:off x="1482725" y="2532063"/>
                  <a:ext cx="9525" cy="7938"/>
                </a:xfrm>
                <a:custGeom>
                  <a:avLst/>
                  <a:gdLst>
                    <a:gd name="T0" fmla="*/ 8 w 9"/>
                    <a:gd name="T1" fmla="*/ 1 h 8"/>
                    <a:gd name="T2" fmla="*/ 9 w 9"/>
                    <a:gd name="T3" fmla="*/ 0 h 8"/>
                    <a:gd name="T4" fmla="*/ 5 w 9"/>
                    <a:gd name="T5" fmla="*/ 4 h 8"/>
                    <a:gd name="T6" fmla="*/ 8 w 9"/>
                    <a:gd name="T7" fmla="*/ 1 h 8"/>
                  </a:gdLst>
                  <a:ahLst/>
                  <a:cxnLst>
                    <a:cxn ang="0">
                      <a:pos x="T0" y="T1"/>
                    </a:cxn>
                    <a:cxn ang="0">
                      <a:pos x="T2" y="T3"/>
                    </a:cxn>
                    <a:cxn ang="0">
                      <a:pos x="T4" y="T5"/>
                    </a:cxn>
                    <a:cxn ang="0">
                      <a:pos x="T6" y="T7"/>
                    </a:cxn>
                  </a:cxnLst>
                  <a:rect l="0" t="0" r="r" b="b"/>
                  <a:pathLst>
                    <a:path w="9" h="8">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Rectangle 474">
                  <a:extLst>
                    <a:ext uri="{FF2B5EF4-FFF2-40B4-BE49-F238E27FC236}">
                      <a16:creationId xmlns:a16="http://schemas.microsoft.com/office/drawing/2014/main" id="{50120CAD-A47B-4BC6-8AD1-35A6565D9EF3}"/>
                    </a:ext>
                  </a:extLst>
                </p:cNvPr>
                <p:cNvSpPr>
                  <a:spLocks noChangeArrowheads="1"/>
                </p:cNvSpPr>
                <p:nvPr/>
              </p:nvSpPr>
              <p:spPr bwMode="auto">
                <a:xfrm>
                  <a:off x="1492250" y="2535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9" name="Freeform 475">
                  <a:extLst>
                    <a:ext uri="{FF2B5EF4-FFF2-40B4-BE49-F238E27FC236}">
                      <a16:creationId xmlns:a16="http://schemas.microsoft.com/office/drawing/2014/main" id="{923A27F1-AFA7-4C07-8D59-CB58C15E90D0}"/>
                    </a:ext>
                  </a:extLst>
                </p:cNvPr>
                <p:cNvSpPr/>
                <p:nvPr/>
              </p:nvSpPr>
              <p:spPr bwMode="auto">
                <a:xfrm>
                  <a:off x="1497013" y="2535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a:extLst>
                  <a:ext uri="{FF2B5EF4-FFF2-40B4-BE49-F238E27FC236}">
                    <a16:creationId xmlns:a16="http://schemas.microsoft.com/office/drawing/2014/main" id="{DBD56BDB-5683-47F6-B53B-25E345EBAE95}"/>
                  </a:ext>
                </a:extLst>
              </p:cNvPr>
              <p:cNvGrpSpPr/>
              <p:nvPr/>
            </p:nvGrpSpPr>
            <p:grpSpPr>
              <a:xfrm>
                <a:off x="817563" y="2030413"/>
                <a:ext cx="765175" cy="765175"/>
                <a:chOff x="817563" y="2030413"/>
                <a:chExt cx="765175" cy="765175"/>
              </a:xfrm>
              <a:grpFill/>
            </p:grpSpPr>
            <p:grpSp>
              <p:nvGrpSpPr>
                <p:cNvPr id="14" name="Group 407">
                  <a:extLst>
                    <a:ext uri="{FF2B5EF4-FFF2-40B4-BE49-F238E27FC236}">
                      <a16:creationId xmlns:a16="http://schemas.microsoft.com/office/drawing/2014/main" id="{C4A6B1F2-ADED-48B8-A28A-DFFF383DFE8C}"/>
                    </a:ext>
                  </a:extLst>
                </p:cNvPr>
                <p:cNvGrpSpPr/>
                <p:nvPr/>
              </p:nvGrpSpPr>
              <p:grpSpPr bwMode="auto">
                <a:xfrm>
                  <a:off x="817563" y="2030413"/>
                  <a:ext cx="765175" cy="763588"/>
                  <a:chOff x="515" y="1279"/>
                  <a:chExt cx="482" cy="481"/>
                </a:xfrm>
                <a:grpFill/>
              </p:grpSpPr>
              <p:sp>
                <p:nvSpPr>
                  <p:cNvPr id="137" name="Freeform 207">
                    <a:extLst>
                      <a:ext uri="{FF2B5EF4-FFF2-40B4-BE49-F238E27FC236}">
                        <a16:creationId xmlns:a16="http://schemas.microsoft.com/office/drawing/2014/main" id="{ABEF3BE1-C24C-4CFA-A25C-6D23A8E2D1D0}"/>
                      </a:ext>
                    </a:extLst>
                  </p:cNvPr>
                  <p:cNvSpPr/>
                  <p:nvPr/>
                </p:nvSpPr>
                <p:spPr bwMode="auto">
                  <a:xfrm>
                    <a:off x="652" y="1424"/>
                    <a:ext cx="7" cy="4"/>
                  </a:xfrm>
                  <a:custGeom>
                    <a:avLst/>
                    <a:gdLst>
                      <a:gd name="T0" fmla="*/ 4 w 11"/>
                      <a:gd name="T1" fmla="*/ 0 h 7"/>
                      <a:gd name="T2" fmla="*/ 1 w 11"/>
                      <a:gd name="T3" fmla="*/ 5 h 7"/>
                      <a:gd name="T4" fmla="*/ 2 w 11"/>
                      <a:gd name="T5" fmla="*/ 7 h 7"/>
                      <a:gd name="T6" fmla="*/ 10 w 11"/>
                      <a:gd name="T7" fmla="*/ 7 h 7"/>
                      <a:gd name="T8" fmla="*/ 11 w 11"/>
                      <a:gd name="T9" fmla="*/ 6 h 7"/>
                      <a:gd name="T10" fmla="*/ 11 w 11"/>
                      <a:gd name="T11" fmla="*/ 2 h 7"/>
                      <a:gd name="T12" fmla="*/ 10 w 11"/>
                      <a:gd name="T13" fmla="*/ 0 h 7"/>
                      <a:gd name="T14" fmla="*/ 4 w 11"/>
                      <a:gd name="T15" fmla="*/ 0 h 7"/>
                      <a:gd name="T16" fmla="*/ 3 w 11"/>
                      <a:gd name="T17" fmla="*/ 3 h 7"/>
                      <a:gd name="T18" fmla="*/ 3 w 11"/>
                      <a:gd name="T19" fmla="*/ 2 h 7"/>
                      <a:gd name="T20" fmla="*/ 2 w 11"/>
                      <a:gd name="T21" fmla="*/ 3 h 7"/>
                      <a:gd name="T22" fmla="*/ 4 w 11"/>
                      <a:gd name="T23" fmla="*/ 5 h 7"/>
                      <a:gd name="T24" fmla="*/ 6 w 11"/>
                      <a:gd name="T25" fmla="*/ 5 h 7"/>
                      <a:gd name="T26" fmla="*/ 4 w 11"/>
                      <a:gd name="T27" fmla="*/ 2 h 7"/>
                      <a:gd name="T28" fmla="*/ 2 w 11"/>
                      <a:gd name="T29" fmla="*/ 3 h 7"/>
                      <a:gd name="T30" fmla="*/ 3 w 11"/>
                      <a:gd name="T31" fmla="*/ 6 h 7"/>
                      <a:gd name="T32" fmla="*/ 7 w 11"/>
                      <a:gd name="T33" fmla="*/ 6 h 7"/>
                      <a:gd name="T34" fmla="*/ 8 w 11"/>
                      <a:gd name="T35" fmla="*/ 3 h 7"/>
                      <a:gd name="T36" fmla="*/ 8 w 11"/>
                      <a:gd name="T37" fmla="*/ 3 h 7"/>
                      <a:gd name="T38" fmla="*/ 5 w 11"/>
                      <a:gd name="T39" fmla="*/ 4 h 7"/>
                      <a:gd name="T40" fmla="*/ 7 w 11"/>
                      <a:gd name="T41" fmla="*/ 6 h 7"/>
                      <a:gd name="T42" fmla="*/ 7 w 11"/>
                      <a:gd name="T43" fmla="*/ 3 h 7"/>
                      <a:gd name="T44" fmla="*/ 3 w 11"/>
                      <a:gd name="T45" fmla="*/ 3 h 7"/>
                      <a:gd name="T46" fmla="*/ 4 w 11"/>
                      <a:gd name="T47" fmla="*/ 6 h 7"/>
                      <a:gd name="T48" fmla="*/ 6 w 11"/>
                      <a:gd name="T49" fmla="*/ 5 h 7"/>
                      <a:gd name="T50" fmla="*/ 4 w 11"/>
                      <a:gd name="T51" fmla="*/ 2 h 7"/>
                      <a:gd name="T52" fmla="*/ 3 w 11"/>
                      <a:gd name="T53" fmla="*/ 3 h 7"/>
                      <a:gd name="T54" fmla="*/ 5 w 11"/>
                      <a:gd name="T55" fmla="*/ 5 h 7"/>
                      <a:gd name="T56" fmla="*/ 4 w 11"/>
                      <a:gd name="T57" fmla="*/ 0 h 7"/>
                      <a:gd name="T58" fmla="*/ 4 w 11"/>
                      <a:gd name="T59" fmla="*/ 3 h 7"/>
                      <a:gd name="T60" fmla="*/ 10 w 11"/>
                      <a:gd name="T61" fmla="*/ 3 h 7"/>
                      <a:gd name="T62" fmla="*/ 8 w 11"/>
                      <a:gd name="T63" fmla="*/ 2 h 7"/>
                      <a:gd name="T64" fmla="*/ 8 w 11"/>
                      <a:gd name="T65" fmla="*/ 6 h 7"/>
                      <a:gd name="T66" fmla="*/ 10 w 11"/>
                      <a:gd name="T67" fmla="*/ 4 h 7"/>
                      <a:gd name="T68" fmla="*/ 2 w 11"/>
                      <a:gd name="T69" fmla="*/ 4 h 7"/>
                      <a:gd name="T70" fmla="*/ 3 w 11"/>
                      <a:gd name="T71" fmla="*/ 5 h 7"/>
                      <a:gd name="T72" fmla="*/ 4 w 11"/>
                      <a:gd name="T73" fmla="*/ 2 h 7"/>
                      <a:gd name="T74" fmla="*/ 4 w 11"/>
                      <a:gd name="T7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7">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8">
                    <a:extLst>
                      <a:ext uri="{FF2B5EF4-FFF2-40B4-BE49-F238E27FC236}">
                        <a16:creationId xmlns:a16="http://schemas.microsoft.com/office/drawing/2014/main" id="{9402AF1C-95E1-4CBD-9DCA-F86F8C80059A}"/>
                      </a:ext>
                    </a:extLst>
                  </p:cNvPr>
                  <p:cNvSpPr/>
                  <p:nvPr/>
                </p:nvSpPr>
                <p:spPr bwMode="auto">
                  <a:xfrm>
                    <a:off x="654" y="1424"/>
                    <a:ext cx="3" cy="3"/>
                  </a:xfrm>
                  <a:custGeom>
                    <a:avLst/>
                    <a:gdLst>
                      <a:gd name="T0" fmla="*/ 3 w 5"/>
                      <a:gd name="T1" fmla="*/ 3 h 4"/>
                      <a:gd name="T2" fmla="*/ 3 w 5"/>
                      <a:gd name="T3" fmla="*/ 3 h 4"/>
                      <a:gd name="T4" fmla="*/ 2 w 5"/>
                      <a:gd name="T5" fmla="*/ 3 h 4"/>
                      <a:gd name="T6" fmla="*/ 2 w 5"/>
                      <a:gd name="T7" fmla="*/ 3 h 4"/>
                      <a:gd name="T8" fmla="*/ 2 w 5"/>
                      <a:gd name="T9" fmla="*/ 2 h 4"/>
                      <a:gd name="T10" fmla="*/ 2 w 5"/>
                      <a:gd name="T11" fmla="*/ 3 h 4"/>
                      <a:gd name="T12" fmla="*/ 5 w 5"/>
                      <a:gd name="T13" fmla="*/ 2 h 4"/>
                      <a:gd name="T14" fmla="*/ 2 w 5"/>
                      <a:gd name="T15" fmla="*/ 1 h 4"/>
                      <a:gd name="T16" fmla="*/ 3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09">
                    <a:extLst>
                      <a:ext uri="{FF2B5EF4-FFF2-40B4-BE49-F238E27FC236}">
                        <a16:creationId xmlns:a16="http://schemas.microsoft.com/office/drawing/2014/main" id="{70372613-3BE5-43B6-8573-D3D64AD7966F}"/>
                      </a:ext>
                    </a:extLst>
                  </p:cNvPr>
                  <p:cNvSpPr/>
                  <p:nvPr/>
                </p:nvSpPr>
                <p:spPr bwMode="auto">
                  <a:xfrm>
                    <a:off x="647" y="1402"/>
                    <a:ext cx="20" cy="22"/>
                  </a:xfrm>
                  <a:custGeom>
                    <a:avLst/>
                    <a:gdLst>
                      <a:gd name="T0" fmla="*/ 4 w 30"/>
                      <a:gd name="T1" fmla="*/ 21 h 32"/>
                      <a:gd name="T2" fmla="*/ 8 w 30"/>
                      <a:gd name="T3" fmla="*/ 20 h 32"/>
                      <a:gd name="T4" fmla="*/ 6 w 30"/>
                      <a:gd name="T5" fmla="*/ 19 h 32"/>
                      <a:gd name="T6" fmla="*/ 13 w 30"/>
                      <a:gd name="T7" fmla="*/ 30 h 32"/>
                      <a:gd name="T8" fmla="*/ 23 w 30"/>
                      <a:gd name="T9" fmla="*/ 24 h 32"/>
                      <a:gd name="T10" fmla="*/ 11 w 30"/>
                      <a:gd name="T11" fmla="*/ 16 h 32"/>
                      <a:gd name="T12" fmla="*/ 6 w 30"/>
                      <a:gd name="T13" fmla="*/ 12 h 32"/>
                      <a:gd name="T14" fmla="*/ 14 w 30"/>
                      <a:gd name="T15" fmla="*/ 8 h 32"/>
                      <a:gd name="T16" fmla="*/ 28 w 30"/>
                      <a:gd name="T17" fmla="*/ 10 h 32"/>
                      <a:gd name="T18" fmla="*/ 29 w 30"/>
                      <a:gd name="T19" fmla="*/ 8 h 32"/>
                      <a:gd name="T20" fmla="*/ 29 w 30"/>
                      <a:gd name="T21" fmla="*/ 5 h 32"/>
                      <a:gd name="T22" fmla="*/ 27 w 30"/>
                      <a:gd name="T23" fmla="*/ 4 h 32"/>
                      <a:gd name="T24" fmla="*/ 5 w 30"/>
                      <a:gd name="T25" fmla="*/ 7 h 32"/>
                      <a:gd name="T26" fmla="*/ 8 w 30"/>
                      <a:gd name="T27" fmla="*/ 9 h 32"/>
                      <a:gd name="T28" fmla="*/ 12 w 30"/>
                      <a:gd name="T29" fmla="*/ 6 h 32"/>
                      <a:gd name="T30" fmla="*/ 12 w 30"/>
                      <a:gd name="T31" fmla="*/ 3 h 32"/>
                      <a:gd name="T32" fmla="*/ 3 w 30"/>
                      <a:gd name="T33" fmla="*/ 7 h 32"/>
                      <a:gd name="T34" fmla="*/ 5 w 30"/>
                      <a:gd name="T35" fmla="*/ 9 h 32"/>
                      <a:gd name="T36" fmla="*/ 21 w 30"/>
                      <a:gd name="T37" fmla="*/ 7 h 32"/>
                      <a:gd name="T38" fmla="*/ 29 w 30"/>
                      <a:gd name="T39" fmla="*/ 8 h 32"/>
                      <a:gd name="T40" fmla="*/ 28 w 30"/>
                      <a:gd name="T41" fmla="*/ 6 h 32"/>
                      <a:gd name="T42" fmla="*/ 28 w 30"/>
                      <a:gd name="T43" fmla="*/ 6 h 32"/>
                      <a:gd name="T44" fmla="*/ 26 w 30"/>
                      <a:gd name="T45" fmla="*/ 8 h 32"/>
                      <a:gd name="T46" fmla="*/ 27 w 30"/>
                      <a:gd name="T47" fmla="*/ 8 h 32"/>
                      <a:gd name="T48" fmla="*/ 27 w 30"/>
                      <a:gd name="T49" fmla="*/ 6 h 32"/>
                      <a:gd name="T50" fmla="*/ 15 w 30"/>
                      <a:gd name="T51" fmla="*/ 3 h 32"/>
                      <a:gd name="T52" fmla="*/ 4 w 30"/>
                      <a:gd name="T53" fmla="*/ 7 h 32"/>
                      <a:gd name="T54" fmla="*/ 5 w 30"/>
                      <a:gd name="T55" fmla="*/ 9 h 32"/>
                      <a:gd name="T56" fmla="*/ 12 w 30"/>
                      <a:gd name="T57" fmla="*/ 6 h 32"/>
                      <a:gd name="T58" fmla="*/ 12 w 30"/>
                      <a:gd name="T59" fmla="*/ 3 h 32"/>
                      <a:gd name="T60" fmla="*/ 5 w 30"/>
                      <a:gd name="T61" fmla="*/ 8 h 32"/>
                      <a:gd name="T62" fmla="*/ 8 w 30"/>
                      <a:gd name="T63" fmla="*/ 9 h 32"/>
                      <a:gd name="T64" fmla="*/ 28 w 30"/>
                      <a:gd name="T65" fmla="*/ 7 h 32"/>
                      <a:gd name="T66" fmla="*/ 26 w 30"/>
                      <a:gd name="T67" fmla="*/ 6 h 32"/>
                      <a:gd name="T68" fmla="*/ 27 w 30"/>
                      <a:gd name="T69" fmla="*/ 8 h 32"/>
                      <a:gd name="T70" fmla="*/ 28 w 30"/>
                      <a:gd name="T71" fmla="*/ 7 h 32"/>
                      <a:gd name="T72" fmla="*/ 3 w 30"/>
                      <a:gd name="T73" fmla="*/ 12 h 32"/>
                      <a:gd name="T74" fmla="*/ 13 w 30"/>
                      <a:gd name="T75" fmla="*/ 19 h 32"/>
                      <a:gd name="T76" fmla="*/ 16 w 30"/>
                      <a:gd name="T77" fmla="*/ 20 h 32"/>
                      <a:gd name="T78" fmla="*/ 16 w 30"/>
                      <a:gd name="T79" fmla="*/ 28 h 32"/>
                      <a:gd name="T80" fmla="*/ 9 w 30"/>
                      <a:gd name="T81" fmla="*/ 19 h 32"/>
                      <a:gd name="T82" fmla="*/ 7 w 30"/>
                      <a:gd name="T83" fmla="*/ 18 h 32"/>
                      <a:gd name="T84" fmla="*/ 4 w 30"/>
                      <a:gd name="T85" fmla="*/ 18 h 32"/>
                      <a:gd name="T86" fmla="*/ 4 w 30"/>
                      <a:gd name="T8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2">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0">
                    <a:extLst>
                      <a:ext uri="{FF2B5EF4-FFF2-40B4-BE49-F238E27FC236}">
                        <a16:creationId xmlns:a16="http://schemas.microsoft.com/office/drawing/2014/main" id="{DAF1695A-8470-435B-9295-6E0DB6908736}"/>
                      </a:ext>
                    </a:extLst>
                  </p:cNvPr>
                  <p:cNvSpPr/>
                  <p:nvPr/>
                </p:nvSpPr>
                <p:spPr bwMode="auto">
                  <a:xfrm>
                    <a:off x="649" y="1415"/>
                    <a:ext cx="16" cy="10"/>
                  </a:xfrm>
                  <a:custGeom>
                    <a:avLst/>
                    <a:gdLst>
                      <a:gd name="T0" fmla="*/ 0 w 24"/>
                      <a:gd name="T1" fmla="*/ 2 h 15"/>
                      <a:gd name="T2" fmla="*/ 9 w 24"/>
                      <a:gd name="T3" fmla="*/ 14 h 15"/>
                      <a:gd name="T4" fmla="*/ 10 w 24"/>
                      <a:gd name="T5" fmla="*/ 12 h 15"/>
                      <a:gd name="T6" fmla="*/ 5 w 24"/>
                      <a:gd name="T7" fmla="*/ 2 h 15"/>
                      <a:gd name="T8" fmla="*/ 2 w 24"/>
                      <a:gd name="T9" fmla="*/ 2 h 15"/>
                      <a:gd name="T10" fmla="*/ 12 w 24"/>
                      <a:gd name="T11" fmla="*/ 13 h 15"/>
                      <a:gd name="T12" fmla="*/ 24 w 24"/>
                      <a:gd name="T13" fmla="*/ 4 h 15"/>
                      <a:gd name="T14" fmla="*/ 21 w 24"/>
                      <a:gd name="T15" fmla="*/ 4 h 15"/>
                      <a:gd name="T16" fmla="*/ 5 w 24"/>
                      <a:gd name="T17" fmla="*/ 2 h 15"/>
                      <a:gd name="T18" fmla="*/ 2 w 24"/>
                      <a:gd name="T19" fmla="*/ 2 h 15"/>
                      <a:gd name="T20" fmla="*/ 8 w 24"/>
                      <a:gd name="T21" fmla="*/ 14 h 15"/>
                      <a:gd name="T22" fmla="*/ 9 w 24"/>
                      <a:gd name="T23" fmla="*/ 12 h 15"/>
                      <a:gd name="T24" fmla="*/ 3 w 24"/>
                      <a:gd name="T25" fmla="*/ 2 h 15"/>
                      <a:gd name="T26" fmla="*/ 0 w 24"/>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11">
                    <a:extLst>
                      <a:ext uri="{FF2B5EF4-FFF2-40B4-BE49-F238E27FC236}">
                        <a16:creationId xmlns:a16="http://schemas.microsoft.com/office/drawing/2014/main" id="{253BB634-7489-4C9C-A642-D22B7B429374}"/>
                      </a:ext>
                    </a:extLst>
                  </p:cNvPr>
                  <p:cNvSpPr/>
                  <p:nvPr/>
                </p:nvSpPr>
                <p:spPr bwMode="auto">
                  <a:xfrm>
                    <a:off x="817" y="1326"/>
                    <a:ext cx="18" cy="28"/>
                  </a:xfrm>
                  <a:custGeom>
                    <a:avLst/>
                    <a:gdLst>
                      <a:gd name="T0" fmla="*/ 27 w 28"/>
                      <a:gd name="T1" fmla="*/ 8 h 42"/>
                      <a:gd name="T2" fmla="*/ 5 w 28"/>
                      <a:gd name="T3" fmla="*/ 8 h 42"/>
                      <a:gd name="T4" fmla="*/ 13 w 28"/>
                      <a:gd name="T5" fmla="*/ 18 h 42"/>
                      <a:gd name="T6" fmla="*/ 21 w 28"/>
                      <a:gd name="T7" fmla="*/ 28 h 42"/>
                      <a:gd name="T8" fmla="*/ 12 w 28"/>
                      <a:gd name="T9" fmla="*/ 37 h 42"/>
                      <a:gd name="T10" fmla="*/ 5 w 28"/>
                      <a:gd name="T11" fmla="*/ 24 h 42"/>
                      <a:gd name="T12" fmla="*/ 2 w 28"/>
                      <a:gd name="T13" fmla="*/ 23 h 42"/>
                      <a:gd name="T14" fmla="*/ 10 w 28"/>
                      <a:gd name="T15" fmla="*/ 40 h 42"/>
                      <a:gd name="T16" fmla="*/ 24 w 28"/>
                      <a:gd name="T17" fmla="*/ 30 h 42"/>
                      <a:gd name="T18" fmla="*/ 14 w 28"/>
                      <a:gd name="T19" fmla="*/ 16 h 42"/>
                      <a:gd name="T20" fmla="*/ 11 w 28"/>
                      <a:gd name="T21" fmla="*/ 6 h 42"/>
                      <a:gd name="T22" fmla="*/ 24 w 28"/>
                      <a:gd name="T23" fmla="*/ 8 h 42"/>
                      <a:gd name="T24" fmla="*/ 27 w 28"/>
                      <a:gd name="T2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12">
                    <a:extLst>
                      <a:ext uri="{FF2B5EF4-FFF2-40B4-BE49-F238E27FC236}">
                        <a16:creationId xmlns:a16="http://schemas.microsoft.com/office/drawing/2014/main" id="{41604E05-A581-42CE-8A49-5570168C1704}"/>
                      </a:ext>
                    </a:extLst>
                  </p:cNvPr>
                  <p:cNvSpPr/>
                  <p:nvPr/>
                </p:nvSpPr>
                <p:spPr bwMode="auto">
                  <a:xfrm>
                    <a:off x="817" y="1322"/>
                    <a:ext cx="14" cy="35"/>
                  </a:xfrm>
                  <a:custGeom>
                    <a:avLst/>
                    <a:gdLst>
                      <a:gd name="T0" fmla="*/ 17 w 21"/>
                      <a:gd name="T1" fmla="*/ 2 h 53"/>
                      <a:gd name="T2" fmla="*/ 0 w 21"/>
                      <a:gd name="T3" fmla="*/ 50 h 53"/>
                      <a:gd name="T4" fmla="*/ 3 w 21"/>
                      <a:gd name="T5" fmla="*/ 51 h 53"/>
                      <a:gd name="T6" fmla="*/ 20 w 21"/>
                      <a:gd name="T7" fmla="*/ 3 h 53"/>
                      <a:gd name="T8" fmla="*/ 17 w 21"/>
                      <a:gd name="T9" fmla="*/ 2 h 53"/>
                    </a:gdLst>
                    <a:ahLst/>
                    <a:cxnLst>
                      <a:cxn ang="0">
                        <a:pos x="T0" y="T1"/>
                      </a:cxn>
                      <a:cxn ang="0">
                        <a:pos x="T2" y="T3"/>
                      </a:cxn>
                      <a:cxn ang="0">
                        <a:pos x="T4" y="T5"/>
                      </a:cxn>
                      <a:cxn ang="0">
                        <a:pos x="T6" y="T7"/>
                      </a:cxn>
                      <a:cxn ang="0">
                        <a:pos x="T8" y="T9"/>
                      </a:cxn>
                    </a:cxnLst>
                    <a:rect l="0" t="0" r="r" b="b"/>
                    <a:pathLst>
                      <a:path w="21" h="53">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13">
                    <a:extLst>
                      <a:ext uri="{FF2B5EF4-FFF2-40B4-BE49-F238E27FC236}">
                        <a16:creationId xmlns:a16="http://schemas.microsoft.com/office/drawing/2014/main" id="{1795648E-3888-45C6-AA87-B617D3FAF93C}"/>
                      </a:ext>
                    </a:extLst>
                  </p:cNvPr>
                  <p:cNvSpPr/>
                  <p:nvPr/>
                </p:nvSpPr>
                <p:spPr bwMode="auto">
                  <a:xfrm>
                    <a:off x="820" y="1324"/>
                    <a:ext cx="13" cy="33"/>
                  </a:xfrm>
                  <a:custGeom>
                    <a:avLst/>
                    <a:gdLst>
                      <a:gd name="T0" fmla="*/ 20 w 20"/>
                      <a:gd name="T1" fmla="*/ 2 h 50"/>
                      <a:gd name="T2" fmla="*/ 19 w 20"/>
                      <a:gd name="T3" fmla="*/ 1 h 50"/>
                      <a:gd name="T4" fmla="*/ 17 w 20"/>
                      <a:gd name="T5" fmla="*/ 1 h 50"/>
                      <a:gd name="T6" fmla="*/ 10 w 20"/>
                      <a:gd name="T7" fmla="*/ 20 h 50"/>
                      <a:gd name="T8" fmla="*/ 6 w 20"/>
                      <a:gd name="T9" fmla="*/ 33 h 50"/>
                      <a:gd name="T10" fmla="*/ 1 w 20"/>
                      <a:gd name="T11" fmla="*/ 47 h 50"/>
                      <a:gd name="T12" fmla="*/ 3 w 20"/>
                      <a:gd name="T13" fmla="*/ 48 h 50"/>
                      <a:gd name="T14" fmla="*/ 3 w 20"/>
                      <a:gd name="T15" fmla="*/ 48 h 50"/>
                      <a:gd name="T16" fmla="*/ 0 w 20"/>
                      <a:gd name="T17" fmla="*/ 48 h 50"/>
                      <a:gd name="T18" fmla="*/ 0 w 20"/>
                      <a:gd name="T19" fmla="*/ 48 h 50"/>
                      <a:gd name="T20" fmla="*/ 2 w 20"/>
                      <a:gd name="T21" fmla="*/ 49 h 50"/>
                      <a:gd name="T22" fmla="*/ 4 w 20"/>
                      <a:gd name="T23" fmla="*/ 45 h 50"/>
                      <a:gd name="T24" fmla="*/ 10 w 20"/>
                      <a:gd name="T25" fmla="*/ 30 h 50"/>
                      <a:gd name="T26" fmla="*/ 19 w 20"/>
                      <a:gd name="T27" fmla="*/ 2 h 50"/>
                      <a:gd name="T28" fmla="*/ 17 w 20"/>
                      <a:gd name="T29" fmla="*/ 2 h 50"/>
                      <a:gd name="T30" fmla="*/ 17 w 20"/>
                      <a:gd name="T31" fmla="*/ 2 h 50"/>
                      <a:gd name="T32" fmla="*/ 20 w 20"/>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14">
                    <a:extLst>
                      <a:ext uri="{FF2B5EF4-FFF2-40B4-BE49-F238E27FC236}">
                        <a16:creationId xmlns:a16="http://schemas.microsoft.com/office/drawing/2014/main" id="{6714E4D9-322B-4395-8D4D-AE7D14402F5E}"/>
                      </a:ext>
                    </a:extLst>
                  </p:cNvPr>
                  <p:cNvSpPr/>
                  <p:nvPr/>
                </p:nvSpPr>
                <p:spPr bwMode="auto">
                  <a:xfrm>
                    <a:off x="544" y="1510"/>
                    <a:ext cx="26" cy="40"/>
                  </a:xfrm>
                  <a:custGeom>
                    <a:avLst/>
                    <a:gdLst>
                      <a:gd name="T0" fmla="*/ 27 w 39"/>
                      <a:gd name="T1" fmla="*/ 57 h 60"/>
                      <a:gd name="T2" fmla="*/ 16 w 39"/>
                      <a:gd name="T3" fmla="*/ 36 h 60"/>
                      <a:gd name="T4" fmla="*/ 5 w 39"/>
                      <a:gd name="T5" fmla="*/ 22 h 60"/>
                      <a:gd name="T6" fmla="*/ 18 w 39"/>
                      <a:gd name="T7" fmla="*/ 4 h 60"/>
                      <a:gd name="T8" fmla="*/ 33 w 39"/>
                      <a:gd name="T9" fmla="*/ 30 h 60"/>
                      <a:gd name="T10" fmla="*/ 23 w 39"/>
                      <a:gd name="T11" fmla="*/ 57 h 60"/>
                      <a:gd name="T12" fmla="*/ 26 w 39"/>
                      <a:gd name="T13" fmla="*/ 57 h 60"/>
                      <a:gd name="T14" fmla="*/ 37 w 39"/>
                      <a:gd name="T15" fmla="*/ 16 h 60"/>
                      <a:gd name="T16" fmla="*/ 15 w 39"/>
                      <a:gd name="T17" fmla="*/ 1 h 60"/>
                      <a:gd name="T18" fmla="*/ 2 w 39"/>
                      <a:gd name="T19" fmla="*/ 20 h 60"/>
                      <a:gd name="T20" fmla="*/ 9 w 39"/>
                      <a:gd name="T21" fmla="*/ 34 h 60"/>
                      <a:gd name="T22" fmla="*/ 21 w 39"/>
                      <a:gd name="T23" fmla="*/ 48 h 60"/>
                      <a:gd name="T24" fmla="*/ 24 w 39"/>
                      <a:gd name="T25" fmla="*/ 59 h 60"/>
                      <a:gd name="T26" fmla="*/ 27 w 39"/>
                      <a:gd name="T2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0">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15">
                    <a:extLst>
                      <a:ext uri="{FF2B5EF4-FFF2-40B4-BE49-F238E27FC236}">
                        <a16:creationId xmlns:a16="http://schemas.microsoft.com/office/drawing/2014/main" id="{E06976AC-3B2A-4D9E-96E6-EDFF8FDF5F93}"/>
                      </a:ext>
                    </a:extLst>
                  </p:cNvPr>
                  <p:cNvSpPr/>
                  <p:nvPr/>
                </p:nvSpPr>
                <p:spPr bwMode="auto">
                  <a:xfrm>
                    <a:off x="549" y="1514"/>
                    <a:ext cx="16" cy="17"/>
                  </a:xfrm>
                  <a:custGeom>
                    <a:avLst/>
                    <a:gdLst>
                      <a:gd name="T0" fmla="*/ 11 w 24"/>
                      <a:gd name="T1" fmla="*/ 22 h 25"/>
                      <a:gd name="T2" fmla="*/ 8 w 24"/>
                      <a:gd name="T3" fmla="*/ 5 h 25"/>
                      <a:gd name="T4" fmla="*/ 20 w 24"/>
                      <a:gd name="T5" fmla="*/ 11 h 25"/>
                      <a:gd name="T6" fmla="*/ 6 w 24"/>
                      <a:gd name="T7" fmla="*/ 19 h 25"/>
                      <a:gd name="T8" fmla="*/ 5 w 24"/>
                      <a:gd name="T9" fmla="*/ 22 h 25"/>
                      <a:gd name="T10" fmla="*/ 23 w 24"/>
                      <a:gd name="T11" fmla="*/ 13 h 25"/>
                      <a:gd name="T12" fmla="*/ 10 w 24"/>
                      <a:gd name="T13" fmla="*/ 1 h 25"/>
                      <a:gd name="T14" fmla="*/ 0 w 24"/>
                      <a:gd name="T15" fmla="*/ 13 h 25"/>
                      <a:gd name="T16" fmla="*/ 11 w 24"/>
                      <a:gd name="T17" fmla="*/ 25 h 25"/>
                      <a:gd name="T18" fmla="*/ 11 w 24"/>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16">
                    <a:extLst>
                      <a:ext uri="{FF2B5EF4-FFF2-40B4-BE49-F238E27FC236}">
                        <a16:creationId xmlns:a16="http://schemas.microsoft.com/office/drawing/2014/main" id="{40F17A52-64F5-446D-81C5-1A72FDAE9533}"/>
                      </a:ext>
                    </a:extLst>
                  </p:cNvPr>
                  <p:cNvSpPr/>
                  <p:nvPr/>
                </p:nvSpPr>
                <p:spPr bwMode="auto">
                  <a:xfrm>
                    <a:off x="549" y="1516"/>
                    <a:ext cx="14" cy="14"/>
                  </a:xfrm>
                  <a:custGeom>
                    <a:avLst/>
                    <a:gdLst>
                      <a:gd name="T0" fmla="*/ 4 w 21"/>
                      <a:gd name="T1" fmla="*/ 5 h 21"/>
                      <a:gd name="T2" fmla="*/ 7 w 21"/>
                      <a:gd name="T3" fmla="*/ 7 h 21"/>
                      <a:gd name="T4" fmla="*/ 5 w 21"/>
                      <a:gd name="T5" fmla="*/ 15 h 21"/>
                      <a:gd name="T6" fmla="*/ 4 w 21"/>
                      <a:gd name="T7" fmla="*/ 14 h 21"/>
                      <a:gd name="T8" fmla="*/ 8 w 21"/>
                      <a:gd name="T9" fmla="*/ 6 h 21"/>
                      <a:gd name="T10" fmla="*/ 12 w 21"/>
                      <a:gd name="T11" fmla="*/ 6 h 21"/>
                      <a:gd name="T12" fmla="*/ 9 w 21"/>
                      <a:gd name="T13" fmla="*/ 18 h 21"/>
                      <a:gd name="T14" fmla="*/ 8 w 21"/>
                      <a:gd name="T15" fmla="*/ 15 h 21"/>
                      <a:gd name="T16" fmla="*/ 13 w 21"/>
                      <a:gd name="T17" fmla="*/ 4 h 21"/>
                      <a:gd name="T18" fmla="*/ 17 w 21"/>
                      <a:gd name="T19" fmla="*/ 3 h 21"/>
                      <a:gd name="T20" fmla="*/ 12 w 21"/>
                      <a:gd name="T21" fmla="*/ 5 h 21"/>
                      <a:gd name="T22" fmla="*/ 11 w 21"/>
                      <a:gd name="T23" fmla="*/ 3 h 21"/>
                      <a:gd name="T24" fmla="*/ 9 w 21"/>
                      <a:gd name="T25" fmla="*/ 10 h 21"/>
                      <a:gd name="T26" fmla="*/ 9 w 21"/>
                      <a:gd name="T27" fmla="*/ 14 h 21"/>
                      <a:gd name="T28" fmla="*/ 12 w 21"/>
                      <a:gd name="T29" fmla="*/ 14 h 21"/>
                      <a:gd name="T30" fmla="*/ 13 w 21"/>
                      <a:gd name="T31" fmla="*/ 13 h 21"/>
                      <a:gd name="T32" fmla="*/ 18 w 21"/>
                      <a:gd name="T33" fmla="*/ 9 h 21"/>
                      <a:gd name="T34" fmla="*/ 17 w 21"/>
                      <a:gd name="T35" fmla="*/ 11 h 21"/>
                      <a:gd name="T36" fmla="*/ 15 w 21"/>
                      <a:gd name="T37" fmla="*/ 8 h 21"/>
                      <a:gd name="T38" fmla="*/ 7 w 21"/>
                      <a:gd name="T39" fmla="*/ 10 h 21"/>
                      <a:gd name="T40" fmla="*/ 7 w 21"/>
                      <a:gd name="T41" fmla="*/ 10 h 21"/>
                      <a:gd name="T42" fmla="*/ 8 w 21"/>
                      <a:gd name="T43" fmla="*/ 14 h 21"/>
                      <a:gd name="T44" fmla="*/ 12 w 21"/>
                      <a:gd name="T45" fmla="*/ 1 h 21"/>
                      <a:gd name="T46" fmla="*/ 17 w 21"/>
                      <a:gd name="T47" fmla="*/ 4 h 21"/>
                      <a:gd name="T48" fmla="*/ 18 w 21"/>
                      <a:gd name="T49" fmla="*/ 10 h 21"/>
                      <a:gd name="T50" fmla="*/ 20 w 21"/>
                      <a:gd name="T51" fmla="*/ 10 h 21"/>
                      <a:gd name="T52" fmla="*/ 21 w 21"/>
                      <a:gd name="T53" fmla="*/ 8 h 21"/>
                      <a:gd name="T54" fmla="*/ 18 w 21"/>
                      <a:gd name="T55" fmla="*/ 8 h 21"/>
                      <a:gd name="T56" fmla="*/ 18 w 21"/>
                      <a:gd name="T57" fmla="*/ 13 h 21"/>
                      <a:gd name="T58" fmla="*/ 15 w 21"/>
                      <a:gd name="T59" fmla="*/ 13 h 21"/>
                      <a:gd name="T60" fmla="*/ 17 w 21"/>
                      <a:gd name="T61" fmla="*/ 6 h 21"/>
                      <a:gd name="T62" fmla="*/ 16 w 21"/>
                      <a:gd name="T63" fmla="*/ 5 h 21"/>
                      <a:gd name="T64" fmla="*/ 11 w 21"/>
                      <a:gd name="T65" fmla="*/ 5 h 21"/>
                      <a:gd name="T66" fmla="*/ 10 w 21"/>
                      <a:gd name="T67" fmla="*/ 13 h 21"/>
                      <a:gd name="T68" fmla="*/ 13 w 21"/>
                      <a:gd name="T69" fmla="*/ 3 h 21"/>
                      <a:gd name="T70" fmla="*/ 14 w 21"/>
                      <a:gd name="T71" fmla="*/ 6 h 21"/>
                      <a:gd name="T72" fmla="*/ 9 w 21"/>
                      <a:gd name="T73" fmla="*/ 17 h 21"/>
                      <a:gd name="T74" fmla="*/ 5 w 21"/>
                      <a:gd name="T75" fmla="*/ 17 h 21"/>
                      <a:gd name="T76" fmla="*/ 8 w 21"/>
                      <a:gd name="T77" fmla="*/ 5 h 21"/>
                      <a:gd name="T78" fmla="*/ 10 w 21"/>
                      <a:gd name="T79" fmla="*/ 4 h 21"/>
                      <a:gd name="T80" fmla="*/ 5 w 21"/>
                      <a:gd name="T81" fmla="*/ 14 h 21"/>
                      <a:gd name="T82" fmla="*/ 1 w 21"/>
                      <a:gd name="T83" fmla="*/ 13 h 21"/>
                      <a:gd name="T84" fmla="*/ 4 w 21"/>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17">
                    <a:extLst>
                      <a:ext uri="{FF2B5EF4-FFF2-40B4-BE49-F238E27FC236}">
                        <a16:creationId xmlns:a16="http://schemas.microsoft.com/office/drawing/2014/main" id="{84C1EAAB-5236-4619-B9C9-E3885806DC67}"/>
                      </a:ext>
                    </a:extLst>
                  </p:cNvPr>
                  <p:cNvSpPr/>
                  <p:nvPr/>
                </p:nvSpPr>
                <p:spPr bwMode="auto">
                  <a:xfrm>
                    <a:off x="530" y="1583"/>
                    <a:ext cx="36" cy="52"/>
                  </a:xfrm>
                  <a:custGeom>
                    <a:avLst/>
                    <a:gdLst>
                      <a:gd name="T0" fmla="*/ 30 w 54"/>
                      <a:gd name="T1" fmla="*/ 2 h 78"/>
                      <a:gd name="T2" fmla="*/ 7 w 54"/>
                      <a:gd name="T3" fmla="*/ 11 h 78"/>
                      <a:gd name="T4" fmla="*/ 5 w 54"/>
                      <a:gd name="T5" fmla="*/ 47 h 78"/>
                      <a:gd name="T6" fmla="*/ 30 w 54"/>
                      <a:gd name="T7" fmla="*/ 74 h 78"/>
                      <a:gd name="T8" fmla="*/ 54 w 54"/>
                      <a:gd name="T9" fmla="*/ 63 h 78"/>
                      <a:gd name="T10" fmla="*/ 54 w 54"/>
                      <a:gd name="T11" fmla="*/ 61 h 78"/>
                      <a:gd name="T12" fmla="*/ 43 w 54"/>
                      <a:gd name="T13" fmla="*/ 50 h 78"/>
                      <a:gd name="T14" fmla="*/ 40 w 54"/>
                      <a:gd name="T15" fmla="*/ 51 h 78"/>
                      <a:gd name="T16" fmla="*/ 17 w 54"/>
                      <a:gd name="T17" fmla="*/ 34 h 78"/>
                      <a:gd name="T18" fmla="*/ 29 w 54"/>
                      <a:gd name="T19" fmla="*/ 20 h 78"/>
                      <a:gd name="T20" fmla="*/ 27 w 54"/>
                      <a:gd name="T21" fmla="*/ 4 h 78"/>
                      <a:gd name="T22" fmla="*/ 25 w 54"/>
                      <a:gd name="T23" fmla="*/ 4 h 78"/>
                      <a:gd name="T24" fmla="*/ 24 w 54"/>
                      <a:gd name="T25" fmla="*/ 20 h 78"/>
                      <a:gd name="T26" fmla="*/ 20 w 54"/>
                      <a:gd name="T27" fmla="*/ 22 h 78"/>
                      <a:gd name="T28" fmla="*/ 15 w 54"/>
                      <a:gd name="T29" fmla="*/ 31 h 78"/>
                      <a:gd name="T30" fmla="*/ 26 w 54"/>
                      <a:gd name="T31" fmla="*/ 55 h 78"/>
                      <a:gd name="T32" fmla="*/ 38 w 54"/>
                      <a:gd name="T33" fmla="*/ 55 h 78"/>
                      <a:gd name="T34" fmla="*/ 49 w 54"/>
                      <a:gd name="T35" fmla="*/ 60 h 78"/>
                      <a:gd name="T36" fmla="*/ 48 w 54"/>
                      <a:gd name="T37" fmla="*/ 68 h 78"/>
                      <a:gd name="T38" fmla="*/ 21 w 54"/>
                      <a:gd name="T39" fmla="*/ 67 h 78"/>
                      <a:gd name="T40" fmla="*/ 5 w 54"/>
                      <a:gd name="T41" fmla="*/ 33 h 78"/>
                      <a:gd name="T42" fmla="*/ 9 w 54"/>
                      <a:gd name="T43" fmla="*/ 12 h 78"/>
                      <a:gd name="T44" fmla="*/ 30 w 54"/>
                      <a:gd name="T45" fmla="*/ 5 h 78"/>
                      <a:gd name="T46" fmla="*/ 30 w 54"/>
                      <a:gd name="T4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8">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18">
                    <a:extLst>
                      <a:ext uri="{FF2B5EF4-FFF2-40B4-BE49-F238E27FC236}">
                        <a16:creationId xmlns:a16="http://schemas.microsoft.com/office/drawing/2014/main" id="{2424B88F-C5C3-4F36-A9DF-620FE8A53184}"/>
                      </a:ext>
                    </a:extLst>
                  </p:cNvPr>
                  <p:cNvSpPr/>
                  <p:nvPr/>
                </p:nvSpPr>
                <p:spPr bwMode="auto">
                  <a:xfrm>
                    <a:off x="547" y="1585"/>
                    <a:ext cx="5" cy="14"/>
                  </a:xfrm>
                  <a:custGeom>
                    <a:avLst/>
                    <a:gdLst>
                      <a:gd name="T0" fmla="*/ 3 w 8"/>
                      <a:gd name="T1" fmla="*/ 0 h 21"/>
                      <a:gd name="T2" fmla="*/ 3 w 8"/>
                      <a:gd name="T3" fmla="*/ 0 h 21"/>
                      <a:gd name="T4" fmla="*/ 1 w 8"/>
                      <a:gd name="T5" fmla="*/ 1 h 21"/>
                      <a:gd name="T6" fmla="*/ 1 w 8"/>
                      <a:gd name="T7" fmla="*/ 2 h 21"/>
                      <a:gd name="T8" fmla="*/ 2 w 8"/>
                      <a:gd name="T9" fmla="*/ 3 h 21"/>
                      <a:gd name="T10" fmla="*/ 5 w 8"/>
                      <a:gd name="T11" fmla="*/ 12 h 21"/>
                      <a:gd name="T12" fmla="*/ 5 w 8"/>
                      <a:gd name="T13" fmla="*/ 16 h 21"/>
                      <a:gd name="T14" fmla="*/ 2 w 8"/>
                      <a:gd name="T15" fmla="*/ 18 h 21"/>
                      <a:gd name="T16" fmla="*/ 2 w 8"/>
                      <a:gd name="T17" fmla="*/ 21 h 21"/>
                      <a:gd name="T18" fmla="*/ 8 w 8"/>
                      <a:gd name="T19" fmla="*/ 15 h 21"/>
                      <a:gd name="T20" fmla="*/ 4 w 8"/>
                      <a:gd name="T21" fmla="*/ 1 h 21"/>
                      <a:gd name="T22" fmla="*/ 4 w 8"/>
                      <a:gd name="T23" fmla="*/ 2 h 21"/>
                      <a:gd name="T24" fmla="*/ 4 w 8"/>
                      <a:gd name="T25" fmla="*/ 2 h 21"/>
                      <a:gd name="T26" fmla="*/ 2 w 8"/>
                      <a:gd name="T27" fmla="*/ 3 h 21"/>
                      <a:gd name="T28" fmla="*/ 3 w 8"/>
                      <a:gd name="T29" fmla="*/ 3 h 21"/>
                      <a:gd name="T30" fmla="*/ 3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19">
                    <a:extLst>
                      <a:ext uri="{FF2B5EF4-FFF2-40B4-BE49-F238E27FC236}">
                        <a16:creationId xmlns:a16="http://schemas.microsoft.com/office/drawing/2014/main" id="{EE5EFE77-FA70-4928-A525-08D7C9CA851B}"/>
                      </a:ext>
                    </a:extLst>
                  </p:cNvPr>
                  <p:cNvSpPr/>
                  <p:nvPr/>
                </p:nvSpPr>
                <p:spPr bwMode="auto">
                  <a:xfrm>
                    <a:off x="548" y="1585"/>
                    <a:ext cx="2" cy="3"/>
                  </a:xfrm>
                  <a:custGeom>
                    <a:avLst/>
                    <a:gdLst>
                      <a:gd name="T0" fmla="*/ 0 w 3"/>
                      <a:gd name="T1" fmla="*/ 2 h 4"/>
                      <a:gd name="T2" fmla="*/ 0 w 3"/>
                      <a:gd name="T3" fmla="*/ 2 h 4"/>
                      <a:gd name="T4" fmla="*/ 3 w 3"/>
                      <a:gd name="T5" fmla="*/ 2 h 4"/>
                      <a:gd name="T6" fmla="*/ 3 w 3"/>
                      <a:gd name="T7" fmla="*/ 2 h 4"/>
                      <a:gd name="T8" fmla="*/ 0 w 3"/>
                      <a:gd name="T9" fmla="*/ 2 h 4"/>
                      <a:gd name="T10" fmla="*/ 0 w 3"/>
                      <a:gd name="T11" fmla="*/ 2 h 4"/>
                      <a:gd name="T12" fmla="*/ 3 w 3"/>
                      <a:gd name="T13" fmla="*/ 2 h 4"/>
                      <a:gd name="T14" fmla="*/ 3 w 3"/>
                      <a:gd name="T15" fmla="*/ 2 h 4"/>
                      <a:gd name="T16" fmla="*/ 0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0">
                    <a:extLst>
                      <a:ext uri="{FF2B5EF4-FFF2-40B4-BE49-F238E27FC236}">
                        <a16:creationId xmlns:a16="http://schemas.microsoft.com/office/drawing/2014/main" id="{B837F2D5-84D2-4F80-BCB4-9E8CBA3776B8}"/>
                      </a:ext>
                    </a:extLst>
                  </p:cNvPr>
                  <p:cNvSpPr/>
                  <p:nvPr/>
                </p:nvSpPr>
                <p:spPr bwMode="auto">
                  <a:xfrm>
                    <a:off x="556" y="1615"/>
                    <a:ext cx="13" cy="12"/>
                  </a:xfrm>
                  <a:custGeom>
                    <a:avLst/>
                    <a:gdLst>
                      <a:gd name="T0" fmla="*/ 3 w 20"/>
                      <a:gd name="T1" fmla="*/ 7 h 19"/>
                      <a:gd name="T2" fmla="*/ 6 w 20"/>
                      <a:gd name="T3" fmla="*/ 2 h 19"/>
                      <a:gd name="T4" fmla="*/ 4 w 20"/>
                      <a:gd name="T5" fmla="*/ 3 h 19"/>
                      <a:gd name="T6" fmla="*/ 17 w 20"/>
                      <a:gd name="T7" fmla="*/ 13 h 19"/>
                      <a:gd name="T8" fmla="*/ 17 w 20"/>
                      <a:gd name="T9" fmla="*/ 11 h 19"/>
                      <a:gd name="T10" fmla="*/ 14 w 20"/>
                      <a:gd name="T11" fmla="*/ 16 h 19"/>
                      <a:gd name="T12" fmla="*/ 17 w 20"/>
                      <a:gd name="T13" fmla="*/ 16 h 19"/>
                      <a:gd name="T14" fmla="*/ 12 w 20"/>
                      <a:gd name="T15" fmla="*/ 11 h 19"/>
                      <a:gd name="T16" fmla="*/ 10 w 20"/>
                      <a:gd name="T17" fmla="*/ 13 h 19"/>
                      <a:gd name="T18" fmla="*/ 13 w 20"/>
                      <a:gd name="T19" fmla="*/ 14 h 19"/>
                      <a:gd name="T20" fmla="*/ 15 w 20"/>
                      <a:gd name="T21" fmla="*/ 12 h 19"/>
                      <a:gd name="T22" fmla="*/ 14 w 20"/>
                      <a:gd name="T23" fmla="*/ 10 h 19"/>
                      <a:gd name="T24" fmla="*/ 13 w 20"/>
                      <a:gd name="T25" fmla="*/ 12 h 19"/>
                      <a:gd name="T26" fmla="*/ 14 w 20"/>
                      <a:gd name="T27" fmla="*/ 13 h 19"/>
                      <a:gd name="T28" fmla="*/ 16 w 20"/>
                      <a:gd name="T29" fmla="*/ 11 h 19"/>
                      <a:gd name="T30" fmla="*/ 12 w 20"/>
                      <a:gd name="T31" fmla="*/ 9 h 19"/>
                      <a:gd name="T32" fmla="*/ 11 w 20"/>
                      <a:gd name="T33" fmla="*/ 12 h 19"/>
                      <a:gd name="T34" fmla="*/ 12 w 20"/>
                      <a:gd name="T35" fmla="*/ 13 h 19"/>
                      <a:gd name="T36" fmla="*/ 14 w 20"/>
                      <a:gd name="T37" fmla="*/ 11 h 19"/>
                      <a:gd name="T38" fmla="*/ 12 w 20"/>
                      <a:gd name="T39" fmla="*/ 10 h 19"/>
                      <a:gd name="T40" fmla="*/ 10 w 20"/>
                      <a:gd name="T41" fmla="*/ 12 h 19"/>
                      <a:gd name="T42" fmla="*/ 14 w 20"/>
                      <a:gd name="T43" fmla="*/ 18 h 19"/>
                      <a:gd name="T44" fmla="*/ 17 w 20"/>
                      <a:gd name="T45" fmla="*/ 18 h 19"/>
                      <a:gd name="T46" fmla="*/ 19 w 20"/>
                      <a:gd name="T47" fmla="*/ 13 h 19"/>
                      <a:gd name="T48" fmla="*/ 19 w 20"/>
                      <a:gd name="T49" fmla="*/ 11 h 19"/>
                      <a:gd name="T50" fmla="*/ 5 w 20"/>
                      <a:gd name="T51" fmla="*/ 0 h 19"/>
                      <a:gd name="T52" fmla="*/ 3 w 20"/>
                      <a:gd name="T53" fmla="*/ 1 h 19"/>
                      <a:gd name="T54" fmla="*/ 1 w 20"/>
                      <a:gd name="T55" fmla="*/ 5 h 19"/>
                      <a:gd name="T56" fmla="*/ 3 w 20"/>
                      <a:gd name="T5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9">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21">
                    <a:extLst>
                      <a:ext uri="{FF2B5EF4-FFF2-40B4-BE49-F238E27FC236}">
                        <a16:creationId xmlns:a16="http://schemas.microsoft.com/office/drawing/2014/main" id="{63780544-BC03-4A6F-8213-FF3CB493880E}"/>
                      </a:ext>
                    </a:extLst>
                  </p:cNvPr>
                  <p:cNvSpPr/>
                  <p:nvPr/>
                </p:nvSpPr>
                <p:spPr bwMode="auto">
                  <a:xfrm>
                    <a:off x="564" y="1622"/>
                    <a:ext cx="3" cy="3"/>
                  </a:xfrm>
                  <a:custGeom>
                    <a:avLst/>
                    <a:gdLst>
                      <a:gd name="T0" fmla="*/ 3 w 5"/>
                      <a:gd name="T1" fmla="*/ 4 h 5"/>
                      <a:gd name="T2" fmla="*/ 3 w 5"/>
                      <a:gd name="T3" fmla="*/ 3 h 5"/>
                      <a:gd name="T4" fmla="*/ 1 w 5"/>
                      <a:gd name="T5" fmla="*/ 2 h 5"/>
                      <a:gd name="T6" fmla="*/ 1 w 5"/>
                      <a:gd name="T7" fmla="*/ 2 h 5"/>
                      <a:gd name="T8" fmla="*/ 4 w 5"/>
                      <a:gd name="T9" fmla="*/ 3 h 5"/>
                      <a:gd name="T10" fmla="*/ 4 w 5"/>
                      <a:gd name="T11" fmla="*/ 2 h 5"/>
                      <a:gd name="T12" fmla="*/ 2 w 5"/>
                      <a:gd name="T13" fmla="*/ 2 h 5"/>
                      <a:gd name="T14" fmla="*/ 2 w 5"/>
                      <a:gd name="T15" fmla="*/ 2 h 5"/>
                      <a:gd name="T16" fmla="*/ 5 w 5"/>
                      <a:gd name="T17" fmla="*/ 2 h 5"/>
                      <a:gd name="T18" fmla="*/ 5 w 5"/>
                      <a:gd name="T19" fmla="*/ 0 h 5"/>
                      <a:gd name="T20" fmla="*/ 3 w 5"/>
                      <a:gd name="T21" fmla="*/ 0 h 5"/>
                      <a:gd name="T22" fmla="*/ 1 w 5"/>
                      <a:gd name="T23" fmla="*/ 1 h 5"/>
                      <a:gd name="T24" fmla="*/ 4 w 5"/>
                      <a:gd name="T25" fmla="*/ 2 h 5"/>
                      <a:gd name="T26" fmla="*/ 4 w 5"/>
                      <a:gd name="T27" fmla="*/ 1 h 5"/>
                      <a:gd name="T28" fmla="*/ 2 w 5"/>
                      <a:gd name="T29" fmla="*/ 0 h 5"/>
                      <a:gd name="T30" fmla="*/ 0 w 5"/>
                      <a:gd name="T31" fmla="*/ 3 h 5"/>
                      <a:gd name="T32" fmla="*/ 3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22">
                    <a:extLst>
                      <a:ext uri="{FF2B5EF4-FFF2-40B4-BE49-F238E27FC236}">
                        <a16:creationId xmlns:a16="http://schemas.microsoft.com/office/drawing/2014/main" id="{C8BB7759-1DE3-4EE2-8C25-1BE17870DF3F}"/>
                      </a:ext>
                    </a:extLst>
                  </p:cNvPr>
                  <p:cNvSpPr/>
                  <p:nvPr/>
                </p:nvSpPr>
                <p:spPr bwMode="auto">
                  <a:xfrm>
                    <a:off x="553" y="1618"/>
                    <a:ext cx="13" cy="13"/>
                  </a:xfrm>
                  <a:custGeom>
                    <a:avLst/>
                    <a:gdLst>
                      <a:gd name="T0" fmla="*/ 1 w 20"/>
                      <a:gd name="T1" fmla="*/ 3 h 19"/>
                      <a:gd name="T2" fmla="*/ 17 w 20"/>
                      <a:gd name="T3" fmla="*/ 17 h 19"/>
                      <a:gd name="T4" fmla="*/ 18 w 20"/>
                      <a:gd name="T5" fmla="*/ 15 h 19"/>
                      <a:gd name="T6" fmla="*/ 3 w 20"/>
                      <a:gd name="T7" fmla="*/ 1 h 19"/>
                      <a:gd name="T8" fmla="*/ 1 w 20"/>
                      <a:gd name="T9" fmla="*/ 3 h 19"/>
                    </a:gdLst>
                    <a:ahLst/>
                    <a:cxnLst>
                      <a:cxn ang="0">
                        <a:pos x="T0" y="T1"/>
                      </a:cxn>
                      <a:cxn ang="0">
                        <a:pos x="T2" y="T3"/>
                      </a:cxn>
                      <a:cxn ang="0">
                        <a:pos x="T4" y="T5"/>
                      </a:cxn>
                      <a:cxn ang="0">
                        <a:pos x="T6" y="T7"/>
                      </a:cxn>
                      <a:cxn ang="0">
                        <a:pos x="T8" y="T9"/>
                      </a:cxn>
                    </a:cxnLst>
                    <a:rect l="0" t="0" r="r" b="b"/>
                    <a:pathLst>
                      <a:path w="20" h="19">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23">
                    <a:extLst>
                      <a:ext uri="{FF2B5EF4-FFF2-40B4-BE49-F238E27FC236}">
                        <a16:creationId xmlns:a16="http://schemas.microsoft.com/office/drawing/2014/main" id="{E910C3EE-547F-48F3-961D-F16B4A8B315D}"/>
                      </a:ext>
                    </a:extLst>
                  </p:cNvPr>
                  <p:cNvSpPr/>
                  <p:nvPr/>
                </p:nvSpPr>
                <p:spPr bwMode="auto">
                  <a:xfrm>
                    <a:off x="542" y="1585"/>
                    <a:ext cx="6" cy="14"/>
                  </a:xfrm>
                  <a:custGeom>
                    <a:avLst/>
                    <a:gdLst>
                      <a:gd name="T0" fmla="*/ 8 w 8"/>
                      <a:gd name="T1" fmla="*/ 19 h 21"/>
                      <a:gd name="T2" fmla="*/ 6 w 8"/>
                      <a:gd name="T3" fmla="*/ 11 h 21"/>
                      <a:gd name="T4" fmla="*/ 3 w 8"/>
                      <a:gd name="T5" fmla="*/ 2 h 21"/>
                      <a:gd name="T6" fmla="*/ 0 w 8"/>
                      <a:gd name="T7" fmla="*/ 2 h 21"/>
                      <a:gd name="T8" fmla="*/ 3 w 8"/>
                      <a:gd name="T9" fmla="*/ 10 h 21"/>
                      <a:gd name="T10" fmla="*/ 5 w 8"/>
                      <a:gd name="T11" fmla="*/ 20 h 21"/>
                      <a:gd name="T12" fmla="*/ 8 w 8"/>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24">
                    <a:extLst>
                      <a:ext uri="{FF2B5EF4-FFF2-40B4-BE49-F238E27FC236}">
                        <a16:creationId xmlns:a16="http://schemas.microsoft.com/office/drawing/2014/main" id="{73EC6736-8093-439E-B187-B4C904402428}"/>
                      </a:ext>
                    </a:extLst>
                  </p:cNvPr>
                  <p:cNvSpPr/>
                  <p:nvPr/>
                </p:nvSpPr>
                <p:spPr bwMode="auto">
                  <a:xfrm>
                    <a:off x="936" y="1544"/>
                    <a:ext cx="43" cy="44"/>
                  </a:xfrm>
                  <a:custGeom>
                    <a:avLst/>
                    <a:gdLst>
                      <a:gd name="T0" fmla="*/ 42 w 65"/>
                      <a:gd name="T1" fmla="*/ 16 h 65"/>
                      <a:gd name="T2" fmla="*/ 22 w 65"/>
                      <a:gd name="T3" fmla="*/ 24 h 65"/>
                      <a:gd name="T4" fmla="*/ 19 w 65"/>
                      <a:gd name="T5" fmla="*/ 40 h 65"/>
                      <a:gd name="T6" fmla="*/ 32 w 65"/>
                      <a:gd name="T7" fmla="*/ 41 h 65"/>
                      <a:gd name="T8" fmla="*/ 43 w 65"/>
                      <a:gd name="T9" fmla="*/ 16 h 65"/>
                      <a:gd name="T10" fmla="*/ 40 w 65"/>
                      <a:gd name="T11" fmla="*/ 16 h 65"/>
                      <a:gd name="T12" fmla="*/ 50 w 65"/>
                      <a:gd name="T13" fmla="*/ 43 h 65"/>
                      <a:gd name="T14" fmla="*/ 63 w 65"/>
                      <a:gd name="T15" fmla="*/ 22 h 65"/>
                      <a:gd name="T16" fmla="*/ 46 w 65"/>
                      <a:gd name="T17" fmla="*/ 4 h 65"/>
                      <a:gd name="T18" fmla="*/ 4 w 65"/>
                      <a:gd name="T19" fmla="*/ 33 h 65"/>
                      <a:gd name="T20" fmla="*/ 52 w 65"/>
                      <a:gd name="T21" fmla="*/ 49 h 65"/>
                      <a:gd name="T22" fmla="*/ 50 w 65"/>
                      <a:gd name="T23" fmla="*/ 47 h 65"/>
                      <a:gd name="T24" fmla="*/ 10 w 65"/>
                      <a:gd name="T25" fmla="*/ 40 h 65"/>
                      <a:gd name="T26" fmla="*/ 33 w 65"/>
                      <a:gd name="T27" fmla="*/ 6 h 65"/>
                      <a:gd name="T28" fmla="*/ 56 w 65"/>
                      <a:gd name="T29" fmla="*/ 12 h 65"/>
                      <a:gd name="T30" fmla="*/ 49 w 65"/>
                      <a:gd name="T31" fmla="*/ 40 h 65"/>
                      <a:gd name="T32" fmla="*/ 43 w 65"/>
                      <a:gd name="T33" fmla="*/ 16 h 65"/>
                      <a:gd name="T34" fmla="*/ 40 w 65"/>
                      <a:gd name="T35" fmla="*/ 16 h 65"/>
                      <a:gd name="T36" fmla="*/ 32 w 65"/>
                      <a:gd name="T37" fmla="*/ 37 h 65"/>
                      <a:gd name="T38" fmla="*/ 28 w 65"/>
                      <a:gd name="T39" fmla="*/ 40 h 65"/>
                      <a:gd name="T40" fmla="*/ 26 w 65"/>
                      <a:gd name="T41" fmla="*/ 23 h 65"/>
                      <a:gd name="T42" fmla="*/ 42 w 65"/>
                      <a:gd name="T43" fmla="*/ 18 h 65"/>
                      <a:gd name="T44" fmla="*/ 42 w 65"/>
                      <a:gd name="T4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25">
                    <a:extLst>
                      <a:ext uri="{FF2B5EF4-FFF2-40B4-BE49-F238E27FC236}">
                        <a16:creationId xmlns:a16="http://schemas.microsoft.com/office/drawing/2014/main" id="{881D0B03-4A93-4670-B9C8-EC034F7CB1BD}"/>
                      </a:ext>
                    </a:extLst>
                  </p:cNvPr>
                  <p:cNvSpPr/>
                  <p:nvPr/>
                </p:nvSpPr>
                <p:spPr bwMode="auto">
                  <a:xfrm>
                    <a:off x="960" y="1515"/>
                    <a:ext cx="35" cy="20"/>
                  </a:xfrm>
                  <a:custGeom>
                    <a:avLst/>
                    <a:gdLst>
                      <a:gd name="T0" fmla="*/ 4 w 52"/>
                      <a:gd name="T1" fmla="*/ 6 h 30"/>
                      <a:gd name="T2" fmla="*/ 31 w 52"/>
                      <a:gd name="T3" fmla="*/ 6 h 30"/>
                      <a:gd name="T4" fmla="*/ 42 w 52"/>
                      <a:gd name="T5" fmla="*/ 5 h 30"/>
                      <a:gd name="T6" fmla="*/ 40 w 52"/>
                      <a:gd name="T7" fmla="*/ 13 h 30"/>
                      <a:gd name="T8" fmla="*/ 32 w 52"/>
                      <a:gd name="T9" fmla="*/ 22 h 30"/>
                      <a:gd name="T10" fmla="*/ 29 w 52"/>
                      <a:gd name="T11" fmla="*/ 25 h 30"/>
                      <a:gd name="T12" fmla="*/ 19 w 52"/>
                      <a:gd name="T13" fmla="*/ 21 h 30"/>
                      <a:gd name="T14" fmla="*/ 2 w 52"/>
                      <a:gd name="T15" fmla="*/ 6 h 30"/>
                      <a:gd name="T16" fmla="*/ 0 w 52"/>
                      <a:gd name="T17" fmla="*/ 7 h 30"/>
                      <a:gd name="T18" fmla="*/ 24 w 52"/>
                      <a:gd name="T19" fmla="*/ 28 h 30"/>
                      <a:gd name="T20" fmla="*/ 32 w 52"/>
                      <a:gd name="T21" fmla="*/ 25 h 30"/>
                      <a:gd name="T22" fmla="*/ 51 w 52"/>
                      <a:gd name="T23" fmla="*/ 6 h 30"/>
                      <a:gd name="T24" fmla="*/ 50 w 52"/>
                      <a:gd name="T25" fmla="*/ 5 h 30"/>
                      <a:gd name="T26" fmla="*/ 3 w 52"/>
                      <a:gd name="T27" fmla="*/ 5 h 30"/>
                      <a:gd name="T28" fmla="*/ 3 w 52"/>
                      <a:gd name="T29" fmla="*/ 7 h 30"/>
                      <a:gd name="T30" fmla="*/ 4 w 52"/>
                      <a:gd name="T31" fmla="*/ 7 h 30"/>
                      <a:gd name="T32" fmla="*/ 4 w 5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0">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26">
                    <a:extLst>
                      <a:ext uri="{FF2B5EF4-FFF2-40B4-BE49-F238E27FC236}">
                        <a16:creationId xmlns:a16="http://schemas.microsoft.com/office/drawing/2014/main" id="{102862E5-7429-4C42-9F52-171D05ED1978}"/>
                      </a:ext>
                    </a:extLst>
                  </p:cNvPr>
                  <p:cNvSpPr/>
                  <p:nvPr/>
                </p:nvSpPr>
                <p:spPr bwMode="auto">
                  <a:xfrm>
                    <a:off x="960" y="1516"/>
                    <a:ext cx="37" cy="27"/>
                  </a:xfrm>
                  <a:custGeom>
                    <a:avLst/>
                    <a:gdLst>
                      <a:gd name="T0" fmla="*/ 3 w 55"/>
                      <a:gd name="T1" fmla="*/ 5 h 40"/>
                      <a:gd name="T2" fmla="*/ 2 w 55"/>
                      <a:gd name="T3" fmla="*/ 4 h 40"/>
                      <a:gd name="T4" fmla="*/ 0 w 55"/>
                      <a:gd name="T5" fmla="*/ 5 h 40"/>
                      <a:gd name="T6" fmla="*/ 2 w 55"/>
                      <a:gd name="T7" fmla="*/ 37 h 40"/>
                      <a:gd name="T8" fmla="*/ 3 w 55"/>
                      <a:gd name="T9" fmla="*/ 38 h 40"/>
                      <a:gd name="T10" fmla="*/ 34 w 55"/>
                      <a:gd name="T11" fmla="*/ 38 h 40"/>
                      <a:gd name="T12" fmla="*/ 51 w 55"/>
                      <a:gd name="T13" fmla="*/ 36 h 40"/>
                      <a:gd name="T14" fmla="*/ 53 w 55"/>
                      <a:gd name="T15" fmla="*/ 23 h 40"/>
                      <a:gd name="T16" fmla="*/ 50 w 55"/>
                      <a:gd name="T17" fmla="*/ 1 h 40"/>
                      <a:gd name="T18" fmla="*/ 48 w 55"/>
                      <a:gd name="T19" fmla="*/ 2 h 40"/>
                      <a:gd name="T20" fmla="*/ 50 w 55"/>
                      <a:gd name="T21" fmla="*/ 13 h 40"/>
                      <a:gd name="T22" fmla="*/ 51 w 55"/>
                      <a:gd name="T23" fmla="*/ 26 h 40"/>
                      <a:gd name="T24" fmla="*/ 47 w 55"/>
                      <a:gd name="T25" fmla="*/ 36 h 40"/>
                      <a:gd name="T26" fmla="*/ 30 w 55"/>
                      <a:gd name="T27" fmla="*/ 36 h 40"/>
                      <a:gd name="T28" fmla="*/ 4 w 55"/>
                      <a:gd name="T29" fmla="*/ 33 h 40"/>
                      <a:gd name="T30" fmla="*/ 3 w 55"/>
                      <a:gd name="T31" fmla="*/ 19 h 40"/>
                      <a:gd name="T32" fmla="*/ 2 w 55"/>
                      <a:gd name="T33" fmla="*/ 6 h 40"/>
                      <a:gd name="T34" fmla="*/ 3 w 55"/>
                      <a:gd name="T3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0">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27">
                    <a:extLst>
                      <a:ext uri="{FF2B5EF4-FFF2-40B4-BE49-F238E27FC236}">
                        <a16:creationId xmlns:a16="http://schemas.microsoft.com/office/drawing/2014/main" id="{4B1B47FC-C647-4127-B3C6-458C0B4899F6}"/>
                      </a:ext>
                    </a:extLst>
                  </p:cNvPr>
                  <p:cNvSpPr/>
                  <p:nvPr/>
                </p:nvSpPr>
                <p:spPr bwMode="auto">
                  <a:xfrm>
                    <a:off x="959" y="1504"/>
                    <a:ext cx="36" cy="17"/>
                  </a:xfrm>
                  <a:custGeom>
                    <a:avLst/>
                    <a:gdLst>
                      <a:gd name="T0" fmla="*/ 3 w 53"/>
                      <a:gd name="T1" fmla="*/ 25 h 26"/>
                      <a:gd name="T2" fmla="*/ 11 w 53"/>
                      <a:gd name="T3" fmla="*/ 17 h 26"/>
                      <a:gd name="T4" fmla="*/ 22 w 53"/>
                      <a:gd name="T5" fmla="*/ 7 h 26"/>
                      <a:gd name="T6" fmla="*/ 34 w 53"/>
                      <a:gd name="T7" fmla="*/ 7 h 26"/>
                      <a:gd name="T8" fmla="*/ 51 w 53"/>
                      <a:gd name="T9" fmla="*/ 22 h 26"/>
                      <a:gd name="T10" fmla="*/ 52 w 53"/>
                      <a:gd name="T11" fmla="*/ 21 h 26"/>
                      <a:gd name="T12" fmla="*/ 39 w 53"/>
                      <a:gd name="T13" fmla="*/ 9 h 26"/>
                      <a:gd name="T14" fmla="*/ 26 w 53"/>
                      <a:gd name="T15" fmla="*/ 0 h 26"/>
                      <a:gd name="T16" fmla="*/ 20 w 53"/>
                      <a:gd name="T17" fmla="*/ 6 h 26"/>
                      <a:gd name="T18" fmla="*/ 12 w 53"/>
                      <a:gd name="T19" fmla="*/ 14 h 26"/>
                      <a:gd name="T20" fmla="*/ 2 w 53"/>
                      <a:gd name="T21" fmla="*/ 24 h 26"/>
                      <a:gd name="T22" fmla="*/ 3 w 53"/>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6">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8">
                    <a:extLst>
                      <a:ext uri="{FF2B5EF4-FFF2-40B4-BE49-F238E27FC236}">
                        <a16:creationId xmlns:a16="http://schemas.microsoft.com/office/drawing/2014/main" id="{F01CB142-D641-484B-8FD6-7E6981AC5A43}"/>
                      </a:ext>
                    </a:extLst>
                  </p:cNvPr>
                  <p:cNvSpPr/>
                  <p:nvPr/>
                </p:nvSpPr>
                <p:spPr bwMode="auto">
                  <a:xfrm>
                    <a:off x="911" y="1456"/>
                    <a:ext cx="8" cy="58"/>
                  </a:xfrm>
                  <a:custGeom>
                    <a:avLst/>
                    <a:gdLst>
                      <a:gd name="T0" fmla="*/ 3 w 13"/>
                      <a:gd name="T1" fmla="*/ 2 h 87"/>
                      <a:gd name="T2" fmla="*/ 2 w 13"/>
                      <a:gd name="T3" fmla="*/ 40 h 87"/>
                      <a:gd name="T4" fmla="*/ 4 w 13"/>
                      <a:gd name="T5" fmla="*/ 82 h 87"/>
                      <a:gd name="T6" fmla="*/ 6 w 13"/>
                      <a:gd name="T7" fmla="*/ 83 h 87"/>
                      <a:gd name="T8" fmla="*/ 11 w 13"/>
                      <a:gd name="T9" fmla="*/ 76 h 87"/>
                      <a:gd name="T10" fmla="*/ 8 w 13"/>
                      <a:gd name="T11" fmla="*/ 32 h 87"/>
                      <a:gd name="T12" fmla="*/ 2 w 13"/>
                      <a:gd name="T13" fmla="*/ 2 h 87"/>
                      <a:gd name="T14" fmla="*/ 1 w 13"/>
                      <a:gd name="T15" fmla="*/ 4 h 87"/>
                      <a:gd name="T16" fmla="*/ 3 w 13"/>
                      <a:gd name="T17" fmla="*/ 6 h 87"/>
                      <a:gd name="T18" fmla="*/ 5 w 13"/>
                      <a:gd name="T19" fmla="*/ 4 h 87"/>
                      <a:gd name="T20" fmla="*/ 6 w 13"/>
                      <a:gd name="T21" fmla="*/ 32 h 87"/>
                      <a:gd name="T22" fmla="*/ 8 w 13"/>
                      <a:gd name="T23" fmla="*/ 59 h 87"/>
                      <a:gd name="T24" fmla="*/ 8 w 13"/>
                      <a:gd name="T25" fmla="*/ 71 h 87"/>
                      <a:gd name="T26" fmla="*/ 8 w 13"/>
                      <a:gd name="T27" fmla="*/ 69 h 87"/>
                      <a:gd name="T28" fmla="*/ 7 w 13"/>
                      <a:gd name="T29" fmla="*/ 39 h 87"/>
                      <a:gd name="T30" fmla="*/ 4 w 13"/>
                      <a:gd name="T31" fmla="*/ 38 h 87"/>
                      <a:gd name="T32" fmla="*/ 3 w 13"/>
                      <a:gd name="T33" fmla="*/ 63 h 87"/>
                      <a:gd name="T34" fmla="*/ 6 w 13"/>
                      <a:gd name="T35" fmla="*/ 63 h 87"/>
                      <a:gd name="T36" fmla="*/ 6 w 13"/>
                      <a:gd name="T37" fmla="*/ 51 h 87"/>
                      <a:gd name="T38" fmla="*/ 5 w 13"/>
                      <a:gd name="T39" fmla="*/ 49 h 87"/>
                      <a:gd name="T40" fmla="*/ 5 w 13"/>
                      <a:gd name="T41" fmla="*/ 81 h 87"/>
                      <a:gd name="T42" fmla="*/ 8 w 13"/>
                      <a:gd name="T43" fmla="*/ 81 h 87"/>
                      <a:gd name="T44" fmla="*/ 10 w 13"/>
                      <a:gd name="T45" fmla="*/ 52 h 87"/>
                      <a:gd name="T46" fmla="*/ 8 w 13"/>
                      <a:gd name="T47" fmla="*/ 2 h 87"/>
                      <a:gd name="T48" fmla="*/ 6 w 13"/>
                      <a:gd name="T49" fmla="*/ 1 h 87"/>
                      <a:gd name="T50" fmla="*/ 3 w 13"/>
                      <a:gd name="T51" fmla="*/ 1 h 87"/>
                      <a:gd name="T52" fmla="*/ 1 w 13"/>
                      <a:gd name="T53" fmla="*/ 3 h 87"/>
                      <a:gd name="T54" fmla="*/ 7 w 13"/>
                      <a:gd name="T55" fmla="*/ 56 h 87"/>
                      <a:gd name="T56" fmla="*/ 8 w 13"/>
                      <a:gd name="T57" fmla="*/ 76 h 87"/>
                      <a:gd name="T58" fmla="*/ 6 w 13"/>
                      <a:gd name="T59" fmla="*/ 67 h 87"/>
                      <a:gd name="T60" fmla="*/ 6 w 13"/>
                      <a:gd name="T61" fmla="*/ 58 h 87"/>
                      <a:gd name="T62" fmla="*/ 5 w 13"/>
                      <a:gd name="T63" fmla="*/ 3 h 87"/>
                      <a:gd name="T64" fmla="*/ 3 w 13"/>
                      <a:gd name="T6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87">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29">
                    <a:extLst>
                      <a:ext uri="{FF2B5EF4-FFF2-40B4-BE49-F238E27FC236}">
                        <a16:creationId xmlns:a16="http://schemas.microsoft.com/office/drawing/2014/main" id="{C71B9D6A-769F-43C1-9A96-E283978761AE}"/>
                      </a:ext>
                    </a:extLst>
                  </p:cNvPr>
                  <p:cNvSpPr/>
                  <p:nvPr/>
                </p:nvSpPr>
                <p:spPr bwMode="auto">
                  <a:xfrm>
                    <a:off x="913" y="1457"/>
                    <a:ext cx="31" cy="8"/>
                  </a:xfrm>
                  <a:custGeom>
                    <a:avLst/>
                    <a:gdLst>
                      <a:gd name="T0" fmla="*/ 1 w 47"/>
                      <a:gd name="T1" fmla="*/ 7 h 12"/>
                      <a:gd name="T2" fmla="*/ 15 w 47"/>
                      <a:gd name="T3" fmla="*/ 7 h 12"/>
                      <a:gd name="T4" fmla="*/ 30 w 47"/>
                      <a:gd name="T5" fmla="*/ 11 h 12"/>
                      <a:gd name="T6" fmla="*/ 46 w 47"/>
                      <a:gd name="T7" fmla="*/ 3 h 12"/>
                      <a:gd name="T8" fmla="*/ 44 w 47"/>
                      <a:gd name="T9" fmla="*/ 2 h 12"/>
                      <a:gd name="T10" fmla="*/ 18 w 47"/>
                      <a:gd name="T11" fmla="*/ 5 h 12"/>
                      <a:gd name="T12" fmla="*/ 2 w 47"/>
                      <a:gd name="T13" fmla="*/ 4 h 12"/>
                      <a:gd name="T14" fmla="*/ 1 w 4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0">
                    <a:extLst>
                      <a:ext uri="{FF2B5EF4-FFF2-40B4-BE49-F238E27FC236}">
                        <a16:creationId xmlns:a16="http://schemas.microsoft.com/office/drawing/2014/main" id="{843AC72F-997A-442B-B801-02B9068BFAAB}"/>
                      </a:ext>
                    </a:extLst>
                  </p:cNvPr>
                  <p:cNvSpPr/>
                  <p:nvPr/>
                </p:nvSpPr>
                <p:spPr bwMode="auto">
                  <a:xfrm>
                    <a:off x="912" y="1474"/>
                    <a:ext cx="32" cy="8"/>
                  </a:xfrm>
                  <a:custGeom>
                    <a:avLst/>
                    <a:gdLst>
                      <a:gd name="T0" fmla="*/ 3 w 48"/>
                      <a:gd name="T1" fmla="*/ 10 h 11"/>
                      <a:gd name="T2" fmla="*/ 34 w 48"/>
                      <a:gd name="T3" fmla="*/ 10 h 11"/>
                      <a:gd name="T4" fmla="*/ 47 w 48"/>
                      <a:gd name="T5" fmla="*/ 2 h 11"/>
                      <a:gd name="T6" fmla="*/ 44 w 48"/>
                      <a:gd name="T7" fmla="*/ 2 h 11"/>
                      <a:gd name="T8" fmla="*/ 19 w 48"/>
                      <a:gd name="T9" fmla="*/ 5 h 11"/>
                      <a:gd name="T10" fmla="*/ 2 w 48"/>
                      <a:gd name="T11" fmla="*/ 8 h 11"/>
                      <a:gd name="T12" fmla="*/ 3 w 48"/>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31">
                    <a:extLst>
                      <a:ext uri="{FF2B5EF4-FFF2-40B4-BE49-F238E27FC236}">
                        <a16:creationId xmlns:a16="http://schemas.microsoft.com/office/drawing/2014/main" id="{7BBB22A0-F6FF-4BA8-8CE4-9C1648A15F27}"/>
                      </a:ext>
                    </a:extLst>
                  </p:cNvPr>
                  <p:cNvSpPr/>
                  <p:nvPr/>
                </p:nvSpPr>
                <p:spPr bwMode="auto">
                  <a:xfrm>
                    <a:off x="941" y="1458"/>
                    <a:ext cx="3" cy="20"/>
                  </a:xfrm>
                  <a:custGeom>
                    <a:avLst/>
                    <a:gdLst>
                      <a:gd name="T0" fmla="*/ 1 w 5"/>
                      <a:gd name="T1" fmla="*/ 2 h 30"/>
                      <a:gd name="T2" fmla="*/ 1 w 5"/>
                      <a:gd name="T3" fmla="*/ 14 h 30"/>
                      <a:gd name="T4" fmla="*/ 1 w 5"/>
                      <a:gd name="T5" fmla="*/ 28 h 30"/>
                      <a:gd name="T6" fmla="*/ 4 w 5"/>
                      <a:gd name="T7" fmla="*/ 28 h 30"/>
                      <a:gd name="T8" fmla="*/ 4 w 5"/>
                      <a:gd name="T9" fmla="*/ 15 h 30"/>
                      <a:gd name="T10" fmla="*/ 4 w 5"/>
                      <a:gd name="T11" fmla="*/ 3 h 30"/>
                      <a:gd name="T12" fmla="*/ 1 w 5"/>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 h="30">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32">
                    <a:extLst>
                      <a:ext uri="{FF2B5EF4-FFF2-40B4-BE49-F238E27FC236}">
                        <a16:creationId xmlns:a16="http://schemas.microsoft.com/office/drawing/2014/main" id="{30D1D0DB-764F-43CA-8EA1-F493066F4704}"/>
                      </a:ext>
                    </a:extLst>
                  </p:cNvPr>
                  <p:cNvSpPr/>
                  <p:nvPr/>
                </p:nvSpPr>
                <p:spPr bwMode="auto">
                  <a:xfrm>
                    <a:off x="914" y="1460"/>
                    <a:ext cx="8" cy="4"/>
                  </a:xfrm>
                  <a:custGeom>
                    <a:avLst/>
                    <a:gdLst>
                      <a:gd name="T0" fmla="*/ 2 w 12"/>
                      <a:gd name="T1" fmla="*/ 6 h 7"/>
                      <a:gd name="T2" fmla="*/ 5 w 12"/>
                      <a:gd name="T3" fmla="*/ 6 h 7"/>
                      <a:gd name="T4" fmla="*/ 10 w 12"/>
                      <a:gd name="T5" fmla="*/ 3 h 7"/>
                      <a:gd name="T6" fmla="*/ 9 w 12"/>
                      <a:gd name="T7" fmla="*/ 1 h 7"/>
                      <a:gd name="T8" fmla="*/ 6 w 12"/>
                      <a:gd name="T9" fmla="*/ 3 h 7"/>
                      <a:gd name="T10" fmla="*/ 4 w 12"/>
                      <a:gd name="T11" fmla="*/ 3 h 7"/>
                      <a:gd name="T12" fmla="*/ 3 w 12"/>
                      <a:gd name="T13" fmla="*/ 4 h 7"/>
                      <a:gd name="T14" fmla="*/ 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33">
                    <a:extLst>
                      <a:ext uri="{FF2B5EF4-FFF2-40B4-BE49-F238E27FC236}">
                        <a16:creationId xmlns:a16="http://schemas.microsoft.com/office/drawing/2014/main" id="{D29DA50C-18F5-494E-BBCC-F8760A9BE656}"/>
                      </a:ext>
                    </a:extLst>
                  </p:cNvPr>
                  <p:cNvSpPr/>
                  <p:nvPr/>
                </p:nvSpPr>
                <p:spPr bwMode="auto">
                  <a:xfrm>
                    <a:off x="913" y="1462"/>
                    <a:ext cx="10" cy="6"/>
                  </a:xfrm>
                  <a:custGeom>
                    <a:avLst/>
                    <a:gdLst>
                      <a:gd name="T0" fmla="*/ 3 w 14"/>
                      <a:gd name="T1" fmla="*/ 9 h 9"/>
                      <a:gd name="T2" fmla="*/ 12 w 14"/>
                      <a:gd name="T3" fmla="*/ 3 h 9"/>
                      <a:gd name="T4" fmla="*/ 11 w 14"/>
                      <a:gd name="T5" fmla="*/ 1 h 9"/>
                      <a:gd name="T6" fmla="*/ 1 w 14"/>
                      <a:gd name="T7" fmla="*/ 6 h 9"/>
                      <a:gd name="T8" fmla="*/ 3 w 14"/>
                      <a:gd name="T9" fmla="*/ 9 h 9"/>
                    </a:gdLst>
                    <a:ahLst/>
                    <a:cxnLst>
                      <a:cxn ang="0">
                        <a:pos x="T0" y="T1"/>
                      </a:cxn>
                      <a:cxn ang="0">
                        <a:pos x="T2" y="T3"/>
                      </a:cxn>
                      <a:cxn ang="0">
                        <a:pos x="T4" y="T5"/>
                      </a:cxn>
                      <a:cxn ang="0">
                        <a:pos x="T6" y="T7"/>
                      </a:cxn>
                      <a:cxn ang="0">
                        <a:pos x="T8" y="T9"/>
                      </a:cxn>
                    </a:cxnLst>
                    <a:rect l="0" t="0" r="r" b="b"/>
                    <a:pathLst>
                      <a:path w="14" h="9">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34">
                    <a:extLst>
                      <a:ext uri="{FF2B5EF4-FFF2-40B4-BE49-F238E27FC236}">
                        <a16:creationId xmlns:a16="http://schemas.microsoft.com/office/drawing/2014/main" id="{D6AD0AF2-BCEF-41EF-9DB1-294FEAF360A5}"/>
                      </a:ext>
                    </a:extLst>
                  </p:cNvPr>
                  <p:cNvSpPr/>
                  <p:nvPr/>
                </p:nvSpPr>
                <p:spPr bwMode="auto">
                  <a:xfrm>
                    <a:off x="914" y="1463"/>
                    <a:ext cx="10" cy="5"/>
                  </a:xfrm>
                  <a:custGeom>
                    <a:avLst/>
                    <a:gdLst>
                      <a:gd name="T0" fmla="*/ 3 w 15"/>
                      <a:gd name="T1" fmla="*/ 8 h 8"/>
                      <a:gd name="T2" fmla="*/ 13 w 15"/>
                      <a:gd name="T3" fmla="*/ 4 h 8"/>
                      <a:gd name="T4" fmla="*/ 12 w 15"/>
                      <a:gd name="T5" fmla="*/ 1 h 8"/>
                      <a:gd name="T6" fmla="*/ 2 w 15"/>
                      <a:gd name="T7" fmla="*/ 5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35">
                    <a:extLst>
                      <a:ext uri="{FF2B5EF4-FFF2-40B4-BE49-F238E27FC236}">
                        <a16:creationId xmlns:a16="http://schemas.microsoft.com/office/drawing/2014/main" id="{4E7497FF-820C-4D66-8594-91864BDB5159}"/>
                      </a:ext>
                    </a:extLst>
                  </p:cNvPr>
                  <p:cNvSpPr/>
                  <p:nvPr/>
                </p:nvSpPr>
                <p:spPr bwMode="auto">
                  <a:xfrm>
                    <a:off x="913" y="1464"/>
                    <a:ext cx="14" cy="9"/>
                  </a:xfrm>
                  <a:custGeom>
                    <a:avLst/>
                    <a:gdLst>
                      <a:gd name="T0" fmla="*/ 3 w 21"/>
                      <a:gd name="T1" fmla="*/ 13 h 14"/>
                      <a:gd name="T2" fmla="*/ 19 w 21"/>
                      <a:gd name="T3" fmla="*/ 3 h 14"/>
                      <a:gd name="T4" fmla="*/ 18 w 21"/>
                      <a:gd name="T5" fmla="*/ 1 h 14"/>
                      <a:gd name="T6" fmla="*/ 2 w 21"/>
                      <a:gd name="T7" fmla="*/ 10 h 14"/>
                      <a:gd name="T8" fmla="*/ 3 w 21"/>
                      <a:gd name="T9" fmla="*/ 13 h 14"/>
                    </a:gdLst>
                    <a:ahLst/>
                    <a:cxnLst>
                      <a:cxn ang="0">
                        <a:pos x="T0" y="T1"/>
                      </a:cxn>
                      <a:cxn ang="0">
                        <a:pos x="T2" y="T3"/>
                      </a:cxn>
                      <a:cxn ang="0">
                        <a:pos x="T4" y="T5"/>
                      </a:cxn>
                      <a:cxn ang="0">
                        <a:pos x="T6" y="T7"/>
                      </a:cxn>
                      <a:cxn ang="0">
                        <a:pos x="T8" y="T9"/>
                      </a:cxn>
                    </a:cxnLst>
                    <a:rect l="0" t="0" r="r" b="b"/>
                    <a:pathLst>
                      <a:path w="21" h="14">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36">
                    <a:extLst>
                      <a:ext uri="{FF2B5EF4-FFF2-40B4-BE49-F238E27FC236}">
                        <a16:creationId xmlns:a16="http://schemas.microsoft.com/office/drawing/2014/main" id="{982CBEA4-17DD-44BB-AB74-E712D9A783B3}"/>
                      </a:ext>
                    </a:extLst>
                  </p:cNvPr>
                  <p:cNvSpPr/>
                  <p:nvPr/>
                </p:nvSpPr>
                <p:spPr bwMode="auto">
                  <a:xfrm>
                    <a:off x="914" y="1464"/>
                    <a:ext cx="15" cy="10"/>
                  </a:xfrm>
                  <a:custGeom>
                    <a:avLst/>
                    <a:gdLst>
                      <a:gd name="T0" fmla="*/ 3 w 23"/>
                      <a:gd name="T1" fmla="*/ 14 h 15"/>
                      <a:gd name="T2" fmla="*/ 22 w 23"/>
                      <a:gd name="T3" fmla="*/ 4 h 15"/>
                      <a:gd name="T4" fmla="*/ 20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37">
                    <a:extLst>
                      <a:ext uri="{FF2B5EF4-FFF2-40B4-BE49-F238E27FC236}">
                        <a16:creationId xmlns:a16="http://schemas.microsoft.com/office/drawing/2014/main" id="{9C3A919B-F42A-4FEC-8CC4-EDD553D8585A}"/>
                      </a:ext>
                    </a:extLst>
                  </p:cNvPr>
                  <p:cNvSpPr/>
                  <p:nvPr/>
                </p:nvSpPr>
                <p:spPr bwMode="auto">
                  <a:xfrm>
                    <a:off x="915" y="1464"/>
                    <a:ext cx="19" cy="12"/>
                  </a:xfrm>
                  <a:custGeom>
                    <a:avLst/>
                    <a:gdLst>
                      <a:gd name="T0" fmla="*/ 3 w 28"/>
                      <a:gd name="T1" fmla="*/ 16 h 17"/>
                      <a:gd name="T2" fmla="*/ 26 w 28"/>
                      <a:gd name="T3" fmla="*/ 3 h 17"/>
                      <a:gd name="T4" fmla="*/ 24 w 28"/>
                      <a:gd name="T5" fmla="*/ 1 h 17"/>
                      <a:gd name="T6" fmla="*/ 2 w 28"/>
                      <a:gd name="T7" fmla="*/ 14 h 17"/>
                      <a:gd name="T8" fmla="*/ 3 w 28"/>
                      <a:gd name="T9" fmla="*/ 16 h 17"/>
                    </a:gdLst>
                    <a:ahLst/>
                    <a:cxnLst>
                      <a:cxn ang="0">
                        <a:pos x="T0" y="T1"/>
                      </a:cxn>
                      <a:cxn ang="0">
                        <a:pos x="T2" y="T3"/>
                      </a:cxn>
                      <a:cxn ang="0">
                        <a:pos x="T4" y="T5"/>
                      </a:cxn>
                      <a:cxn ang="0">
                        <a:pos x="T6" y="T7"/>
                      </a:cxn>
                      <a:cxn ang="0">
                        <a:pos x="T8" y="T9"/>
                      </a:cxn>
                    </a:cxnLst>
                    <a:rect l="0" t="0" r="r" b="b"/>
                    <a:pathLst>
                      <a:path w="28" h="17">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38">
                    <a:extLst>
                      <a:ext uri="{FF2B5EF4-FFF2-40B4-BE49-F238E27FC236}">
                        <a16:creationId xmlns:a16="http://schemas.microsoft.com/office/drawing/2014/main" id="{B6EE7C01-FCE5-44A5-822E-D2E1A61E0797}"/>
                      </a:ext>
                    </a:extLst>
                  </p:cNvPr>
                  <p:cNvSpPr/>
                  <p:nvPr/>
                </p:nvSpPr>
                <p:spPr bwMode="auto">
                  <a:xfrm>
                    <a:off x="915" y="1468"/>
                    <a:ext cx="19" cy="12"/>
                  </a:xfrm>
                  <a:custGeom>
                    <a:avLst/>
                    <a:gdLst>
                      <a:gd name="T0" fmla="*/ 3 w 29"/>
                      <a:gd name="T1" fmla="*/ 18 h 19"/>
                      <a:gd name="T2" fmla="*/ 27 w 29"/>
                      <a:gd name="T3" fmla="*/ 3 h 19"/>
                      <a:gd name="T4" fmla="*/ 26 w 29"/>
                      <a:gd name="T5" fmla="*/ 1 h 19"/>
                      <a:gd name="T6" fmla="*/ 2 w 29"/>
                      <a:gd name="T7" fmla="*/ 15 h 19"/>
                      <a:gd name="T8" fmla="*/ 3 w 29"/>
                      <a:gd name="T9" fmla="*/ 18 h 19"/>
                    </a:gdLst>
                    <a:ahLst/>
                    <a:cxnLst>
                      <a:cxn ang="0">
                        <a:pos x="T0" y="T1"/>
                      </a:cxn>
                      <a:cxn ang="0">
                        <a:pos x="T2" y="T3"/>
                      </a:cxn>
                      <a:cxn ang="0">
                        <a:pos x="T4" y="T5"/>
                      </a:cxn>
                      <a:cxn ang="0">
                        <a:pos x="T6" y="T7"/>
                      </a:cxn>
                      <a:cxn ang="0">
                        <a:pos x="T8" y="T9"/>
                      </a:cxn>
                    </a:cxnLst>
                    <a:rect l="0" t="0" r="r" b="b"/>
                    <a:pathLst>
                      <a:path w="29" h="19">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39">
                    <a:extLst>
                      <a:ext uri="{FF2B5EF4-FFF2-40B4-BE49-F238E27FC236}">
                        <a16:creationId xmlns:a16="http://schemas.microsoft.com/office/drawing/2014/main" id="{5A2378F0-1A68-4DE8-8F2E-1A59F4754BAA}"/>
                      </a:ext>
                    </a:extLst>
                  </p:cNvPr>
                  <p:cNvSpPr/>
                  <p:nvPr/>
                </p:nvSpPr>
                <p:spPr bwMode="auto">
                  <a:xfrm>
                    <a:off x="920" y="1468"/>
                    <a:ext cx="16" cy="11"/>
                  </a:xfrm>
                  <a:custGeom>
                    <a:avLst/>
                    <a:gdLst>
                      <a:gd name="T0" fmla="*/ 3 w 24"/>
                      <a:gd name="T1" fmla="*/ 16 h 17"/>
                      <a:gd name="T2" fmla="*/ 22 w 24"/>
                      <a:gd name="T3" fmla="*/ 3 h 17"/>
                      <a:gd name="T4" fmla="*/ 21 w 24"/>
                      <a:gd name="T5" fmla="*/ 1 h 17"/>
                      <a:gd name="T6" fmla="*/ 2 w 24"/>
                      <a:gd name="T7" fmla="*/ 13 h 17"/>
                      <a:gd name="T8" fmla="*/ 3 w 24"/>
                      <a:gd name="T9" fmla="*/ 16 h 17"/>
                    </a:gdLst>
                    <a:ahLst/>
                    <a:cxnLst>
                      <a:cxn ang="0">
                        <a:pos x="T0" y="T1"/>
                      </a:cxn>
                      <a:cxn ang="0">
                        <a:pos x="T2" y="T3"/>
                      </a:cxn>
                      <a:cxn ang="0">
                        <a:pos x="T4" y="T5"/>
                      </a:cxn>
                      <a:cxn ang="0">
                        <a:pos x="T6" y="T7"/>
                      </a:cxn>
                      <a:cxn ang="0">
                        <a:pos x="T8" y="T9"/>
                      </a:cxn>
                    </a:cxnLst>
                    <a:rect l="0" t="0" r="r" b="b"/>
                    <a:pathLst>
                      <a:path w="24" h="17">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40">
                    <a:extLst>
                      <a:ext uri="{FF2B5EF4-FFF2-40B4-BE49-F238E27FC236}">
                        <a16:creationId xmlns:a16="http://schemas.microsoft.com/office/drawing/2014/main" id="{92E371C5-CCA7-4635-8B6A-13AF9C48D815}"/>
                      </a:ext>
                    </a:extLst>
                  </p:cNvPr>
                  <p:cNvSpPr/>
                  <p:nvPr/>
                </p:nvSpPr>
                <p:spPr bwMode="auto">
                  <a:xfrm>
                    <a:off x="922" y="1470"/>
                    <a:ext cx="14" cy="10"/>
                  </a:xfrm>
                  <a:custGeom>
                    <a:avLst/>
                    <a:gdLst>
                      <a:gd name="T0" fmla="*/ 3 w 21"/>
                      <a:gd name="T1" fmla="*/ 14 h 15"/>
                      <a:gd name="T2" fmla="*/ 19 w 21"/>
                      <a:gd name="T3" fmla="*/ 4 h 15"/>
                      <a:gd name="T4" fmla="*/ 18 w 21"/>
                      <a:gd name="T5" fmla="*/ 1 h 15"/>
                      <a:gd name="T6" fmla="*/ 2 w 21"/>
                      <a:gd name="T7" fmla="*/ 12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41">
                    <a:extLst>
                      <a:ext uri="{FF2B5EF4-FFF2-40B4-BE49-F238E27FC236}">
                        <a16:creationId xmlns:a16="http://schemas.microsoft.com/office/drawing/2014/main" id="{38B1A36D-6D71-413D-974C-64151556752B}"/>
                      </a:ext>
                    </a:extLst>
                  </p:cNvPr>
                  <p:cNvSpPr/>
                  <p:nvPr/>
                </p:nvSpPr>
                <p:spPr bwMode="auto">
                  <a:xfrm>
                    <a:off x="926" y="1472"/>
                    <a:ext cx="11" cy="8"/>
                  </a:xfrm>
                  <a:custGeom>
                    <a:avLst/>
                    <a:gdLst>
                      <a:gd name="T0" fmla="*/ 3 w 17"/>
                      <a:gd name="T1" fmla="*/ 12 h 13"/>
                      <a:gd name="T2" fmla="*/ 15 w 17"/>
                      <a:gd name="T3" fmla="*/ 4 h 13"/>
                      <a:gd name="T4" fmla="*/ 14 w 17"/>
                      <a:gd name="T5" fmla="*/ 1 h 13"/>
                      <a:gd name="T6" fmla="*/ 1 w 17"/>
                      <a:gd name="T7" fmla="*/ 10 h 13"/>
                      <a:gd name="T8" fmla="*/ 3 w 17"/>
                      <a:gd name="T9" fmla="*/ 12 h 13"/>
                    </a:gdLst>
                    <a:ahLst/>
                    <a:cxnLst>
                      <a:cxn ang="0">
                        <a:pos x="T0" y="T1"/>
                      </a:cxn>
                      <a:cxn ang="0">
                        <a:pos x="T2" y="T3"/>
                      </a:cxn>
                      <a:cxn ang="0">
                        <a:pos x="T4" y="T5"/>
                      </a:cxn>
                      <a:cxn ang="0">
                        <a:pos x="T6" y="T7"/>
                      </a:cxn>
                      <a:cxn ang="0">
                        <a:pos x="T8" y="T9"/>
                      </a:cxn>
                    </a:cxnLst>
                    <a:rect l="0" t="0" r="r" b="b"/>
                    <a:pathLst>
                      <a:path w="17" h="13">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42">
                    <a:extLst>
                      <a:ext uri="{FF2B5EF4-FFF2-40B4-BE49-F238E27FC236}">
                        <a16:creationId xmlns:a16="http://schemas.microsoft.com/office/drawing/2014/main" id="{BCEB1725-D41A-482B-A562-2D88EDE7A976}"/>
                      </a:ext>
                    </a:extLst>
                  </p:cNvPr>
                  <p:cNvSpPr/>
                  <p:nvPr/>
                </p:nvSpPr>
                <p:spPr bwMode="auto">
                  <a:xfrm>
                    <a:off x="929" y="1472"/>
                    <a:ext cx="11" cy="8"/>
                  </a:xfrm>
                  <a:custGeom>
                    <a:avLst/>
                    <a:gdLst>
                      <a:gd name="T0" fmla="*/ 3 w 17"/>
                      <a:gd name="T1" fmla="*/ 11 h 11"/>
                      <a:gd name="T2" fmla="*/ 15 w 17"/>
                      <a:gd name="T3" fmla="*/ 3 h 11"/>
                      <a:gd name="T4" fmla="*/ 14 w 17"/>
                      <a:gd name="T5" fmla="*/ 1 h 11"/>
                      <a:gd name="T6" fmla="*/ 2 w 17"/>
                      <a:gd name="T7" fmla="*/ 8 h 11"/>
                      <a:gd name="T8" fmla="*/ 3 w 17"/>
                      <a:gd name="T9" fmla="*/ 11 h 11"/>
                    </a:gdLst>
                    <a:ahLst/>
                    <a:cxnLst>
                      <a:cxn ang="0">
                        <a:pos x="T0" y="T1"/>
                      </a:cxn>
                      <a:cxn ang="0">
                        <a:pos x="T2" y="T3"/>
                      </a:cxn>
                      <a:cxn ang="0">
                        <a:pos x="T4" y="T5"/>
                      </a:cxn>
                      <a:cxn ang="0">
                        <a:pos x="T6" y="T7"/>
                      </a:cxn>
                      <a:cxn ang="0">
                        <a:pos x="T8" y="T9"/>
                      </a:cxn>
                    </a:cxnLst>
                    <a:rect l="0" t="0" r="r" b="b"/>
                    <a:pathLst>
                      <a:path w="17" h="11">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43">
                    <a:extLst>
                      <a:ext uri="{FF2B5EF4-FFF2-40B4-BE49-F238E27FC236}">
                        <a16:creationId xmlns:a16="http://schemas.microsoft.com/office/drawing/2014/main" id="{3EF33DF4-B687-46EC-9124-CF954256D268}"/>
                      </a:ext>
                    </a:extLst>
                  </p:cNvPr>
                  <p:cNvSpPr/>
                  <p:nvPr/>
                </p:nvSpPr>
                <p:spPr bwMode="auto">
                  <a:xfrm>
                    <a:off x="931" y="1472"/>
                    <a:ext cx="10" cy="8"/>
                  </a:xfrm>
                  <a:custGeom>
                    <a:avLst/>
                    <a:gdLst>
                      <a:gd name="T0" fmla="*/ 4 w 14"/>
                      <a:gd name="T1" fmla="*/ 10 h 11"/>
                      <a:gd name="T2" fmla="*/ 13 w 14"/>
                      <a:gd name="T3" fmla="*/ 4 h 11"/>
                      <a:gd name="T4" fmla="*/ 11 w 14"/>
                      <a:gd name="T5" fmla="*/ 1 h 11"/>
                      <a:gd name="T6" fmla="*/ 2 w 14"/>
                      <a:gd name="T7" fmla="*/ 8 h 11"/>
                      <a:gd name="T8" fmla="*/ 4 w 14"/>
                      <a:gd name="T9" fmla="*/ 10 h 11"/>
                    </a:gdLst>
                    <a:ahLst/>
                    <a:cxnLst>
                      <a:cxn ang="0">
                        <a:pos x="T0" y="T1"/>
                      </a:cxn>
                      <a:cxn ang="0">
                        <a:pos x="T2" y="T3"/>
                      </a:cxn>
                      <a:cxn ang="0">
                        <a:pos x="T4" y="T5"/>
                      </a:cxn>
                      <a:cxn ang="0">
                        <a:pos x="T6" y="T7"/>
                      </a:cxn>
                      <a:cxn ang="0">
                        <a:pos x="T8" y="T9"/>
                      </a:cxn>
                    </a:cxnLst>
                    <a:rect l="0" t="0" r="r" b="b"/>
                    <a:pathLst>
                      <a:path w="14" h="11">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44">
                    <a:extLst>
                      <a:ext uri="{FF2B5EF4-FFF2-40B4-BE49-F238E27FC236}">
                        <a16:creationId xmlns:a16="http://schemas.microsoft.com/office/drawing/2014/main" id="{D7A3F597-E5DC-4FD7-B3CD-F48174710D3B}"/>
                      </a:ext>
                    </a:extLst>
                  </p:cNvPr>
                  <p:cNvSpPr/>
                  <p:nvPr/>
                </p:nvSpPr>
                <p:spPr bwMode="auto">
                  <a:xfrm>
                    <a:off x="932" y="1474"/>
                    <a:ext cx="11" cy="6"/>
                  </a:xfrm>
                  <a:custGeom>
                    <a:avLst/>
                    <a:gdLst>
                      <a:gd name="T0" fmla="*/ 3 w 16"/>
                      <a:gd name="T1" fmla="*/ 9 h 10"/>
                      <a:gd name="T2" fmla="*/ 15 w 16"/>
                      <a:gd name="T3" fmla="*/ 3 h 10"/>
                      <a:gd name="T4" fmla="*/ 13 w 16"/>
                      <a:gd name="T5" fmla="*/ 1 h 10"/>
                      <a:gd name="T6" fmla="*/ 2 w 16"/>
                      <a:gd name="T7" fmla="*/ 7 h 10"/>
                      <a:gd name="T8" fmla="*/ 3 w 16"/>
                      <a:gd name="T9" fmla="*/ 9 h 10"/>
                    </a:gdLst>
                    <a:ahLst/>
                    <a:cxnLst>
                      <a:cxn ang="0">
                        <a:pos x="T0" y="T1"/>
                      </a:cxn>
                      <a:cxn ang="0">
                        <a:pos x="T2" y="T3"/>
                      </a:cxn>
                      <a:cxn ang="0">
                        <a:pos x="T4" y="T5"/>
                      </a:cxn>
                      <a:cxn ang="0">
                        <a:pos x="T6" y="T7"/>
                      </a:cxn>
                      <a:cxn ang="0">
                        <a:pos x="T8" y="T9"/>
                      </a:cxn>
                    </a:cxnLst>
                    <a:rect l="0" t="0" r="r" b="b"/>
                    <a:pathLst>
                      <a:path w="16" h="10">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245">
                    <a:extLst>
                      <a:ext uri="{FF2B5EF4-FFF2-40B4-BE49-F238E27FC236}">
                        <a16:creationId xmlns:a16="http://schemas.microsoft.com/office/drawing/2014/main" id="{7000F7A7-FEF3-4044-B737-673AFB554B36}"/>
                      </a:ext>
                    </a:extLst>
                  </p:cNvPr>
                  <p:cNvSpPr/>
                  <p:nvPr/>
                </p:nvSpPr>
                <p:spPr bwMode="auto">
                  <a:xfrm>
                    <a:off x="935" y="1476"/>
                    <a:ext cx="5" cy="4"/>
                  </a:xfrm>
                  <a:custGeom>
                    <a:avLst/>
                    <a:gdLst>
                      <a:gd name="T0" fmla="*/ 3 w 8"/>
                      <a:gd name="T1" fmla="*/ 6 h 7"/>
                      <a:gd name="T2" fmla="*/ 7 w 8"/>
                      <a:gd name="T3" fmla="*/ 3 h 7"/>
                      <a:gd name="T4" fmla="*/ 5 w 8"/>
                      <a:gd name="T5" fmla="*/ 1 h 7"/>
                      <a:gd name="T6" fmla="*/ 2 w 8"/>
                      <a:gd name="T7" fmla="*/ 3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246">
                    <a:extLst>
                      <a:ext uri="{FF2B5EF4-FFF2-40B4-BE49-F238E27FC236}">
                        <a16:creationId xmlns:a16="http://schemas.microsoft.com/office/drawing/2014/main" id="{45BBE071-A7FB-477C-B3BC-A75CB83A6478}"/>
                      </a:ext>
                    </a:extLst>
                  </p:cNvPr>
                  <p:cNvSpPr/>
                  <p:nvPr/>
                </p:nvSpPr>
                <p:spPr bwMode="auto">
                  <a:xfrm>
                    <a:off x="935" y="1468"/>
                    <a:ext cx="8" cy="8"/>
                  </a:xfrm>
                  <a:custGeom>
                    <a:avLst/>
                    <a:gdLst>
                      <a:gd name="T0" fmla="*/ 4 w 12"/>
                      <a:gd name="T1" fmla="*/ 10 h 12"/>
                      <a:gd name="T2" fmla="*/ 10 w 12"/>
                      <a:gd name="T3" fmla="*/ 4 h 12"/>
                      <a:gd name="T4" fmla="*/ 9 w 12"/>
                      <a:gd name="T5" fmla="*/ 1 h 12"/>
                      <a:gd name="T6" fmla="*/ 1 w 12"/>
                      <a:gd name="T7" fmla="*/ 9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47">
                    <a:extLst>
                      <a:ext uri="{FF2B5EF4-FFF2-40B4-BE49-F238E27FC236}">
                        <a16:creationId xmlns:a16="http://schemas.microsoft.com/office/drawing/2014/main" id="{BEE993C4-B6ED-4D6E-8CC5-AFBD46E24F3F}"/>
                      </a:ext>
                    </a:extLst>
                  </p:cNvPr>
                  <p:cNvSpPr/>
                  <p:nvPr/>
                </p:nvSpPr>
                <p:spPr bwMode="auto">
                  <a:xfrm>
                    <a:off x="933" y="1466"/>
                    <a:ext cx="8" cy="9"/>
                  </a:xfrm>
                  <a:custGeom>
                    <a:avLst/>
                    <a:gdLst>
                      <a:gd name="T0" fmla="*/ 3 w 13"/>
                      <a:gd name="T1" fmla="*/ 12 h 13"/>
                      <a:gd name="T2" fmla="*/ 12 w 13"/>
                      <a:gd name="T3" fmla="*/ 3 h 13"/>
                      <a:gd name="T4" fmla="*/ 9 w 13"/>
                      <a:gd name="T5" fmla="*/ 2 h 13"/>
                      <a:gd name="T6" fmla="*/ 1 w 13"/>
                      <a:gd name="T7" fmla="*/ 10 h 13"/>
                      <a:gd name="T8" fmla="*/ 3 w 13"/>
                      <a:gd name="T9" fmla="*/ 12 h 13"/>
                    </a:gdLst>
                    <a:ahLst/>
                    <a:cxnLst>
                      <a:cxn ang="0">
                        <a:pos x="T0" y="T1"/>
                      </a:cxn>
                      <a:cxn ang="0">
                        <a:pos x="T2" y="T3"/>
                      </a:cxn>
                      <a:cxn ang="0">
                        <a:pos x="T4" y="T5"/>
                      </a:cxn>
                      <a:cxn ang="0">
                        <a:pos x="T6" y="T7"/>
                      </a:cxn>
                      <a:cxn ang="0">
                        <a:pos x="T8" y="T9"/>
                      </a:cxn>
                    </a:cxnLst>
                    <a:rect l="0" t="0" r="r" b="b"/>
                    <a:pathLst>
                      <a:path w="13" h="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48">
                    <a:extLst>
                      <a:ext uri="{FF2B5EF4-FFF2-40B4-BE49-F238E27FC236}">
                        <a16:creationId xmlns:a16="http://schemas.microsoft.com/office/drawing/2014/main" id="{648DDCBF-7544-4FF8-9E1F-E5C40497A1DE}"/>
                      </a:ext>
                    </a:extLst>
                  </p:cNvPr>
                  <p:cNvSpPr/>
                  <p:nvPr/>
                </p:nvSpPr>
                <p:spPr bwMode="auto">
                  <a:xfrm>
                    <a:off x="930" y="1465"/>
                    <a:ext cx="9" cy="9"/>
                  </a:xfrm>
                  <a:custGeom>
                    <a:avLst/>
                    <a:gdLst>
                      <a:gd name="T0" fmla="*/ 4 w 14"/>
                      <a:gd name="T1" fmla="*/ 12 h 13"/>
                      <a:gd name="T2" fmla="*/ 13 w 14"/>
                      <a:gd name="T3" fmla="*/ 3 h 13"/>
                      <a:gd name="T4" fmla="*/ 11 w 14"/>
                      <a:gd name="T5" fmla="*/ 1 h 13"/>
                      <a:gd name="T6" fmla="*/ 1 w 14"/>
                      <a:gd name="T7" fmla="*/ 11 h 13"/>
                      <a:gd name="T8" fmla="*/ 4 w 14"/>
                      <a:gd name="T9" fmla="*/ 12 h 13"/>
                    </a:gdLst>
                    <a:ahLst/>
                    <a:cxnLst>
                      <a:cxn ang="0">
                        <a:pos x="T0" y="T1"/>
                      </a:cxn>
                      <a:cxn ang="0">
                        <a:pos x="T2" y="T3"/>
                      </a:cxn>
                      <a:cxn ang="0">
                        <a:pos x="T4" y="T5"/>
                      </a:cxn>
                      <a:cxn ang="0">
                        <a:pos x="T6" y="T7"/>
                      </a:cxn>
                      <a:cxn ang="0">
                        <a:pos x="T8" y="T9"/>
                      </a:cxn>
                    </a:cxnLst>
                    <a:rect l="0" t="0" r="r" b="b"/>
                    <a:pathLst>
                      <a:path w="14" h="13">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49">
                    <a:extLst>
                      <a:ext uri="{FF2B5EF4-FFF2-40B4-BE49-F238E27FC236}">
                        <a16:creationId xmlns:a16="http://schemas.microsoft.com/office/drawing/2014/main" id="{1FD0E189-F036-49B5-A795-4D7F49E53BAD}"/>
                      </a:ext>
                    </a:extLst>
                  </p:cNvPr>
                  <p:cNvSpPr/>
                  <p:nvPr/>
                </p:nvSpPr>
                <p:spPr bwMode="auto">
                  <a:xfrm>
                    <a:off x="931" y="1464"/>
                    <a:ext cx="10" cy="8"/>
                  </a:xfrm>
                  <a:custGeom>
                    <a:avLst/>
                    <a:gdLst>
                      <a:gd name="T0" fmla="*/ 3 w 15"/>
                      <a:gd name="T1" fmla="*/ 12 h 13"/>
                      <a:gd name="T2" fmla="*/ 14 w 15"/>
                      <a:gd name="T3" fmla="*/ 3 h 13"/>
                      <a:gd name="T4" fmla="*/ 12 w 15"/>
                      <a:gd name="T5" fmla="*/ 1 h 13"/>
                      <a:gd name="T6" fmla="*/ 1 w 15"/>
                      <a:gd name="T7" fmla="*/ 11 h 13"/>
                      <a:gd name="T8" fmla="*/ 3 w 15"/>
                      <a:gd name="T9" fmla="*/ 12 h 13"/>
                    </a:gdLst>
                    <a:ahLst/>
                    <a:cxnLst>
                      <a:cxn ang="0">
                        <a:pos x="T0" y="T1"/>
                      </a:cxn>
                      <a:cxn ang="0">
                        <a:pos x="T2" y="T3"/>
                      </a:cxn>
                      <a:cxn ang="0">
                        <a:pos x="T4" y="T5"/>
                      </a:cxn>
                      <a:cxn ang="0">
                        <a:pos x="T6" y="T7"/>
                      </a:cxn>
                      <a:cxn ang="0">
                        <a:pos x="T8" y="T9"/>
                      </a:cxn>
                    </a:cxnLst>
                    <a:rect l="0" t="0" r="r" b="b"/>
                    <a:pathLst>
                      <a:path w="15" h="13">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50">
                    <a:extLst>
                      <a:ext uri="{FF2B5EF4-FFF2-40B4-BE49-F238E27FC236}">
                        <a16:creationId xmlns:a16="http://schemas.microsoft.com/office/drawing/2014/main" id="{C5D69F61-0B93-477E-B219-51379B3A53B0}"/>
                      </a:ext>
                    </a:extLst>
                  </p:cNvPr>
                  <p:cNvSpPr/>
                  <p:nvPr/>
                </p:nvSpPr>
                <p:spPr bwMode="auto">
                  <a:xfrm>
                    <a:off x="934" y="1463"/>
                    <a:ext cx="6" cy="4"/>
                  </a:xfrm>
                  <a:custGeom>
                    <a:avLst/>
                    <a:gdLst>
                      <a:gd name="T0" fmla="*/ 3 w 9"/>
                      <a:gd name="T1" fmla="*/ 5 h 6"/>
                      <a:gd name="T2" fmla="*/ 7 w 9"/>
                      <a:gd name="T3" fmla="*/ 3 h 6"/>
                      <a:gd name="T4" fmla="*/ 7 w 9"/>
                      <a:gd name="T5" fmla="*/ 0 h 6"/>
                      <a:gd name="T6" fmla="*/ 2 w 9"/>
                      <a:gd name="T7" fmla="*/ 3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51">
                    <a:extLst>
                      <a:ext uri="{FF2B5EF4-FFF2-40B4-BE49-F238E27FC236}">
                        <a16:creationId xmlns:a16="http://schemas.microsoft.com/office/drawing/2014/main" id="{F7CFED55-807F-4E2D-B499-72CE37243AB1}"/>
                      </a:ext>
                    </a:extLst>
                  </p:cNvPr>
                  <p:cNvSpPr/>
                  <p:nvPr/>
                </p:nvSpPr>
                <p:spPr bwMode="auto">
                  <a:xfrm>
                    <a:off x="925" y="1465"/>
                    <a:ext cx="10" cy="8"/>
                  </a:xfrm>
                  <a:custGeom>
                    <a:avLst/>
                    <a:gdLst>
                      <a:gd name="T0" fmla="*/ 4 w 14"/>
                      <a:gd name="T1" fmla="*/ 10 h 12"/>
                      <a:gd name="T2" fmla="*/ 12 w 14"/>
                      <a:gd name="T3" fmla="*/ 4 h 12"/>
                      <a:gd name="T4" fmla="*/ 11 w 14"/>
                      <a:gd name="T5" fmla="*/ 1 h 12"/>
                      <a:gd name="T6" fmla="*/ 2 w 14"/>
                      <a:gd name="T7" fmla="*/ 8 h 12"/>
                      <a:gd name="T8" fmla="*/ 4 w 14"/>
                      <a:gd name="T9" fmla="*/ 10 h 12"/>
                    </a:gdLst>
                    <a:ahLst/>
                    <a:cxnLst>
                      <a:cxn ang="0">
                        <a:pos x="T0" y="T1"/>
                      </a:cxn>
                      <a:cxn ang="0">
                        <a:pos x="T2" y="T3"/>
                      </a:cxn>
                      <a:cxn ang="0">
                        <a:pos x="T4" y="T5"/>
                      </a:cxn>
                      <a:cxn ang="0">
                        <a:pos x="T6" y="T7"/>
                      </a:cxn>
                      <a:cxn ang="0">
                        <a:pos x="T8" y="T9"/>
                      </a:cxn>
                    </a:cxnLst>
                    <a:rect l="0" t="0" r="r" b="b"/>
                    <a:pathLst>
                      <a:path w="14" h="12">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52">
                    <a:extLst>
                      <a:ext uri="{FF2B5EF4-FFF2-40B4-BE49-F238E27FC236}">
                        <a16:creationId xmlns:a16="http://schemas.microsoft.com/office/drawing/2014/main" id="{BBD82EF4-ECC3-41B7-B9E5-78D117F15959}"/>
                      </a:ext>
                    </a:extLst>
                  </p:cNvPr>
                  <p:cNvSpPr/>
                  <p:nvPr/>
                </p:nvSpPr>
                <p:spPr bwMode="auto">
                  <a:xfrm>
                    <a:off x="922" y="1467"/>
                    <a:ext cx="9" cy="7"/>
                  </a:xfrm>
                  <a:custGeom>
                    <a:avLst/>
                    <a:gdLst>
                      <a:gd name="T0" fmla="*/ 3 w 14"/>
                      <a:gd name="T1" fmla="*/ 10 h 11"/>
                      <a:gd name="T2" fmla="*/ 13 w 14"/>
                      <a:gd name="T3" fmla="*/ 3 h 11"/>
                      <a:gd name="T4" fmla="*/ 11 w 14"/>
                      <a:gd name="T5" fmla="*/ 1 h 11"/>
                      <a:gd name="T6" fmla="*/ 2 w 14"/>
                      <a:gd name="T7" fmla="*/ 7 h 11"/>
                      <a:gd name="T8" fmla="*/ 3 w 14"/>
                      <a:gd name="T9" fmla="*/ 10 h 11"/>
                    </a:gdLst>
                    <a:ahLst/>
                    <a:cxnLst>
                      <a:cxn ang="0">
                        <a:pos x="T0" y="T1"/>
                      </a:cxn>
                      <a:cxn ang="0">
                        <a:pos x="T2" y="T3"/>
                      </a:cxn>
                      <a:cxn ang="0">
                        <a:pos x="T4" y="T5"/>
                      </a:cxn>
                      <a:cxn ang="0">
                        <a:pos x="T6" y="T7"/>
                      </a:cxn>
                      <a:cxn ang="0">
                        <a:pos x="T8" y="T9"/>
                      </a:cxn>
                    </a:cxnLst>
                    <a:rect l="0" t="0" r="r" b="b"/>
                    <a:pathLst>
                      <a:path w="14" h="11">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53">
                    <a:extLst>
                      <a:ext uri="{FF2B5EF4-FFF2-40B4-BE49-F238E27FC236}">
                        <a16:creationId xmlns:a16="http://schemas.microsoft.com/office/drawing/2014/main" id="{DA434DC2-FEF4-4217-87AD-38AD17CCCA58}"/>
                      </a:ext>
                    </a:extLst>
                  </p:cNvPr>
                  <p:cNvSpPr/>
                  <p:nvPr/>
                </p:nvSpPr>
                <p:spPr bwMode="auto">
                  <a:xfrm>
                    <a:off x="921" y="1461"/>
                    <a:ext cx="6" cy="5"/>
                  </a:xfrm>
                  <a:custGeom>
                    <a:avLst/>
                    <a:gdLst>
                      <a:gd name="T0" fmla="*/ 3 w 9"/>
                      <a:gd name="T1" fmla="*/ 6 h 7"/>
                      <a:gd name="T2" fmla="*/ 7 w 9"/>
                      <a:gd name="T3" fmla="*/ 4 h 7"/>
                      <a:gd name="T4" fmla="*/ 7 w 9"/>
                      <a:gd name="T5" fmla="*/ 1 h 7"/>
                      <a:gd name="T6" fmla="*/ 1 w 9"/>
                      <a:gd name="T7" fmla="*/ 3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54">
                    <a:extLst>
                      <a:ext uri="{FF2B5EF4-FFF2-40B4-BE49-F238E27FC236}">
                        <a16:creationId xmlns:a16="http://schemas.microsoft.com/office/drawing/2014/main" id="{A4A1AA5E-C6E9-488A-A2CD-F5D4B85F2CDE}"/>
                      </a:ext>
                    </a:extLst>
                  </p:cNvPr>
                  <p:cNvSpPr/>
                  <p:nvPr/>
                </p:nvSpPr>
                <p:spPr bwMode="auto">
                  <a:xfrm>
                    <a:off x="726" y="1379"/>
                    <a:ext cx="40" cy="25"/>
                  </a:xfrm>
                  <a:custGeom>
                    <a:avLst/>
                    <a:gdLst>
                      <a:gd name="T0" fmla="*/ 2 w 59"/>
                      <a:gd name="T1" fmla="*/ 5 h 37"/>
                      <a:gd name="T2" fmla="*/ 3 w 59"/>
                      <a:gd name="T3" fmla="*/ 34 h 37"/>
                      <a:gd name="T4" fmla="*/ 4 w 59"/>
                      <a:gd name="T5" fmla="*/ 35 h 37"/>
                      <a:gd name="T6" fmla="*/ 36 w 59"/>
                      <a:gd name="T7" fmla="*/ 34 h 37"/>
                      <a:gd name="T8" fmla="*/ 57 w 59"/>
                      <a:gd name="T9" fmla="*/ 35 h 37"/>
                      <a:gd name="T10" fmla="*/ 58 w 59"/>
                      <a:gd name="T11" fmla="*/ 34 h 37"/>
                      <a:gd name="T12" fmla="*/ 57 w 59"/>
                      <a:gd name="T13" fmla="*/ 7 h 37"/>
                      <a:gd name="T14" fmla="*/ 54 w 59"/>
                      <a:gd name="T15" fmla="*/ 1 h 37"/>
                      <a:gd name="T16" fmla="*/ 33 w 59"/>
                      <a:gd name="T17" fmla="*/ 4 h 37"/>
                      <a:gd name="T18" fmla="*/ 2 w 59"/>
                      <a:gd name="T19" fmla="*/ 2 h 37"/>
                      <a:gd name="T20" fmla="*/ 2 w 59"/>
                      <a:gd name="T21" fmla="*/ 5 h 37"/>
                      <a:gd name="T22" fmla="*/ 41 w 59"/>
                      <a:gd name="T23" fmla="*/ 6 h 37"/>
                      <a:gd name="T24" fmla="*/ 54 w 59"/>
                      <a:gd name="T25" fmla="*/ 7 h 37"/>
                      <a:gd name="T26" fmla="*/ 56 w 59"/>
                      <a:gd name="T27" fmla="*/ 26 h 37"/>
                      <a:gd name="T28" fmla="*/ 24 w 59"/>
                      <a:gd name="T29" fmla="*/ 32 h 37"/>
                      <a:gd name="T30" fmla="*/ 5 w 59"/>
                      <a:gd name="T31" fmla="*/ 30 h 37"/>
                      <a:gd name="T32" fmla="*/ 5 w 59"/>
                      <a:gd name="T33" fmla="*/ 5 h 37"/>
                      <a:gd name="T34" fmla="*/ 2 w 59"/>
                      <a:gd name="T3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7">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55">
                    <a:extLst>
                      <a:ext uri="{FF2B5EF4-FFF2-40B4-BE49-F238E27FC236}">
                        <a16:creationId xmlns:a16="http://schemas.microsoft.com/office/drawing/2014/main" id="{982B791C-7ECF-4C69-A782-27D146A7D7F5}"/>
                      </a:ext>
                    </a:extLst>
                  </p:cNvPr>
                  <p:cNvSpPr/>
                  <p:nvPr/>
                </p:nvSpPr>
                <p:spPr bwMode="auto">
                  <a:xfrm>
                    <a:off x="738" y="1400"/>
                    <a:ext cx="4" cy="8"/>
                  </a:xfrm>
                  <a:custGeom>
                    <a:avLst/>
                    <a:gdLst>
                      <a:gd name="T0" fmla="*/ 3 w 6"/>
                      <a:gd name="T1" fmla="*/ 3 h 12"/>
                      <a:gd name="T2" fmla="*/ 3 w 6"/>
                      <a:gd name="T3" fmla="*/ 4 h 12"/>
                      <a:gd name="T4" fmla="*/ 3 w 6"/>
                      <a:gd name="T5" fmla="*/ 6 h 12"/>
                      <a:gd name="T6" fmla="*/ 2 w 6"/>
                      <a:gd name="T7" fmla="*/ 9 h 12"/>
                      <a:gd name="T8" fmla="*/ 4 w 6"/>
                      <a:gd name="T9" fmla="*/ 11 h 12"/>
                      <a:gd name="T10" fmla="*/ 6 w 6"/>
                      <a:gd name="T11" fmla="*/ 6 h 12"/>
                      <a:gd name="T12" fmla="*/ 4 w 6"/>
                      <a:gd name="T13" fmla="*/ 1 h 12"/>
                      <a:gd name="T14" fmla="*/ 3 w 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56">
                    <a:extLst>
                      <a:ext uri="{FF2B5EF4-FFF2-40B4-BE49-F238E27FC236}">
                        <a16:creationId xmlns:a16="http://schemas.microsoft.com/office/drawing/2014/main" id="{A80F9585-4E42-44BA-BE00-23C024759EB1}"/>
                      </a:ext>
                    </a:extLst>
                  </p:cNvPr>
                  <p:cNvSpPr/>
                  <p:nvPr/>
                </p:nvSpPr>
                <p:spPr bwMode="auto">
                  <a:xfrm>
                    <a:off x="749" y="1400"/>
                    <a:ext cx="5" cy="8"/>
                  </a:xfrm>
                  <a:custGeom>
                    <a:avLst/>
                    <a:gdLst>
                      <a:gd name="T0" fmla="*/ 1 w 8"/>
                      <a:gd name="T1" fmla="*/ 2 h 12"/>
                      <a:gd name="T2" fmla="*/ 5 w 8"/>
                      <a:gd name="T3" fmla="*/ 11 h 12"/>
                      <a:gd name="T4" fmla="*/ 6 w 8"/>
                      <a:gd name="T5" fmla="*/ 8 h 12"/>
                      <a:gd name="T6" fmla="*/ 4 w 8"/>
                      <a:gd name="T7" fmla="*/ 2 h 12"/>
                      <a:gd name="T8" fmla="*/ 1 w 8"/>
                      <a:gd name="T9" fmla="*/ 2 h 12"/>
                    </a:gdLst>
                    <a:ahLst/>
                    <a:cxnLst>
                      <a:cxn ang="0">
                        <a:pos x="T0" y="T1"/>
                      </a:cxn>
                      <a:cxn ang="0">
                        <a:pos x="T2" y="T3"/>
                      </a:cxn>
                      <a:cxn ang="0">
                        <a:pos x="T4" y="T5"/>
                      </a:cxn>
                      <a:cxn ang="0">
                        <a:pos x="T6" y="T7"/>
                      </a:cxn>
                      <a:cxn ang="0">
                        <a:pos x="T8" y="T9"/>
                      </a:cxn>
                    </a:cxnLst>
                    <a:rect l="0" t="0" r="r" b="b"/>
                    <a:pathLst>
                      <a:path w="8" h="12">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57">
                    <a:extLst>
                      <a:ext uri="{FF2B5EF4-FFF2-40B4-BE49-F238E27FC236}">
                        <a16:creationId xmlns:a16="http://schemas.microsoft.com/office/drawing/2014/main" id="{8F102ACB-9BAA-4ADE-9D9C-C7781D66C922}"/>
                      </a:ext>
                    </a:extLst>
                  </p:cNvPr>
                  <p:cNvSpPr/>
                  <p:nvPr/>
                </p:nvSpPr>
                <p:spPr bwMode="auto">
                  <a:xfrm>
                    <a:off x="738" y="1407"/>
                    <a:ext cx="16" cy="3"/>
                  </a:xfrm>
                  <a:custGeom>
                    <a:avLst/>
                    <a:gdLst>
                      <a:gd name="T0" fmla="*/ 3 w 23"/>
                      <a:gd name="T1" fmla="*/ 4 h 5"/>
                      <a:gd name="T2" fmla="*/ 11 w 23"/>
                      <a:gd name="T3" fmla="*/ 3 h 5"/>
                      <a:gd name="T4" fmla="*/ 21 w 23"/>
                      <a:gd name="T5" fmla="*/ 4 h 5"/>
                      <a:gd name="T6" fmla="*/ 21 w 23"/>
                      <a:gd name="T7" fmla="*/ 1 h 5"/>
                      <a:gd name="T8" fmla="*/ 10 w 23"/>
                      <a:gd name="T9" fmla="*/ 0 h 5"/>
                      <a:gd name="T10" fmla="*/ 1 w 23"/>
                      <a:gd name="T11" fmla="*/ 1 h 5"/>
                      <a:gd name="T12" fmla="*/ 3 w 2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58">
                    <a:extLst>
                      <a:ext uri="{FF2B5EF4-FFF2-40B4-BE49-F238E27FC236}">
                        <a16:creationId xmlns:a16="http://schemas.microsoft.com/office/drawing/2014/main" id="{51B9CD85-877E-410C-A72F-A897809BB5A4}"/>
                      </a:ext>
                    </a:extLst>
                  </p:cNvPr>
                  <p:cNvSpPr/>
                  <p:nvPr/>
                </p:nvSpPr>
                <p:spPr bwMode="auto">
                  <a:xfrm>
                    <a:off x="951" y="1465"/>
                    <a:ext cx="35" cy="35"/>
                  </a:xfrm>
                  <a:custGeom>
                    <a:avLst/>
                    <a:gdLst>
                      <a:gd name="T0" fmla="*/ 29 w 53"/>
                      <a:gd name="T1" fmla="*/ 8 h 53"/>
                      <a:gd name="T2" fmla="*/ 3 w 53"/>
                      <a:gd name="T3" fmla="*/ 28 h 53"/>
                      <a:gd name="T4" fmla="*/ 30 w 53"/>
                      <a:gd name="T5" fmla="*/ 51 h 53"/>
                      <a:gd name="T6" fmla="*/ 50 w 53"/>
                      <a:gd name="T7" fmla="*/ 25 h 53"/>
                      <a:gd name="T8" fmla="*/ 24 w 53"/>
                      <a:gd name="T9" fmla="*/ 10 h 53"/>
                      <a:gd name="T10" fmla="*/ 25 w 53"/>
                      <a:gd name="T11" fmla="*/ 11 h 53"/>
                      <a:gd name="T12" fmla="*/ 38 w 53"/>
                      <a:gd name="T13" fmla="*/ 12 h 53"/>
                      <a:gd name="T14" fmla="*/ 49 w 53"/>
                      <a:gd name="T15" fmla="*/ 29 h 53"/>
                      <a:gd name="T16" fmla="*/ 27 w 53"/>
                      <a:gd name="T17" fmla="*/ 49 h 53"/>
                      <a:gd name="T18" fmla="*/ 6 w 53"/>
                      <a:gd name="T19" fmla="*/ 23 h 53"/>
                      <a:gd name="T20" fmla="*/ 29 w 53"/>
                      <a:gd name="T21" fmla="*/ 10 h 53"/>
                      <a:gd name="T22" fmla="*/ 29 w 5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3">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59">
                    <a:extLst>
                      <a:ext uri="{FF2B5EF4-FFF2-40B4-BE49-F238E27FC236}">
                        <a16:creationId xmlns:a16="http://schemas.microsoft.com/office/drawing/2014/main" id="{EB60C7F9-0088-4E5F-B30F-8C434A51EA73}"/>
                      </a:ext>
                    </a:extLst>
                  </p:cNvPr>
                  <p:cNvSpPr/>
                  <p:nvPr/>
                </p:nvSpPr>
                <p:spPr bwMode="auto">
                  <a:xfrm>
                    <a:off x="965" y="1474"/>
                    <a:ext cx="4" cy="4"/>
                  </a:xfrm>
                  <a:custGeom>
                    <a:avLst/>
                    <a:gdLst>
                      <a:gd name="T0" fmla="*/ 4 w 6"/>
                      <a:gd name="T1" fmla="*/ 0 h 6"/>
                      <a:gd name="T2" fmla="*/ 1 w 6"/>
                      <a:gd name="T3" fmla="*/ 4 h 6"/>
                      <a:gd name="T4" fmla="*/ 2 w 6"/>
                      <a:gd name="T5" fmla="*/ 5 h 6"/>
                      <a:gd name="T6" fmla="*/ 5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60">
                    <a:extLst>
                      <a:ext uri="{FF2B5EF4-FFF2-40B4-BE49-F238E27FC236}">
                        <a16:creationId xmlns:a16="http://schemas.microsoft.com/office/drawing/2014/main" id="{E1ECAC48-7F99-4C1C-8ED3-63016CB2A660}"/>
                      </a:ext>
                    </a:extLst>
                  </p:cNvPr>
                  <p:cNvSpPr/>
                  <p:nvPr/>
                </p:nvSpPr>
                <p:spPr bwMode="auto">
                  <a:xfrm>
                    <a:off x="965" y="1476"/>
                    <a:ext cx="4" cy="12"/>
                  </a:xfrm>
                  <a:custGeom>
                    <a:avLst/>
                    <a:gdLst>
                      <a:gd name="T0" fmla="*/ 0 w 6"/>
                      <a:gd name="T1" fmla="*/ 2 h 17"/>
                      <a:gd name="T2" fmla="*/ 3 w 6"/>
                      <a:gd name="T3" fmla="*/ 10 h 17"/>
                      <a:gd name="T4" fmla="*/ 4 w 6"/>
                      <a:gd name="T5" fmla="*/ 16 h 17"/>
                      <a:gd name="T6" fmla="*/ 6 w 6"/>
                      <a:gd name="T7" fmla="*/ 16 h 17"/>
                      <a:gd name="T8" fmla="*/ 5 w 6"/>
                      <a:gd name="T9" fmla="*/ 10 h 17"/>
                      <a:gd name="T10" fmla="*/ 2 w 6"/>
                      <a:gd name="T11" fmla="*/ 1 h 17"/>
                      <a:gd name="T12" fmla="*/ 0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61">
                    <a:extLst>
                      <a:ext uri="{FF2B5EF4-FFF2-40B4-BE49-F238E27FC236}">
                        <a16:creationId xmlns:a16="http://schemas.microsoft.com/office/drawing/2014/main" id="{8CA6253A-2D47-4309-8B91-78B82D246F97}"/>
                      </a:ext>
                    </a:extLst>
                  </p:cNvPr>
                  <p:cNvSpPr/>
                  <p:nvPr/>
                </p:nvSpPr>
                <p:spPr bwMode="auto">
                  <a:xfrm>
                    <a:off x="967" y="1476"/>
                    <a:ext cx="4" cy="11"/>
                  </a:xfrm>
                  <a:custGeom>
                    <a:avLst/>
                    <a:gdLst>
                      <a:gd name="T0" fmla="*/ 2 w 5"/>
                      <a:gd name="T1" fmla="*/ 15 h 16"/>
                      <a:gd name="T2" fmla="*/ 4 w 5"/>
                      <a:gd name="T3" fmla="*/ 2 h 16"/>
                      <a:gd name="T4" fmla="*/ 3 w 5"/>
                      <a:gd name="T5" fmla="*/ 1 h 16"/>
                      <a:gd name="T6" fmla="*/ 0 w 5"/>
                      <a:gd name="T7" fmla="*/ 15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2">
                    <a:extLst>
                      <a:ext uri="{FF2B5EF4-FFF2-40B4-BE49-F238E27FC236}">
                        <a16:creationId xmlns:a16="http://schemas.microsoft.com/office/drawing/2014/main" id="{4BAEDA61-8185-4B3E-8AE2-3CEE5A8B7DC5}"/>
                      </a:ext>
                    </a:extLst>
                  </p:cNvPr>
                  <p:cNvSpPr/>
                  <p:nvPr/>
                </p:nvSpPr>
                <p:spPr bwMode="auto">
                  <a:xfrm>
                    <a:off x="967" y="1474"/>
                    <a:ext cx="4" cy="4"/>
                  </a:xfrm>
                  <a:custGeom>
                    <a:avLst/>
                    <a:gdLst>
                      <a:gd name="T0" fmla="*/ 2 w 6"/>
                      <a:gd name="T1" fmla="*/ 1 h 7"/>
                      <a:gd name="T2" fmla="*/ 2 w 6"/>
                      <a:gd name="T3" fmla="*/ 1 h 7"/>
                      <a:gd name="T4" fmla="*/ 0 w 6"/>
                      <a:gd name="T5" fmla="*/ 2 h 7"/>
                      <a:gd name="T6" fmla="*/ 4 w 6"/>
                      <a:gd name="T7" fmla="*/ 6 h 7"/>
                      <a:gd name="T8" fmla="*/ 5 w 6"/>
                      <a:gd name="T9" fmla="*/ 5 h 7"/>
                      <a:gd name="T10" fmla="*/ 2 w 6"/>
                      <a:gd name="T11" fmla="*/ 1 h 7"/>
                      <a:gd name="T12" fmla="*/ 0 w 6"/>
                      <a:gd name="T13" fmla="*/ 1 h 7"/>
                      <a:gd name="T14" fmla="*/ 1 w 6"/>
                      <a:gd name="T15" fmla="*/ 2 h 7"/>
                      <a:gd name="T16" fmla="*/ 2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63">
                    <a:extLst>
                      <a:ext uri="{FF2B5EF4-FFF2-40B4-BE49-F238E27FC236}">
                        <a16:creationId xmlns:a16="http://schemas.microsoft.com/office/drawing/2014/main" id="{1DB4BCC6-AB7B-4802-A7C2-14FC192B1849}"/>
                      </a:ext>
                    </a:extLst>
                  </p:cNvPr>
                  <p:cNvSpPr/>
                  <p:nvPr/>
                </p:nvSpPr>
                <p:spPr bwMode="auto">
                  <a:xfrm>
                    <a:off x="967" y="1484"/>
                    <a:ext cx="7" cy="4"/>
                  </a:xfrm>
                  <a:custGeom>
                    <a:avLst/>
                    <a:gdLst>
                      <a:gd name="T0" fmla="*/ 2 w 10"/>
                      <a:gd name="T1" fmla="*/ 5 h 6"/>
                      <a:gd name="T2" fmla="*/ 9 w 10"/>
                      <a:gd name="T3" fmla="*/ 2 h 6"/>
                      <a:gd name="T4" fmla="*/ 8 w 10"/>
                      <a:gd name="T5" fmla="*/ 0 h 6"/>
                      <a:gd name="T6" fmla="*/ 1 w 10"/>
                      <a:gd name="T7" fmla="*/ 3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64">
                    <a:extLst>
                      <a:ext uri="{FF2B5EF4-FFF2-40B4-BE49-F238E27FC236}">
                        <a16:creationId xmlns:a16="http://schemas.microsoft.com/office/drawing/2014/main" id="{1E0AB41C-6FF5-4F72-9713-BF3093BB406B}"/>
                      </a:ext>
                    </a:extLst>
                  </p:cNvPr>
                  <p:cNvSpPr/>
                  <p:nvPr/>
                </p:nvSpPr>
                <p:spPr bwMode="auto">
                  <a:xfrm>
                    <a:off x="972" y="1484"/>
                    <a:ext cx="4" cy="4"/>
                  </a:xfrm>
                  <a:custGeom>
                    <a:avLst/>
                    <a:gdLst>
                      <a:gd name="T0" fmla="*/ 0 w 6"/>
                      <a:gd name="T1" fmla="*/ 2 h 6"/>
                      <a:gd name="T2" fmla="*/ 4 w 6"/>
                      <a:gd name="T3" fmla="*/ 5 h 6"/>
                      <a:gd name="T4" fmla="*/ 5 w 6"/>
                      <a:gd name="T5" fmla="*/ 4 h 6"/>
                      <a:gd name="T6" fmla="*/ 2 w 6"/>
                      <a:gd name="T7" fmla="*/ 1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5">
                    <a:extLst>
                      <a:ext uri="{FF2B5EF4-FFF2-40B4-BE49-F238E27FC236}">
                        <a16:creationId xmlns:a16="http://schemas.microsoft.com/office/drawing/2014/main" id="{BB4D333F-4BEB-4F77-B26C-9D7F181EA3BD}"/>
                      </a:ext>
                    </a:extLst>
                  </p:cNvPr>
                  <p:cNvSpPr/>
                  <p:nvPr/>
                </p:nvSpPr>
                <p:spPr bwMode="auto">
                  <a:xfrm>
                    <a:off x="967" y="1487"/>
                    <a:ext cx="6" cy="3"/>
                  </a:xfrm>
                  <a:custGeom>
                    <a:avLst/>
                    <a:gdLst>
                      <a:gd name="T0" fmla="*/ 1 w 9"/>
                      <a:gd name="T1" fmla="*/ 2 h 4"/>
                      <a:gd name="T2" fmla="*/ 7 w 9"/>
                      <a:gd name="T3" fmla="*/ 4 h 4"/>
                      <a:gd name="T4" fmla="*/ 8 w 9"/>
                      <a:gd name="T5" fmla="*/ 2 h 4"/>
                      <a:gd name="T6" fmla="*/ 1 w 9"/>
                      <a:gd name="T7" fmla="*/ 0 h 4"/>
                      <a:gd name="T8" fmla="*/ 1 w 9"/>
                      <a:gd name="T9" fmla="*/ 2 h 4"/>
                    </a:gdLst>
                    <a:ahLst/>
                    <a:cxnLst>
                      <a:cxn ang="0">
                        <a:pos x="T0" y="T1"/>
                      </a:cxn>
                      <a:cxn ang="0">
                        <a:pos x="T2" y="T3"/>
                      </a:cxn>
                      <a:cxn ang="0">
                        <a:pos x="T4" y="T5"/>
                      </a:cxn>
                      <a:cxn ang="0">
                        <a:pos x="T6" y="T7"/>
                      </a:cxn>
                      <a:cxn ang="0">
                        <a:pos x="T8" y="T9"/>
                      </a:cxn>
                    </a:cxnLst>
                    <a:rect l="0" t="0" r="r" b="b"/>
                    <a:pathLst>
                      <a:path w="9" h="4">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66">
                    <a:extLst>
                      <a:ext uri="{FF2B5EF4-FFF2-40B4-BE49-F238E27FC236}">
                        <a16:creationId xmlns:a16="http://schemas.microsoft.com/office/drawing/2014/main" id="{A17292D8-DFC6-446A-9EE2-E000492E91B3}"/>
                      </a:ext>
                    </a:extLst>
                  </p:cNvPr>
                  <p:cNvSpPr/>
                  <p:nvPr/>
                </p:nvSpPr>
                <p:spPr bwMode="auto">
                  <a:xfrm>
                    <a:off x="971" y="1486"/>
                    <a:ext cx="5" cy="4"/>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67">
                    <a:extLst>
                      <a:ext uri="{FF2B5EF4-FFF2-40B4-BE49-F238E27FC236}">
                        <a16:creationId xmlns:a16="http://schemas.microsoft.com/office/drawing/2014/main" id="{7F5A5191-D849-4242-96F1-094A47FDEDD0}"/>
                      </a:ext>
                    </a:extLst>
                  </p:cNvPr>
                  <p:cNvSpPr/>
                  <p:nvPr/>
                </p:nvSpPr>
                <p:spPr bwMode="auto">
                  <a:xfrm>
                    <a:off x="965" y="1478"/>
                    <a:ext cx="2" cy="3"/>
                  </a:xfrm>
                  <a:custGeom>
                    <a:avLst/>
                    <a:gdLst>
                      <a:gd name="T0" fmla="*/ 0 w 3"/>
                      <a:gd name="T1" fmla="*/ 1 h 5"/>
                      <a:gd name="T2" fmla="*/ 1 w 3"/>
                      <a:gd name="T3" fmla="*/ 4 h 5"/>
                      <a:gd name="T4" fmla="*/ 3 w 3"/>
                      <a:gd name="T5" fmla="*/ 3 h 5"/>
                      <a:gd name="T6" fmla="*/ 2 w 3"/>
                      <a:gd name="T7" fmla="*/ 1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68">
                    <a:extLst>
                      <a:ext uri="{FF2B5EF4-FFF2-40B4-BE49-F238E27FC236}">
                        <a16:creationId xmlns:a16="http://schemas.microsoft.com/office/drawing/2014/main" id="{1A91AA84-F8F1-47B2-9915-44FB2C87395F}"/>
                      </a:ext>
                    </a:extLst>
                  </p:cNvPr>
                  <p:cNvSpPr/>
                  <p:nvPr/>
                </p:nvSpPr>
                <p:spPr bwMode="auto">
                  <a:xfrm>
                    <a:off x="965" y="1476"/>
                    <a:ext cx="2" cy="6"/>
                  </a:xfrm>
                  <a:custGeom>
                    <a:avLst/>
                    <a:gdLst>
                      <a:gd name="T0" fmla="*/ 2 w 3"/>
                      <a:gd name="T1" fmla="*/ 1 h 9"/>
                      <a:gd name="T2" fmla="*/ 2 w 3"/>
                      <a:gd name="T3" fmla="*/ 0 h 9"/>
                      <a:gd name="T4" fmla="*/ 1 w 3"/>
                      <a:gd name="T5" fmla="*/ 2 h 9"/>
                      <a:gd name="T6" fmla="*/ 1 w 3"/>
                      <a:gd name="T7" fmla="*/ 2 h 9"/>
                      <a:gd name="T8" fmla="*/ 1 w 3"/>
                      <a:gd name="T9" fmla="*/ 3 h 9"/>
                      <a:gd name="T10" fmla="*/ 1 w 3"/>
                      <a:gd name="T11" fmla="*/ 5 h 9"/>
                      <a:gd name="T12" fmla="*/ 2 w 3"/>
                      <a:gd name="T13" fmla="*/ 8 h 9"/>
                      <a:gd name="T14" fmla="*/ 3 w 3"/>
                      <a:gd name="T15" fmla="*/ 8 h 9"/>
                      <a:gd name="T16" fmla="*/ 3 w 3"/>
                      <a:gd name="T17" fmla="*/ 3 h 9"/>
                      <a:gd name="T18" fmla="*/ 1 w 3"/>
                      <a:gd name="T19" fmla="*/ 0 h 9"/>
                      <a:gd name="T20" fmla="*/ 0 w 3"/>
                      <a:gd name="T21" fmla="*/ 1 h 9"/>
                      <a:gd name="T22" fmla="*/ 1 w 3"/>
                      <a:gd name="T23" fmla="*/ 2 h 9"/>
                      <a:gd name="T24" fmla="*/ 2 w 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69">
                    <a:extLst>
                      <a:ext uri="{FF2B5EF4-FFF2-40B4-BE49-F238E27FC236}">
                        <a16:creationId xmlns:a16="http://schemas.microsoft.com/office/drawing/2014/main" id="{580B68BC-6610-4EE4-98D7-BC90D00FA9ED}"/>
                      </a:ext>
                    </a:extLst>
                  </p:cNvPr>
                  <p:cNvSpPr/>
                  <p:nvPr/>
                </p:nvSpPr>
                <p:spPr bwMode="auto">
                  <a:xfrm>
                    <a:off x="967" y="1476"/>
                    <a:ext cx="1" cy="6"/>
                  </a:xfrm>
                  <a:custGeom>
                    <a:avLst/>
                    <a:gdLst>
                      <a:gd name="T0" fmla="*/ 0 w 2"/>
                      <a:gd name="T1" fmla="*/ 1 h 10"/>
                      <a:gd name="T2" fmla="*/ 0 w 2"/>
                      <a:gd name="T3" fmla="*/ 9 h 10"/>
                      <a:gd name="T4" fmla="*/ 2 w 2"/>
                      <a:gd name="T5" fmla="*/ 9 h 10"/>
                      <a:gd name="T6" fmla="*/ 1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70">
                    <a:extLst>
                      <a:ext uri="{FF2B5EF4-FFF2-40B4-BE49-F238E27FC236}">
                        <a16:creationId xmlns:a16="http://schemas.microsoft.com/office/drawing/2014/main" id="{E642A12C-2BA4-4AC5-A7A3-941F166B84D8}"/>
                      </a:ext>
                    </a:extLst>
                  </p:cNvPr>
                  <p:cNvSpPr/>
                  <p:nvPr/>
                </p:nvSpPr>
                <p:spPr bwMode="auto">
                  <a:xfrm>
                    <a:off x="966" y="1476"/>
                    <a:ext cx="3" cy="8"/>
                  </a:xfrm>
                  <a:custGeom>
                    <a:avLst/>
                    <a:gdLst>
                      <a:gd name="T0" fmla="*/ 1 w 4"/>
                      <a:gd name="T1" fmla="*/ 2 h 13"/>
                      <a:gd name="T2" fmla="*/ 1 w 4"/>
                      <a:gd name="T3" fmla="*/ 2 h 13"/>
                      <a:gd name="T4" fmla="*/ 2 w 4"/>
                      <a:gd name="T5" fmla="*/ 4 h 13"/>
                      <a:gd name="T6" fmla="*/ 2 w 4"/>
                      <a:gd name="T7" fmla="*/ 7 h 13"/>
                      <a:gd name="T8" fmla="*/ 2 w 4"/>
                      <a:gd name="T9" fmla="*/ 11 h 13"/>
                      <a:gd name="T10" fmla="*/ 3 w 4"/>
                      <a:gd name="T11" fmla="*/ 11 h 13"/>
                      <a:gd name="T12" fmla="*/ 3 w 4"/>
                      <a:gd name="T13" fmla="*/ 5 h 13"/>
                      <a:gd name="T14" fmla="*/ 2 w 4"/>
                      <a:gd name="T15" fmla="*/ 0 h 13"/>
                      <a:gd name="T16" fmla="*/ 1 w 4"/>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71">
                    <a:extLst>
                      <a:ext uri="{FF2B5EF4-FFF2-40B4-BE49-F238E27FC236}">
                        <a16:creationId xmlns:a16="http://schemas.microsoft.com/office/drawing/2014/main" id="{7DCC2360-832B-445A-95A0-9A0B30365BAC}"/>
                      </a:ext>
                    </a:extLst>
                  </p:cNvPr>
                  <p:cNvSpPr/>
                  <p:nvPr/>
                </p:nvSpPr>
                <p:spPr bwMode="auto">
                  <a:xfrm>
                    <a:off x="967" y="1476"/>
                    <a:ext cx="2" cy="7"/>
                  </a:xfrm>
                  <a:custGeom>
                    <a:avLst/>
                    <a:gdLst>
                      <a:gd name="T0" fmla="*/ 0 w 2"/>
                      <a:gd name="T1" fmla="*/ 1 h 10"/>
                      <a:gd name="T2" fmla="*/ 0 w 2"/>
                      <a:gd name="T3" fmla="*/ 9 h 10"/>
                      <a:gd name="T4" fmla="*/ 2 w 2"/>
                      <a:gd name="T5" fmla="*/ 9 h 10"/>
                      <a:gd name="T6" fmla="*/ 2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72">
                    <a:extLst>
                      <a:ext uri="{FF2B5EF4-FFF2-40B4-BE49-F238E27FC236}">
                        <a16:creationId xmlns:a16="http://schemas.microsoft.com/office/drawing/2014/main" id="{FB662DF6-23D7-4E80-BE71-409D1B7FF8E2}"/>
                      </a:ext>
                    </a:extLst>
                  </p:cNvPr>
                  <p:cNvSpPr/>
                  <p:nvPr/>
                </p:nvSpPr>
                <p:spPr bwMode="auto">
                  <a:xfrm>
                    <a:off x="967" y="1474"/>
                    <a:ext cx="3" cy="6"/>
                  </a:xfrm>
                  <a:custGeom>
                    <a:avLst/>
                    <a:gdLst>
                      <a:gd name="T0" fmla="*/ 2 w 5"/>
                      <a:gd name="T1" fmla="*/ 3 h 8"/>
                      <a:gd name="T2" fmla="*/ 1 w 5"/>
                      <a:gd name="T3" fmla="*/ 3 h 8"/>
                      <a:gd name="T4" fmla="*/ 1 w 5"/>
                      <a:gd name="T5" fmla="*/ 3 h 8"/>
                      <a:gd name="T6" fmla="*/ 2 w 5"/>
                      <a:gd name="T7" fmla="*/ 5 h 8"/>
                      <a:gd name="T8" fmla="*/ 3 w 5"/>
                      <a:gd name="T9" fmla="*/ 7 h 8"/>
                      <a:gd name="T10" fmla="*/ 4 w 5"/>
                      <a:gd name="T11" fmla="*/ 7 h 8"/>
                      <a:gd name="T12" fmla="*/ 3 w 5"/>
                      <a:gd name="T13" fmla="*/ 3 h 8"/>
                      <a:gd name="T14" fmla="*/ 0 w 5"/>
                      <a:gd name="T15" fmla="*/ 2 h 8"/>
                      <a:gd name="T16" fmla="*/ 2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73">
                    <a:extLst>
                      <a:ext uri="{FF2B5EF4-FFF2-40B4-BE49-F238E27FC236}">
                        <a16:creationId xmlns:a16="http://schemas.microsoft.com/office/drawing/2014/main" id="{B05D653E-D685-4D03-8FEC-F0528F1A670D}"/>
                      </a:ext>
                    </a:extLst>
                  </p:cNvPr>
                  <p:cNvSpPr/>
                  <p:nvPr/>
                </p:nvSpPr>
                <p:spPr bwMode="auto">
                  <a:xfrm>
                    <a:off x="968" y="1486"/>
                    <a:ext cx="4" cy="2"/>
                  </a:xfrm>
                  <a:custGeom>
                    <a:avLst/>
                    <a:gdLst>
                      <a:gd name="T0" fmla="*/ 2 w 6"/>
                      <a:gd name="T1" fmla="*/ 2 h 2"/>
                      <a:gd name="T2" fmla="*/ 5 w 6"/>
                      <a:gd name="T3" fmla="*/ 1 h 2"/>
                      <a:gd name="T4" fmla="*/ 5 w 6"/>
                      <a:gd name="T5" fmla="*/ 0 h 2"/>
                      <a:gd name="T6" fmla="*/ 1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74">
                    <a:extLst>
                      <a:ext uri="{FF2B5EF4-FFF2-40B4-BE49-F238E27FC236}">
                        <a16:creationId xmlns:a16="http://schemas.microsoft.com/office/drawing/2014/main" id="{2FA9EF4F-758E-4232-9CB0-0D2DB483462D}"/>
                      </a:ext>
                    </a:extLst>
                  </p:cNvPr>
                  <p:cNvSpPr/>
                  <p:nvPr/>
                </p:nvSpPr>
                <p:spPr bwMode="auto">
                  <a:xfrm>
                    <a:off x="969" y="1486"/>
                    <a:ext cx="4" cy="2"/>
                  </a:xfrm>
                  <a:custGeom>
                    <a:avLst/>
                    <a:gdLst>
                      <a:gd name="T0" fmla="*/ 1 w 6"/>
                      <a:gd name="T1" fmla="*/ 3 h 3"/>
                      <a:gd name="T2" fmla="*/ 5 w 6"/>
                      <a:gd name="T3" fmla="*/ 2 h 3"/>
                      <a:gd name="T4" fmla="*/ 5 w 6"/>
                      <a:gd name="T5" fmla="*/ 0 h 3"/>
                      <a:gd name="T6" fmla="*/ 1 w 6"/>
                      <a:gd name="T7" fmla="*/ 1 h 3"/>
                      <a:gd name="T8" fmla="*/ 1 w 6"/>
                      <a:gd name="T9" fmla="*/ 3 h 3"/>
                    </a:gdLst>
                    <a:ahLst/>
                    <a:cxnLst>
                      <a:cxn ang="0">
                        <a:pos x="T0" y="T1"/>
                      </a:cxn>
                      <a:cxn ang="0">
                        <a:pos x="T2" y="T3"/>
                      </a:cxn>
                      <a:cxn ang="0">
                        <a:pos x="T4" y="T5"/>
                      </a:cxn>
                      <a:cxn ang="0">
                        <a:pos x="T6" y="T7"/>
                      </a:cxn>
                      <a:cxn ang="0">
                        <a:pos x="T8" y="T9"/>
                      </a:cxn>
                    </a:cxnLst>
                    <a:rect l="0" t="0" r="r" b="b"/>
                    <a:pathLst>
                      <a:path w="6" h="3">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75">
                    <a:extLst>
                      <a:ext uri="{FF2B5EF4-FFF2-40B4-BE49-F238E27FC236}">
                        <a16:creationId xmlns:a16="http://schemas.microsoft.com/office/drawing/2014/main" id="{74027771-3F4E-4B01-B881-25C007E5702B}"/>
                      </a:ext>
                    </a:extLst>
                  </p:cNvPr>
                  <p:cNvSpPr/>
                  <p:nvPr/>
                </p:nvSpPr>
                <p:spPr bwMode="auto">
                  <a:xfrm>
                    <a:off x="970" y="1486"/>
                    <a:ext cx="5" cy="2"/>
                  </a:xfrm>
                  <a:custGeom>
                    <a:avLst/>
                    <a:gdLst>
                      <a:gd name="T0" fmla="*/ 1 w 8"/>
                      <a:gd name="T1" fmla="*/ 2 h 4"/>
                      <a:gd name="T2" fmla="*/ 4 w 8"/>
                      <a:gd name="T3" fmla="*/ 2 h 4"/>
                      <a:gd name="T4" fmla="*/ 4 w 8"/>
                      <a:gd name="T5" fmla="*/ 0 h 4"/>
                      <a:gd name="T6" fmla="*/ 3 w 8"/>
                      <a:gd name="T7" fmla="*/ 0 h 4"/>
                      <a:gd name="T8" fmla="*/ 3 w 8"/>
                      <a:gd name="T9" fmla="*/ 1 h 4"/>
                      <a:gd name="T10" fmla="*/ 2 w 8"/>
                      <a:gd name="T11" fmla="*/ 2 h 4"/>
                      <a:gd name="T12" fmla="*/ 2 w 8"/>
                      <a:gd name="T13" fmla="*/ 4 h 4"/>
                      <a:gd name="T14" fmla="*/ 4 w 8"/>
                      <a:gd name="T15" fmla="*/ 3 h 4"/>
                      <a:gd name="T16" fmla="*/ 4 w 8"/>
                      <a:gd name="T17" fmla="*/ 2 h 4"/>
                      <a:gd name="T18" fmla="*/ 1 w 8"/>
                      <a:gd name="T19" fmla="*/ 2 h 4"/>
                      <a:gd name="T20" fmla="*/ 1 w 8"/>
                      <a:gd name="T21" fmla="*/ 4 h 4"/>
                      <a:gd name="T22" fmla="*/ 3 w 8"/>
                      <a:gd name="T23" fmla="*/ 4 h 4"/>
                      <a:gd name="T24" fmla="*/ 3 w 8"/>
                      <a:gd name="T25" fmla="*/ 3 h 4"/>
                      <a:gd name="T26" fmla="*/ 2 w 8"/>
                      <a:gd name="T27" fmla="*/ 2 h 4"/>
                      <a:gd name="T28" fmla="*/ 1 w 8"/>
                      <a:gd name="T29" fmla="*/ 3 h 4"/>
                      <a:gd name="T30" fmla="*/ 6 w 8"/>
                      <a:gd name="T31" fmla="*/ 1 h 4"/>
                      <a:gd name="T32" fmla="*/ 4 w 8"/>
                      <a:gd name="T33" fmla="*/ 2 h 4"/>
                      <a:gd name="T34" fmla="*/ 5 w 8"/>
                      <a:gd name="T35" fmla="*/ 2 h 4"/>
                      <a:gd name="T36" fmla="*/ 6 w 8"/>
                      <a:gd name="T37" fmla="*/ 2 h 4"/>
                      <a:gd name="T38" fmla="*/ 7 w 8"/>
                      <a:gd name="T39" fmla="*/ 1 h 4"/>
                      <a:gd name="T40" fmla="*/ 6 w 8"/>
                      <a:gd name="T41" fmla="*/ 1 h 4"/>
                      <a:gd name="T42" fmla="*/ 6 w 8"/>
                      <a:gd name="T43" fmla="*/ 1 h 4"/>
                      <a:gd name="T44" fmla="*/ 4 w 8"/>
                      <a:gd name="T45" fmla="*/ 1 h 4"/>
                      <a:gd name="T46" fmla="*/ 2 w 8"/>
                      <a:gd name="T47" fmla="*/ 2 h 4"/>
                      <a:gd name="T48" fmla="*/ 1 w 8"/>
                      <a:gd name="T49" fmla="*/ 3 h 4"/>
                      <a:gd name="T50" fmla="*/ 2 w 8"/>
                      <a:gd name="T51" fmla="*/ 4 h 4"/>
                      <a:gd name="T52" fmla="*/ 3 w 8"/>
                      <a:gd name="T53" fmla="*/ 2 h 4"/>
                      <a:gd name="T54" fmla="*/ 1 w 8"/>
                      <a:gd name="T55" fmla="*/ 2 h 4"/>
                      <a:gd name="T56" fmla="*/ 2 w 8"/>
                      <a:gd name="T57" fmla="*/ 4 h 4"/>
                      <a:gd name="T58" fmla="*/ 4 w 8"/>
                      <a:gd name="T59" fmla="*/ 3 h 4"/>
                      <a:gd name="T60" fmla="*/ 4 w 8"/>
                      <a:gd name="T61" fmla="*/ 2 h 4"/>
                      <a:gd name="T62" fmla="*/ 2 w 8"/>
                      <a:gd name="T63" fmla="*/ 2 h 4"/>
                      <a:gd name="T64" fmla="*/ 3 w 8"/>
                      <a:gd name="T65" fmla="*/ 3 h 4"/>
                      <a:gd name="T66" fmla="*/ 4 w 8"/>
                      <a:gd name="T67" fmla="*/ 0 h 4"/>
                      <a:gd name="T68" fmla="*/ 3 w 8"/>
                      <a:gd name="T69" fmla="*/ 1 h 4"/>
                      <a:gd name="T70" fmla="*/ 4 w 8"/>
                      <a:gd name="T71" fmla="*/ 1 h 4"/>
                      <a:gd name="T72" fmla="*/ 4 w 8"/>
                      <a:gd name="T73" fmla="*/ 0 h 4"/>
                      <a:gd name="T74" fmla="*/ 1 w 8"/>
                      <a:gd name="T75" fmla="*/ 0 h 4"/>
                      <a:gd name="T76" fmla="*/ 1 w 8"/>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76">
                    <a:extLst>
                      <a:ext uri="{FF2B5EF4-FFF2-40B4-BE49-F238E27FC236}">
                        <a16:creationId xmlns:a16="http://schemas.microsoft.com/office/drawing/2014/main" id="{DC0FBA83-A972-42EC-8FBB-465EE084F791}"/>
                      </a:ext>
                    </a:extLst>
                  </p:cNvPr>
                  <p:cNvSpPr/>
                  <p:nvPr/>
                </p:nvSpPr>
                <p:spPr bwMode="auto">
                  <a:xfrm>
                    <a:off x="843" y="1328"/>
                    <a:ext cx="58" cy="40"/>
                  </a:xfrm>
                  <a:custGeom>
                    <a:avLst/>
                    <a:gdLst>
                      <a:gd name="T0" fmla="*/ 13 w 88"/>
                      <a:gd name="T1" fmla="*/ 57 h 60"/>
                      <a:gd name="T2" fmla="*/ 42 w 88"/>
                      <a:gd name="T3" fmla="*/ 7 h 60"/>
                      <a:gd name="T4" fmla="*/ 75 w 88"/>
                      <a:gd name="T5" fmla="*/ 54 h 60"/>
                      <a:gd name="T6" fmla="*/ 78 w 88"/>
                      <a:gd name="T7" fmla="*/ 55 h 60"/>
                      <a:gd name="T8" fmla="*/ 49 w 88"/>
                      <a:gd name="T9" fmla="*/ 4 h 60"/>
                      <a:gd name="T10" fmla="*/ 11 w 88"/>
                      <a:gd name="T11" fmla="*/ 58 h 60"/>
                      <a:gd name="T12" fmla="*/ 13 w 88"/>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88" h="60">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77">
                    <a:extLst>
                      <a:ext uri="{FF2B5EF4-FFF2-40B4-BE49-F238E27FC236}">
                        <a16:creationId xmlns:a16="http://schemas.microsoft.com/office/drawing/2014/main" id="{299376D9-45B3-45D7-8AEC-5ACD358F254A}"/>
                      </a:ext>
                    </a:extLst>
                  </p:cNvPr>
                  <p:cNvSpPr/>
                  <p:nvPr/>
                </p:nvSpPr>
                <p:spPr bwMode="auto">
                  <a:xfrm>
                    <a:off x="849" y="1346"/>
                    <a:ext cx="10" cy="27"/>
                  </a:xfrm>
                  <a:custGeom>
                    <a:avLst/>
                    <a:gdLst>
                      <a:gd name="T0" fmla="*/ 4 w 15"/>
                      <a:gd name="T1" fmla="*/ 10 h 40"/>
                      <a:gd name="T2" fmla="*/ 10 w 15"/>
                      <a:gd name="T3" fmla="*/ 20 h 40"/>
                      <a:gd name="T4" fmla="*/ 11 w 15"/>
                      <a:gd name="T5" fmla="*/ 26 h 40"/>
                      <a:gd name="T6" fmla="*/ 10 w 15"/>
                      <a:gd name="T7" fmla="*/ 32 h 40"/>
                      <a:gd name="T8" fmla="*/ 5 w 15"/>
                      <a:gd name="T9" fmla="*/ 33 h 40"/>
                      <a:gd name="T10" fmla="*/ 4 w 15"/>
                      <a:gd name="T11" fmla="*/ 30 h 40"/>
                      <a:gd name="T12" fmla="*/ 1 w 15"/>
                      <a:gd name="T13" fmla="*/ 31 h 40"/>
                      <a:gd name="T14" fmla="*/ 11 w 15"/>
                      <a:gd name="T15" fmla="*/ 37 h 40"/>
                      <a:gd name="T16" fmla="*/ 13 w 15"/>
                      <a:gd name="T17" fmla="*/ 23 h 40"/>
                      <a:gd name="T18" fmla="*/ 2 w 15"/>
                      <a:gd name="T19" fmla="*/ 8 h 40"/>
                      <a:gd name="T20" fmla="*/ 4 w 15"/>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0">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78">
                    <a:extLst>
                      <a:ext uri="{FF2B5EF4-FFF2-40B4-BE49-F238E27FC236}">
                        <a16:creationId xmlns:a16="http://schemas.microsoft.com/office/drawing/2014/main" id="{1C000716-FD51-4696-9CEE-2F132021F3EA}"/>
                      </a:ext>
                    </a:extLst>
                  </p:cNvPr>
                  <p:cNvSpPr/>
                  <p:nvPr/>
                </p:nvSpPr>
                <p:spPr bwMode="auto">
                  <a:xfrm>
                    <a:off x="886" y="1346"/>
                    <a:ext cx="10" cy="21"/>
                  </a:xfrm>
                  <a:custGeom>
                    <a:avLst/>
                    <a:gdLst>
                      <a:gd name="T0" fmla="*/ 14 w 15"/>
                      <a:gd name="T1" fmla="*/ 3 h 32"/>
                      <a:gd name="T2" fmla="*/ 5 w 15"/>
                      <a:gd name="T3" fmla="*/ 4 h 32"/>
                      <a:gd name="T4" fmla="*/ 0 w 15"/>
                      <a:gd name="T5" fmla="*/ 18 h 32"/>
                      <a:gd name="T6" fmla="*/ 6 w 15"/>
                      <a:gd name="T7" fmla="*/ 30 h 32"/>
                      <a:gd name="T8" fmla="*/ 14 w 15"/>
                      <a:gd name="T9" fmla="*/ 26 h 32"/>
                      <a:gd name="T10" fmla="*/ 11 w 15"/>
                      <a:gd name="T11" fmla="*/ 25 h 32"/>
                      <a:gd name="T12" fmla="*/ 3 w 15"/>
                      <a:gd name="T13" fmla="*/ 22 h 32"/>
                      <a:gd name="T14" fmla="*/ 3 w 15"/>
                      <a:gd name="T15" fmla="*/ 17 h 32"/>
                      <a:gd name="T16" fmla="*/ 4 w 15"/>
                      <a:gd name="T17" fmla="*/ 11 h 32"/>
                      <a:gd name="T18" fmla="*/ 11 w 15"/>
                      <a:gd name="T19" fmla="*/ 5 h 32"/>
                      <a:gd name="T20" fmla="*/ 14 w 15"/>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79">
                    <a:extLst>
                      <a:ext uri="{FF2B5EF4-FFF2-40B4-BE49-F238E27FC236}">
                        <a16:creationId xmlns:a16="http://schemas.microsoft.com/office/drawing/2014/main" id="{D401F3B0-F76A-4069-8893-BA08BAD6BEA2}"/>
                      </a:ext>
                    </a:extLst>
                  </p:cNvPr>
                  <p:cNvSpPr/>
                  <p:nvPr/>
                </p:nvSpPr>
                <p:spPr bwMode="auto">
                  <a:xfrm>
                    <a:off x="850" y="1353"/>
                    <a:ext cx="4" cy="16"/>
                  </a:xfrm>
                  <a:custGeom>
                    <a:avLst/>
                    <a:gdLst>
                      <a:gd name="T0" fmla="*/ 3 w 6"/>
                      <a:gd name="T1" fmla="*/ 0 h 24"/>
                      <a:gd name="T2" fmla="*/ 1 w 6"/>
                      <a:gd name="T3" fmla="*/ 9 h 24"/>
                      <a:gd name="T4" fmla="*/ 3 w 6"/>
                      <a:gd name="T5" fmla="*/ 22 h 24"/>
                      <a:gd name="T6" fmla="*/ 6 w 6"/>
                      <a:gd name="T7" fmla="*/ 21 h 24"/>
                      <a:gd name="T8" fmla="*/ 4 w 6"/>
                      <a:gd name="T9" fmla="*/ 12 h 24"/>
                      <a:gd name="T10" fmla="*/ 4 w 6"/>
                      <a:gd name="T11" fmla="*/ 3 h 24"/>
                      <a:gd name="T12" fmla="*/ 3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80">
                    <a:extLst>
                      <a:ext uri="{FF2B5EF4-FFF2-40B4-BE49-F238E27FC236}">
                        <a16:creationId xmlns:a16="http://schemas.microsoft.com/office/drawing/2014/main" id="{69F8FFA2-6108-4E8A-B1B6-D9BB2E6FED6A}"/>
                      </a:ext>
                    </a:extLst>
                  </p:cNvPr>
                  <p:cNvSpPr/>
                  <p:nvPr/>
                </p:nvSpPr>
                <p:spPr bwMode="auto">
                  <a:xfrm>
                    <a:off x="849" y="1352"/>
                    <a:ext cx="5" cy="16"/>
                  </a:xfrm>
                  <a:custGeom>
                    <a:avLst/>
                    <a:gdLst>
                      <a:gd name="T0" fmla="*/ 3 w 7"/>
                      <a:gd name="T1" fmla="*/ 1 h 24"/>
                      <a:gd name="T2" fmla="*/ 4 w 7"/>
                      <a:gd name="T3" fmla="*/ 22 h 24"/>
                      <a:gd name="T4" fmla="*/ 6 w 7"/>
                      <a:gd name="T5" fmla="*/ 22 h 24"/>
                      <a:gd name="T6" fmla="*/ 7 w 7"/>
                      <a:gd name="T7" fmla="*/ 20 h 24"/>
                      <a:gd name="T8" fmla="*/ 4 w 7"/>
                      <a:gd name="T9" fmla="*/ 20 h 24"/>
                      <a:gd name="T10" fmla="*/ 4 w 7"/>
                      <a:gd name="T11" fmla="*/ 22 h 24"/>
                      <a:gd name="T12" fmla="*/ 6 w 7"/>
                      <a:gd name="T13" fmla="*/ 22 h 24"/>
                      <a:gd name="T14" fmla="*/ 6 w 7"/>
                      <a:gd name="T15" fmla="*/ 3 h 24"/>
                      <a:gd name="T16" fmla="*/ 3 w 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81">
                    <a:extLst>
                      <a:ext uri="{FF2B5EF4-FFF2-40B4-BE49-F238E27FC236}">
                        <a16:creationId xmlns:a16="http://schemas.microsoft.com/office/drawing/2014/main" id="{23D05557-1046-4CDE-A38C-969946B4F72B}"/>
                      </a:ext>
                    </a:extLst>
                  </p:cNvPr>
                  <p:cNvSpPr/>
                  <p:nvPr/>
                </p:nvSpPr>
                <p:spPr bwMode="auto">
                  <a:xfrm>
                    <a:off x="848" y="1353"/>
                    <a:ext cx="11" cy="16"/>
                  </a:xfrm>
                  <a:custGeom>
                    <a:avLst/>
                    <a:gdLst>
                      <a:gd name="T0" fmla="*/ 7 w 17"/>
                      <a:gd name="T1" fmla="*/ 5 h 24"/>
                      <a:gd name="T2" fmla="*/ 6 w 17"/>
                      <a:gd name="T3" fmla="*/ 4 h 24"/>
                      <a:gd name="T4" fmla="*/ 4 w 17"/>
                      <a:gd name="T5" fmla="*/ 3 h 24"/>
                      <a:gd name="T6" fmla="*/ 3 w 17"/>
                      <a:gd name="T7" fmla="*/ 22 h 24"/>
                      <a:gd name="T8" fmla="*/ 6 w 17"/>
                      <a:gd name="T9" fmla="*/ 23 h 24"/>
                      <a:gd name="T10" fmla="*/ 6 w 17"/>
                      <a:gd name="T11" fmla="*/ 2 h 24"/>
                      <a:gd name="T12" fmla="*/ 4 w 17"/>
                      <a:gd name="T13" fmla="*/ 2 h 24"/>
                      <a:gd name="T14" fmla="*/ 6 w 17"/>
                      <a:gd name="T15" fmla="*/ 22 h 24"/>
                      <a:gd name="T16" fmla="*/ 9 w 17"/>
                      <a:gd name="T17" fmla="*/ 21 h 24"/>
                      <a:gd name="T18" fmla="*/ 9 w 17"/>
                      <a:gd name="T19" fmla="*/ 3 h 24"/>
                      <a:gd name="T20" fmla="*/ 6 w 17"/>
                      <a:gd name="T21" fmla="*/ 3 h 24"/>
                      <a:gd name="T22" fmla="*/ 7 w 17"/>
                      <a:gd name="T23" fmla="*/ 21 h 24"/>
                      <a:gd name="T24" fmla="*/ 10 w 17"/>
                      <a:gd name="T25" fmla="*/ 20 h 24"/>
                      <a:gd name="T26" fmla="*/ 9 w 17"/>
                      <a:gd name="T27" fmla="*/ 3 h 24"/>
                      <a:gd name="T28" fmla="*/ 7 w 17"/>
                      <a:gd name="T29" fmla="*/ 4 h 24"/>
                      <a:gd name="T30" fmla="*/ 8 w 17"/>
                      <a:gd name="T31" fmla="*/ 20 h 24"/>
                      <a:gd name="T32" fmla="*/ 10 w 17"/>
                      <a:gd name="T33" fmla="*/ 19 h 24"/>
                      <a:gd name="T34" fmla="*/ 7 w 17"/>
                      <a:gd name="T35" fmla="*/ 5 h 24"/>
                      <a:gd name="T36" fmla="*/ 5 w 17"/>
                      <a:gd name="T37" fmla="*/ 20 h 24"/>
                      <a:gd name="T38" fmla="*/ 5 w 17"/>
                      <a:gd name="T39" fmla="*/ 23 h 24"/>
                      <a:gd name="T40" fmla="*/ 8 w 17"/>
                      <a:gd name="T41" fmla="*/ 2 h 24"/>
                      <a:gd name="T42" fmla="*/ 9 w 17"/>
                      <a:gd name="T43" fmla="*/ 22 h 24"/>
                      <a:gd name="T44" fmla="*/ 11 w 17"/>
                      <a:gd name="T45" fmla="*/ 21 h 24"/>
                      <a:gd name="T46" fmla="*/ 8 w 17"/>
                      <a:gd name="T47" fmla="*/ 2 h 24"/>
                      <a:gd name="T48" fmla="*/ 6 w 17"/>
                      <a:gd name="T49" fmla="*/ 3 h 24"/>
                      <a:gd name="T50" fmla="*/ 7 w 17"/>
                      <a:gd name="T51" fmla="*/ 21 h 24"/>
                      <a:gd name="T52" fmla="*/ 10 w 17"/>
                      <a:gd name="T53" fmla="*/ 21 h 24"/>
                      <a:gd name="T54" fmla="*/ 9 w 17"/>
                      <a:gd name="T55" fmla="*/ 2 h 24"/>
                      <a:gd name="T56" fmla="*/ 6 w 17"/>
                      <a:gd name="T57" fmla="*/ 2 h 24"/>
                      <a:gd name="T58" fmla="*/ 6 w 17"/>
                      <a:gd name="T59" fmla="*/ 21 h 24"/>
                      <a:gd name="T60" fmla="*/ 9 w 17"/>
                      <a:gd name="T61" fmla="*/ 21 h 24"/>
                      <a:gd name="T62" fmla="*/ 6 w 17"/>
                      <a:gd name="T63" fmla="*/ 1 h 24"/>
                      <a:gd name="T64" fmla="*/ 4 w 17"/>
                      <a:gd name="T65" fmla="*/ 1 h 24"/>
                      <a:gd name="T66" fmla="*/ 3 w 17"/>
                      <a:gd name="T67" fmla="*/ 21 h 24"/>
                      <a:gd name="T68" fmla="*/ 6 w 17"/>
                      <a:gd name="T69" fmla="*/ 22 h 24"/>
                      <a:gd name="T70" fmla="*/ 6 w 17"/>
                      <a:gd name="T71" fmla="*/ 5 h 24"/>
                      <a:gd name="T72" fmla="*/ 4 w 17"/>
                      <a:gd name="T73" fmla="*/ 5 h 24"/>
                      <a:gd name="T74" fmla="*/ 4 w 17"/>
                      <a:gd name="T75" fmla="*/ 6 h 24"/>
                      <a:gd name="T76" fmla="*/ 7 w 17"/>
                      <a:gd name="T7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82">
                    <a:extLst>
                      <a:ext uri="{FF2B5EF4-FFF2-40B4-BE49-F238E27FC236}">
                        <a16:creationId xmlns:a16="http://schemas.microsoft.com/office/drawing/2014/main" id="{D483597D-209B-4AF2-9A9B-19466DA10257}"/>
                      </a:ext>
                    </a:extLst>
                  </p:cNvPr>
                  <p:cNvSpPr/>
                  <p:nvPr/>
                </p:nvSpPr>
                <p:spPr bwMode="auto">
                  <a:xfrm>
                    <a:off x="886" y="1349"/>
                    <a:ext cx="11" cy="17"/>
                  </a:xfrm>
                  <a:custGeom>
                    <a:avLst/>
                    <a:gdLst>
                      <a:gd name="T0" fmla="*/ 7 w 17"/>
                      <a:gd name="T1" fmla="*/ 8 h 26"/>
                      <a:gd name="T2" fmla="*/ 3 w 17"/>
                      <a:gd name="T3" fmla="*/ 20 h 26"/>
                      <a:gd name="T4" fmla="*/ 7 w 17"/>
                      <a:gd name="T5" fmla="*/ 7 h 26"/>
                      <a:gd name="T6" fmla="*/ 6 w 17"/>
                      <a:gd name="T7" fmla="*/ 17 h 26"/>
                      <a:gd name="T8" fmla="*/ 8 w 17"/>
                      <a:gd name="T9" fmla="*/ 3 h 26"/>
                      <a:gd name="T10" fmla="*/ 6 w 17"/>
                      <a:gd name="T11" fmla="*/ 21 h 26"/>
                      <a:gd name="T12" fmla="*/ 10 w 17"/>
                      <a:gd name="T13" fmla="*/ 3 h 26"/>
                      <a:gd name="T14" fmla="*/ 7 w 17"/>
                      <a:gd name="T15" fmla="*/ 20 h 26"/>
                      <a:gd name="T16" fmla="*/ 8 w 17"/>
                      <a:gd name="T17" fmla="*/ 6 h 26"/>
                      <a:gd name="T18" fmla="*/ 11 w 17"/>
                      <a:gd name="T19" fmla="*/ 11 h 26"/>
                      <a:gd name="T20" fmla="*/ 10 w 17"/>
                      <a:gd name="T21" fmla="*/ 19 h 26"/>
                      <a:gd name="T22" fmla="*/ 8 w 17"/>
                      <a:gd name="T23" fmla="*/ 2 h 26"/>
                      <a:gd name="T24" fmla="*/ 9 w 17"/>
                      <a:gd name="T25" fmla="*/ 20 h 26"/>
                      <a:gd name="T26" fmla="*/ 7 w 17"/>
                      <a:gd name="T27" fmla="*/ 5 h 26"/>
                      <a:gd name="T28" fmla="*/ 9 w 17"/>
                      <a:gd name="T29" fmla="*/ 18 h 26"/>
                      <a:gd name="T30" fmla="*/ 9 w 17"/>
                      <a:gd name="T31" fmla="*/ 26 h 26"/>
                      <a:gd name="T32" fmla="*/ 10 w 17"/>
                      <a:gd name="T33" fmla="*/ 23 h 26"/>
                      <a:gd name="T34" fmla="*/ 12 w 17"/>
                      <a:gd name="T35" fmla="*/ 23 h 26"/>
                      <a:gd name="T36" fmla="*/ 8 w 17"/>
                      <a:gd name="T37" fmla="*/ 23 h 26"/>
                      <a:gd name="T38" fmla="*/ 8 w 17"/>
                      <a:gd name="T39" fmla="*/ 26 h 26"/>
                      <a:gd name="T40" fmla="*/ 9 w 17"/>
                      <a:gd name="T41" fmla="*/ 23 h 26"/>
                      <a:gd name="T42" fmla="*/ 12 w 17"/>
                      <a:gd name="T43" fmla="*/ 15 h 26"/>
                      <a:gd name="T44" fmla="*/ 10 w 17"/>
                      <a:gd name="T45" fmla="*/ 0 h 26"/>
                      <a:gd name="T46" fmla="*/ 8 w 17"/>
                      <a:gd name="T47" fmla="*/ 23 h 26"/>
                      <a:gd name="T48" fmla="*/ 8 w 17"/>
                      <a:gd name="T49" fmla="*/ 0 h 26"/>
                      <a:gd name="T50" fmla="*/ 10 w 17"/>
                      <a:gd name="T51" fmla="*/ 21 h 26"/>
                      <a:gd name="T52" fmla="*/ 7 w 17"/>
                      <a:gd name="T53" fmla="*/ 21 h 26"/>
                      <a:gd name="T54" fmla="*/ 11 w 17"/>
                      <a:gd name="T55" fmla="*/ 2 h 26"/>
                      <a:gd name="T56" fmla="*/ 7 w 17"/>
                      <a:gd name="T57" fmla="*/ 23 h 26"/>
                      <a:gd name="T58" fmla="*/ 9 w 17"/>
                      <a:gd name="T59" fmla="*/ 1 h 26"/>
                      <a:gd name="T60" fmla="*/ 6 w 17"/>
                      <a:gd name="T61" fmla="*/ 19 h 26"/>
                      <a:gd name="T62" fmla="*/ 7 w 17"/>
                      <a:gd name="T63" fmla="*/ 5 h 26"/>
                      <a:gd name="T64" fmla="*/ 3 w 17"/>
                      <a:gd name="T65" fmla="*/ 21 h 26"/>
                      <a:gd name="T66" fmla="*/ 7 w 17"/>
                      <a:gd name="T67" fmla="*/ 7 h 26"/>
                      <a:gd name="T68" fmla="*/ 4 w 17"/>
                      <a:gd name="T6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6">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83">
                    <a:extLst>
                      <a:ext uri="{FF2B5EF4-FFF2-40B4-BE49-F238E27FC236}">
                        <a16:creationId xmlns:a16="http://schemas.microsoft.com/office/drawing/2014/main" id="{1EE34BE5-D7AF-4138-BD27-02BB74051847}"/>
                      </a:ext>
                    </a:extLst>
                  </p:cNvPr>
                  <p:cNvSpPr/>
                  <p:nvPr/>
                </p:nvSpPr>
                <p:spPr bwMode="auto">
                  <a:xfrm>
                    <a:off x="852" y="1366"/>
                    <a:ext cx="4" cy="4"/>
                  </a:xfrm>
                  <a:custGeom>
                    <a:avLst/>
                    <a:gdLst>
                      <a:gd name="T0" fmla="*/ 3 w 6"/>
                      <a:gd name="T1" fmla="*/ 5 h 6"/>
                      <a:gd name="T2" fmla="*/ 2 w 6"/>
                      <a:gd name="T3" fmla="*/ 5 h 6"/>
                      <a:gd name="T4" fmla="*/ 3 w 6"/>
                      <a:gd name="T5" fmla="*/ 5 h 6"/>
                      <a:gd name="T6" fmla="*/ 5 w 6"/>
                      <a:gd name="T7" fmla="*/ 5 h 6"/>
                      <a:gd name="T8" fmla="*/ 6 w 6"/>
                      <a:gd name="T9" fmla="*/ 3 h 6"/>
                      <a:gd name="T10" fmla="*/ 5 w 6"/>
                      <a:gd name="T11" fmla="*/ 1 h 6"/>
                      <a:gd name="T12" fmla="*/ 2 w 6"/>
                      <a:gd name="T13" fmla="*/ 3 h 6"/>
                      <a:gd name="T14" fmla="*/ 3 w 6"/>
                      <a:gd name="T15" fmla="*/ 4 h 6"/>
                      <a:gd name="T16" fmla="*/ 4 w 6"/>
                      <a:gd name="T17" fmla="*/ 2 h 6"/>
                      <a:gd name="T18" fmla="*/ 0 w 6"/>
                      <a:gd name="T19" fmla="*/ 5 h 6"/>
                      <a:gd name="T20" fmla="*/ 3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84">
                    <a:extLst>
                      <a:ext uri="{FF2B5EF4-FFF2-40B4-BE49-F238E27FC236}">
                        <a16:creationId xmlns:a16="http://schemas.microsoft.com/office/drawing/2014/main" id="{26F7C329-C9E5-4E4D-9382-B466FB094C17}"/>
                      </a:ext>
                    </a:extLst>
                  </p:cNvPr>
                  <p:cNvSpPr/>
                  <p:nvPr/>
                </p:nvSpPr>
                <p:spPr bwMode="auto">
                  <a:xfrm>
                    <a:off x="849" y="1350"/>
                    <a:ext cx="8" cy="7"/>
                  </a:xfrm>
                  <a:custGeom>
                    <a:avLst/>
                    <a:gdLst>
                      <a:gd name="T0" fmla="*/ 3 w 12"/>
                      <a:gd name="T1" fmla="*/ 6 h 11"/>
                      <a:gd name="T2" fmla="*/ 9 w 12"/>
                      <a:gd name="T3" fmla="*/ 9 h 11"/>
                      <a:gd name="T4" fmla="*/ 11 w 12"/>
                      <a:gd name="T5" fmla="*/ 8 h 11"/>
                      <a:gd name="T6" fmla="*/ 1 w 12"/>
                      <a:gd name="T7" fmla="*/ 5 h 11"/>
                      <a:gd name="T8" fmla="*/ 3 w 12"/>
                      <a:gd name="T9" fmla="*/ 6 h 11"/>
                    </a:gdLst>
                    <a:ahLst/>
                    <a:cxnLst>
                      <a:cxn ang="0">
                        <a:pos x="T0" y="T1"/>
                      </a:cxn>
                      <a:cxn ang="0">
                        <a:pos x="T2" y="T3"/>
                      </a:cxn>
                      <a:cxn ang="0">
                        <a:pos x="T4" y="T5"/>
                      </a:cxn>
                      <a:cxn ang="0">
                        <a:pos x="T6" y="T7"/>
                      </a:cxn>
                      <a:cxn ang="0">
                        <a:pos x="T8" y="T9"/>
                      </a:cxn>
                    </a:cxnLst>
                    <a:rect l="0" t="0" r="r" b="b"/>
                    <a:pathLst>
                      <a:path w="12" h="11">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85">
                    <a:extLst>
                      <a:ext uri="{FF2B5EF4-FFF2-40B4-BE49-F238E27FC236}">
                        <a16:creationId xmlns:a16="http://schemas.microsoft.com/office/drawing/2014/main" id="{C6624225-BDC2-4764-8942-636E5AA38537}"/>
                      </a:ext>
                    </a:extLst>
                  </p:cNvPr>
                  <p:cNvSpPr/>
                  <p:nvPr/>
                </p:nvSpPr>
                <p:spPr bwMode="auto">
                  <a:xfrm>
                    <a:off x="901" y="1608"/>
                    <a:ext cx="54" cy="49"/>
                  </a:xfrm>
                  <a:custGeom>
                    <a:avLst/>
                    <a:gdLst>
                      <a:gd name="T0" fmla="*/ 44 w 80"/>
                      <a:gd name="T1" fmla="*/ 67 h 74"/>
                      <a:gd name="T2" fmla="*/ 6 w 80"/>
                      <a:gd name="T3" fmla="*/ 44 h 74"/>
                      <a:gd name="T4" fmla="*/ 27 w 80"/>
                      <a:gd name="T5" fmla="*/ 11 h 74"/>
                      <a:gd name="T6" fmla="*/ 39 w 80"/>
                      <a:gd name="T7" fmla="*/ 66 h 74"/>
                      <a:gd name="T8" fmla="*/ 39 w 80"/>
                      <a:gd name="T9" fmla="*/ 69 h 74"/>
                      <a:gd name="T10" fmla="*/ 66 w 80"/>
                      <a:gd name="T11" fmla="*/ 34 h 74"/>
                      <a:gd name="T12" fmla="*/ 32 w 80"/>
                      <a:gd name="T13" fmla="*/ 8 h 74"/>
                      <a:gd name="T14" fmla="*/ 3 w 80"/>
                      <a:gd name="T15" fmla="*/ 42 h 74"/>
                      <a:gd name="T16" fmla="*/ 44 w 80"/>
                      <a:gd name="T17" fmla="*/ 69 h 74"/>
                      <a:gd name="T18" fmla="*/ 44 w 80"/>
                      <a:gd name="T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4">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86">
                    <a:extLst>
                      <a:ext uri="{FF2B5EF4-FFF2-40B4-BE49-F238E27FC236}">
                        <a16:creationId xmlns:a16="http://schemas.microsoft.com/office/drawing/2014/main" id="{DEF51F50-CC0D-494D-8C63-A9B4A2F107FC}"/>
                      </a:ext>
                    </a:extLst>
                  </p:cNvPr>
                  <p:cNvSpPr/>
                  <p:nvPr/>
                </p:nvSpPr>
                <p:spPr bwMode="auto">
                  <a:xfrm>
                    <a:off x="929" y="1652"/>
                    <a:ext cx="12" cy="8"/>
                  </a:xfrm>
                  <a:custGeom>
                    <a:avLst/>
                    <a:gdLst>
                      <a:gd name="T0" fmla="*/ 1 w 18"/>
                      <a:gd name="T1" fmla="*/ 2 h 12"/>
                      <a:gd name="T2" fmla="*/ 16 w 18"/>
                      <a:gd name="T3" fmla="*/ 11 h 12"/>
                      <a:gd name="T4" fmla="*/ 16 w 18"/>
                      <a:gd name="T5" fmla="*/ 9 h 12"/>
                      <a:gd name="T6" fmla="*/ 3 w 18"/>
                      <a:gd name="T7" fmla="*/ 1 h 12"/>
                      <a:gd name="T8" fmla="*/ 1 w 18"/>
                      <a:gd name="T9" fmla="*/ 2 h 12"/>
                    </a:gdLst>
                    <a:ahLst/>
                    <a:cxnLst>
                      <a:cxn ang="0">
                        <a:pos x="T0" y="T1"/>
                      </a:cxn>
                      <a:cxn ang="0">
                        <a:pos x="T2" y="T3"/>
                      </a:cxn>
                      <a:cxn ang="0">
                        <a:pos x="T4" y="T5"/>
                      </a:cxn>
                      <a:cxn ang="0">
                        <a:pos x="T6" y="T7"/>
                      </a:cxn>
                      <a:cxn ang="0">
                        <a:pos x="T8" y="T9"/>
                      </a:cxn>
                    </a:cxnLst>
                    <a:rect l="0" t="0" r="r" b="b"/>
                    <a:pathLst>
                      <a:path w="18" h="12">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87">
                    <a:extLst>
                      <a:ext uri="{FF2B5EF4-FFF2-40B4-BE49-F238E27FC236}">
                        <a16:creationId xmlns:a16="http://schemas.microsoft.com/office/drawing/2014/main" id="{E0E556C7-5D87-43EE-9249-B48C1BF5215F}"/>
                      </a:ext>
                    </a:extLst>
                  </p:cNvPr>
                  <p:cNvSpPr/>
                  <p:nvPr/>
                </p:nvSpPr>
                <p:spPr bwMode="auto">
                  <a:xfrm>
                    <a:off x="933" y="1651"/>
                    <a:ext cx="8" cy="8"/>
                  </a:xfrm>
                  <a:custGeom>
                    <a:avLst/>
                    <a:gdLst>
                      <a:gd name="T0" fmla="*/ 0 w 12"/>
                      <a:gd name="T1" fmla="*/ 2 h 12"/>
                      <a:gd name="T2" fmla="*/ 10 w 12"/>
                      <a:gd name="T3" fmla="*/ 12 h 12"/>
                      <a:gd name="T4" fmla="*/ 10 w 12"/>
                      <a:gd name="T5" fmla="*/ 10 h 12"/>
                      <a:gd name="T6" fmla="*/ 2 w 12"/>
                      <a:gd name="T7" fmla="*/ 2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88">
                    <a:extLst>
                      <a:ext uri="{FF2B5EF4-FFF2-40B4-BE49-F238E27FC236}">
                        <a16:creationId xmlns:a16="http://schemas.microsoft.com/office/drawing/2014/main" id="{0453547D-6A6A-4EBF-AB2E-F3B392FCBBF2}"/>
                      </a:ext>
                    </a:extLst>
                  </p:cNvPr>
                  <p:cNvSpPr/>
                  <p:nvPr/>
                </p:nvSpPr>
                <p:spPr bwMode="auto">
                  <a:xfrm>
                    <a:off x="930" y="1651"/>
                    <a:ext cx="7" cy="7"/>
                  </a:xfrm>
                  <a:custGeom>
                    <a:avLst/>
                    <a:gdLst>
                      <a:gd name="T0" fmla="*/ 2 w 10"/>
                      <a:gd name="T1" fmla="*/ 3 h 10"/>
                      <a:gd name="T2" fmla="*/ 7 w 10"/>
                      <a:gd name="T3" fmla="*/ 7 h 10"/>
                      <a:gd name="T4" fmla="*/ 8 w 10"/>
                      <a:gd name="T5" fmla="*/ 6 h 10"/>
                      <a:gd name="T6" fmla="*/ 5 w 10"/>
                      <a:gd name="T7" fmla="*/ 3 h 10"/>
                      <a:gd name="T8" fmla="*/ 3 w 10"/>
                      <a:gd name="T9" fmla="*/ 5 h 10"/>
                      <a:gd name="T10" fmla="*/ 8 w 10"/>
                      <a:gd name="T11" fmla="*/ 9 h 10"/>
                      <a:gd name="T12" fmla="*/ 9 w 10"/>
                      <a:gd name="T13" fmla="*/ 7 h 10"/>
                      <a:gd name="T14" fmla="*/ 5 w 10"/>
                      <a:gd name="T15" fmla="*/ 4 h 10"/>
                      <a:gd name="T16" fmla="*/ 3 w 10"/>
                      <a:gd name="T17" fmla="*/ 6 h 10"/>
                      <a:gd name="T18" fmla="*/ 8 w 10"/>
                      <a:gd name="T19" fmla="*/ 10 h 10"/>
                      <a:gd name="T20" fmla="*/ 9 w 10"/>
                      <a:gd name="T21" fmla="*/ 8 h 10"/>
                      <a:gd name="T22" fmla="*/ 2 w 10"/>
                      <a:gd name="T23" fmla="*/ 2 h 10"/>
                      <a:gd name="T24" fmla="*/ 2 w 10"/>
                      <a:gd name="T25" fmla="*/ 3 h 10"/>
                      <a:gd name="T26" fmla="*/ 5 w 10"/>
                      <a:gd name="T27" fmla="*/ 4 h 10"/>
                      <a:gd name="T28" fmla="*/ 6 w 10"/>
                      <a:gd name="T29" fmla="*/ 3 h 10"/>
                      <a:gd name="T30" fmla="*/ 6 w 10"/>
                      <a:gd name="T31" fmla="*/ 1 h 10"/>
                      <a:gd name="T32" fmla="*/ 4 w 10"/>
                      <a:gd name="T33" fmla="*/ 2 h 10"/>
                      <a:gd name="T34" fmla="*/ 4 w 10"/>
                      <a:gd name="T35" fmla="*/ 3 h 10"/>
                      <a:gd name="T36" fmla="*/ 6 w 10"/>
                      <a:gd name="T37" fmla="*/ 2 h 10"/>
                      <a:gd name="T38" fmla="*/ 1 w 10"/>
                      <a:gd name="T39" fmla="*/ 1 h 10"/>
                      <a:gd name="T40" fmla="*/ 0 w 10"/>
                      <a:gd name="T41" fmla="*/ 3 h 10"/>
                      <a:gd name="T42" fmla="*/ 8 w 10"/>
                      <a:gd name="T43" fmla="*/ 10 h 10"/>
                      <a:gd name="T44" fmla="*/ 9 w 10"/>
                      <a:gd name="T45" fmla="*/ 8 h 10"/>
                      <a:gd name="T46" fmla="*/ 5 w 10"/>
                      <a:gd name="T47" fmla="*/ 4 h 10"/>
                      <a:gd name="T48" fmla="*/ 3 w 10"/>
                      <a:gd name="T49" fmla="*/ 6 h 10"/>
                      <a:gd name="T50" fmla="*/ 8 w 10"/>
                      <a:gd name="T51" fmla="*/ 9 h 10"/>
                      <a:gd name="T52" fmla="*/ 9 w 10"/>
                      <a:gd name="T53" fmla="*/ 8 h 10"/>
                      <a:gd name="T54" fmla="*/ 5 w 10"/>
                      <a:gd name="T55" fmla="*/ 4 h 10"/>
                      <a:gd name="T56" fmla="*/ 4 w 10"/>
                      <a:gd name="T57" fmla="*/ 5 h 10"/>
                      <a:gd name="T58" fmla="*/ 7 w 10"/>
                      <a:gd name="T59" fmla="*/ 8 h 10"/>
                      <a:gd name="T60" fmla="*/ 9 w 10"/>
                      <a:gd name="T61" fmla="*/ 6 h 10"/>
                      <a:gd name="T62" fmla="*/ 4 w 10"/>
                      <a:gd name="T63" fmla="*/ 1 h 10"/>
                      <a:gd name="T64" fmla="*/ 2 w 10"/>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89">
                    <a:extLst>
                      <a:ext uri="{FF2B5EF4-FFF2-40B4-BE49-F238E27FC236}">
                        <a16:creationId xmlns:a16="http://schemas.microsoft.com/office/drawing/2014/main" id="{0C96DB62-5B9D-4CCD-B080-7B8822D3C90F}"/>
                      </a:ext>
                    </a:extLst>
                  </p:cNvPr>
                  <p:cNvSpPr/>
                  <p:nvPr/>
                </p:nvSpPr>
                <p:spPr bwMode="auto">
                  <a:xfrm>
                    <a:off x="905" y="1627"/>
                    <a:ext cx="4" cy="7"/>
                  </a:xfrm>
                  <a:custGeom>
                    <a:avLst/>
                    <a:gdLst>
                      <a:gd name="T0" fmla="*/ 3 w 6"/>
                      <a:gd name="T1" fmla="*/ 1 h 11"/>
                      <a:gd name="T2" fmla="*/ 1 w 6"/>
                      <a:gd name="T3" fmla="*/ 10 h 11"/>
                      <a:gd name="T4" fmla="*/ 3 w 6"/>
                      <a:gd name="T5" fmla="*/ 11 h 11"/>
                      <a:gd name="T6" fmla="*/ 5 w 6"/>
                      <a:gd name="T7" fmla="*/ 5 h 11"/>
                      <a:gd name="T8" fmla="*/ 3 w 6"/>
                      <a:gd name="T9" fmla="*/ 5 h 11"/>
                      <a:gd name="T10" fmla="*/ 1 w 6"/>
                      <a:gd name="T11" fmla="*/ 9 h 11"/>
                      <a:gd name="T12" fmla="*/ 3 w 6"/>
                      <a:gd name="T13" fmla="*/ 10 h 11"/>
                      <a:gd name="T14" fmla="*/ 5 w 6"/>
                      <a:gd name="T15" fmla="*/ 2 h 11"/>
                      <a:gd name="T16" fmla="*/ 3 w 6"/>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90">
                    <a:extLst>
                      <a:ext uri="{FF2B5EF4-FFF2-40B4-BE49-F238E27FC236}">
                        <a16:creationId xmlns:a16="http://schemas.microsoft.com/office/drawing/2014/main" id="{52E3C8FF-932E-434A-9218-D052F4B0035B}"/>
                      </a:ext>
                    </a:extLst>
                  </p:cNvPr>
                  <p:cNvSpPr/>
                  <p:nvPr/>
                </p:nvSpPr>
                <p:spPr bwMode="auto">
                  <a:xfrm>
                    <a:off x="905" y="1623"/>
                    <a:ext cx="4" cy="11"/>
                  </a:xfrm>
                  <a:custGeom>
                    <a:avLst/>
                    <a:gdLst>
                      <a:gd name="T0" fmla="*/ 3 w 6"/>
                      <a:gd name="T1" fmla="*/ 2 h 17"/>
                      <a:gd name="T2" fmla="*/ 1 w 6"/>
                      <a:gd name="T3" fmla="*/ 15 h 17"/>
                      <a:gd name="T4" fmla="*/ 3 w 6"/>
                      <a:gd name="T5" fmla="*/ 15 h 17"/>
                      <a:gd name="T6" fmla="*/ 3 w 6"/>
                      <a:gd name="T7" fmla="*/ 12 h 17"/>
                      <a:gd name="T8" fmla="*/ 1 w 6"/>
                      <a:gd name="T9" fmla="*/ 12 h 17"/>
                      <a:gd name="T10" fmla="*/ 0 w 6"/>
                      <a:gd name="T11" fmla="*/ 15 h 17"/>
                      <a:gd name="T12" fmla="*/ 3 w 6"/>
                      <a:gd name="T13" fmla="*/ 15 h 17"/>
                      <a:gd name="T14" fmla="*/ 5 w 6"/>
                      <a:gd name="T15" fmla="*/ 3 h 17"/>
                      <a:gd name="T16" fmla="*/ 3 w 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91">
                    <a:extLst>
                      <a:ext uri="{FF2B5EF4-FFF2-40B4-BE49-F238E27FC236}">
                        <a16:creationId xmlns:a16="http://schemas.microsoft.com/office/drawing/2014/main" id="{5EFA7BB2-BFE5-4B7F-A7CD-21BF5D9A86C8}"/>
                      </a:ext>
                    </a:extLst>
                  </p:cNvPr>
                  <p:cNvSpPr/>
                  <p:nvPr/>
                </p:nvSpPr>
                <p:spPr bwMode="auto">
                  <a:xfrm>
                    <a:off x="905" y="1625"/>
                    <a:ext cx="3" cy="11"/>
                  </a:xfrm>
                  <a:custGeom>
                    <a:avLst/>
                    <a:gdLst>
                      <a:gd name="T0" fmla="*/ 2 w 5"/>
                      <a:gd name="T1" fmla="*/ 1 h 16"/>
                      <a:gd name="T2" fmla="*/ 0 w 5"/>
                      <a:gd name="T3" fmla="*/ 15 h 16"/>
                      <a:gd name="T4" fmla="*/ 2 w 5"/>
                      <a:gd name="T5" fmla="*/ 15 h 16"/>
                      <a:gd name="T6" fmla="*/ 3 w 5"/>
                      <a:gd name="T7" fmla="*/ 10 h 16"/>
                      <a:gd name="T8" fmla="*/ 0 w 5"/>
                      <a:gd name="T9" fmla="*/ 10 h 16"/>
                      <a:gd name="T10" fmla="*/ 0 w 5"/>
                      <a:gd name="T11" fmla="*/ 15 h 16"/>
                      <a:gd name="T12" fmla="*/ 2 w 5"/>
                      <a:gd name="T13" fmla="*/ 15 h 16"/>
                      <a:gd name="T14" fmla="*/ 4 w 5"/>
                      <a:gd name="T15" fmla="*/ 2 h 16"/>
                      <a:gd name="T16" fmla="*/ 2 w 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92">
                    <a:extLst>
                      <a:ext uri="{FF2B5EF4-FFF2-40B4-BE49-F238E27FC236}">
                        <a16:creationId xmlns:a16="http://schemas.microsoft.com/office/drawing/2014/main" id="{FB313D0D-7482-46BA-9019-EE0A8A1FC922}"/>
                      </a:ext>
                    </a:extLst>
                  </p:cNvPr>
                  <p:cNvSpPr/>
                  <p:nvPr/>
                </p:nvSpPr>
                <p:spPr bwMode="auto">
                  <a:xfrm>
                    <a:off x="903" y="1627"/>
                    <a:ext cx="4" cy="8"/>
                  </a:xfrm>
                  <a:custGeom>
                    <a:avLst/>
                    <a:gdLst>
                      <a:gd name="T0" fmla="*/ 2 w 5"/>
                      <a:gd name="T1" fmla="*/ 1 h 11"/>
                      <a:gd name="T2" fmla="*/ 2 w 5"/>
                      <a:gd name="T3" fmla="*/ 11 h 11"/>
                      <a:gd name="T4" fmla="*/ 4 w 5"/>
                      <a:gd name="T5" fmla="*/ 11 h 11"/>
                      <a:gd name="T6" fmla="*/ 4 w 5"/>
                      <a:gd name="T7" fmla="*/ 10 h 11"/>
                      <a:gd name="T8" fmla="*/ 2 w 5"/>
                      <a:gd name="T9" fmla="*/ 9 h 11"/>
                      <a:gd name="T10" fmla="*/ 2 w 5"/>
                      <a:gd name="T11" fmla="*/ 9 h 11"/>
                      <a:gd name="T12" fmla="*/ 4 w 5"/>
                      <a:gd name="T13" fmla="*/ 9 h 11"/>
                      <a:gd name="T14" fmla="*/ 4 w 5"/>
                      <a:gd name="T15" fmla="*/ 2 h 11"/>
                      <a:gd name="T16" fmla="*/ 2 w 5"/>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93">
                    <a:extLst>
                      <a:ext uri="{FF2B5EF4-FFF2-40B4-BE49-F238E27FC236}">
                        <a16:creationId xmlns:a16="http://schemas.microsoft.com/office/drawing/2014/main" id="{40A4C9F1-EB06-4D99-9860-67C4167597B8}"/>
                      </a:ext>
                    </a:extLst>
                  </p:cNvPr>
                  <p:cNvSpPr/>
                  <p:nvPr/>
                </p:nvSpPr>
                <p:spPr bwMode="auto">
                  <a:xfrm>
                    <a:off x="905" y="1627"/>
                    <a:ext cx="3" cy="10"/>
                  </a:xfrm>
                  <a:custGeom>
                    <a:avLst/>
                    <a:gdLst>
                      <a:gd name="T0" fmla="*/ 1 w 4"/>
                      <a:gd name="T1" fmla="*/ 1 h 16"/>
                      <a:gd name="T2" fmla="*/ 0 w 4"/>
                      <a:gd name="T3" fmla="*/ 14 h 16"/>
                      <a:gd name="T4" fmla="*/ 2 w 4"/>
                      <a:gd name="T5" fmla="*/ 14 h 16"/>
                      <a:gd name="T6" fmla="*/ 4 w 4"/>
                      <a:gd name="T7" fmla="*/ 7 h 16"/>
                      <a:gd name="T8" fmla="*/ 2 w 4"/>
                      <a:gd name="T9" fmla="*/ 6 h 16"/>
                      <a:gd name="T10" fmla="*/ 0 w 4"/>
                      <a:gd name="T11" fmla="*/ 14 h 16"/>
                      <a:gd name="T12" fmla="*/ 2 w 4"/>
                      <a:gd name="T13" fmla="*/ 14 h 16"/>
                      <a:gd name="T14" fmla="*/ 4 w 4"/>
                      <a:gd name="T15" fmla="*/ 1 h 16"/>
                      <a:gd name="T16" fmla="*/ 1 w 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94">
                    <a:extLst>
                      <a:ext uri="{FF2B5EF4-FFF2-40B4-BE49-F238E27FC236}">
                        <a16:creationId xmlns:a16="http://schemas.microsoft.com/office/drawing/2014/main" id="{34C5EB0B-FF9C-4CF1-8D44-FCFB72914D34}"/>
                      </a:ext>
                    </a:extLst>
                  </p:cNvPr>
                  <p:cNvSpPr/>
                  <p:nvPr/>
                </p:nvSpPr>
                <p:spPr bwMode="auto">
                  <a:xfrm>
                    <a:off x="905" y="1626"/>
                    <a:ext cx="3" cy="13"/>
                  </a:xfrm>
                  <a:custGeom>
                    <a:avLst/>
                    <a:gdLst>
                      <a:gd name="T0" fmla="*/ 2 w 5"/>
                      <a:gd name="T1" fmla="*/ 2 h 20"/>
                      <a:gd name="T2" fmla="*/ 2 w 5"/>
                      <a:gd name="T3" fmla="*/ 18 h 20"/>
                      <a:gd name="T4" fmla="*/ 4 w 5"/>
                      <a:gd name="T5" fmla="*/ 18 h 20"/>
                      <a:gd name="T6" fmla="*/ 5 w 5"/>
                      <a:gd name="T7" fmla="*/ 10 h 20"/>
                      <a:gd name="T8" fmla="*/ 3 w 5"/>
                      <a:gd name="T9" fmla="*/ 9 h 20"/>
                      <a:gd name="T10" fmla="*/ 2 w 5"/>
                      <a:gd name="T11" fmla="*/ 18 h 20"/>
                      <a:gd name="T12" fmla="*/ 4 w 5"/>
                      <a:gd name="T13" fmla="*/ 18 h 20"/>
                      <a:gd name="T14" fmla="*/ 4 w 5"/>
                      <a:gd name="T15" fmla="*/ 15 h 20"/>
                      <a:gd name="T16" fmla="*/ 2 w 5"/>
                      <a:gd name="T17" fmla="*/ 15 h 20"/>
                      <a:gd name="T18" fmla="*/ 2 w 5"/>
                      <a:gd name="T19" fmla="*/ 18 h 20"/>
                      <a:gd name="T20" fmla="*/ 4 w 5"/>
                      <a:gd name="T21" fmla="*/ 18 h 20"/>
                      <a:gd name="T22" fmla="*/ 5 w 5"/>
                      <a:gd name="T23" fmla="*/ 10 h 20"/>
                      <a:gd name="T24" fmla="*/ 3 w 5"/>
                      <a:gd name="T25" fmla="*/ 10 h 20"/>
                      <a:gd name="T26" fmla="*/ 2 w 5"/>
                      <a:gd name="T27" fmla="*/ 17 h 20"/>
                      <a:gd name="T28" fmla="*/ 4 w 5"/>
                      <a:gd name="T29" fmla="*/ 17 h 20"/>
                      <a:gd name="T30" fmla="*/ 5 w 5"/>
                      <a:gd name="T31" fmla="*/ 2 h 20"/>
                      <a:gd name="T32" fmla="*/ 2 w 5"/>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95">
                    <a:extLst>
                      <a:ext uri="{FF2B5EF4-FFF2-40B4-BE49-F238E27FC236}">
                        <a16:creationId xmlns:a16="http://schemas.microsoft.com/office/drawing/2014/main" id="{EAD77948-82A4-40B0-A11D-4C2C5CF56235}"/>
                      </a:ext>
                    </a:extLst>
                  </p:cNvPr>
                  <p:cNvSpPr/>
                  <p:nvPr/>
                </p:nvSpPr>
                <p:spPr bwMode="auto">
                  <a:xfrm>
                    <a:off x="905" y="1632"/>
                    <a:ext cx="2" cy="7"/>
                  </a:xfrm>
                  <a:custGeom>
                    <a:avLst/>
                    <a:gdLst>
                      <a:gd name="T0" fmla="*/ 1 w 4"/>
                      <a:gd name="T1" fmla="*/ 1 h 11"/>
                      <a:gd name="T2" fmla="*/ 1 w 4"/>
                      <a:gd name="T3" fmla="*/ 9 h 11"/>
                      <a:gd name="T4" fmla="*/ 3 w 4"/>
                      <a:gd name="T5" fmla="*/ 10 h 11"/>
                      <a:gd name="T6" fmla="*/ 4 w 4"/>
                      <a:gd name="T7" fmla="*/ 4 h 11"/>
                      <a:gd name="T8" fmla="*/ 2 w 4"/>
                      <a:gd name="T9" fmla="*/ 3 h 11"/>
                      <a:gd name="T10" fmla="*/ 1 w 4"/>
                      <a:gd name="T11" fmla="*/ 8 h 11"/>
                      <a:gd name="T12" fmla="*/ 3 w 4"/>
                      <a:gd name="T13" fmla="*/ 9 h 11"/>
                      <a:gd name="T14" fmla="*/ 3 w 4"/>
                      <a:gd name="T15" fmla="*/ 2 h 11"/>
                      <a:gd name="T16" fmla="*/ 1 w 4"/>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96">
                    <a:extLst>
                      <a:ext uri="{FF2B5EF4-FFF2-40B4-BE49-F238E27FC236}">
                        <a16:creationId xmlns:a16="http://schemas.microsoft.com/office/drawing/2014/main" id="{A021FF7A-8FEB-4BB1-9006-B3A4A0AF8D8D}"/>
                      </a:ext>
                    </a:extLst>
                  </p:cNvPr>
                  <p:cNvSpPr/>
                  <p:nvPr/>
                </p:nvSpPr>
                <p:spPr bwMode="auto">
                  <a:xfrm>
                    <a:off x="905" y="1616"/>
                    <a:ext cx="32" cy="38"/>
                  </a:xfrm>
                  <a:custGeom>
                    <a:avLst/>
                    <a:gdLst>
                      <a:gd name="T0" fmla="*/ 15 w 48"/>
                      <a:gd name="T1" fmla="*/ 44 h 57"/>
                      <a:gd name="T2" fmla="*/ 3 w 48"/>
                      <a:gd name="T3" fmla="*/ 35 h 57"/>
                      <a:gd name="T4" fmla="*/ 26 w 48"/>
                      <a:gd name="T5" fmla="*/ 53 h 57"/>
                      <a:gd name="T6" fmla="*/ 22 w 48"/>
                      <a:gd name="T7" fmla="*/ 51 h 57"/>
                      <a:gd name="T8" fmla="*/ 20 w 48"/>
                      <a:gd name="T9" fmla="*/ 48 h 57"/>
                      <a:gd name="T10" fmla="*/ 12 w 48"/>
                      <a:gd name="T11" fmla="*/ 15 h 57"/>
                      <a:gd name="T12" fmla="*/ 10 w 48"/>
                      <a:gd name="T13" fmla="*/ 26 h 57"/>
                      <a:gd name="T14" fmla="*/ 18 w 48"/>
                      <a:gd name="T15" fmla="*/ 44 h 57"/>
                      <a:gd name="T16" fmla="*/ 6 w 48"/>
                      <a:gd name="T17" fmla="*/ 34 h 57"/>
                      <a:gd name="T18" fmla="*/ 13 w 48"/>
                      <a:gd name="T19" fmla="*/ 10 h 57"/>
                      <a:gd name="T20" fmla="*/ 19 w 48"/>
                      <a:gd name="T21" fmla="*/ 14 h 57"/>
                      <a:gd name="T22" fmla="*/ 10 w 48"/>
                      <a:gd name="T23" fmla="*/ 21 h 57"/>
                      <a:gd name="T24" fmla="*/ 20 w 48"/>
                      <a:gd name="T25" fmla="*/ 17 h 57"/>
                      <a:gd name="T26" fmla="*/ 31 w 48"/>
                      <a:gd name="T27" fmla="*/ 22 h 57"/>
                      <a:gd name="T28" fmla="*/ 33 w 48"/>
                      <a:gd name="T29" fmla="*/ 17 h 57"/>
                      <a:gd name="T30" fmla="*/ 19 w 48"/>
                      <a:gd name="T31" fmla="*/ 38 h 57"/>
                      <a:gd name="T32" fmla="*/ 15 w 48"/>
                      <a:gd name="T33" fmla="*/ 22 h 57"/>
                      <a:gd name="T34" fmla="*/ 24 w 48"/>
                      <a:gd name="T35" fmla="*/ 44 h 57"/>
                      <a:gd name="T36" fmla="*/ 32 w 48"/>
                      <a:gd name="T37" fmla="*/ 37 h 57"/>
                      <a:gd name="T38" fmla="*/ 35 w 48"/>
                      <a:gd name="T39" fmla="*/ 53 h 57"/>
                      <a:gd name="T40" fmla="*/ 34 w 48"/>
                      <a:gd name="T41" fmla="*/ 52 h 57"/>
                      <a:gd name="T42" fmla="*/ 42 w 48"/>
                      <a:gd name="T43" fmla="*/ 35 h 57"/>
                      <a:gd name="T44" fmla="*/ 40 w 48"/>
                      <a:gd name="T45" fmla="*/ 52 h 57"/>
                      <a:gd name="T46" fmla="*/ 43 w 48"/>
                      <a:gd name="T47" fmla="*/ 28 h 57"/>
                      <a:gd name="T48" fmla="*/ 37 w 48"/>
                      <a:gd name="T49" fmla="*/ 35 h 57"/>
                      <a:gd name="T50" fmla="*/ 37 w 48"/>
                      <a:gd name="T51" fmla="*/ 10 h 57"/>
                      <a:gd name="T52" fmla="*/ 26 w 48"/>
                      <a:gd name="T53" fmla="*/ 27 h 57"/>
                      <a:gd name="T54" fmla="*/ 23 w 48"/>
                      <a:gd name="T55" fmla="*/ 7 h 57"/>
                      <a:gd name="T56" fmla="*/ 21 w 48"/>
                      <a:gd name="T57" fmla="*/ 24 h 57"/>
                      <a:gd name="T58" fmla="*/ 32 w 48"/>
                      <a:gd name="T59" fmla="*/ 13 h 57"/>
                      <a:gd name="T60" fmla="*/ 35 w 48"/>
                      <a:gd name="T61" fmla="*/ 32 h 57"/>
                      <a:gd name="T62" fmla="*/ 43 w 48"/>
                      <a:gd name="T63" fmla="*/ 19 h 57"/>
                      <a:gd name="T64" fmla="*/ 44 w 48"/>
                      <a:gd name="T65" fmla="*/ 49 h 57"/>
                      <a:gd name="T66" fmla="*/ 44 w 48"/>
                      <a:gd name="T67" fmla="*/ 37 h 57"/>
                      <a:gd name="T68" fmla="*/ 39 w 48"/>
                      <a:gd name="T69" fmla="*/ 44 h 57"/>
                      <a:gd name="T70" fmla="*/ 25 w 48"/>
                      <a:gd name="T71" fmla="*/ 44 h 57"/>
                      <a:gd name="T72" fmla="*/ 35 w 48"/>
                      <a:gd name="T73" fmla="*/ 37 h 57"/>
                      <a:gd name="T74" fmla="*/ 27 w 48"/>
                      <a:gd name="T75" fmla="*/ 37 h 57"/>
                      <a:gd name="T76" fmla="*/ 20 w 48"/>
                      <a:gd name="T77" fmla="*/ 21 h 57"/>
                      <a:gd name="T78" fmla="*/ 24 w 48"/>
                      <a:gd name="T79" fmla="*/ 15 h 57"/>
                      <a:gd name="T80" fmla="*/ 32 w 48"/>
                      <a:gd name="T81" fmla="*/ 17 h 57"/>
                      <a:gd name="T82" fmla="*/ 23 w 48"/>
                      <a:gd name="T83" fmla="*/ 38 h 57"/>
                      <a:gd name="T84" fmla="*/ 20 w 48"/>
                      <a:gd name="T85" fmla="*/ 28 h 57"/>
                      <a:gd name="T86" fmla="*/ 20 w 48"/>
                      <a:gd name="T87" fmla="*/ 19 h 57"/>
                      <a:gd name="T88" fmla="*/ 17 w 48"/>
                      <a:gd name="T89" fmla="*/ 8 h 57"/>
                      <a:gd name="T90" fmla="*/ 16 w 48"/>
                      <a:gd name="T91" fmla="*/ 35 h 57"/>
                      <a:gd name="T92" fmla="*/ 20 w 48"/>
                      <a:gd name="T93" fmla="*/ 3 h 57"/>
                      <a:gd name="T94" fmla="*/ 5 w 48"/>
                      <a:gd name="T95" fmla="*/ 20 h 57"/>
                      <a:gd name="T96" fmla="*/ 8 w 48"/>
                      <a:gd name="T97" fmla="*/ 33 h 57"/>
                      <a:gd name="T98" fmla="*/ 16 w 48"/>
                      <a:gd name="T99" fmla="*/ 46 h 57"/>
                      <a:gd name="T100" fmla="*/ 7 w 48"/>
                      <a:gd name="T101" fmla="*/ 19 h 57"/>
                      <a:gd name="T102" fmla="*/ 7 w 48"/>
                      <a:gd name="T103" fmla="*/ 31 h 57"/>
                      <a:gd name="T104" fmla="*/ 16 w 48"/>
                      <a:gd name="T105" fmla="*/ 25 h 57"/>
                      <a:gd name="T106" fmla="*/ 23 w 48"/>
                      <a:gd name="T107" fmla="*/ 48 h 57"/>
                      <a:gd name="T108" fmla="*/ 27 w 48"/>
                      <a:gd name="T109" fmla="*/ 52 h 57"/>
                      <a:gd name="T110" fmla="*/ 15 w 48"/>
                      <a:gd name="T111" fmla="*/ 48 h 57"/>
                      <a:gd name="T112" fmla="*/ 16 w 48"/>
                      <a:gd name="T113" fmla="*/ 45 h 57"/>
                      <a:gd name="T114" fmla="*/ 3 w 48"/>
                      <a:gd name="T115"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57">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97">
                    <a:extLst>
                      <a:ext uri="{FF2B5EF4-FFF2-40B4-BE49-F238E27FC236}">
                        <a16:creationId xmlns:a16="http://schemas.microsoft.com/office/drawing/2014/main" id="{F5700840-2B84-4111-98BB-FB48401C7719}"/>
                      </a:ext>
                    </a:extLst>
                  </p:cNvPr>
                  <p:cNvSpPr/>
                  <p:nvPr/>
                </p:nvSpPr>
                <p:spPr bwMode="auto">
                  <a:xfrm>
                    <a:off x="911" y="1613"/>
                    <a:ext cx="35" cy="39"/>
                  </a:xfrm>
                  <a:custGeom>
                    <a:avLst/>
                    <a:gdLst>
                      <a:gd name="T0" fmla="*/ 11 w 52"/>
                      <a:gd name="T1" fmla="*/ 10 h 59"/>
                      <a:gd name="T2" fmla="*/ 1 w 52"/>
                      <a:gd name="T3" fmla="*/ 13 h 59"/>
                      <a:gd name="T4" fmla="*/ 20 w 52"/>
                      <a:gd name="T5" fmla="*/ 9 h 59"/>
                      <a:gd name="T6" fmla="*/ 12 w 52"/>
                      <a:gd name="T7" fmla="*/ 8 h 59"/>
                      <a:gd name="T8" fmla="*/ 15 w 52"/>
                      <a:gd name="T9" fmla="*/ 4 h 59"/>
                      <a:gd name="T10" fmla="*/ 18 w 52"/>
                      <a:gd name="T11" fmla="*/ 18 h 59"/>
                      <a:gd name="T12" fmla="*/ 15 w 52"/>
                      <a:gd name="T13" fmla="*/ 7 h 59"/>
                      <a:gd name="T14" fmla="*/ 18 w 52"/>
                      <a:gd name="T15" fmla="*/ 7 h 59"/>
                      <a:gd name="T16" fmla="*/ 18 w 52"/>
                      <a:gd name="T17" fmla="*/ 15 h 59"/>
                      <a:gd name="T18" fmla="*/ 22 w 52"/>
                      <a:gd name="T19" fmla="*/ 17 h 59"/>
                      <a:gd name="T20" fmla="*/ 31 w 52"/>
                      <a:gd name="T21" fmla="*/ 18 h 59"/>
                      <a:gd name="T22" fmla="*/ 33 w 52"/>
                      <a:gd name="T23" fmla="*/ 22 h 59"/>
                      <a:gd name="T24" fmla="*/ 34 w 52"/>
                      <a:gd name="T25" fmla="*/ 38 h 59"/>
                      <a:gd name="T26" fmla="*/ 35 w 52"/>
                      <a:gd name="T27" fmla="*/ 48 h 59"/>
                      <a:gd name="T28" fmla="*/ 38 w 52"/>
                      <a:gd name="T29" fmla="*/ 49 h 59"/>
                      <a:gd name="T30" fmla="*/ 38 w 52"/>
                      <a:gd name="T31" fmla="*/ 54 h 59"/>
                      <a:gd name="T32" fmla="*/ 30 w 52"/>
                      <a:gd name="T33" fmla="*/ 16 h 59"/>
                      <a:gd name="T34" fmla="*/ 37 w 52"/>
                      <a:gd name="T35" fmla="*/ 38 h 59"/>
                      <a:gd name="T36" fmla="*/ 38 w 52"/>
                      <a:gd name="T37" fmla="*/ 33 h 59"/>
                      <a:gd name="T38" fmla="*/ 32 w 52"/>
                      <a:gd name="T39" fmla="*/ 10 h 59"/>
                      <a:gd name="T40" fmla="*/ 38 w 52"/>
                      <a:gd name="T41" fmla="*/ 15 h 59"/>
                      <a:gd name="T42" fmla="*/ 45 w 52"/>
                      <a:gd name="T43" fmla="*/ 39 h 59"/>
                      <a:gd name="T44" fmla="*/ 40 w 52"/>
                      <a:gd name="T45" fmla="*/ 15 h 59"/>
                      <a:gd name="T46" fmla="*/ 45 w 52"/>
                      <a:gd name="T47" fmla="*/ 35 h 59"/>
                      <a:gd name="T48" fmla="*/ 43 w 52"/>
                      <a:gd name="T49" fmla="*/ 41 h 59"/>
                      <a:gd name="T50" fmla="*/ 44 w 52"/>
                      <a:gd name="T51" fmla="*/ 44 h 59"/>
                      <a:gd name="T52" fmla="*/ 48 w 52"/>
                      <a:gd name="T53" fmla="*/ 38 h 59"/>
                      <a:gd name="T54" fmla="*/ 45 w 52"/>
                      <a:gd name="T55" fmla="*/ 43 h 59"/>
                      <a:gd name="T56" fmla="*/ 47 w 52"/>
                      <a:gd name="T57" fmla="*/ 38 h 59"/>
                      <a:gd name="T58" fmla="*/ 43 w 52"/>
                      <a:gd name="T59" fmla="*/ 41 h 59"/>
                      <a:gd name="T60" fmla="*/ 45 w 52"/>
                      <a:gd name="T61" fmla="*/ 35 h 59"/>
                      <a:gd name="T62" fmla="*/ 47 w 52"/>
                      <a:gd name="T63" fmla="*/ 36 h 59"/>
                      <a:gd name="T64" fmla="*/ 40 w 52"/>
                      <a:gd name="T65" fmla="*/ 15 h 59"/>
                      <a:gd name="T66" fmla="*/ 43 w 52"/>
                      <a:gd name="T67" fmla="*/ 40 h 59"/>
                      <a:gd name="T68" fmla="*/ 44 w 52"/>
                      <a:gd name="T69" fmla="*/ 42 h 59"/>
                      <a:gd name="T70" fmla="*/ 36 w 52"/>
                      <a:gd name="T71" fmla="*/ 16 h 59"/>
                      <a:gd name="T72" fmla="*/ 30 w 52"/>
                      <a:gd name="T73" fmla="*/ 13 h 59"/>
                      <a:gd name="T74" fmla="*/ 42 w 52"/>
                      <a:gd name="T75" fmla="*/ 40 h 59"/>
                      <a:gd name="T76" fmla="*/ 36 w 52"/>
                      <a:gd name="T77" fmla="*/ 24 h 59"/>
                      <a:gd name="T78" fmla="*/ 38 w 52"/>
                      <a:gd name="T79" fmla="*/ 29 h 59"/>
                      <a:gd name="T80" fmla="*/ 40 w 52"/>
                      <a:gd name="T81" fmla="*/ 48 h 59"/>
                      <a:gd name="T82" fmla="*/ 31 w 52"/>
                      <a:gd name="T83" fmla="*/ 58 h 59"/>
                      <a:gd name="T84" fmla="*/ 38 w 52"/>
                      <a:gd name="T85" fmla="*/ 39 h 59"/>
                      <a:gd name="T86" fmla="*/ 35 w 52"/>
                      <a:gd name="T87" fmla="*/ 47 h 59"/>
                      <a:gd name="T88" fmla="*/ 34 w 52"/>
                      <a:gd name="T89" fmla="*/ 24 h 59"/>
                      <a:gd name="T90" fmla="*/ 34 w 52"/>
                      <a:gd name="T91" fmla="*/ 37 h 59"/>
                      <a:gd name="T92" fmla="*/ 28 w 52"/>
                      <a:gd name="T93" fmla="*/ 11 h 59"/>
                      <a:gd name="T94" fmla="*/ 27 w 52"/>
                      <a:gd name="T95" fmla="*/ 5 h 59"/>
                      <a:gd name="T96" fmla="*/ 27 w 52"/>
                      <a:gd name="T97" fmla="*/ 8 h 59"/>
                      <a:gd name="T98" fmla="*/ 22 w 52"/>
                      <a:gd name="T99" fmla="*/ 20 h 59"/>
                      <a:gd name="T100" fmla="*/ 16 w 52"/>
                      <a:gd name="T101" fmla="*/ 14 h 59"/>
                      <a:gd name="T102" fmla="*/ 21 w 52"/>
                      <a:gd name="T103" fmla="*/ 7 h 59"/>
                      <a:gd name="T104" fmla="*/ 9 w 52"/>
                      <a:gd name="T105" fmla="*/ 18 h 59"/>
                      <a:gd name="T106" fmla="*/ 16 w 52"/>
                      <a:gd name="T107" fmla="*/ 17 h 59"/>
                      <a:gd name="T108" fmla="*/ 15 w 52"/>
                      <a:gd name="T109" fmla="*/ 7 h 59"/>
                      <a:gd name="T110" fmla="*/ 8 w 52"/>
                      <a:gd name="T111" fmla="*/ 8 h 59"/>
                      <a:gd name="T112" fmla="*/ 20 w 52"/>
                      <a:gd name="T113" fmla="*/ 9 h 59"/>
                      <a:gd name="T114" fmla="*/ 0 w 52"/>
                      <a:gd name="T115" fmla="*/ 13 h 59"/>
                      <a:gd name="T116" fmla="*/ 11 w 52"/>
                      <a:gd name="T117" fmla="*/ 10 h 59"/>
                      <a:gd name="T118" fmla="*/ 3 w 52"/>
                      <a:gd name="T1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9">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98">
                    <a:extLst>
                      <a:ext uri="{FF2B5EF4-FFF2-40B4-BE49-F238E27FC236}">
                        <a16:creationId xmlns:a16="http://schemas.microsoft.com/office/drawing/2014/main" id="{4321AE5F-03AE-44E4-B821-BBF711B22F37}"/>
                      </a:ext>
                    </a:extLst>
                  </p:cNvPr>
                  <p:cNvSpPr/>
                  <p:nvPr/>
                </p:nvSpPr>
                <p:spPr bwMode="auto">
                  <a:xfrm>
                    <a:off x="927" y="1615"/>
                    <a:ext cx="18" cy="36"/>
                  </a:xfrm>
                  <a:custGeom>
                    <a:avLst/>
                    <a:gdLst>
                      <a:gd name="T0" fmla="*/ 12 w 26"/>
                      <a:gd name="T1" fmla="*/ 48 h 53"/>
                      <a:gd name="T2" fmla="*/ 22 w 26"/>
                      <a:gd name="T3" fmla="*/ 42 h 53"/>
                      <a:gd name="T4" fmla="*/ 10 w 26"/>
                      <a:gd name="T5" fmla="*/ 50 h 53"/>
                      <a:gd name="T6" fmla="*/ 23 w 26"/>
                      <a:gd name="T7" fmla="*/ 40 h 53"/>
                      <a:gd name="T8" fmla="*/ 20 w 26"/>
                      <a:gd name="T9" fmla="*/ 41 h 53"/>
                      <a:gd name="T10" fmla="*/ 23 w 26"/>
                      <a:gd name="T11" fmla="*/ 23 h 53"/>
                      <a:gd name="T12" fmla="*/ 13 w 26"/>
                      <a:gd name="T13" fmla="*/ 10 h 53"/>
                      <a:gd name="T14" fmla="*/ 19 w 26"/>
                      <a:gd name="T15" fmla="*/ 10 h 53"/>
                      <a:gd name="T16" fmla="*/ 6 w 26"/>
                      <a:gd name="T17" fmla="*/ 7 h 53"/>
                      <a:gd name="T18" fmla="*/ 14 w 26"/>
                      <a:gd name="T19" fmla="*/ 9 h 53"/>
                      <a:gd name="T20" fmla="*/ 5 w 26"/>
                      <a:gd name="T21" fmla="*/ 4 h 53"/>
                      <a:gd name="T22" fmla="*/ 11 w 26"/>
                      <a:gd name="T23" fmla="*/ 5 h 53"/>
                      <a:gd name="T24" fmla="*/ 5 w 26"/>
                      <a:gd name="T25" fmla="*/ 2 h 53"/>
                      <a:gd name="T26" fmla="*/ 11 w 26"/>
                      <a:gd name="T27" fmla="*/ 2 h 53"/>
                      <a:gd name="T28" fmla="*/ 2 w 26"/>
                      <a:gd name="T29" fmla="*/ 3 h 53"/>
                      <a:gd name="T30" fmla="*/ 16 w 26"/>
                      <a:gd name="T31" fmla="*/ 9 h 53"/>
                      <a:gd name="T32" fmla="*/ 16 w 26"/>
                      <a:gd name="T33" fmla="*/ 9 h 53"/>
                      <a:gd name="T34" fmla="*/ 10 w 26"/>
                      <a:gd name="T35" fmla="*/ 7 h 53"/>
                      <a:gd name="T36" fmla="*/ 20 w 26"/>
                      <a:gd name="T37" fmla="*/ 13 h 53"/>
                      <a:gd name="T38" fmla="*/ 18 w 26"/>
                      <a:gd name="T39" fmla="*/ 15 h 53"/>
                      <a:gd name="T40" fmla="*/ 25 w 26"/>
                      <a:gd name="T41" fmla="*/ 21 h 53"/>
                      <a:gd name="T42" fmla="*/ 18 w 26"/>
                      <a:gd name="T43" fmla="*/ 15 h 53"/>
                      <a:gd name="T44" fmla="*/ 20 w 26"/>
                      <a:gd name="T45" fmla="*/ 14 h 53"/>
                      <a:gd name="T46" fmla="*/ 10 w 26"/>
                      <a:gd name="T47" fmla="*/ 6 h 53"/>
                      <a:gd name="T48" fmla="*/ 17 w 26"/>
                      <a:gd name="T49" fmla="*/ 9 h 53"/>
                      <a:gd name="T50" fmla="*/ 9 w 26"/>
                      <a:gd name="T51" fmla="*/ 5 h 53"/>
                      <a:gd name="T52" fmla="*/ 16 w 26"/>
                      <a:gd name="T53" fmla="*/ 9 h 53"/>
                      <a:gd name="T54" fmla="*/ 2 w 26"/>
                      <a:gd name="T55" fmla="*/ 3 h 53"/>
                      <a:gd name="T56" fmla="*/ 11 w 26"/>
                      <a:gd name="T57" fmla="*/ 2 h 53"/>
                      <a:gd name="T58" fmla="*/ 4 w 26"/>
                      <a:gd name="T59" fmla="*/ 2 h 53"/>
                      <a:gd name="T60" fmla="*/ 11 w 26"/>
                      <a:gd name="T61" fmla="*/ 5 h 53"/>
                      <a:gd name="T62" fmla="*/ 4 w 26"/>
                      <a:gd name="T63" fmla="*/ 4 h 53"/>
                      <a:gd name="T64" fmla="*/ 14 w 26"/>
                      <a:gd name="T65" fmla="*/ 9 h 53"/>
                      <a:gd name="T66" fmla="*/ 7 w 26"/>
                      <a:gd name="T67" fmla="*/ 7 h 53"/>
                      <a:gd name="T68" fmla="*/ 19 w 26"/>
                      <a:gd name="T69" fmla="*/ 10 h 53"/>
                      <a:gd name="T70" fmla="*/ 13 w 26"/>
                      <a:gd name="T71" fmla="*/ 10 h 53"/>
                      <a:gd name="T72" fmla="*/ 20 w 26"/>
                      <a:gd name="T73" fmla="*/ 41 h 53"/>
                      <a:gd name="T74" fmla="*/ 23 w 26"/>
                      <a:gd name="T75" fmla="*/ 40 h 53"/>
                      <a:gd name="T76" fmla="*/ 10 w 26"/>
                      <a:gd name="T77" fmla="*/ 50 h 53"/>
                      <a:gd name="T78" fmla="*/ 22 w 26"/>
                      <a:gd name="T79" fmla="*/ 41 h 53"/>
                      <a:gd name="T80" fmla="*/ 12 w 26"/>
                      <a:gd name="T81" fmla="*/ 48 h 53"/>
                      <a:gd name="T82" fmla="*/ 23 w 26"/>
                      <a:gd name="T83"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53">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99">
                    <a:extLst>
                      <a:ext uri="{FF2B5EF4-FFF2-40B4-BE49-F238E27FC236}">
                        <a16:creationId xmlns:a16="http://schemas.microsoft.com/office/drawing/2014/main" id="{7844B62A-D392-41A6-B6C8-34D290DD607A}"/>
                      </a:ext>
                    </a:extLst>
                  </p:cNvPr>
                  <p:cNvSpPr/>
                  <p:nvPr/>
                </p:nvSpPr>
                <p:spPr bwMode="auto">
                  <a:xfrm>
                    <a:off x="895" y="1695"/>
                    <a:ext cx="10" cy="10"/>
                  </a:xfrm>
                  <a:custGeom>
                    <a:avLst/>
                    <a:gdLst>
                      <a:gd name="T0" fmla="*/ 8 w 14"/>
                      <a:gd name="T1" fmla="*/ 1 h 14"/>
                      <a:gd name="T2" fmla="*/ 1 w 14"/>
                      <a:gd name="T3" fmla="*/ 4 h 14"/>
                      <a:gd name="T4" fmla="*/ 1 w 14"/>
                      <a:gd name="T5" fmla="*/ 10 h 14"/>
                      <a:gd name="T6" fmla="*/ 13 w 14"/>
                      <a:gd name="T7" fmla="*/ 9 h 14"/>
                      <a:gd name="T8" fmla="*/ 4 w 14"/>
                      <a:gd name="T9" fmla="*/ 1 h 14"/>
                      <a:gd name="T10" fmla="*/ 1 w 14"/>
                      <a:gd name="T11" fmla="*/ 9 h 14"/>
                      <a:gd name="T12" fmla="*/ 8 w 14"/>
                      <a:gd name="T13" fmla="*/ 12 h 14"/>
                      <a:gd name="T14" fmla="*/ 11 w 14"/>
                      <a:gd name="T15" fmla="*/ 5 h 14"/>
                      <a:gd name="T16" fmla="*/ 4 w 14"/>
                      <a:gd name="T17" fmla="*/ 4 h 14"/>
                      <a:gd name="T18" fmla="*/ 8 w 14"/>
                      <a:gd name="T19" fmla="*/ 9 h 14"/>
                      <a:gd name="T20" fmla="*/ 7 w 14"/>
                      <a:gd name="T21" fmla="*/ 3 h 14"/>
                      <a:gd name="T22" fmla="*/ 3 w 14"/>
                      <a:gd name="T23" fmla="*/ 8 h 14"/>
                      <a:gd name="T24" fmla="*/ 8 w 14"/>
                      <a:gd name="T25" fmla="*/ 8 h 14"/>
                      <a:gd name="T26" fmla="*/ 4 w 14"/>
                      <a:gd name="T27" fmla="*/ 5 h 14"/>
                      <a:gd name="T28" fmla="*/ 6 w 14"/>
                      <a:gd name="T29" fmla="*/ 9 h 14"/>
                      <a:gd name="T30" fmla="*/ 10 w 14"/>
                      <a:gd name="T31" fmla="*/ 6 h 14"/>
                      <a:gd name="T32" fmla="*/ 10 w 14"/>
                      <a:gd name="T33" fmla="*/ 5 h 14"/>
                      <a:gd name="T34" fmla="*/ 7 w 14"/>
                      <a:gd name="T35" fmla="*/ 5 h 14"/>
                      <a:gd name="T36" fmla="*/ 8 w 14"/>
                      <a:gd name="T37" fmla="*/ 7 h 14"/>
                      <a:gd name="T38" fmla="*/ 9 w 14"/>
                      <a:gd name="T39" fmla="*/ 7 h 14"/>
                      <a:gd name="T40" fmla="*/ 8 w 14"/>
                      <a:gd name="T41" fmla="*/ 5 h 14"/>
                      <a:gd name="T42" fmla="*/ 5 w 14"/>
                      <a:gd name="T43" fmla="*/ 7 h 14"/>
                      <a:gd name="T44" fmla="*/ 6 w 14"/>
                      <a:gd name="T45" fmla="*/ 8 h 14"/>
                      <a:gd name="T46" fmla="*/ 6 w 14"/>
                      <a:gd name="T47" fmla="*/ 7 h 14"/>
                      <a:gd name="T48" fmla="*/ 6 w 14"/>
                      <a:gd name="T49" fmla="*/ 7 h 14"/>
                      <a:gd name="T50" fmla="*/ 5 w 14"/>
                      <a:gd name="T51" fmla="*/ 7 h 14"/>
                      <a:gd name="T52" fmla="*/ 7 w 14"/>
                      <a:gd name="T53" fmla="*/ 5 h 14"/>
                      <a:gd name="T54" fmla="*/ 6 w 14"/>
                      <a:gd name="T55" fmla="*/ 7 h 14"/>
                      <a:gd name="T56" fmla="*/ 7 w 14"/>
                      <a:gd name="T57" fmla="*/ 5 h 14"/>
                      <a:gd name="T58" fmla="*/ 9 w 14"/>
                      <a:gd name="T59" fmla="*/ 8 h 14"/>
                      <a:gd name="T60" fmla="*/ 5 w 14"/>
                      <a:gd name="T61" fmla="*/ 10 h 14"/>
                      <a:gd name="T62" fmla="*/ 6 w 14"/>
                      <a:gd name="T63" fmla="*/ 3 h 14"/>
                      <a:gd name="T64" fmla="*/ 10 w 14"/>
                      <a:gd name="T65" fmla="*/ 7 h 14"/>
                      <a:gd name="T66" fmla="*/ 6 w 14"/>
                      <a:gd name="T67" fmla="*/ 11 h 14"/>
                      <a:gd name="T68" fmla="*/ 2 w 14"/>
                      <a:gd name="T69" fmla="*/ 7 h 14"/>
                      <a:gd name="T70" fmla="*/ 8 w 14"/>
                      <a:gd name="T71" fmla="*/ 3 h 14"/>
                      <a:gd name="T72" fmla="*/ 8 w 14"/>
                      <a:gd name="T7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00">
                    <a:extLst>
                      <a:ext uri="{FF2B5EF4-FFF2-40B4-BE49-F238E27FC236}">
                        <a16:creationId xmlns:a16="http://schemas.microsoft.com/office/drawing/2014/main" id="{AD63E592-6580-4613-90C4-C9CBB3B18E3B}"/>
                      </a:ext>
                    </a:extLst>
                  </p:cNvPr>
                  <p:cNvSpPr/>
                  <p:nvPr/>
                </p:nvSpPr>
                <p:spPr bwMode="auto">
                  <a:xfrm>
                    <a:off x="896" y="1685"/>
                    <a:ext cx="20" cy="18"/>
                  </a:xfrm>
                  <a:custGeom>
                    <a:avLst/>
                    <a:gdLst>
                      <a:gd name="T0" fmla="*/ 22 w 30"/>
                      <a:gd name="T1" fmla="*/ 27 h 28"/>
                      <a:gd name="T2" fmla="*/ 30 w 30"/>
                      <a:gd name="T3" fmla="*/ 22 h 28"/>
                      <a:gd name="T4" fmla="*/ 1 w 30"/>
                      <a:gd name="T5" fmla="*/ 8 h 28"/>
                      <a:gd name="T6" fmla="*/ 3 w 30"/>
                      <a:gd name="T7" fmla="*/ 4 h 28"/>
                      <a:gd name="T8" fmla="*/ 5 w 30"/>
                      <a:gd name="T9" fmla="*/ 4 h 28"/>
                      <a:gd name="T10" fmla="*/ 6 w 30"/>
                      <a:gd name="T11" fmla="*/ 8 h 28"/>
                      <a:gd name="T12" fmla="*/ 5 w 30"/>
                      <a:gd name="T13" fmla="*/ 7 h 28"/>
                      <a:gd name="T14" fmla="*/ 6 w 30"/>
                      <a:gd name="T15" fmla="*/ 3 h 28"/>
                      <a:gd name="T16" fmla="*/ 10 w 30"/>
                      <a:gd name="T17" fmla="*/ 4 h 28"/>
                      <a:gd name="T18" fmla="*/ 10 w 30"/>
                      <a:gd name="T19" fmla="*/ 8 h 28"/>
                      <a:gd name="T20" fmla="*/ 10 w 30"/>
                      <a:gd name="T21" fmla="*/ 8 h 28"/>
                      <a:gd name="T22" fmla="*/ 12 w 30"/>
                      <a:gd name="T23" fmla="*/ 4 h 28"/>
                      <a:gd name="T24" fmla="*/ 15 w 30"/>
                      <a:gd name="T25" fmla="*/ 7 h 28"/>
                      <a:gd name="T26" fmla="*/ 14 w 30"/>
                      <a:gd name="T27" fmla="*/ 9 h 28"/>
                      <a:gd name="T28" fmla="*/ 13 w 30"/>
                      <a:gd name="T29" fmla="*/ 9 h 28"/>
                      <a:gd name="T30" fmla="*/ 15 w 30"/>
                      <a:gd name="T31" fmla="*/ 8 h 28"/>
                      <a:gd name="T32" fmla="*/ 18 w 30"/>
                      <a:gd name="T33" fmla="*/ 10 h 28"/>
                      <a:gd name="T34" fmla="*/ 17 w 30"/>
                      <a:gd name="T35" fmla="*/ 14 h 28"/>
                      <a:gd name="T36" fmla="*/ 17 w 30"/>
                      <a:gd name="T37" fmla="*/ 12 h 28"/>
                      <a:gd name="T38" fmla="*/ 20 w 30"/>
                      <a:gd name="T39" fmla="*/ 11 h 28"/>
                      <a:gd name="T40" fmla="*/ 23 w 30"/>
                      <a:gd name="T41" fmla="*/ 15 h 28"/>
                      <a:gd name="T42" fmla="*/ 21 w 30"/>
                      <a:gd name="T43" fmla="*/ 18 h 28"/>
                      <a:gd name="T44" fmla="*/ 21 w 30"/>
                      <a:gd name="T45" fmla="*/ 18 h 28"/>
                      <a:gd name="T46" fmla="*/ 23 w 30"/>
                      <a:gd name="T47" fmla="*/ 17 h 28"/>
                      <a:gd name="T48" fmla="*/ 25 w 30"/>
                      <a:gd name="T49" fmla="*/ 22 h 28"/>
                      <a:gd name="T50" fmla="*/ 23 w 30"/>
                      <a:gd name="T51" fmla="*/ 25 h 28"/>
                      <a:gd name="T52" fmla="*/ 23 w 30"/>
                      <a:gd name="T53" fmla="*/ 25 h 28"/>
                      <a:gd name="T54" fmla="*/ 24 w 30"/>
                      <a:gd name="T55" fmla="*/ 20 h 28"/>
                      <a:gd name="T56" fmla="*/ 19 w 30"/>
                      <a:gd name="T57" fmla="*/ 9 h 28"/>
                      <a:gd name="T58" fmla="*/ 22 w 30"/>
                      <a:gd name="T59" fmla="*/ 11 h 28"/>
                      <a:gd name="T60" fmla="*/ 20 w 30"/>
                      <a:gd name="T61" fmla="*/ 12 h 28"/>
                      <a:gd name="T62" fmla="*/ 17 w 30"/>
                      <a:gd name="T63" fmla="*/ 10 h 28"/>
                      <a:gd name="T64" fmla="*/ 26 w 30"/>
                      <a:gd name="T65" fmla="*/ 18 h 28"/>
                      <a:gd name="T66" fmla="*/ 24 w 30"/>
                      <a:gd name="T67" fmla="*/ 26 h 28"/>
                      <a:gd name="T68" fmla="*/ 23 w 30"/>
                      <a:gd name="T69" fmla="*/ 23 h 28"/>
                      <a:gd name="T70" fmla="*/ 24 w 30"/>
                      <a:gd name="T71" fmla="*/ 20 h 28"/>
                      <a:gd name="T72" fmla="*/ 25 w 30"/>
                      <a:gd name="T73" fmla="*/ 18 h 28"/>
                      <a:gd name="T74" fmla="*/ 23 w 30"/>
                      <a:gd name="T75" fmla="*/ 19 h 28"/>
                      <a:gd name="T76" fmla="*/ 21 w 30"/>
                      <a:gd name="T77" fmla="*/ 16 h 28"/>
                      <a:gd name="T78" fmla="*/ 22 w 30"/>
                      <a:gd name="T79" fmla="*/ 13 h 28"/>
                      <a:gd name="T80" fmla="*/ 22 w 30"/>
                      <a:gd name="T81" fmla="*/ 12 h 28"/>
                      <a:gd name="T82" fmla="*/ 19 w 30"/>
                      <a:gd name="T83" fmla="*/ 14 h 28"/>
                      <a:gd name="T84" fmla="*/ 16 w 30"/>
                      <a:gd name="T85" fmla="*/ 12 h 28"/>
                      <a:gd name="T86" fmla="*/ 17 w 30"/>
                      <a:gd name="T87" fmla="*/ 9 h 28"/>
                      <a:gd name="T88" fmla="*/ 17 w 30"/>
                      <a:gd name="T89" fmla="*/ 8 h 28"/>
                      <a:gd name="T90" fmla="*/ 15 w 30"/>
                      <a:gd name="T91" fmla="*/ 10 h 28"/>
                      <a:gd name="T92" fmla="*/ 13 w 30"/>
                      <a:gd name="T93" fmla="*/ 7 h 28"/>
                      <a:gd name="T94" fmla="*/ 14 w 30"/>
                      <a:gd name="T95" fmla="*/ 6 h 28"/>
                      <a:gd name="T96" fmla="*/ 14 w 30"/>
                      <a:gd name="T97" fmla="*/ 4 h 28"/>
                      <a:gd name="T98" fmla="*/ 12 w 30"/>
                      <a:gd name="T99" fmla="*/ 8 h 28"/>
                      <a:gd name="T100" fmla="*/ 8 w 30"/>
                      <a:gd name="T101" fmla="*/ 7 h 28"/>
                      <a:gd name="T102" fmla="*/ 8 w 30"/>
                      <a:gd name="T103" fmla="*/ 4 h 28"/>
                      <a:gd name="T104" fmla="*/ 8 w 30"/>
                      <a:gd name="T105" fmla="*/ 3 h 28"/>
                      <a:gd name="T106" fmla="*/ 7 w 30"/>
                      <a:gd name="T107" fmla="*/ 7 h 28"/>
                      <a:gd name="T108" fmla="*/ 3 w 30"/>
                      <a:gd name="T109" fmla="*/ 8 h 28"/>
                      <a:gd name="T110" fmla="*/ 3 w 30"/>
                      <a:gd name="T111" fmla="*/ 4 h 28"/>
                      <a:gd name="T112" fmla="*/ 5 w 30"/>
                      <a:gd name="T113" fmla="*/ 4 h 28"/>
                      <a:gd name="T114" fmla="*/ 3 w 30"/>
                      <a:gd name="T115" fmla="*/ 8 h 28"/>
                      <a:gd name="T116" fmla="*/ 19 w 30"/>
                      <a:gd name="T117" fmla="*/ 9 h 28"/>
                      <a:gd name="T118" fmla="*/ 24 w 30"/>
                      <a:gd name="T119" fmla="*/ 26 h 28"/>
                      <a:gd name="T120" fmla="*/ 2 w 3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8">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01">
                    <a:extLst>
                      <a:ext uri="{FF2B5EF4-FFF2-40B4-BE49-F238E27FC236}">
                        <a16:creationId xmlns:a16="http://schemas.microsoft.com/office/drawing/2014/main" id="{10D39FE3-33EA-4B1A-AE6D-E307A8CC598D}"/>
                      </a:ext>
                    </a:extLst>
                  </p:cNvPr>
                  <p:cNvSpPr/>
                  <p:nvPr/>
                </p:nvSpPr>
                <p:spPr bwMode="auto">
                  <a:xfrm>
                    <a:off x="893" y="1671"/>
                    <a:ext cx="36" cy="29"/>
                  </a:xfrm>
                  <a:custGeom>
                    <a:avLst/>
                    <a:gdLst>
                      <a:gd name="T0" fmla="*/ 5 w 53"/>
                      <a:gd name="T1" fmla="*/ 12 h 44"/>
                      <a:gd name="T2" fmla="*/ 10 w 53"/>
                      <a:gd name="T3" fmla="*/ 3 h 44"/>
                      <a:gd name="T4" fmla="*/ 33 w 53"/>
                      <a:gd name="T5" fmla="*/ 13 h 44"/>
                      <a:gd name="T6" fmla="*/ 45 w 53"/>
                      <a:gd name="T7" fmla="*/ 28 h 44"/>
                      <a:gd name="T8" fmla="*/ 49 w 53"/>
                      <a:gd name="T9" fmla="*/ 37 h 44"/>
                      <a:gd name="T10" fmla="*/ 44 w 53"/>
                      <a:gd name="T11" fmla="*/ 41 h 44"/>
                      <a:gd name="T12" fmla="*/ 38 w 53"/>
                      <a:gd name="T13" fmla="*/ 30 h 44"/>
                      <a:gd name="T14" fmla="*/ 27 w 53"/>
                      <a:gd name="T15" fmla="*/ 17 h 44"/>
                      <a:gd name="T16" fmla="*/ 3 w 53"/>
                      <a:gd name="T17" fmla="*/ 10 h 44"/>
                      <a:gd name="T18" fmla="*/ 4 w 53"/>
                      <a:gd name="T19" fmla="*/ 12 h 44"/>
                      <a:gd name="T20" fmla="*/ 42 w 53"/>
                      <a:gd name="T21" fmla="*/ 43 h 44"/>
                      <a:gd name="T22" fmla="*/ 43 w 53"/>
                      <a:gd name="T23" fmla="*/ 44 h 44"/>
                      <a:gd name="T24" fmla="*/ 52 w 53"/>
                      <a:gd name="T25" fmla="*/ 40 h 44"/>
                      <a:gd name="T26" fmla="*/ 35 w 53"/>
                      <a:gd name="T27" fmla="*/ 11 h 44"/>
                      <a:gd name="T28" fmla="*/ 8 w 53"/>
                      <a:gd name="T29" fmla="*/ 1 h 44"/>
                      <a:gd name="T30" fmla="*/ 3 w 53"/>
                      <a:gd name="T31" fmla="*/ 12 h 44"/>
                      <a:gd name="T32" fmla="*/ 5 w 53"/>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02">
                    <a:extLst>
                      <a:ext uri="{FF2B5EF4-FFF2-40B4-BE49-F238E27FC236}">
                        <a16:creationId xmlns:a16="http://schemas.microsoft.com/office/drawing/2014/main" id="{21C2C081-83FB-47EF-A4F9-6EFE4630836C}"/>
                      </a:ext>
                    </a:extLst>
                  </p:cNvPr>
                  <p:cNvSpPr/>
                  <p:nvPr/>
                </p:nvSpPr>
                <p:spPr bwMode="auto">
                  <a:xfrm>
                    <a:off x="895" y="1672"/>
                    <a:ext cx="24" cy="17"/>
                  </a:xfrm>
                  <a:custGeom>
                    <a:avLst/>
                    <a:gdLst>
                      <a:gd name="T0" fmla="*/ 4 w 35"/>
                      <a:gd name="T1" fmla="*/ 4 h 25"/>
                      <a:gd name="T2" fmla="*/ 3 w 35"/>
                      <a:gd name="T3" fmla="*/ 3 h 25"/>
                      <a:gd name="T4" fmla="*/ 4 w 35"/>
                      <a:gd name="T5" fmla="*/ 2 h 25"/>
                      <a:gd name="T6" fmla="*/ 5 w 35"/>
                      <a:gd name="T7" fmla="*/ 2 h 25"/>
                      <a:gd name="T8" fmla="*/ 5 w 35"/>
                      <a:gd name="T9" fmla="*/ 6 h 25"/>
                      <a:gd name="T10" fmla="*/ 6 w 35"/>
                      <a:gd name="T11" fmla="*/ 6 h 25"/>
                      <a:gd name="T12" fmla="*/ 11 w 35"/>
                      <a:gd name="T13" fmla="*/ 7 h 25"/>
                      <a:gd name="T14" fmla="*/ 12 w 35"/>
                      <a:gd name="T15" fmla="*/ 9 h 25"/>
                      <a:gd name="T16" fmla="*/ 14 w 35"/>
                      <a:gd name="T17" fmla="*/ 9 h 25"/>
                      <a:gd name="T18" fmla="*/ 15 w 35"/>
                      <a:gd name="T19" fmla="*/ 11 h 25"/>
                      <a:gd name="T20" fmla="*/ 15 w 35"/>
                      <a:gd name="T21" fmla="*/ 9 h 25"/>
                      <a:gd name="T22" fmla="*/ 15 w 35"/>
                      <a:gd name="T23" fmla="*/ 8 h 25"/>
                      <a:gd name="T24" fmla="*/ 15 w 35"/>
                      <a:gd name="T25" fmla="*/ 6 h 25"/>
                      <a:gd name="T26" fmla="*/ 16 w 35"/>
                      <a:gd name="T27" fmla="*/ 5 h 25"/>
                      <a:gd name="T28" fmla="*/ 15 w 35"/>
                      <a:gd name="T29" fmla="*/ 5 h 25"/>
                      <a:gd name="T30" fmla="*/ 14 w 35"/>
                      <a:gd name="T31" fmla="*/ 2 h 25"/>
                      <a:gd name="T32" fmla="*/ 19 w 35"/>
                      <a:gd name="T33" fmla="*/ 5 h 25"/>
                      <a:gd name="T34" fmla="*/ 18 w 35"/>
                      <a:gd name="T35" fmla="*/ 7 h 25"/>
                      <a:gd name="T36" fmla="*/ 22 w 35"/>
                      <a:gd name="T37" fmla="*/ 13 h 25"/>
                      <a:gd name="T38" fmla="*/ 22 w 35"/>
                      <a:gd name="T39" fmla="*/ 14 h 25"/>
                      <a:gd name="T40" fmla="*/ 24 w 35"/>
                      <a:gd name="T41" fmla="*/ 15 h 25"/>
                      <a:gd name="T42" fmla="*/ 25 w 35"/>
                      <a:gd name="T43" fmla="*/ 17 h 25"/>
                      <a:gd name="T44" fmla="*/ 26 w 35"/>
                      <a:gd name="T45" fmla="*/ 15 h 25"/>
                      <a:gd name="T46" fmla="*/ 28 w 35"/>
                      <a:gd name="T47" fmla="*/ 18 h 25"/>
                      <a:gd name="T48" fmla="*/ 29 w 35"/>
                      <a:gd name="T49" fmla="*/ 13 h 25"/>
                      <a:gd name="T50" fmla="*/ 30 w 35"/>
                      <a:gd name="T51" fmla="*/ 16 h 25"/>
                      <a:gd name="T52" fmla="*/ 33 w 35"/>
                      <a:gd name="T53" fmla="*/ 24 h 25"/>
                      <a:gd name="T54" fmla="*/ 20 w 35"/>
                      <a:gd name="T55" fmla="*/ 6 h 25"/>
                      <a:gd name="T56" fmla="*/ 24 w 35"/>
                      <a:gd name="T57" fmla="*/ 9 h 25"/>
                      <a:gd name="T58" fmla="*/ 29 w 35"/>
                      <a:gd name="T59" fmla="*/ 19 h 25"/>
                      <a:gd name="T60" fmla="*/ 27 w 35"/>
                      <a:gd name="T61" fmla="*/ 16 h 25"/>
                      <a:gd name="T62" fmla="*/ 25 w 35"/>
                      <a:gd name="T63" fmla="*/ 18 h 25"/>
                      <a:gd name="T64" fmla="*/ 24 w 35"/>
                      <a:gd name="T65" fmla="*/ 15 h 25"/>
                      <a:gd name="T66" fmla="*/ 23 w 35"/>
                      <a:gd name="T67" fmla="*/ 14 h 25"/>
                      <a:gd name="T68" fmla="*/ 23 w 35"/>
                      <a:gd name="T69" fmla="*/ 13 h 25"/>
                      <a:gd name="T70" fmla="*/ 23 w 35"/>
                      <a:gd name="T71" fmla="*/ 11 h 25"/>
                      <a:gd name="T72" fmla="*/ 20 w 35"/>
                      <a:gd name="T73" fmla="*/ 6 h 25"/>
                      <a:gd name="T74" fmla="*/ 14 w 35"/>
                      <a:gd name="T75" fmla="*/ 2 h 25"/>
                      <a:gd name="T76" fmla="*/ 15 w 35"/>
                      <a:gd name="T77" fmla="*/ 5 h 25"/>
                      <a:gd name="T78" fmla="*/ 16 w 35"/>
                      <a:gd name="T79" fmla="*/ 5 h 25"/>
                      <a:gd name="T80" fmla="*/ 15 w 35"/>
                      <a:gd name="T81" fmla="*/ 7 h 25"/>
                      <a:gd name="T82" fmla="*/ 16 w 35"/>
                      <a:gd name="T83" fmla="*/ 8 h 25"/>
                      <a:gd name="T84" fmla="*/ 15 w 35"/>
                      <a:gd name="T85" fmla="*/ 8 h 25"/>
                      <a:gd name="T86" fmla="*/ 15 w 35"/>
                      <a:gd name="T87" fmla="*/ 11 h 25"/>
                      <a:gd name="T88" fmla="*/ 15 w 35"/>
                      <a:gd name="T89" fmla="*/ 9 h 25"/>
                      <a:gd name="T90" fmla="*/ 12 w 35"/>
                      <a:gd name="T91" fmla="*/ 9 h 25"/>
                      <a:gd name="T92" fmla="*/ 11 w 35"/>
                      <a:gd name="T93" fmla="*/ 7 h 25"/>
                      <a:gd name="T94" fmla="*/ 7 w 35"/>
                      <a:gd name="T95" fmla="*/ 5 h 25"/>
                      <a:gd name="T96" fmla="*/ 6 w 35"/>
                      <a:gd name="T97" fmla="*/ 8 h 25"/>
                      <a:gd name="T98" fmla="*/ 6 w 35"/>
                      <a:gd name="T99" fmla="*/ 8 h 25"/>
                      <a:gd name="T100" fmla="*/ 5 w 35"/>
                      <a:gd name="T101" fmla="*/ 1 h 25"/>
                      <a:gd name="T102" fmla="*/ 4 w 35"/>
                      <a:gd name="T103" fmla="*/ 1 h 25"/>
                      <a:gd name="T104" fmla="*/ 3 w 35"/>
                      <a:gd name="T105" fmla="*/ 3 h 25"/>
                      <a:gd name="T106" fmla="*/ 4 w 35"/>
                      <a:gd name="T107" fmla="*/ 4 h 25"/>
                      <a:gd name="T108" fmla="*/ 4 w 35"/>
                      <a:gd name="T10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03">
                    <a:extLst>
                      <a:ext uri="{FF2B5EF4-FFF2-40B4-BE49-F238E27FC236}">
                        <a16:creationId xmlns:a16="http://schemas.microsoft.com/office/drawing/2014/main" id="{43C979F0-F40E-43FA-A80D-CEFA72E8B870}"/>
                      </a:ext>
                    </a:extLst>
                  </p:cNvPr>
                  <p:cNvSpPr/>
                  <p:nvPr/>
                </p:nvSpPr>
                <p:spPr bwMode="auto">
                  <a:xfrm>
                    <a:off x="913" y="1677"/>
                    <a:ext cx="14" cy="22"/>
                  </a:xfrm>
                  <a:custGeom>
                    <a:avLst/>
                    <a:gdLst>
                      <a:gd name="T0" fmla="*/ 5 w 21"/>
                      <a:gd name="T1" fmla="*/ 13 h 34"/>
                      <a:gd name="T2" fmla="*/ 6 w 21"/>
                      <a:gd name="T3" fmla="*/ 13 h 34"/>
                      <a:gd name="T4" fmla="*/ 12 w 21"/>
                      <a:gd name="T5" fmla="*/ 21 h 34"/>
                      <a:gd name="T6" fmla="*/ 3 w 21"/>
                      <a:gd name="T7" fmla="*/ 15 h 34"/>
                      <a:gd name="T8" fmla="*/ 1 w 21"/>
                      <a:gd name="T9" fmla="*/ 12 h 34"/>
                      <a:gd name="T10" fmla="*/ 10 w 21"/>
                      <a:gd name="T11" fmla="*/ 17 h 34"/>
                      <a:gd name="T12" fmla="*/ 14 w 21"/>
                      <a:gd name="T13" fmla="*/ 26 h 34"/>
                      <a:gd name="T14" fmla="*/ 13 w 21"/>
                      <a:gd name="T15" fmla="*/ 28 h 34"/>
                      <a:gd name="T16" fmla="*/ 10 w 21"/>
                      <a:gd name="T17" fmla="*/ 23 h 34"/>
                      <a:gd name="T18" fmla="*/ 12 w 21"/>
                      <a:gd name="T19" fmla="*/ 25 h 34"/>
                      <a:gd name="T20" fmla="*/ 13 w 21"/>
                      <a:gd name="T21" fmla="*/ 32 h 34"/>
                      <a:gd name="T22" fmla="*/ 15 w 21"/>
                      <a:gd name="T23" fmla="*/ 24 h 34"/>
                      <a:gd name="T24" fmla="*/ 16 w 21"/>
                      <a:gd name="T25" fmla="*/ 32 h 34"/>
                      <a:gd name="T26" fmla="*/ 15 w 21"/>
                      <a:gd name="T27" fmla="*/ 24 h 34"/>
                      <a:gd name="T28" fmla="*/ 19 w 21"/>
                      <a:gd name="T29" fmla="*/ 31 h 34"/>
                      <a:gd name="T30" fmla="*/ 19 w 21"/>
                      <a:gd name="T31" fmla="*/ 30 h 34"/>
                      <a:gd name="T32" fmla="*/ 14 w 21"/>
                      <a:gd name="T33" fmla="*/ 21 h 34"/>
                      <a:gd name="T34" fmla="*/ 15 w 21"/>
                      <a:gd name="T35" fmla="*/ 18 h 34"/>
                      <a:gd name="T36" fmla="*/ 19 w 21"/>
                      <a:gd name="T37" fmla="*/ 26 h 34"/>
                      <a:gd name="T38" fmla="*/ 14 w 21"/>
                      <a:gd name="T39" fmla="*/ 23 h 34"/>
                      <a:gd name="T40" fmla="*/ 7 w 21"/>
                      <a:gd name="T41" fmla="*/ 13 h 34"/>
                      <a:gd name="T42" fmla="*/ 8 w 21"/>
                      <a:gd name="T43" fmla="*/ 8 h 34"/>
                      <a:gd name="T44" fmla="*/ 16 w 21"/>
                      <a:gd name="T45" fmla="*/ 18 h 34"/>
                      <a:gd name="T46" fmla="*/ 14 w 21"/>
                      <a:gd name="T47" fmla="*/ 19 h 34"/>
                      <a:gd name="T48" fmla="*/ 3 w 21"/>
                      <a:gd name="T49" fmla="*/ 6 h 34"/>
                      <a:gd name="T50" fmla="*/ 10 w 21"/>
                      <a:gd name="T51" fmla="*/ 13 h 34"/>
                      <a:gd name="T52" fmla="*/ 6 w 21"/>
                      <a:gd name="T53" fmla="*/ 8 h 34"/>
                      <a:gd name="T54" fmla="*/ 17 w 21"/>
                      <a:gd name="T55" fmla="*/ 26 h 34"/>
                      <a:gd name="T56" fmla="*/ 15 w 21"/>
                      <a:gd name="T57" fmla="*/ 26 h 34"/>
                      <a:gd name="T58" fmla="*/ 8 w 21"/>
                      <a:gd name="T59" fmla="*/ 6 h 34"/>
                      <a:gd name="T60" fmla="*/ 12 w 21"/>
                      <a:gd name="T61" fmla="*/ 11 h 34"/>
                      <a:gd name="T62" fmla="*/ 14 w 21"/>
                      <a:gd name="T63" fmla="*/ 20 h 34"/>
                      <a:gd name="T64" fmla="*/ 8 w 21"/>
                      <a:gd name="T65" fmla="*/ 9 h 34"/>
                      <a:gd name="T66" fmla="*/ 7 w 21"/>
                      <a:gd name="T67" fmla="*/ 8 h 34"/>
                      <a:gd name="T68" fmla="*/ 15 w 21"/>
                      <a:gd name="T69" fmla="*/ 19 h 34"/>
                      <a:gd name="T70" fmla="*/ 14 w 21"/>
                      <a:gd name="T71" fmla="*/ 23 h 34"/>
                      <a:gd name="T72" fmla="*/ 9 w 21"/>
                      <a:gd name="T73" fmla="*/ 15 h 34"/>
                      <a:gd name="T74" fmla="*/ 15 w 21"/>
                      <a:gd name="T75" fmla="*/ 18 h 34"/>
                      <a:gd name="T76" fmla="*/ 20 w 21"/>
                      <a:gd name="T77" fmla="*/ 28 h 34"/>
                      <a:gd name="T78" fmla="*/ 19 w 21"/>
                      <a:gd name="T79" fmla="*/ 30 h 34"/>
                      <a:gd name="T80" fmla="*/ 14 w 21"/>
                      <a:gd name="T81" fmla="*/ 23 h 34"/>
                      <a:gd name="T82" fmla="*/ 15 w 21"/>
                      <a:gd name="T83" fmla="*/ 24 h 34"/>
                      <a:gd name="T84" fmla="*/ 18 w 21"/>
                      <a:gd name="T85" fmla="*/ 28 h 34"/>
                      <a:gd name="T86" fmla="*/ 14 w 21"/>
                      <a:gd name="T87" fmla="*/ 33 h 34"/>
                      <a:gd name="T88" fmla="*/ 13 w 21"/>
                      <a:gd name="T89" fmla="*/ 25 h 34"/>
                      <a:gd name="T90" fmla="*/ 12 w 21"/>
                      <a:gd name="T91" fmla="*/ 25 h 34"/>
                      <a:gd name="T92" fmla="*/ 15 w 21"/>
                      <a:gd name="T93" fmla="*/ 31 h 34"/>
                      <a:gd name="T94" fmla="*/ 14 w 21"/>
                      <a:gd name="T95" fmla="*/ 29 h 34"/>
                      <a:gd name="T96" fmla="*/ 10 w 21"/>
                      <a:gd name="T97" fmla="*/ 20 h 34"/>
                      <a:gd name="T98" fmla="*/ 10 w 21"/>
                      <a:gd name="T99" fmla="*/ 17 h 34"/>
                      <a:gd name="T100" fmla="*/ 10 w 21"/>
                      <a:gd name="T101" fmla="*/ 17 h 34"/>
                      <a:gd name="T102" fmla="*/ 3 w 21"/>
                      <a:gd name="T103" fmla="*/ 15 h 34"/>
                      <a:gd name="T104" fmla="*/ 2 w 21"/>
                      <a:gd name="T105" fmla="*/ 12 h 34"/>
                      <a:gd name="T106" fmla="*/ 6 w 21"/>
                      <a:gd name="T107" fmla="*/ 13 h 34"/>
                      <a:gd name="T108" fmla="*/ 12 w 21"/>
                      <a:gd name="T109" fmla="*/ 22 h 34"/>
                      <a:gd name="T110" fmla="*/ 6 w 21"/>
                      <a:gd name="T11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34">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04">
                    <a:extLst>
                      <a:ext uri="{FF2B5EF4-FFF2-40B4-BE49-F238E27FC236}">
                        <a16:creationId xmlns:a16="http://schemas.microsoft.com/office/drawing/2014/main" id="{5C008A7C-BB5E-40FF-8068-B31B34C6EEED}"/>
                      </a:ext>
                    </a:extLst>
                  </p:cNvPr>
                  <p:cNvSpPr/>
                  <p:nvPr/>
                </p:nvSpPr>
                <p:spPr bwMode="auto">
                  <a:xfrm>
                    <a:off x="949" y="1598"/>
                    <a:ext cx="31" cy="30"/>
                  </a:xfrm>
                  <a:custGeom>
                    <a:avLst/>
                    <a:gdLst>
                      <a:gd name="T0" fmla="*/ 3 w 47"/>
                      <a:gd name="T1" fmla="*/ 30 h 45"/>
                      <a:gd name="T2" fmla="*/ 3 w 47"/>
                      <a:gd name="T3" fmla="*/ 30 h 45"/>
                      <a:gd name="T4" fmla="*/ 4 w 47"/>
                      <a:gd name="T5" fmla="*/ 32 h 45"/>
                      <a:gd name="T6" fmla="*/ 10 w 47"/>
                      <a:gd name="T7" fmla="*/ 23 h 45"/>
                      <a:gd name="T8" fmla="*/ 18 w 47"/>
                      <a:gd name="T9" fmla="*/ 30 h 45"/>
                      <a:gd name="T10" fmla="*/ 20 w 47"/>
                      <a:gd name="T11" fmla="*/ 30 h 45"/>
                      <a:gd name="T12" fmla="*/ 32 w 47"/>
                      <a:gd name="T13" fmla="*/ 10 h 45"/>
                      <a:gd name="T14" fmla="*/ 39 w 47"/>
                      <a:gd name="T15" fmla="*/ 5 h 45"/>
                      <a:gd name="T16" fmla="*/ 39 w 47"/>
                      <a:gd name="T17" fmla="*/ 18 h 45"/>
                      <a:gd name="T18" fmla="*/ 28 w 47"/>
                      <a:gd name="T19" fmla="*/ 41 h 45"/>
                      <a:gd name="T20" fmla="*/ 15 w 47"/>
                      <a:gd name="T21" fmla="*/ 36 h 45"/>
                      <a:gd name="T22" fmla="*/ 3 w 47"/>
                      <a:gd name="T23" fmla="*/ 31 h 45"/>
                      <a:gd name="T24" fmla="*/ 2 w 47"/>
                      <a:gd name="T25" fmla="*/ 33 h 45"/>
                      <a:gd name="T26" fmla="*/ 12 w 47"/>
                      <a:gd name="T27" fmla="*/ 38 h 45"/>
                      <a:gd name="T28" fmla="*/ 30 w 47"/>
                      <a:gd name="T29" fmla="*/ 45 h 45"/>
                      <a:gd name="T30" fmla="*/ 32 w 47"/>
                      <a:gd name="T31" fmla="*/ 44 h 45"/>
                      <a:gd name="T32" fmla="*/ 45 w 47"/>
                      <a:gd name="T33" fmla="*/ 11 h 45"/>
                      <a:gd name="T34" fmla="*/ 34 w 47"/>
                      <a:gd name="T35" fmla="*/ 0 h 45"/>
                      <a:gd name="T36" fmla="*/ 33 w 47"/>
                      <a:gd name="T37" fmla="*/ 1 h 45"/>
                      <a:gd name="T38" fmla="*/ 18 w 47"/>
                      <a:gd name="T39" fmla="*/ 29 h 45"/>
                      <a:gd name="T40" fmla="*/ 20 w 47"/>
                      <a:gd name="T41" fmla="*/ 28 h 45"/>
                      <a:gd name="T42" fmla="*/ 8 w 47"/>
                      <a:gd name="T43" fmla="*/ 20 h 45"/>
                      <a:gd name="T44" fmla="*/ 2 w 47"/>
                      <a:gd name="T45" fmla="*/ 31 h 45"/>
                      <a:gd name="T46" fmla="*/ 3 w 47"/>
                      <a:gd name="T47" fmla="*/ 33 h 45"/>
                      <a:gd name="T48" fmla="*/ 5 w 47"/>
                      <a:gd name="T49" fmla="*/ 32 h 45"/>
                      <a:gd name="T50" fmla="*/ 3 w 47"/>
                      <a:gd name="T5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5">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05">
                    <a:extLst>
                      <a:ext uri="{FF2B5EF4-FFF2-40B4-BE49-F238E27FC236}">
                        <a16:creationId xmlns:a16="http://schemas.microsoft.com/office/drawing/2014/main" id="{C6AF96B7-7D99-42CF-8A05-CF1813F5F223}"/>
                      </a:ext>
                    </a:extLst>
                  </p:cNvPr>
                  <p:cNvSpPr/>
                  <p:nvPr/>
                </p:nvSpPr>
                <p:spPr bwMode="auto">
                  <a:xfrm>
                    <a:off x="951" y="1598"/>
                    <a:ext cx="28" cy="28"/>
                  </a:xfrm>
                  <a:custGeom>
                    <a:avLst/>
                    <a:gdLst>
                      <a:gd name="T0" fmla="*/ 4 w 43"/>
                      <a:gd name="T1" fmla="*/ 31 h 42"/>
                      <a:gd name="T2" fmla="*/ 6 w 43"/>
                      <a:gd name="T3" fmla="*/ 25 h 42"/>
                      <a:gd name="T4" fmla="*/ 4 w 43"/>
                      <a:gd name="T5" fmla="*/ 26 h 42"/>
                      <a:gd name="T6" fmla="*/ 3 w 43"/>
                      <a:gd name="T7" fmla="*/ 26 h 42"/>
                      <a:gd name="T8" fmla="*/ 8 w 43"/>
                      <a:gd name="T9" fmla="*/ 34 h 42"/>
                      <a:gd name="T10" fmla="*/ 9 w 43"/>
                      <a:gd name="T11" fmla="*/ 27 h 42"/>
                      <a:gd name="T12" fmla="*/ 7 w 43"/>
                      <a:gd name="T13" fmla="*/ 27 h 42"/>
                      <a:gd name="T14" fmla="*/ 12 w 43"/>
                      <a:gd name="T15" fmla="*/ 35 h 42"/>
                      <a:gd name="T16" fmla="*/ 12 w 43"/>
                      <a:gd name="T17" fmla="*/ 37 h 42"/>
                      <a:gd name="T18" fmla="*/ 13 w 43"/>
                      <a:gd name="T19" fmla="*/ 31 h 42"/>
                      <a:gd name="T20" fmla="*/ 14 w 43"/>
                      <a:gd name="T21" fmla="*/ 34 h 42"/>
                      <a:gd name="T22" fmla="*/ 16 w 43"/>
                      <a:gd name="T23" fmla="*/ 32 h 42"/>
                      <a:gd name="T24" fmla="*/ 23 w 43"/>
                      <a:gd name="T25" fmla="*/ 31 h 42"/>
                      <a:gd name="T26" fmla="*/ 22 w 43"/>
                      <a:gd name="T27" fmla="*/ 23 h 42"/>
                      <a:gd name="T28" fmla="*/ 16 w 43"/>
                      <a:gd name="T29" fmla="*/ 32 h 42"/>
                      <a:gd name="T30" fmla="*/ 21 w 43"/>
                      <a:gd name="T31" fmla="*/ 29 h 42"/>
                      <a:gd name="T32" fmla="*/ 31 w 43"/>
                      <a:gd name="T33" fmla="*/ 10 h 42"/>
                      <a:gd name="T34" fmla="*/ 29 w 43"/>
                      <a:gd name="T35" fmla="*/ 12 h 42"/>
                      <a:gd name="T36" fmla="*/ 23 w 43"/>
                      <a:gd name="T37" fmla="*/ 34 h 42"/>
                      <a:gd name="T38" fmla="*/ 25 w 43"/>
                      <a:gd name="T39" fmla="*/ 39 h 42"/>
                      <a:gd name="T40" fmla="*/ 28 w 43"/>
                      <a:gd name="T41" fmla="*/ 31 h 42"/>
                      <a:gd name="T42" fmla="*/ 29 w 43"/>
                      <a:gd name="T43" fmla="*/ 19 h 42"/>
                      <a:gd name="T44" fmla="*/ 25 w 43"/>
                      <a:gd name="T45" fmla="*/ 35 h 42"/>
                      <a:gd name="T46" fmla="*/ 32 w 43"/>
                      <a:gd name="T47" fmla="*/ 34 h 42"/>
                      <a:gd name="T48" fmla="*/ 38 w 43"/>
                      <a:gd name="T49" fmla="*/ 10 h 42"/>
                      <a:gd name="T50" fmla="*/ 34 w 43"/>
                      <a:gd name="T51" fmla="*/ 10 h 42"/>
                      <a:gd name="T52" fmla="*/ 36 w 43"/>
                      <a:gd name="T53" fmla="*/ 12 h 42"/>
                      <a:gd name="T54" fmla="*/ 32 w 43"/>
                      <a:gd name="T55" fmla="*/ 11 h 42"/>
                      <a:gd name="T56" fmla="*/ 34 w 43"/>
                      <a:gd name="T57" fmla="*/ 16 h 42"/>
                      <a:gd name="T58" fmla="*/ 32 w 43"/>
                      <a:gd name="T59" fmla="*/ 14 h 42"/>
                      <a:gd name="T60" fmla="*/ 35 w 43"/>
                      <a:gd name="T61" fmla="*/ 10 h 42"/>
                      <a:gd name="T62" fmla="*/ 30 w 43"/>
                      <a:gd name="T63" fmla="*/ 33 h 42"/>
                      <a:gd name="T64" fmla="*/ 28 w 43"/>
                      <a:gd name="T65" fmla="*/ 36 h 42"/>
                      <a:gd name="T66" fmla="*/ 32 w 43"/>
                      <a:gd name="T67" fmla="*/ 20 h 42"/>
                      <a:gd name="T68" fmla="*/ 25 w 43"/>
                      <a:gd name="T69" fmla="*/ 30 h 42"/>
                      <a:gd name="T70" fmla="*/ 22 w 43"/>
                      <a:gd name="T71" fmla="*/ 39 h 42"/>
                      <a:gd name="T72" fmla="*/ 26 w 43"/>
                      <a:gd name="T73" fmla="*/ 35 h 42"/>
                      <a:gd name="T74" fmla="*/ 31 w 43"/>
                      <a:gd name="T75" fmla="*/ 12 h 42"/>
                      <a:gd name="T76" fmla="*/ 28 w 43"/>
                      <a:gd name="T77" fmla="*/ 9 h 42"/>
                      <a:gd name="T78" fmla="*/ 19 w 43"/>
                      <a:gd name="T79" fmla="*/ 27 h 42"/>
                      <a:gd name="T80" fmla="*/ 19 w 43"/>
                      <a:gd name="T81" fmla="*/ 33 h 42"/>
                      <a:gd name="T82" fmla="*/ 25 w 43"/>
                      <a:gd name="T83" fmla="*/ 24 h 42"/>
                      <a:gd name="T84" fmla="*/ 20 w 43"/>
                      <a:gd name="T85" fmla="*/ 32 h 42"/>
                      <a:gd name="T86" fmla="*/ 20 w 43"/>
                      <a:gd name="T87" fmla="*/ 40 h 42"/>
                      <a:gd name="T88" fmla="*/ 23 w 43"/>
                      <a:gd name="T89" fmla="*/ 39 h 42"/>
                      <a:gd name="T90" fmla="*/ 12 w 43"/>
                      <a:gd name="T91" fmla="*/ 30 h 42"/>
                      <a:gd name="T92" fmla="*/ 7 w 43"/>
                      <a:gd name="T93" fmla="*/ 31 h 42"/>
                      <a:gd name="T94" fmla="*/ 12 w 43"/>
                      <a:gd name="T95" fmla="*/ 35 h 42"/>
                      <a:gd name="T96" fmla="*/ 9 w 43"/>
                      <a:gd name="T97" fmla="*/ 33 h 42"/>
                      <a:gd name="T98" fmla="*/ 9 w 43"/>
                      <a:gd name="T99" fmla="*/ 26 h 42"/>
                      <a:gd name="T100" fmla="*/ 5 w 43"/>
                      <a:gd name="T101" fmla="*/ 26 h 42"/>
                      <a:gd name="T102" fmla="*/ 3 w 43"/>
                      <a:gd name="T103" fmla="*/ 28 h 42"/>
                      <a:gd name="T104" fmla="*/ 6 w 43"/>
                      <a:gd name="T105" fmla="*/ 34 h 42"/>
                      <a:gd name="T106" fmla="*/ 6 w 43"/>
                      <a:gd name="T107" fmla="*/ 24 h 42"/>
                      <a:gd name="T108" fmla="*/ 2 w 43"/>
                      <a:gd name="T109" fmla="*/ 26 h 42"/>
                      <a:gd name="T110" fmla="*/ 4 w 43"/>
                      <a:gd name="T11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 h="42">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06">
                    <a:extLst>
                      <a:ext uri="{FF2B5EF4-FFF2-40B4-BE49-F238E27FC236}">
                        <a16:creationId xmlns:a16="http://schemas.microsoft.com/office/drawing/2014/main" id="{E01F1778-96F5-46B8-8365-A8FD3EF25DC0}"/>
                      </a:ext>
                    </a:extLst>
                  </p:cNvPr>
                  <p:cNvSpPr/>
                  <p:nvPr/>
                </p:nvSpPr>
                <p:spPr bwMode="auto">
                  <a:xfrm>
                    <a:off x="933" y="1668"/>
                    <a:ext cx="30" cy="17"/>
                  </a:xfrm>
                  <a:custGeom>
                    <a:avLst/>
                    <a:gdLst>
                      <a:gd name="T0" fmla="*/ 3 w 44"/>
                      <a:gd name="T1" fmla="*/ 22 h 25"/>
                      <a:gd name="T2" fmla="*/ 19 w 44"/>
                      <a:gd name="T3" fmla="*/ 5 h 25"/>
                      <a:gd name="T4" fmla="*/ 32 w 44"/>
                      <a:gd name="T5" fmla="*/ 12 h 25"/>
                      <a:gd name="T6" fmla="*/ 41 w 44"/>
                      <a:gd name="T7" fmla="*/ 21 h 25"/>
                      <a:gd name="T8" fmla="*/ 42 w 44"/>
                      <a:gd name="T9" fmla="*/ 19 h 25"/>
                      <a:gd name="T10" fmla="*/ 41 w 44"/>
                      <a:gd name="T11" fmla="*/ 19 h 25"/>
                      <a:gd name="T12" fmla="*/ 42 w 44"/>
                      <a:gd name="T13" fmla="*/ 22 h 25"/>
                      <a:gd name="T14" fmla="*/ 43 w 44"/>
                      <a:gd name="T15" fmla="*/ 22 h 25"/>
                      <a:gd name="T16" fmla="*/ 44 w 44"/>
                      <a:gd name="T17" fmla="*/ 20 h 25"/>
                      <a:gd name="T18" fmla="*/ 33 w 44"/>
                      <a:gd name="T19" fmla="*/ 9 h 25"/>
                      <a:gd name="T20" fmla="*/ 22 w 44"/>
                      <a:gd name="T21" fmla="*/ 0 h 25"/>
                      <a:gd name="T22" fmla="*/ 14 w 44"/>
                      <a:gd name="T23" fmla="*/ 8 h 25"/>
                      <a:gd name="T24" fmla="*/ 0 w 44"/>
                      <a:gd name="T25" fmla="*/ 22 h 25"/>
                      <a:gd name="T26" fmla="*/ 0 w 44"/>
                      <a:gd name="T27" fmla="*/ 23 h 25"/>
                      <a:gd name="T28" fmla="*/ 0 w 44"/>
                      <a:gd name="T29" fmla="*/ 23 h 25"/>
                      <a:gd name="T30" fmla="*/ 3 w 4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07">
                    <a:extLst>
                      <a:ext uri="{FF2B5EF4-FFF2-40B4-BE49-F238E27FC236}">
                        <a16:creationId xmlns:a16="http://schemas.microsoft.com/office/drawing/2014/main" id="{F2660F83-6286-4071-AF17-577903708777}"/>
                      </a:ext>
                    </a:extLst>
                  </p:cNvPr>
                  <p:cNvSpPr/>
                  <p:nvPr/>
                </p:nvSpPr>
                <p:spPr bwMode="auto">
                  <a:xfrm>
                    <a:off x="936" y="1677"/>
                    <a:ext cx="25" cy="22"/>
                  </a:xfrm>
                  <a:custGeom>
                    <a:avLst/>
                    <a:gdLst>
                      <a:gd name="T0" fmla="*/ 1 w 37"/>
                      <a:gd name="T1" fmla="*/ 6 h 33"/>
                      <a:gd name="T2" fmla="*/ 2 w 37"/>
                      <a:gd name="T3" fmla="*/ 31 h 33"/>
                      <a:gd name="T4" fmla="*/ 4 w 37"/>
                      <a:gd name="T5" fmla="*/ 33 h 33"/>
                      <a:gd name="T6" fmla="*/ 24 w 37"/>
                      <a:gd name="T7" fmla="*/ 32 h 33"/>
                      <a:gd name="T8" fmla="*/ 35 w 37"/>
                      <a:gd name="T9" fmla="*/ 30 h 33"/>
                      <a:gd name="T10" fmla="*/ 36 w 37"/>
                      <a:gd name="T11" fmla="*/ 19 h 33"/>
                      <a:gd name="T12" fmla="*/ 34 w 37"/>
                      <a:gd name="T13" fmla="*/ 2 h 33"/>
                      <a:gd name="T14" fmla="*/ 31 w 37"/>
                      <a:gd name="T15" fmla="*/ 3 h 33"/>
                      <a:gd name="T16" fmla="*/ 33 w 37"/>
                      <a:gd name="T17" fmla="*/ 27 h 33"/>
                      <a:gd name="T18" fmla="*/ 20 w 37"/>
                      <a:gd name="T19" fmla="*/ 29 h 33"/>
                      <a:gd name="T20" fmla="*/ 4 w 37"/>
                      <a:gd name="T21" fmla="*/ 30 h 33"/>
                      <a:gd name="T22" fmla="*/ 5 w 37"/>
                      <a:gd name="T23" fmla="*/ 31 h 33"/>
                      <a:gd name="T24" fmla="*/ 3 w 37"/>
                      <a:gd name="T25" fmla="*/ 5 h 33"/>
                      <a:gd name="T26" fmla="*/ 1 w 37"/>
                      <a:gd name="T2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08">
                    <a:extLst>
                      <a:ext uri="{FF2B5EF4-FFF2-40B4-BE49-F238E27FC236}">
                        <a16:creationId xmlns:a16="http://schemas.microsoft.com/office/drawing/2014/main" id="{4C9A7EA9-5FA6-4295-93D1-C35ADA5346B7}"/>
                      </a:ext>
                    </a:extLst>
                  </p:cNvPr>
                  <p:cNvSpPr/>
                  <p:nvPr/>
                </p:nvSpPr>
                <p:spPr bwMode="auto">
                  <a:xfrm>
                    <a:off x="943" y="1681"/>
                    <a:ext cx="12" cy="17"/>
                  </a:xfrm>
                  <a:custGeom>
                    <a:avLst/>
                    <a:gdLst>
                      <a:gd name="T0" fmla="*/ 2 w 19"/>
                      <a:gd name="T1" fmla="*/ 24 h 26"/>
                      <a:gd name="T2" fmla="*/ 2 w 19"/>
                      <a:gd name="T3" fmla="*/ 24 h 26"/>
                      <a:gd name="T4" fmla="*/ 5 w 19"/>
                      <a:gd name="T5" fmla="*/ 24 h 26"/>
                      <a:gd name="T6" fmla="*/ 5 w 19"/>
                      <a:gd name="T7" fmla="*/ 14 h 26"/>
                      <a:gd name="T8" fmla="*/ 12 w 19"/>
                      <a:gd name="T9" fmla="*/ 7 h 26"/>
                      <a:gd name="T10" fmla="*/ 15 w 19"/>
                      <a:gd name="T11" fmla="*/ 24 h 26"/>
                      <a:gd name="T12" fmla="*/ 18 w 19"/>
                      <a:gd name="T13" fmla="*/ 24 h 26"/>
                      <a:gd name="T14" fmla="*/ 11 w 19"/>
                      <a:gd name="T15" fmla="*/ 3 h 26"/>
                      <a:gd name="T16" fmla="*/ 2 w 19"/>
                      <a:gd name="T17" fmla="*/ 24 h 26"/>
                      <a:gd name="T18" fmla="*/ 5 w 19"/>
                      <a:gd name="T19" fmla="*/ 24 h 26"/>
                      <a:gd name="T20" fmla="*/ 5 w 19"/>
                      <a:gd name="T21" fmla="*/ 24 h 26"/>
                      <a:gd name="T22" fmla="*/ 2 w 1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6">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09">
                    <a:extLst>
                      <a:ext uri="{FF2B5EF4-FFF2-40B4-BE49-F238E27FC236}">
                        <a16:creationId xmlns:a16="http://schemas.microsoft.com/office/drawing/2014/main" id="{CE57A2BD-EC7E-4E2F-9A97-464A178E10D7}"/>
                      </a:ext>
                    </a:extLst>
                  </p:cNvPr>
                  <p:cNvSpPr/>
                  <p:nvPr/>
                </p:nvSpPr>
                <p:spPr bwMode="auto">
                  <a:xfrm>
                    <a:off x="945" y="1689"/>
                    <a:ext cx="4" cy="3"/>
                  </a:xfrm>
                  <a:custGeom>
                    <a:avLst/>
                    <a:gdLst>
                      <a:gd name="T0" fmla="*/ 4 w 5"/>
                      <a:gd name="T1" fmla="*/ 4 h 5"/>
                      <a:gd name="T2" fmla="*/ 4 w 5"/>
                      <a:gd name="T3" fmla="*/ 3 h 5"/>
                      <a:gd name="T4" fmla="*/ 2 w 5"/>
                      <a:gd name="T5" fmla="*/ 1 h 5"/>
                      <a:gd name="T6" fmla="*/ 2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10">
                    <a:extLst>
                      <a:ext uri="{FF2B5EF4-FFF2-40B4-BE49-F238E27FC236}">
                        <a16:creationId xmlns:a16="http://schemas.microsoft.com/office/drawing/2014/main" id="{1D3EFFB6-3D93-434A-BE1E-7BCA90AECC47}"/>
                      </a:ext>
                    </a:extLst>
                  </p:cNvPr>
                  <p:cNvSpPr/>
                  <p:nvPr/>
                </p:nvSpPr>
                <p:spPr bwMode="auto">
                  <a:xfrm>
                    <a:off x="937" y="1676"/>
                    <a:ext cx="6" cy="7"/>
                  </a:xfrm>
                  <a:custGeom>
                    <a:avLst/>
                    <a:gdLst>
                      <a:gd name="T0" fmla="*/ 3 w 9"/>
                      <a:gd name="T1" fmla="*/ 10 h 11"/>
                      <a:gd name="T2" fmla="*/ 7 w 9"/>
                      <a:gd name="T3" fmla="*/ 3 h 11"/>
                      <a:gd name="T4" fmla="*/ 5 w 9"/>
                      <a:gd name="T5" fmla="*/ 2 h 11"/>
                      <a:gd name="T6" fmla="*/ 1 w 9"/>
                      <a:gd name="T7" fmla="*/ 8 h 11"/>
                      <a:gd name="T8" fmla="*/ 3 w 9"/>
                      <a:gd name="T9" fmla="*/ 10 h 11"/>
                    </a:gdLst>
                    <a:ahLst/>
                    <a:cxnLst>
                      <a:cxn ang="0">
                        <a:pos x="T0" y="T1"/>
                      </a:cxn>
                      <a:cxn ang="0">
                        <a:pos x="T2" y="T3"/>
                      </a:cxn>
                      <a:cxn ang="0">
                        <a:pos x="T4" y="T5"/>
                      </a:cxn>
                      <a:cxn ang="0">
                        <a:pos x="T6" y="T7"/>
                      </a:cxn>
                      <a:cxn ang="0">
                        <a:pos x="T8" y="T9"/>
                      </a:cxn>
                    </a:cxnLst>
                    <a:rect l="0" t="0" r="r" b="b"/>
                    <a:pathLst>
                      <a:path w="9" h="11">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11">
                    <a:extLst>
                      <a:ext uri="{FF2B5EF4-FFF2-40B4-BE49-F238E27FC236}">
                        <a16:creationId xmlns:a16="http://schemas.microsoft.com/office/drawing/2014/main" id="{D1B82BF9-9EA1-4E78-AF60-7D1A5B68A796}"/>
                      </a:ext>
                    </a:extLst>
                  </p:cNvPr>
                  <p:cNvSpPr/>
                  <p:nvPr/>
                </p:nvSpPr>
                <p:spPr bwMode="auto">
                  <a:xfrm>
                    <a:off x="936" y="1671"/>
                    <a:ext cx="13" cy="16"/>
                  </a:xfrm>
                  <a:custGeom>
                    <a:avLst/>
                    <a:gdLst>
                      <a:gd name="T0" fmla="*/ 4 w 19"/>
                      <a:gd name="T1" fmla="*/ 22 h 24"/>
                      <a:gd name="T2" fmla="*/ 17 w 19"/>
                      <a:gd name="T3" fmla="*/ 3 h 24"/>
                      <a:gd name="T4" fmla="*/ 15 w 19"/>
                      <a:gd name="T5" fmla="*/ 2 h 24"/>
                      <a:gd name="T6" fmla="*/ 1 w 19"/>
                      <a:gd name="T7" fmla="*/ 21 h 24"/>
                      <a:gd name="T8" fmla="*/ 4 w 19"/>
                      <a:gd name="T9" fmla="*/ 22 h 24"/>
                    </a:gdLst>
                    <a:ahLst/>
                    <a:cxnLst>
                      <a:cxn ang="0">
                        <a:pos x="T0" y="T1"/>
                      </a:cxn>
                      <a:cxn ang="0">
                        <a:pos x="T2" y="T3"/>
                      </a:cxn>
                      <a:cxn ang="0">
                        <a:pos x="T4" y="T5"/>
                      </a:cxn>
                      <a:cxn ang="0">
                        <a:pos x="T6" y="T7"/>
                      </a:cxn>
                      <a:cxn ang="0">
                        <a:pos x="T8" y="T9"/>
                      </a:cxn>
                    </a:cxnLst>
                    <a:rect l="0" t="0" r="r" b="b"/>
                    <a:pathLst>
                      <a:path w="19" h="24">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12">
                    <a:extLst>
                      <a:ext uri="{FF2B5EF4-FFF2-40B4-BE49-F238E27FC236}">
                        <a16:creationId xmlns:a16="http://schemas.microsoft.com/office/drawing/2014/main" id="{7286DD92-3B24-45EE-9616-5204C8F82E6A}"/>
                      </a:ext>
                    </a:extLst>
                  </p:cNvPr>
                  <p:cNvSpPr/>
                  <p:nvPr/>
                </p:nvSpPr>
                <p:spPr bwMode="auto">
                  <a:xfrm>
                    <a:off x="939" y="1671"/>
                    <a:ext cx="11" cy="16"/>
                  </a:xfrm>
                  <a:custGeom>
                    <a:avLst/>
                    <a:gdLst>
                      <a:gd name="T0" fmla="*/ 4 w 17"/>
                      <a:gd name="T1" fmla="*/ 22 h 24"/>
                      <a:gd name="T2" fmla="*/ 15 w 17"/>
                      <a:gd name="T3" fmla="*/ 3 h 24"/>
                      <a:gd name="T4" fmla="*/ 13 w 17"/>
                      <a:gd name="T5" fmla="*/ 1 h 24"/>
                      <a:gd name="T6" fmla="*/ 1 w 17"/>
                      <a:gd name="T7" fmla="*/ 21 h 24"/>
                      <a:gd name="T8" fmla="*/ 4 w 17"/>
                      <a:gd name="T9" fmla="*/ 22 h 24"/>
                    </a:gdLst>
                    <a:ahLst/>
                    <a:cxnLst>
                      <a:cxn ang="0">
                        <a:pos x="T0" y="T1"/>
                      </a:cxn>
                      <a:cxn ang="0">
                        <a:pos x="T2" y="T3"/>
                      </a:cxn>
                      <a:cxn ang="0">
                        <a:pos x="T4" y="T5"/>
                      </a:cxn>
                      <a:cxn ang="0">
                        <a:pos x="T6" y="T7"/>
                      </a:cxn>
                      <a:cxn ang="0">
                        <a:pos x="T8" y="T9"/>
                      </a:cxn>
                    </a:cxnLst>
                    <a:rect l="0" t="0" r="r" b="b"/>
                    <a:pathLst>
                      <a:path w="17" h="24">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13">
                    <a:extLst>
                      <a:ext uri="{FF2B5EF4-FFF2-40B4-BE49-F238E27FC236}">
                        <a16:creationId xmlns:a16="http://schemas.microsoft.com/office/drawing/2014/main" id="{0505AF3C-6F44-4E82-A98A-B09750E657DB}"/>
                      </a:ext>
                    </a:extLst>
                  </p:cNvPr>
                  <p:cNvSpPr/>
                  <p:nvPr/>
                </p:nvSpPr>
                <p:spPr bwMode="auto">
                  <a:xfrm>
                    <a:off x="939" y="1671"/>
                    <a:ext cx="12" cy="18"/>
                  </a:xfrm>
                  <a:custGeom>
                    <a:avLst/>
                    <a:gdLst>
                      <a:gd name="T0" fmla="*/ 3 w 19"/>
                      <a:gd name="T1" fmla="*/ 26 h 27"/>
                      <a:gd name="T2" fmla="*/ 8 w 19"/>
                      <a:gd name="T3" fmla="*/ 17 h 27"/>
                      <a:gd name="T4" fmla="*/ 18 w 19"/>
                      <a:gd name="T5" fmla="*/ 3 h 27"/>
                      <a:gd name="T6" fmla="*/ 16 w 19"/>
                      <a:gd name="T7" fmla="*/ 1 h 27"/>
                      <a:gd name="T8" fmla="*/ 7 w 19"/>
                      <a:gd name="T9" fmla="*/ 14 h 27"/>
                      <a:gd name="T10" fmla="*/ 1 w 19"/>
                      <a:gd name="T11" fmla="*/ 23 h 27"/>
                      <a:gd name="T12" fmla="*/ 3 w 19"/>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14">
                    <a:extLst>
                      <a:ext uri="{FF2B5EF4-FFF2-40B4-BE49-F238E27FC236}">
                        <a16:creationId xmlns:a16="http://schemas.microsoft.com/office/drawing/2014/main" id="{68170F58-BE05-472C-AC6C-A6E746792307}"/>
                      </a:ext>
                    </a:extLst>
                  </p:cNvPr>
                  <p:cNvSpPr/>
                  <p:nvPr/>
                </p:nvSpPr>
                <p:spPr bwMode="auto">
                  <a:xfrm>
                    <a:off x="941" y="1672"/>
                    <a:ext cx="12" cy="17"/>
                  </a:xfrm>
                  <a:custGeom>
                    <a:avLst/>
                    <a:gdLst>
                      <a:gd name="T0" fmla="*/ 4 w 17"/>
                      <a:gd name="T1" fmla="*/ 23 h 25"/>
                      <a:gd name="T2" fmla="*/ 16 w 17"/>
                      <a:gd name="T3" fmla="*/ 3 h 25"/>
                      <a:gd name="T4" fmla="*/ 13 w 17"/>
                      <a:gd name="T5" fmla="*/ 2 h 25"/>
                      <a:gd name="T6" fmla="*/ 1 w 17"/>
                      <a:gd name="T7" fmla="*/ 22 h 25"/>
                      <a:gd name="T8" fmla="*/ 4 w 17"/>
                      <a:gd name="T9" fmla="*/ 23 h 25"/>
                    </a:gdLst>
                    <a:ahLst/>
                    <a:cxnLst>
                      <a:cxn ang="0">
                        <a:pos x="T0" y="T1"/>
                      </a:cxn>
                      <a:cxn ang="0">
                        <a:pos x="T2" y="T3"/>
                      </a:cxn>
                      <a:cxn ang="0">
                        <a:pos x="T4" y="T5"/>
                      </a:cxn>
                      <a:cxn ang="0">
                        <a:pos x="T6" y="T7"/>
                      </a:cxn>
                      <a:cxn ang="0">
                        <a:pos x="T8" y="T9"/>
                      </a:cxn>
                    </a:cxnLst>
                    <a:rect l="0" t="0" r="r" b="b"/>
                    <a:pathLst>
                      <a:path w="17" h="25">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15">
                    <a:extLst>
                      <a:ext uri="{FF2B5EF4-FFF2-40B4-BE49-F238E27FC236}">
                        <a16:creationId xmlns:a16="http://schemas.microsoft.com/office/drawing/2014/main" id="{B197E27F-2655-47DB-A94B-C2A43A02F285}"/>
                      </a:ext>
                    </a:extLst>
                  </p:cNvPr>
                  <p:cNvSpPr/>
                  <p:nvPr/>
                </p:nvSpPr>
                <p:spPr bwMode="auto">
                  <a:xfrm>
                    <a:off x="945" y="1675"/>
                    <a:ext cx="10" cy="10"/>
                  </a:xfrm>
                  <a:custGeom>
                    <a:avLst/>
                    <a:gdLst>
                      <a:gd name="T0" fmla="*/ 3 w 14"/>
                      <a:gd name="T1" fmla="*/ 14 h 15"/>
                      <a:gd name="T2" fmla="*/ 12 w 14"/>
                      <a:gd name="T3" fmla="*/ 3 h 15"/>
                      <a:gd name="T4" fmla="*/ 10 w 14"/>
                      <a:gd name="T5" fmla="*/ 1 h 15"/>
                      <a:gd name="T6" fmla="*/ 1 w 14"/>
                      <a:gd name="T7" fmla="*/ 12 h 15"/>
                      <a:gd name="T8" fmla="*/ 3 w 14"/>
                      <a:gd name="T9" fmla="*/ 14 h 15"/>
                    </a:gdLst>
                    <a:ahLst/>
                    <a:cxnLst>
                      <a:cxn ang="0">
                        <a:pos x="T0" y="T1"/>
                      </a:cxn>
                      <a:cxn ang="0">
                        <a:pos x="T2" y="T3"/>
                      </a:cxn>
                      <a:cxn ang="0">
                        <a:pos x="T4" y="T5"/>
                      </a:cxn>
                      <a:cxn ang="0">
                        <a:pos x="T6" y="T7"/>
                      </a:cxn>
                      <a:cxn ang="0">
                        <a:pos x="T8" y="T9"/>
                      </a:cxn>
                    </a:cxnLst>
                    <a:rect l="0" t="0" r="r" b="b"/>
                    <a:pathLst>
                      <a:path w="14" h="15">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16">
                    <a:extLst>
                      <a:ext uri="{FF2B5EF4-FFF2-40B4-BE49-F238E27FC236}">
                        <a16:creationId xmlns:a16="http://schemas.microsoft.com/office/drawing/2014/main" id="{2834D284-6C59-4591-8513-52E5AD19779C}"/>
                      </a:ext>
                    </a:extLst>
                  </p:cNvPr>
                  <p:cNvSpPr/>
                  <p:nvPr/>
                </p:nvSpPr>
                <p:spPr bwMode="auto">
                  <a:xfrm>
                    <a:off x="947" y="1675"/>
                    <a:ext cx="10" cy="9"/>
                  </a:xfrm>
                  <a:custGeom>
                    <a:avLst/>
                    <a:gdLst>
                      <a:gd name="T0" fmla="*/ 4 w 14"/>
                      <a:gd name="T1" fmla="*/ 13 h 14"/>
                      <a:gd name="T2" fmla="*/ 13 w 14"/>
                      <a:gd name="T3" fmla="*/ 3 h 14"/>
                      <a:gd name="T4" fmla="*/ 10 w 14"/>
                      <a:gd name="T5" fmla="*/ 1 h 14"/>
                      <a:gd name="T6" fmla="*/ 2 w 14"/>
                      <a:gd name="T7" fmla="*/ 11 h 14"/>
                      <a:gd name="T8" fmla="*/ 4 w 14"/>
                      <a:gd name="T9" fmla="*/ 13 h 14"/>
                    </a:gdLst>
                    <a:ahLst/>
                    <a:cxnLst>
                      <a:cxn ang="0">
                        <a:pos x="T0" y="T1"/>
                      </a:cxn>
                      <a:cxn ang="0">
                        <a:pos x="T2" y="T3"/>
                      </a:cxn>
                      <a:cxn ang="0">
                        <a:pos x="T4" y="T5"/>
                      </a:cxn>
                      <a:cxn ang="0">
                        <a:pos x="T6" y="T7"/>
                      </a:cxn>
                      <a:cxn ang="0">
                        <a:pos x="T8" y="T9"/>
                      </a:cxn>
                    </a:cxnLst>
                    <a:rect l="0" t="0" r="r" b="b"/>
                    <a:pathLst>
                      <a:path w="14" h="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17">
                    <a:extLst>
                      <a:ext uri="{FF2B5EF4-FFF2-40B4-BE49-F238E27FC236}">
                        <a16:creationId xmlns:a16="http://schemas.microsoft.com/office/drawing/2014/main" id="{3786FD24-67A0-47E2-B11E-859EAD7C36FF}"/>
                      </a:ext>
                    </a:extLst>
                  </p:cNvPr>
                  <p:cNvSpPr/>
                  <p:nvPr/>
                </p:nvSpPr>
                <p:spPr bwMode="auto">
                  <a:xfrm>
                    <a:off x="950" y="1677"/>
                    <a:ext cx="7" cy="8"/>
                  </a:xfrm>
                  <a:custGeom>
                    <a:avLst/>
                    <a:gdLst>
                      <a:gd name="T0" fmla="*/ 1 w 10"/>
                      <a:gd name="T1" fmla="*/ 10 h 11"/>
                      <a:gd name="T2" fmla="*/ 5 w 10"/>
                      <a:gd name="T3" fmla="*/ 8 h 11"/>
                      <a:gd name="T4" fmla="*/ 9 w 10"/>
                      <a:gd name="T5" fmla="*/ 3 h 11"/>
                      <a:gd name="T6" fmla="*/ 7 w 10"/>
                      <a:gd name="T7" fmla="*/ 2 h 11"/>
                      <a:gd name="T8" fmla="*/ 4 w 10"/>
                      <a:gd name="T9" fmla="*/ 5 h 11"/>
                      <a:gd name="T10" fmla="*/ 3 w 10"/>
                      <a:gd name="T11" fmla="*/ 6 h 11"/>
                      <a:gd name="T12" fmla="*/ 2 w 10"/>
                      <a:gd name="T13" fmla="*/ 7 h 11"/>
                      <a:gd name="T14" fmla="*/ 3 w 10"/>
                      <a:gd name="T15" fmla="*/ 7 h 11"/>
                      <a:gd name="T16" fmla="*/ 1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18">
                    <a:extLst>
                      <a:ext uri="{FF2B5EF4-FFF2-40B4-BE49-F238E27FC236}">
                        <a16:creationId xmlns:a16="http://schemas.microsoft.com/office/drawing/2014/main" id="{29539CBA-AEB7-49E9-8B48-C353FBB85D01}"/>
                      </a:ext>
                    </a:extLst>
                  </p:cNvPr>
                  <p:cNvSpPr/>
                  <p:nvPr/>
                </p:nvSpPr>
                <p:spPr bwMode="auto">
                  <a:xfrm>
                    <a:off x="950" y="1679"/>
                    <a:ext cx="8" cy="8"/>
                  </a:xfrm>
                  <a:custGeom>
                    <a:avLst/>
                    <a:gdLst>
                      <a:gd name="T0" fmla="*/ 4 w 12"/>
                      <a:gd name="T1" fmla="*/ 11 h 13"/>
                      <a:gd name="T2" fmla="*/ 11 w 12"/>
                      <a:gd name="T3" fmla="*/ 4 h 13"/>
                      <a:gd name="T4" fmla="*/ 8 w 12"/>
                      <a:gd name="T5" fmla="*/ 2 h 13"/>
                      <a:gd name="T6" fmla="*/ 1 w 12"/>
                      <a:gd name="T7" fmla="*/ 10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9">
                    <a:extLst>
                      <a:ext uri="{FF2B5EF4-FFF2-40B4-BE49-F238E27FC236}">
                        <a16:creationId xmlns:a16="http://schemas.microsoft.com/office/drawing/2014/main" id="{AE88B2BE-CEB8-468A-A733-B1EF4E9E9937}"/>
                      </a:ext>
                    </a:extLst>
                  </p:cNvPr>
                  <p:cNvSpPr/>
                  <p:nvPr/>
                </p:nvSpPr>
                <p:spPr bwMode="auto">
                  <a:xfrm>
                    <a:off x="951" y="1681"/>
                    <a:ext cx="8" cy="8"/>
                  </a:xfrm>
                  <a:custGeom>
                    <a:avLst/>
                    <a:gdLst>
                      <a:gd name="T0" fmla="*/ 2 w 11"/>
                      <a:gd name="T1" fmla="*/ 10 h 11"/>
                      <a:gd name="T2" fmla="*/ 10 w 11"/>
                      <a:gd name="T3" fmla="*/ 3 h 11"/>
                      <a:gd name="T4" fmla="*/ 8 w 11"/>
                      <a:gd name="T5" fmla="*/ 1 h 11"/>
                      <a:gd name="T6" fmla="*/ 2 w 11"/>
                      <a:gd name="T7" fmla="*/ 7 h 11"/>
                      <a:gd name="T8" fmla="*/ 2 w 11"/>
                      <a:gd name="T9" fmla="*/ 10 h 11"/>
                    </a:gdLst>
                    <a:ahLst/>
                    <a:cxnLst>
                      <a:cxn ang="0">
                        <a:pos x="T0" y="T1"/>
                      </a:cxn>
                      <a:cxn ang="0">
                        <a:pos x="T2" y="T3"/>
                      </a:cxn>
                      <a:cxn ang="0">
                        <a:pos x="T4" y="T5"/>
                      </a:cxn>
                      <a:cxn ang="0">
                        <a:pos x="T6" y="T7"/>
                      </a:cxn>
                      <a:cxn ang="0">
                        <a:pos x="T8" y="T9"/>
                      </a:cxn>
                    </a:cxnLst>
                    <a:rect l="0" t="0" r="r" b="b"/>
                    <a:pathLst>
                      <a:path w="11" h="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0">
                    <a:extLst>
                      <a:ext uri="{FF2B5EF4-FFF2-40B4-BE49-F238E27FC236}">
                        <a16:creationId xmlns:a16="http://schemas.microsoft.com/office/drawing/2014/main" id="{456B2EE9-55B4-4B34-A122-DF2088C12C8E}"/>
                      </a:ext>
                    </a:extLst>
                  </p:cNvPr>
                  <p:cNvSpPr/>
                  <p:nvPr/>
                </p:nvSpPr>
                <p:spPr bwMode="auto">
                  <a:xfrm>
                    <a:off x="953" y="1684"/>
                    <a:ext cx="6" cy="6"/>
                  </a:xfrm>
                  <a:custGeom>
                    <a:avLst/>
                    <a:gdLst>
                      <a:gd name="T0" fmla="*/ 3 w 8"/>
                      <a:gd name="T1" fmla="*/ 8 h 9"/>
                      <a:gd name="T2" fmla="*/ 7 w 8"/>
                      <a:gd name="T3" fmla="*/ 3 h 9"/>
                      <a:gd name="T4" fmla="*/ 5 w 8"/>
                      <a:gd name="T5" fmla="*/ 2 h 9"/>
                      <a:gd name="T6" fmla="*/ 1 w 8"/>
                      <a:gd name="T7" fmla="*/ 6 h 9"/>
                      <a:gd name="T8" fmla="*/ 3 w 8"/>
                      <a:gd name="T9" fmla="*/ 8 h 9"/>
                    </a:gdLst>
                    <a:ahLst/>
                    <a:cxnLst>
                      <a:cxn ang="0">
                        <a:pos x="T0" y="T1"/>
                      </a:cxn>
                      <a:cxn ang="0">
                        <a:pos x="T2" y="T3"/>
                      </a:cxn>
                      <a:cxn ang="0">
                        <a:pos x="T4" y="T5"/>
                      </a:cxn>
                      <a:cxn ang="0">
                        <a:pos x="T6" y="T7"/>
                      </a:cxn>
                      <a:cxn ang="0">
                        <a:pos x="T8" y="T9"/>
                      </a:cxn>
                    </a:cxnLst>
                    <a:rect l="0" t="0" r="r" b="b"/>
                    <a:pathLst>
                      <a:path w="8" h="9">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21">
                    <a:extLst>
                      <a:ext uri="{FF2B5EF4-FFF2-40B4-BE49-F238E27FC236}">
                        <a16:creationId xmlns:a16="http://schemas.microsoft.com/office/drawing/2014/main" id="{996BA598-C861-415A-8FD7-1CCB5A9A2516}"/>
                      </a:ext>
                    </a:extLst>
                  </p:cNvPr>
                  <p:cNvSpPr/>
                  <p:nvPr/>
                </p:nvSpPr>
                <p:spPr bwMode="auto">
                  <a:xfrm>
                    <a:off x="953" y="1687"/>
                    <a:ext cx="6" cy="6"/>
                  </a:xfrm>
                  <a:custGeom>
                    <a:avLst/>
                    <a:gdLst>
                      <a:gd name="T0" fmla="*/ 3 w 9"/>
                      <a:gd name="T1" fmla="*/ 8 h 9"/>
                      <a:gd name="T2" fmla="*/ 7 w 9"/>
                      <a:gd name="T3" fmla="*/ 3 h 9"/>
                      <a:gd name="T4" fmla="*/ 5 w 9"/>
                      <a:gd name="T5" fmla="*/ 1 h 9"/>
                      <a:gd name="T6" fmla="*/ 1 w 9"/>
                      <a:gd name="T7" fmla="*/ 5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22">
                    <a:extLst>
                      <a:ext uri="{FF2B5EF4-FFF2-40B4-BE49-F238E27FC236}">
                        <a16:creationId xmlns:a16="http://schemas.microsoft.com/office/drawing/2014/main" id="{1844D459-CD02-4786-9462-345FF7262D74}"/>
                      </a:ext>
                    </a:extLst>
                  </p:cNvPr>
                  <p:cNvSpPr/>
                  <p:nvPr/>
                </p:nvSpPr>
                <p:spPr bwMode="auto">
                  <a:xfrm>
                    <a:off x="953" y="1689"/>
                    <a:ext cx="6" cy="6"/>
                  </a:xfrm>
                  <a:custGeom>
                    <a:avLst/>
                    <a:gdLst>
                      <a:gd name="T0" fmla="*/ 4 w 10"/>
                      <a:gd name="T1" fmla="*/ 8 h 9"/>
                      <a:gd name="T2" fmla="*/ 8 w 10"/>
                      <a:gd name="T3" fmla="*/ 3 h 9"/>
                      <a:gd name="T4" fmla="*/ 6 w 10"/>
                      <a:gd name="T5" fmla="*/ 1 h 9"/>
                      <a:gd name="T6" fmla="*/ 2 w 10"/>
                      <a:gd name="T7" fmla="*/ 6 h 9"/>
                      <a:gd name="T8" fmla="*/ 4 w 10"/>
                      <a:gd name="T9" fmla="*/ 8 h 9"/>
                    </a:gdLst>
                    <a:ahLst/>
                    <a:cxnLst>
                      <a:cxn ang="0">
                        <a:pos x="T0" y="T1"/>
                      </a:cxn>
                      <a:cxn ang="0">
                        <a:pos x="T2" y="T3"/>
                      </a:cxn>
                      <a:cxn ang="0">
                        <a:pos x="T4" y="T5"/>
                      </a:cxn>
                      <a:cxn ang="0">
                        <a:pos x="T6" y="T7"/>
                      </a:cxn>
                      <a:cxn ang="0">
                        <a:pos x="T8" y="T9"/>
                      </a:cxn>
                    </a:cxnLst>
                    <a:rect l="0" t="0" r="r" b="b"/>
                    <a:pathLst>
                      <a:path w="10" h="9">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23">
                    <a:extLst>
                      <a:ext uri="{FF2B5EF4-FFF2-40B4-BE49-F238E27FC236}">
                        <a16:creationId xmlns:a16="http://schemas.microsoft.com/office/drawing/2014/main" id="{EFB7F212-487E-4E2A-B09A-72649A8B807D}"/>
                      </a:ext>
                    </a:extLst>
                  </p:cNvPr>
                  <p:cNvSpPr/>
                  <p:nvPr/>
                </p:nvSpPr>
                <p:spPr bwMode="auto">
                  <a:xfrm>
                    <a:off x="953" y="1693"/>
                    <a:ext cx="4" cy="5"/>
                  </a:xfrm>
                  <a:custGeom>
                    <a:avLst/>
                    <a:gdLst>
                      <a:gd name="T0" fmla="*/ 4 w 7"/>
                      <a:gd name="T1" fmla="*/ 6 h 8"/>
                      <a:gd name="T2" fmla="*/ 6 w 7"/>
                      <a:gd name="T3" fmla="*/ 3 h 8"/>
                      <a:gd name="T4" fmla="*/ 4 w 7"/>
                      <a:gd name="T5" fmla="*/ 2 h 8"/>
                      <a:gd name="T6" fmla="*/ 2 w 7"/>
                      <a:gd name="T7" fmla="*/ 4 h 8"/>
                      <a:gd name="T8" fmla="*/ 4 w 7"/>
                      <a:gd name="T9" fmla="*/ 6 h 8"/>
                    </a:gdLst>
                    <a:ahLst/>
                    <a:cxnLst>
                      <a:cxn ang="0">
                        <a:pos x="T0" y="T1"/>
                      </a:cxn>
                      <a:cxn ang="0">
                        <a:pos x="T2" y="T3"/>
                      </a:cxn>
                      <a:cxn ang="0">
                        <a:pos x="T4" y="T5"/>
                      </a:cxn>
                      <a:cxn ang="0">
                        <a:pos x="T6" y="T7"/>
                      </a:cxn>
                      <a:cxn ang="0">
                        <a:pos x="T8" y="T9"/>
                      </a:cxn>
                    </a:cxnLst>
                    <a:rect l="0" t="0" r="r" b="b"/>
                    <a:pathLst>
                      <a:path w="7" h="8">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24">
                    <a:extLst>
                      <a:ext uri="{FF2B5EF4-FFF2-40B4-BE49-F238E27FC236}">
                        <a16:creationId xmlns:a16="http://schemas.microsoft.com/office/drawing/2014/main" id="{D05A62C8-3058-43F5-A2D0-A64CCF61EAB8}"/>
                      </a:ext>
                    </a:extLst>
                  </p:cNvPr>
                  <p:cNvSpPr/>
                  <p:nvPr/>
                </p:nvSpPr>
                <p:spPr bwMode="auto">
                  <a:xfrm>
                    <a:off x="937" y="1687"/>
                    <a:ext cx="6" cy="6"/>
                  </a:xfrm>
                  <a:custGeom>
                    <a:avLst/>
                    <a:gdLst>
                      <a:gd name="T0" fmla="*/ 4 w 8"/>
                      <a:gd name="T1" fmla="*/ 6 h 8"/>
                      <a:gd name="T2" fmla="*/ 7 w 8"/>
                      <a:gd name="T3" fmla="*/ 3 h 8"/>
                      <a:gd name="T4" fmla="*/ 5 w 8"/>
                      <a:gd name="T5" fmla="*/ 1 h 8"/>
                      <a:gd name="T6" fmla="*/ 2 w 8"/>
                      <a:gd name="T7" fmla="*/ 4 h 8"/>
                      <a:gd name="T8" fmla="*/ 4 w 8"/>
                      <a:gd name="T9" fmla="*/ 6 h 8"/>
                    </a:gdLst>
                    <a:ahLst/>
                    <a:cxnLst>
                      <a:cxn ang="0">
                        <a:pos x="T0" y="T1"/>
                      </a:cxn>
                      <a:cxn ang="0">
                        <a:pos x="T2" y="T3"/>
                      </a:cxn>
                      <a:cxn ang="0">
                        <a:pos x="T4" y="T5"/>
                      </a:cxn>
                      <a:cxn ang="0">
                        <a:pos x="T6" y="T7"/>
                      </a:cxn>
                      <a:cxn ang="0">
                        <a:pos x="T8" y="T9"/>
                      </a:cxn>
                    </a:cxnLst>
                    <a:rect l="0" t="0" r="r" b="b"/>
                    <a:pathLst>
                      <a:path w="8" h="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25">
                    <a:extLst>
                      <a:ext uri="{FF2B5EF4-FFF2-40B4-BE49-F238E27FC236}">
                        <a16:creationId xmlns:a16="http://schemas.microsoft.com/office/drawing/2014/main" id="{4D67F58D-A83A-4DA0-B7B3-FAA2EAFC6D5D}"/>
                      </a:ext>
                    </a:extLst>
                  </p:cNvPr>
                  <p:cNvSpPr/>
                  <p:nvPr/>
                </p:nvSpPr>
                <p:spPr bwMode="auto">
                  <a:xfrm>
                    <a:off x="937" y="1689"/>
                    <a:ext cx="6" cy="8"/>
                  </a:xfrm>
                  <a:custGeom>
                    <a:avLst/>
                    <a:gdLst>
                      <a:gd name="T0" fmla="*/ 3 w 9"/>
                      <a:gd name="T1" fmla="*/ 9 h 11"/>
                      <a:gd name="T2" fmla="*/ 8 w 9"/>
                      <a:gd name="T3" fmla="*/ 3 h 11"/>
                      <a:gd name="T4" fmla="*/ 6 w 9"/>
                      <a:gd name="T5" fmla="*/ 1 h 11"/>
                      <a:gd name="T6" fmla="*/ 1 w 9"/>
                      <a:gd name="T7" fmla="*/ 8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26">
                    <a:extLst>
                      <a:ext uri="{FF2B5EF4-FFF2-40B4-BE49-F238E27FC236}">
                        <a16:creationId xmlns:a16="http://schemas.microsoft.com/office/drawing/2014/main" id="{ECE29049-B0ED-4CA2-B377-EC9AD6E7A562}"/>
                      </a:ext>
                    </a:extLst>
                  </p:cNvPr>
                  <p:cNvSpPr/>
                  <p:nvPr/>
                </p:nvSpPr>
                <p:spPr bwMode="auto">
                  <a:xfrm>
                    <a:off x="937" y="1689"/>
                    <a:ext cx="8" cy="9"/>
                  </a:xfrm>
                  <a:custGeom>
                    <a:avLst/>
                    <a:gdLst>
                      <a:gd name="T0" fmla="*/ 3 w 11"/>
                      <a:gd name="T1" fmla="*/ 11 h 13"/>
                      <a:gd name="T2" fmla="*/ 10 w 11"/>
                      <a:gd name="T3" fmla="*/ 3 h 13"/>
                      <a:gd name="T4" fmla="*/ 7 w 11"/>
                      <a:gd name="T5" fmla="*/ 2 h 13"/>
                      <a:gd name="T6" fmla="*/ 1 w 11"/>
                      <a:gd name="T7" fmla="*/ 9 h 13"/>
                      <a:gd name="T8" fmla="*/ 3 w 11"/>
                      <a:gd name="T9" fmla="*/ 11 h 13"/>
                    </a:gdLst>
                    <a:ahLst/>
                    <a:cxnLst>
                      <a:cxn ang="0">
                        <a:pos x="T0" y="T1"/>
                      </a:cxn>
                      <a:cxn ang="0">
                        <a:pos x="T2" y="T3"/>
                      </a:cxn>
                      <a:cxn ang="0">
                        <a:pos x="T4" y="T5"/>
                      </a:cxn>
                      <a:cxn ang="0">
                        <a:pos x="T6" y="T7"/>
                      </a:cxn>
                      <a:cxn ang="0">
                        <a:pos x="T8" y="T9"/>
                      </a:cxn>
                    </a:cxnLst>
                    <a:rect l="0" t="0" r="r" b="b"/>
                    <a:pathLst>
                      <a:path w="11" h="13">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27">
                    <a:extLst>
                      <a:ext uri="{FF2B5EF4-FFF2-40B4-BE49-F238E27FC236}">
                        <a16:creationId xmlns:a16="http://schemas.microsoft.com/office/drawing/2014/main" id="{CF79E5C1-2668-4A65-B586-6A62C39E732A}"/>
                      </a:ext>
                    </a:extLst>
                  </p:cNvPr>
                  <p:cNvSpPr/>
                  <p:nvPr/>
                </p:nvSpPr>
                <p:spPr bwMode="auto">
                  <a:xfrm>
                    <a:off x="938" y="1693"/>
                    <a:ext cx="5" cy="6"/>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28">
                    <a:extLst>
                      <a:ext uri="{FF2B5EF4-FFF2-40B4-BE49-F238E27FC236}">
                        <a16:creationId xmlns:a16="http://schemas.microsoft.com/office/drawing/2014/main" id="{F50E827F-DFF8-45A7-AC2C-7801350266EA}"/>
                      </a:ext>
                    </a:extLst>
                  </p:cNvPr>
                  <p:cNvSpPr/>
                  <p:nvPr/>
                </p:nvSpPr>
                <p:spPr bwMode="auto">
                  <a:xfrm>
                    <a:off x="940" y="1685"/>
                    <a:ext cx="4" cy="5"/>
                  </a:xfrm>
                  <a:custGeom>
                    <a:avLst/>
                    <a:gdLst>
                      <a:gd name="T0" fmla="*/ 3 w 6"/>
                      <a:gd name="T1" fmla="*/ 5 h 7"/>
                      <a:gd name="T2" fmla="*/ 4 w 6"/>
                      <a:gd name="T3" fmla="*/ 4 h 7"/>
                      <a:gd name="T4" fmla="*/ 2 w 6"/>
                      <a:gd name="T5" fmla="*/ 2 h 7"/>
                      <a:gd name="T6" fmla="*/ 1 w 6"/>
                      <a:gd name="T7" fmla="*/ 4 h 7"/>
                      <a:gd name="T8" fmla="*/ 3 w 6"/>
                      <a:gd name="T9" fmla="*/ 5 h 7"/>
                    </a:gdLst>
                    <a:ahLst/>
                    <a:cxnLst>
                      <a:cxn ang="0">
                        <a:pos x="T0" y="T1"/>
                      </a:cxn>
                      <a:cxn ang="0">
                        <a:pos x="T2" y="T3"/>
                      </a:cxn>
                      <a:cxn ang="0">
                        <a:pos x="T4" y="T5"/>
                      </a:cxn>
                      <a:cxn ang="0">
                        <a:pos x="T6" y="T7"/>
                      </a:cxn>
                      <a:cxn ang="0">
                        <a:pos x="T8" y="T9"/>
                      </a:cxn>
                    </a:cxnLst>
                    <a:rect l="0" t="0" r="r" b="b"/>
                    <a:pathLst>
                      <a:path w="6" h="7">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29">
                    <a:extLst>
                      <a:ext uri="{FF2B5EF4-FFF2-40B4-BE49-F238E27FC236}">
                        <a16:creationId xmlns:a16="http://schemas.microsoft.com/office/drawing/2014/main" id="{7882BBD5-81BA-4936-971B-8D910A4CF45A}"/>
                      </a:ext>
                    </a:extLst>
                  </p:cNvPr>
                  <p:cNvSpPr/>
                  <p:nvPr/>
                </p:nvSpPr>
                <p:spPr bwMode="auto">
                  <a:xfrm>
                    <a:off x="940" y="1691"/>
                    <a:ext cx="5" cy="5"/>
                  </a:xfrm>
                  <a:custGeom>
                    <a:avLst/>
                    <a:gdLst>
                      <a:gd name="T0" fmla="*/ 2 w 8"/>
                      <a:gd name="T1" fmla="*/ 6 h 7"/>
                      <a:gd name="T2" fmla="*/ 7 w 8"/>
                      <a:gd name="T3" fmla="*/ 3 h 7"/>
                      <a:gd name="T4" fmla="*/ 4 w 8"/>
                      <a:gd name="T5" fmla="*/ 2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30">
                    <a:extLst>
                      <a:ext uri="{FF2B5EF4-FFF2-40B4-BE49-F238E27FC236}">
                        <a16:creationId xmlns:a16="http://schemas.microsoft.com/office/drawing/2014/main" id="{F3AAF693-1F6A-4FAF-98C5-626F8133B38B}"/>
                      </a:ext>
                    </a:extLst>
                  </p:cNvPr>
                  <p:cNvSpPr/>
                  <p:nvPr/>
                </p:nvSpPr>
                <p:spPr bwMode="auto">
                  <a:xfrm>
                    <a:off x="941" y="1693"/>
                    <a:ext cx="4" cy="5"/>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31">
                    <a:extLst>
                      <a:ext uri="{FF2B5EF4-FFF2-40B4-BE49-F238E27FC236}">
                        <a16:creationId xmlns:a16="http://schemas.microsoft.com/office/drawing/2014/main" id="{0A060047-96AE-4029-8859-96A88923B304}"/>
                      </a:ext>
                    </a:extLst>
                  </p:cNvPr>
                  <p:cNvSpPr/>
                  <p:nvPr/>
                </p:nvSpPr>
                <p:spPr bwMode="auto">
                  <a:xfrm>
                    <a:off x="787" y="1279"/>
                    <a:ext cx="41" cy="39"/>
                  </a:xfrm>
                  <a:custGeom>
                    <a:avLst/>
                    <a:gdLst>
                      <a:gd name="T0" fmla="*/ 39 w 61"/>
                      <a:gd name="T1" fmla="*/ 8 h 58"/>
                      <a:gd name="T2" fmla="*/ 5 w 61"/>
                      <a:gd name="T3" fmla="*/ 20 h 58"/>
                      <a:gd name="T4" fmla="*/ 22 w 61"/>
                      <a:gd name="T5" fmla="*/ 53 h 58"/>
                      <a:gd name="T6" fmla="*/ 33 w 61"/>
                      <a:gd name="T7" fmla="*/ 8 h 58"/>
                      <a:gd name="T8" fmla="*/ 33 w 61"/>
                      <a:gd name="T9" fmla="*/ 11 h 58"/>
                      <a:gd name="T10" fmla="*/ 46 w 61"/>
                      <a:gd name="T11" fmla="*/ 29 h 58"/>
                      <a:gd name="T12" fmla="*/ 25 w 61"/>
                      <a:gd name="T13" fmla="*/ 50 h 58"/>
                      <a:gd name="T14" fmla="*/ 7 w 61"/>
                      <a:gd name="T15" fmla="*/ 23 h 58"/>
                      <a:gd name="T16" fmla="*/ 38 w 61"/>
                      <a:gd name="T17" fmla="*/ 10 h 58"/>
                      <a:gd name="T18" fmla="*/ 39 w 61"/>
                      <a:gd name="T1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32">
                    <a:extLst>
                      <a:ext uri="{FF2B5EF4-FFF2-40B4-BE49-F238E27FC236}">
                        <a16:creationId xmlns:a16="http://schemas.microsoft.com/office/drawing/2014/main" id="{1FB3CE05-54C2-4E29-91F7-85DE72D4EFC9}"/>
                      </a:ext>
                    </a:extLst>
                  </p:cNvPr>
                  <p:cNvSpPr/>
                  <p:nvPr/>
                </p:nvSpPr>
                <p:spPr bwMode="auto">
                  <a:xfrm>
                    <a:off x="803" y="1286"/>
                    <a:ext cx="12" cy="14"/>
                  </a:xfrm>
                  <a:custGeom>
                    <a:avLst/>
                    <a:gdLst>
                      <a:gd name="T0" fmla="*/ 4 w 18"/>
                      <a:gd name="T1" fmla="*/ 3 h 21"/>
                      <a:gd name="T2" fmla="*/ 4 w 18"/>
                      <a:gd name="T3" fmla="*/ 2 h 21"/>
                      <a:gd name="T4" fmla="*/ 1 w 18"/>
                      <a:gd name="T5" fmla="*/ 2 h 21"/>
                      <a:gd name="T6" fmla="*/ 0 w 18"/>
                      <a:gd name="T7" fmla="*/ 20 h 21"/>
                      <a:gd name="T8" fmla="*/ 2 w 18"/>
                      <a:gd name="T9" fmla="*/ 21 h 21"/>
                      <a:gd name="T10" fmla="*/ 16 w 18"/>
                      <a:gd name="T11" fmla="*/ 20 h 21"/>
                      <a:gd name="T12" fmla="*/ 16 w 18"/>
                      <a:gd name="T13" fmla="*/ 17 h 21"/>
                      <a:gd name="T14" fmla="*/ 1 w 18"/>
                      <a:gd name="T15" fmla="*/ 19 h 21"/>
                      <a:gd name="T16" fmla="*/ 3 w 18"/>
                      <a:gd name="T17" fmla="*/ 20 h 21"/>
                      <a:gd name="T18" fmla="*/ 4 w 18"/>
                      <a:gd name="T19" fmla="*/ 2 h 21"/>
                      <a:gd name="T20" fmla="*/ 1 w 18"/>
                      <a:gd name="T21" fmla="*/ 2 h 21"/>
                      <a:gd name="T22" fmla="*/ 1 w 18"/>
                      <a:gd name="T23" fmla="*/ 3 h 21"/>
                      <a:gd name="T24" fmla="*/ 4 w 18"/>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33">
                    <a:extLst>
                      <a:ext uri="{FF2B5EF4-FFF2-40B4-BE49-F238E27FC236}">
                        <a16:creationId xmlns:a16="http://schemas.microsoft.com/office/drawing/2014/main" id="{A96A99A2-D1B4-4D74-9A37-4BFFD271E7B2}"/>
                      </a:ext>
                    </a:extLst>
                  </p:cNvPr>
                  <p:cNvSpPr/>
                  <p:nvPr/>
                </p:nvSpPr>
                <p:spPr bwMode="auto">
                  <a:xfrm>
                    <a:off x="515" y="1470"/>
                    <a:ext cx="28" cy="40"/>
                  </a:xfrm>
                  <a:custGeom>
                    <a:avLst/>
                    <a:gdLst>
                      <a:gd name="T0" fmla="*/ 6 w 42"/>
                      <a:gd name="T1" fmla="*/ 7 h 60"/>
                      <a:gd name="T2" fmla="*/ 6 w 42"/>
                      <a:gd name="T3" fmla="*/ 5 h 60"/>
                      <a:gd name="T4" fmla="*/ 3 w 42"/>
                      <a:gd name="T5" fmla="*/ 4 h 60"/>
                      <a:gd name="T6" fmla="*/ 4 w 42"/>
                      <a:gd name="T7" fmla="*/ 58 h 60"/>
                      <a:gd name="T8" fmla="*/ 6 w 42"/>
                      <a:gd name="T9" fmla="*/ 59 h 60"/>
                      <a:gd name="T10" fmla="*/ 36 w 42"/>
                      <a:gd name="T11" fmla="*/ 60 h 60"/>
                      <a:gd name="T12" fmla="*/ 38 w 42"/>
                      <a:gd name="T13" fmla="*/ 59 h 60"/>
                      <a:gd name="T14" fmla="*/ 38 w 42"/>
                      <a:gd name="T15" fmla="*/ 5 h 60"/>
                      <a:gd name="T16" fmla="*/ 34 w 42"/>
                      <a:gd name="T17" fmla="*/ 0 h 60"/>
                      <a:gd name="T18" fmla="*/ 3 w 42"/>
                      <a:gd name="T19" fmla="*/ 3 h 60"/>
                      <a:gd name="T20" fmla="*/ 2 w 42"/>
                      <a:gd name="T21" fmla="*/ 6 h 60"/>
                      <a:gd name="T22" fmla="*/ 32 w 42"/>
                      <a:gd name="T23" fmla="*/ 3 h 60"/>
                      <a:gd name="T24" fmla="*/ 36 w 42"/>
                      <a:gd name="T25" fmla="*/ 43 h 60"/>
                      <a:gd name="T26" fmla="*/ 28 w 42"/>
                      <a:gd name="T27" fmla="*/ 57 h 60"/>
                      <a:gd name="T28" fmla="*/ 7 w 42"/>
                      <a:gd name="T29" fmla="*/ 49 h 60"/>
                      <a:gd name="T30" fmla="*/ 6 w 42"/>
                      <a:gd name="T31" fmla="*/ 4 h 60"/>
                      <a:gd name="T32" fmla="*/ 3 w 42"/>
                      <a:gd name="T33" fmla="*/ 4 h 60"/>
                      <a:gd name="T34" fmla="*/ 3 w 42"/>
                      <a:gd name="T35" fmla="*/ 6 h 60"/>
                      <a:gd name="T36" fmla="*/ 6 w 42"/>
                      <a:gd name="T3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0">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334">
                    <a:extLst>
                      <a:ext uri="{FF2B5EF4-FFF2-40B4-BE49-F238E27FC236}">
                        <a16:creationId xmlns:a16="http://schemas.microsoft.com/office/drawing/2014/main" id="{7EC0FE60-F3F7-4600-BDCF-1E48E1111EF4}"/>
                      </a:ext>
                    </a:extLst>
                  </p:cNvPr>
                  <p:cNvSpPr/>
                  <p:nvPr/>
                </p:nvSpPr>
                <p:spPr bwMode="auto">
                  <a:xfrm>
                    <a:off x="518" y="1473"/>
                    <a:ext cx="22" cy="32"/>
                  </a:xfrm>
                  <a:custGeom>
                    <a:avLst/>
                    <a:gdLst>
                      <a:gd name="T0" fmla="*/ 4 w 33"/>
                      <a:gd name="T1" fmla="*/ 3 h 48"/>
                      <a:gd name="T2" fmla="*/ 4 w 33"/>
                      <a:gd name="T3" fmla="*/ 2 h 48"/>
                      <a:gd name="T4" fmla="*/ 1 w 33"/>
                      <a:gd name="T5" fmla="*/ 2 h 48"/>
                      <a:gd name="T6" fmla="*/ 1 w 33"/>
                      <a:gd name="T7" fmla="*/ 46 h 48"/>
                      <a:gd name="T8" fmla="*/ 2 w 33"/>
                      <a:gd name="T9" fmla="*/ 48 h 48"/>
                      <a:gd name="T10" fmla="*/ 31 w 33"/>
                      <a:gd name="T11" fmla="*/ 47 h 48"/>
                      <a:gd name="T12" fmla="*/ 31 w 33"/>
                      <a:gd name="T13" fmla="*/ 44 h 48"/>
                      <a:gd name="T14" fmla="*/ 15 w 33"/>
                      <a:gd name="T15" fmla="*/ 45 h 48"/>
                      <a:gd name="T16" fmla="*/ 5 w 33"/>
                      <a:gd name="T17" fmla="*/ 45 h 48"/>
                      <a:gd name="T18" fmla="*/ 3 w 33"/>
                      <a:gd name="T19" fmla="*/ 38 h 48"/>
                      <a:gd name="T20" fmla="*/ 4 w 33"/>
                      <a:gd name="T21" fmla="*/ 2 h 48"/>
                      <a:gd name="T22" fmla="*/ 1 w 33"/>
                      <a:gd name="T23" fmla="*/ 2 h 48"/>
                      <a:gd name="T24" fmla="*/ 1 w 33"/>
                      <a:gd name="T25" fmla="*/ 3 h 48"/>
                      <a:gd name="T26" fmla="*/ 4 w 33"/>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35">
                    <a:extLst>
                      <a:ext uri="{FF2B5EF4-FFF2-40B4-BE49-F238E27FC236}">
                        <a16:creationId xmlns:a16="http://schemas.microsoft.com/office/drawing/2014/main" id="{406F7158-B3D5-4D79-905A-E18BADF582EC}"/>
                      </a:ext>
                    </a:extLst>
                  </p:cNvPr>
                  <p:cNvSpPr/>
                  <p:nvPr/>
                </p:nvSpPr>
                <p:spPr bwMode="auto">
                  <a:xfrm>
                    <a:off x="522" y="1502"/>
                    <a:ext cx="12" cy="8"/>
                  </a:xfrm>
                  <a:custGeom>
                    <a:avLst/>
                    <a:gdLst>
                      <a:gd name="T0" fmla="*/ 12 w 17"/>
                      <a:gd name="T1" fmla="*/ 0 h 11"/>
                      <a:gd name="T2" fmla="*/ 3 w 17"/>
                      <a:gd name="T3" fmla="*/ 4 h 11"/>
                      <a:gd name="T4" fmla="*/ 7 w 17"/>
                      <a:gd name="T5" fmla="*/ 11 h 11"/>
                      <a:gd name="T6" fmla="*/ 15 w 17"/>
                      <a:gd name="T7" fmla="*/ 7 h 11"/>
                      <a:gd name="T8" fmla="*/ 11 w 17"/>
                      <a:gd name="T9" fmla="*/ 1 h 11"/>
                      <a:gd name="T10" fmla="*/ 11 w 17"/>
                      <a:gd name="T11" fmla="*/ 4 h 11"/>
                      <a:gd name="T12" fmla="*/ 12 w 17"/>
                      <a:gd name="T13" fmla="*/ 6 h 11"/>
                      <a:gd name="T14" fmla="*/ 7 w 17"/>
                      <a:gd name="T15" fmla="*/ 8 h 11"/>
                      <a:gd name="T16" fmla="*/ 5 w 17"/>
                      <a:gd name="T17" fmla="*/ 6 h 11"/>
                      <a:gd name="T18" fmla="*/ 7 w 17"/>
                      <a:gd name="T19" fmla="*/ 5 h 11"/>
                      <a:gd name="T20" fmla="*/ 12 w 17"/>
                      <a:gd name="T21" fmla="*/ 3 h 11"/>
                      <a:gd name="T22" fmla="*/ 12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36">
                    <a:extLst>
                      <a:ext uri="{FF2B5EF4-FFF2-40B4-BE49-F238E27FC236}">
                        <a16:creationId xmlns:a16="http://schemas.microsoft.com/office/drawing/2014/main" id="{CE9C5F51-B48D-4606-9253-11701E26A1A3}"/>
                      </a:ext>
                    </a:extLst>
                  </p:cNvPr>
                  <p:cNvSpPr/>
                  <p:nvPr/>
                </p:nvSpPr>
                <p:spPr bwMode="auto">
                  <a:xfrm>
                    <a:off x="532" y="1503"/>
                    <a:ext cx="7" cy="6"/>
                  </a:xfrm>
                  <a:custGeom>
                    <a:avLst/>
                    <a:gdLst>
                      <a:gd name="T0" fmla="*/ 0 w 11"/>
                      <a:gd name="T1" fmla="*/ 4 h 9"/>
                      <a:gd name="T2" fmla="*/ 0 w 11"/>
                      <a:gd name="T3" fmla="*/ 7 h 9"/>
                      <a:gd name="T4" fmla="*/ 3 w 11"/>
                      <a:gd name="T5" fmla="*/ 7 h 9"/>
                      <a:gd name="T6" fmla="*/ 3 w 11"/>
                      <a:gd name="T7" fmla="*/ 4 h 9"/>
                      <a:gd name="T8" fmla="*/ 0 w 11"/>
                      <a:gd name="T9" fmla="*/ 4 h 9"/>
                      <a:gd name="T10" fmla="*/ 1 w 11"/>
                      <a:gd name="T11" fmla="*/ 7 h 9"/>
                      <a:gd name="T12" fmla="*/ 4 w 11"/>
                      <a:gd name="T13" fmla="*/ 6 h 9"/>
                      <a:gd name="T14" fmla="*/ 4 w 11"/>
                      <a:gd name="T15" fmla="*/ 3 h 9"/>
                      <a:gd name="T16" fmla="*/ 1 w 11"/>
                      <a:gd name="T17" fmla="*/ 2 h 9"/>
                      <a:gd name="T18" fmla="*/ 1 w 11"/>
                      <a:gd name="T19" fmla="*/ 7 h 9"/>
                      <a:gd name="T20" fmla="*/ 4 w 11"/>
                      <a:gd name="T21" fmla="*/ 8 h 9"/>
                      <a:gd name="T22" fmla="*/ 6 w 11"/>
                      <a:gd name="T23" fmla="*/ 3 h 9"/>
                      <a:gd name="T24" fmla="*/ 3 w 11"/>
                      <a:gd name="T25" fmla="*/ 3 h 9"/>
                      <a:gd name="T26" fmla="*/ 3 w 11"/>
                      <a:gd name="T27" fmla="*/ 5 h 9"/>
                      <a:gd name="T28" fmla="*/ 6 w 11"/>
                      <a:gd name="T29" fmla="*/ 5 h 9"/>
                      <a:gd name="T30" fmla="*/ 7 w 11"/>
                      <a:gd name="T31" fmla="*/ 3 h 9"/>
                      <a:gd name="T32" fmla="*/ 5 w 11"/>
                      <a:gd name="T33" fmla="*/ 3 h 9"/>
                      <a:gd name="T34" fmla="*/ 5 w 11"/>
                      <a:gd name="T35" fmla="*/ 5 h 9"/>
                      <a:gd name="T36" fmla="*/ 8 w 11"/>
                      <a:gd name="T37" fmla="*/ 5 h 9"/>
                      <a:gd name="T38" fmla="*/ 9 w 11"/>
                      <a:gd name="T39" fmla="*/ 2 h 9"/>
                      <a:gd name="T40" fmla="*/ 6 w 11"/>
                      <a:gd name="T41" fmla="*/ 3 h 9"/>
                      <a:gd name="T42" fmla="*/ 7 w 11"/>
                      <a:gd name="T43" fmla="*/ 5 h 9"/>
                      <a:gd name="T44" fmla="*/ 10 w 11"/>
                      <a:gd name="T45" fmla="*/ 5 h 9"/>
                      <a:gd name="T46" fmla="*/ 10 w 11"/>
                      <a:gd name="T47" fmla="*/ 2 h 9"/>
                      <a:gd name="T48" fmla="*/ 8 w 11"/>
                      <a:gd name="T49" fmla="*/ 2 h 9"/>
                      <a:gd name="T50" fmla="*/ 7 w 11"/>
                      <a:gd name="T51" fmla="*/ 3 h 9"/>
                      <a:gd name="T52" fmla="*/ 10 w 11"/>
                      <a:gd name="T53" fmla="*/ 4 h 9"/>
                      <a:gd name="T54" fmla="*/ 10 w 11"/>
                      <a:gd name="T55" fmla="*/ 1 h 9"/>
                      <a:gd name="T56" fmla="*/ 7 w 11"/>
                      <a:gd name="T57" fmla="*/ 1 h 9"/>
                      <a:gd name="T58" fmla="*/ 7 w 11"/>
                      <a:gd name="T59" fmla="*/ 5 h 9"/>
                      <a:gd name="T60" fmla="*/ 10 w 11"/>
                      <a:gd name="T61" fmla="*/ 5 h 9"/>
                      <a:gd name="T62" fmla="*/ 9 w 11"/>
                      <a:gd name="T63" fmla="*/ 1 h 9"/>
                      <a:gd name="T64" fmla="*/ 6 w 11"/>
                      <a:gd name="T65" fmla="*/ 2 h 9"/>
                      <a:gd name="T66" fmla="*/ 5 w 11"/>
                      <a:gd name="T67" fmla="*/ 5 h 9"/>
                      <a:gd name="T68" fmla="*/ 8 w 11"/>
                      <a:gd name="T69" fmla="*/ 5 h 9"/>
                      <a:gd name="T70" fmla="*/ 8 w 11"/>
                      <a:gd name="T71" fmla="*/ 2 h 9"/>
                      <a:gd name="T72" fmla="*/ 5 w 11"/>
                      <a:gd name="T73" fmla="*/ 2 h 9"/>
                      <a:gd name="T74" fmla="*/ 3 w 11"/>
                      <a:gd name="T75" fmla="*/ 5 h 9"/>
                      <a:gd name="T76" fmla="*/ 6 w 11"/>
                      <a:gd name="T77" fmla="*/ 5 h 9"/>
                      <a:gd name="T78" fmla="*/ 6 w 11"/>
                      <a:gd name="T79" fmla="*/ 2 h 9"/>
                      <a:gd name="T80" fmla="*/ 3 w 11"/>
                      <a:gd name="T81" fmla="*/ 2 h 9"/>
                      <a:gd name="T82" fmla="*/ 2 w 11"/>
                      <a:gd name="T83" fmla="*/ 7 h 9"/>
                      <a:gd name="T84" fmla="*/ 4 w 11"/>
                      <a:gd name="T85" fmla="*/ 7 h 9"/>
                      <a:gd name="T86" fmla="*/ 4 w 11"/>
                      <a:gd name="T87" fmla="*/ 2 h 9"/>
                      <a:gd name="T88" fmla="*/ 1 w 11"/>
                      <a:gd name="T89" fmla="*/ 2 h 9"/>
                      <a:gd name="T90" fmla="*/ 1 w 11"/>
                      <a:gd name="T91" fmla="*/ 6 h 9"/>
                      <a:gd name="T92" fmla="*/ 4 w 11"/>
                      <a:gd name="T93" fmla="*/ 6 h 9"/>
                      <a:gd name="T94" fmla="*/ 3 w 11"/>
                      <a:gd name="T95" fmla="*/ 4 h 9"/>
                      <a:gd name="T96" fmla="*/ 0 w 11"/>
                      <a:gd name="T97" fmla="*/ 4 h 9"/>
                      <a:gd name="T98" fmla="*/ 0 w 11"/>
                      <a:gd name="T99" fmla="*/ 7 h 9"/>
                      <a:gd name="T100" fmla="*/ 3 w 11"/>
                      <a:gd name="T101" fmla="*/ 7 h 9"/>
                      <a:gd name="T102" fmla="*/ 3 w 11"/>
                      <a:gd name="T103" fmla="*/ 4 h 9"/>
                      <a:gd name="T104" fmla="*/ 0 w 11"/>
                      <a:gd name="T10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9">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37">
                    <a:extLst>
                      <a:ext uri="{FF2B5EF4-FFF2-40B4-BE49-F238E27FC236}">
                        <a16:creationId xmlns:a16="http://schemas.microsoft.com/office/drawing/2014/main" id="{8FEF12E0-0981-4A4A-B537-109651680AEF}"/>
                      </a:ext>
                    </a:extLst>
                  </p:cNvPr>
                  <p:cNvSpPr/>
                  <p:nvPr/>
                </p:nvSpPr>
                <p:spPr bwMode="auto">
                  <a:xfrm>
                    <a:off x="520" y="1503"/>
                    <a:ext cx="5" cy="5"/>
                  </a:xfrm>
                  <a:custGeom>
                    <a:avLst/>
                    <a:gdLst>
                      <a:gd name="T0" fmla="*/ 1 w 8"/>
                      <a:gd name="T1" fmla="*/ 4 h 8"/>
                      <a:gd name="T2" fmla="*/ 2 w 8"/>
                      <a:gd name="T3" fmla="*/ 6 h 8"/>
                      <a:gd name="T4" fmla="*/ 4 w 8"/>
                      <a:gd name="T5" fmla="*/ 5 h 8"/>
                      <a:gd name="T6" fmla="*/ 3 w 8"/>
                      <a:gd name="T7" fmla="*/ 2 h 8"/>
                      <a:gd name="T8" fmla="*/ 1 w 8"/>
                      <a:gd name="T9" fmla="*/ 3 h 8"/>
                      <a:gd name="T10" fmla="*/ 3 w 8"/>
                      <a:gd name="T11" fmla="*/ 6 h 8"/>
                      <a:gd name="T12" fmla="*/ 6 w 8"/>
                      <a:gd name="T13" fmla="*/ 7 h 8"/>
                      <a:gd name="T14" fmla="*/ 7 w 8"/>
                      <a:gd name="T15" fmla="*/ 3 h 8"/>
                      <a:gd name="T16" fmla="*/ 4 w 8"/>
                      <a:gd name="T17" fmla="*/ 3 h 8"/>
                      <a:gd name="T18" fmla="*/ 4 w 8"/>
                      <a:gd name="T19" fmla="*/ 5 h 8"/>
                      <a:gd name="T20" fmla="*/ 6 w 8"/>
                      <a:gd name="T21" fmla="*/ 7 h 8"/>
                      <a:gd name="T22" fmla="*/ 7 w 8"/>
                      <a:gd name="T23" fmla="*/ 2 h 8"/>
                      <a:gd name="T24" fmla="*/ 4 w 8"/>
                      <a:gd name="T25" fmla="*/ 2 h 8"/>
                      <a:gd name="T26" fmla="*/ 3 w 8"/>
                      <a:gd name="T27" fmla="*/ 6 h 8"/>
                      <a:gd name="T28" fmla="*/ 6 w 8"/>
                      <a:gd name="T29" fmla="*/ 6 h 8"/>
                      <a:gd name="T30" fmla="*/ 5 w 8"/>
                      <a:gd name="T31" fmla="*/ 4 h 8"/>
                      <a:gd name="T32" fmla="*/ 3 w 8"/>
                      <a:gd name="T33" fmla="*/ 2 h 8"/>
                      <a:gd name="T34" fmla="*/ 1 w 8"/>
                      <a:gd name="T35" fmla="*/ 3 h 8"/>
                      <a:gd name="T36" fmla="*/ 2 w 8"/>
                      <a:gd name="T37" fmla="*/ 6 h 8"/>
                      <a:gd name="T38" fmla="*/ 5 w 8"/>
                      <a:gd name="T39" fmla="*/ 6 h 8"/>
                      <a:gd name="T40" fmla="*/ 4 w 8"/>
                      <a:gd name="T41" fmla="*/ 3 h 8"/>
                      <a:gd name="T42" fmla="*/ 1 w 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338">
                    <a:extLst>
                      <a:ext uri="{FF2B5EF4-FFF2-40B4-BE49-F238E27FC236}">
                        <a16:creationId xmlns:a16="http://schemas.microsoft.com/office/drawing/2014/main" id="{E86104B5-963F-4610-8F09-53948F804988}"/>
                      </a:ext>
                    </a:extLst>
                  </p:cNvPr>
                  <p:cNvSpPr/>
                  <p:nvPr/>
                </p:nvSpPr>
                <p:spPr bwMode="auto">
                  <a:xfrm>
                    <a:off x="536" y="1469"/>
                    <a:ext cx="4" cy="35"/>
                  </a:xfrm>
                  <a:custGeom>
                    <a:avLst/>
                    <a:gdLst>
                      <a:gd name="T0" fmla="*/ 5 w 7"/>
                      <a:gd name="T1" fmla="*/ 51 h 53"/>
                      <a:gd name="T2" fmla="*/ 6 w 7"/>
                      <a:gd name="T3" fmla="*/ 20 h 53"/>
                      <a:gd name="T4" fmla="*/ 4 w 7"/>
                      <a:gd name="T5" fmla="*/ 2 h 53"/>
                      <a:gd name="T6" fmla="*/ 1 w 7"/>
                      <a:gd name="T7" fmla="*/ 3 h 53"/>
                      <a:gd name="T8" fmla="*/ 3 w 7"/>
                      <a:gd name="T9" fmla="*/ 22 h 53"/>
                      <a:gd name="T10" fmla="*/ 2 w 7"/>
                      <a:gd name="T11" fmla="*/ 51 h 53"/>
                      <a:gd name="T12" fmla="*/ 5 w 7"/>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7" h="53">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39">
                    <a:extLst>
                      <a:ext uri="{FF2B5EF4-FFF2-40B4-BE49-F238E27FC236}">
                        <a16:creationId xmlns:a16="http://schemas.microsoft.com/office/drawing/2014/main" id="{38F9E443-3E8C-409F-8626-F42F7D8EEB5B}"/>
                      </a:ext>
                    </a:extLst>
                  </p:cNvPr>
                  <p:cNvSpPr/>
                  <p:nvPr/>
                </p:nvSpPr>
                <p:spPr bwMode="auto">
                  <a:xfrm>
                    <a:off x="517" y="1470"/>
                    <a:ext cx="21" cy="6"/>
                  </a:xfrm>
                  <a:custGeom>
                    <a:avLst/>
                    <a:gdLst>
                      <a:gd name="T0" fmla="*/ 4 w 32"/>
                      <a:gd name="T1" fmla="*/ 6 h 10"/>
                      <a:gd name="T2" fmla="*/ 3 w 32"/>
                      <a:gd name="T3" fmla="*/ 3 h 10"/>
                      <a:gd name="T4" fmla="*/ 0 w 32"/>
                      <a:gd name="T5" fmla="*/ 3 h 10"/>
                      <a:gd name="T6" fmla="*/ 0 w 32"/>
                      <a:gd name="T7" fmla="*/ 7 h 10"/>
                      <a:gd name="T8" fmla="*/ 3 w 32"/>
                      <a:gd name="T9" fmla="*/ 8 h 10"/>
                      <a:gd name="T10" fmla="*/ 13 w 32"/>
                      <a:gd name="T11" fmla="*/ 4 h 10"/>
                      <a:gd name="T12" fmla="*/ 30 w 32"/>
                      <a:gd name="T13" fmla="*/ 5 h 10"/>
                      <a:gd name="T14" fmla="*/ 29 w 32"/>
                      <a:gd name="T15" fmla="*/ 2 h 10"/>
                      <a:gd name="T16" fmla="*/ 28 w 32"/>
                      <a:gd name="T17" fmla="*/ 3 h 10"/>
                      <a:gd name="T18" fmla="*/ 30 w 32"/>
                      <a:gd name="T19" fmla="*/ 5 h 10"/>
                      <a:gd name="T20" fmla="*/ 31 w 32"/>
                      <a:gd name="T21" fmla="*/ 4 h 10"/>
                      <a:gd name="T22" fmla="*/ 30 w 32"/>
                      <a:gd name="T23" fmla="*/ 2 h 10"/>
                      <a:gd name="T24" fmla="*/ 17 w 32"/>
                      <a:gd name="T25" fmla="*/ 1 h 10"/>
                      <a:gd name="T26" fmla="*/ 6 w 32"/>
                      <a:gd name="T27" fmla="*/ 0 h 10"/>
                      <a:gd name="T28" fmla="*/ 0 w 32"/>
                      <a:gd name="T29" fmla="*/ 8 h 10"/>
                      <a:gd name="T30" fmla="*/ 3 w 32"/>
                      <a:gd name="T31" fmla="*/ 8 h 10"/>
                      <a:gd name="T32" fmla="*/ 3 w 32"/>
                      <a:gd name="T33" fmla="*/ 3 h 10"/>
                      <a:gd name="T34" fmla="*/ 0 w 32"/>
                      <a:gd name="T35" fmla="*/ 3 h 10"/>
                      <a:gd name="T36" fmla="*/ 1 w 32"/>
                      <a:gd name="T37" fmla="*/ 6 h 10"/>
                      <a:gd name="T38" fmla="*/ 4 w 3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40">
                    <a:extLst>
                      <a:ext uri="{FF2B5EF4-FFF2-40B4-BE49-F238E27FC236}">
                        <a16:creationId xmlns:a16="http://schemas.microsoft.com/office/drawing/2014/main" id="{36CCCE4C-AACB-467A-B644-AF485805C567}"/>
                      </a:ext>
                    </a:extLst>
                  </p:cNvPr>
                  <p:cNvSpPr/>
                  <p:nvPr/>
                </p:nvSpPr>
                <p:spPr bwMode="auto">
                  <a:xfrm>
                    <a:off x="519" y="1469"/>
                    <a:ext cx="21" cy="6"/>
                  </a:xfrm>
                  <a:custGeom>
                    <a:avLst/>
                    <a:gdLst>
                      <a:gd name="T0" fmla="*/ 3 w 31"/>
                      <a:gd name="T1" fmla="*/ 6 h 9"/>
                      <a:gd name="T2" fmla="*/ 5 w 31"/>
                      <a:gd name="T3" fmla="*/ 7 h 9"/>
                      <a:gd name="T4" fmla="*/ 10 w 31"/>
                      <a:gd name="T5" fmla="*/ 6 h 9"/>
                      <a:gd name="T6" fmla="*/ 10 w 31"/>
                      <a:gd name="T7" fmla="*/ 3 h 9"/>
                      <a:gd name="T8" fmla="*/ 2 w 31"/>
                      <a:gd name="T9" fmla="*/ 4 h 9"/>
                      <a:gd name="T10" fmla="*/ 2 w 31"/>
                      <a:gd name="T11" fmla="*/ 7 h 9"/>
                      <a:gd name="T12" fmla="*/ 9 w 31"/>
                      <a:gd name="T13" fmla="*/ 6 h 9"/>
                      <a:gd name="T14" fmla="*/ 8 w 31"/>
                      <a:gd name="T15" fmla="*/ 3 h 9"/>
                      <a:gd name="T16" fmla="*/ 4 w 31"/>
                      <a:gd name="T17" fmla="*/ 3 h 9"/>
                      <a:gd name="T18" fmla="*/ 4 w 31"/>
                      <a:gd name="T19" fmla="*/ 6 h 9"/>
                      <a:gd name="T20" fmla="*/ 16 w 31"/>
                      <a:gd name="T21" fmla="*/ 5 h 9"/>
                      <a:gd name="T22" fmla="*/ 16 w 31"/>
                      <a:gd name="T23" fmla="*/ 2 h 9"/>
                      <a:gd name="T24" fmla="*/ 10 w 31"/>
                      <a:gd name="T25" fmla="*/ 3 h 9"/>
                      <a:gd name="T26" fmla="*/ 11 w 31"/>
                      <a:gd name="T27" fmla="*/ 6 h 9"/>
                      <a:gd name="T28" fmla="*/ 21 w 31"/>
                      <a:gd name="T29" fmla="*/ 5 h 9"/>
                      <a:gd name="T30" fmla="*/ 21 w 31"/>
                      <a:gd name="T31" fmla="*/ 2 h 9"/>
                      <a:gd name="T32" fmla="*/ 8 w 31"/>
                      <a:gd name="T33" fmla="*/ 3 h 9"/>
                      <a:gd name="T34" fmla="*/ 9 w 31"/>
                      <a:gd name="T35" fmla="*/ 5 h 9"/>
                      <a:gd name="T36" fmla="*/ 21 w 31"/>
                      <a:gd name="T37" fmla="*/ 4 h 9"/>
                      <a:gd name="T38" fmla="*/ 21 w 31"/>
                      <a:gd name="T39" fmla="*/ 1 h 9"/>
                      <a:gd name="T40" fmla="*/ 15 w 31"/>
                      <a:gd name="T41" fmla="*/ 1 h 9"/>
                      <a:gd name="T42" fmla="*/ 15 w 31"/>
                      <a:gd name="T43" fmla="*/ 4 h 9"/>
                      <a:gd name="T44" fmla="*/ 28 w 31"/>
                      <a:gd name="T45" fmla="*/ 2 h 9"/>
                      <a:gd name="T46" fmla="*/ 30 w 31"/>
                      <a:gd name="T47" fmla="*/ 5 h 9"/>
                      <a:gd name="T48" fmla="*/ 30 w 31"/>
                      <a:gd name="T49" fmla="*/ 4 h 9"/>
                      <a:gd name="T50" fmla="*/ 31 w 31"/>
                      <a:gd name="T51" fmla="*/ 3 h 9"/>
                      <a:gd name="T52" fmla="*/ 31 w 31"/>
                      <a:gd name="T53" fmla="*/ 3 h 9"/>
                      <a:gd name="T54" fmla="*/ 30 w 31"/>
                      <a:gd name="T55" fmla="*/ 1 h 9"/>
                      <a:gd name="T56" fmla="*/ 15 w 31"/>
                      <a:gd name="T57" fmla="*/ 1 h 9"/>
                      <a:gd name="T58" fmla="*/ 16 w 31"/>
                      <a:gd name="T59" fmla="*/ 4 h 9"/>
                      <a:gd name="T60" fmla="*/ 21 w 31"/>
                      <a:gd name="T61" fmla="*/ 4 h 9"/>
                      <a:gd name="T62" fmla="*/ 21 w 31"/>
                      <a:gd name="T63" fmla="*/ 1 h 9"/>
                      <a:gd name="T64" fmla="*/ 7 w 31"/>
                      <a:gd name="T65" fmla="*/ 3 h 9"/>
                      <a:gd name="T66" fmla="*/ 8 w 31"/>
                      <a:gd name="T67" fmla="*/ 6 h 9"/>
                      <a:gd name="T68" fmla="*/ 21 w 31"/>
                      <a:gd name="T69" fmla="*/ 5 h 9"/>
                      <a:gd name="T70" fmla="*/ 21 w 31"/>
                      <a:gd name="T71" fmla="*/ 2 h 9"/>
                      <a:gd name="T72" fmla="*/ 10 w 31"/>
                      <a:gd name="T73" fmla="*/ 3 h 9"/>
                      <a:gd name="T74" fmla="*/ 11 w 31"/>
                      <a:gd name="T75" fmla="*/ 6 h 9"/>
                      <a:gd name="T76" fmla="*/ 16 w 31"/>
                      <a:gd name="T77" fmla="*/ 5 h 9"/>
                      <a:gd name="T78" fmla="*/ 16 w 31"/>
                      <a:gd name="T79" fmla="*/ 2 h 9"/>
                      <a:gd name="T80" fmla="*/ 3 w 31"/>
                      <a:gd name="T81" fmla="*/ 4 h 9"/>
                      <a:gd name="T82" fmla="*/ 4 w 31"/>
                      <a:gd name="T83" fmla="*/ 6 h 9"/>
                      <a:gd name="T84" fmla="*/ 9 w 31"/>
                      <a:gd name="T85" fmla="*/ 6 h 9"/>
                      <a:gd name="T86" fmla="*/ 8 w 31"/>
                      <a:gd name="T87" fmla="*/ 3 h 9"/>
                      <a:gd name="T88" fmla="*/ 2 w 31"/>
                      <a:gd name="T89" fmla="*/ 4 h 9"/>
                      <a:gd name="T90" fmla="*/ 2 w 31"/>
                      <a:gd name="T91" fmla="*/ 7 h 9"/>
                      <a:gd name="T92" fmla="*/ 11 w 31"/>
                      <a:gd name="T93" fmla="*/ 6 h 9"/>
                      <a:gd name="T94" fmla="*/ 10 w 31"/>
                      <a:gd name="T95" fmla="*/ 3 h 9"/>
                      <a:gd name="T96" fmla="*/ 1 w 31"/>
                      <a:gd name="T97" fmla="*/ 5 h 9"/>
                      <a:gd name="T98" fmla="*/ 0 w 31"/>
                      <a:gd name="T99" fmla="*/ 6 h 9"/>
                      <a:gd name="T100" fmla="*/ 1 w 31"/>
                      <a:gd name="T101" fmla="*/ 8 h 9"/>
                      <a:gd name="T102" fmla="*/ 3 w 31"/>
                      <a:gd name="T10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41">
                    <a:extLst>
                      <a:ext uri="{FF2B5EF4-FFF2-40B4-BE49-F238E27FC236}">
                        <a16:creationId xmlns:a16="http://schemas.microsoft.com/office/drawing/2014/main" id="{73289E81-6963-4E05-9A27-C1D843DF42D3}"/>
                      </a:ext>
                    </a:extLst>
                  </p:cNvPr>
                  <p:cNvSpPr/>
                  <p:nvPr/>
                </p:nvSpPr>
                <p:spPr bwMode="auto">
                  <a:xfrm>
                    <a:off x="546" y="1469"/>
                    <a:ext cx="9" cy="12"/>
                  </a:xfrm>
                  <a:custGeom>
                    <a:avLst/>
                    <a:gdLst>
                      <a:gd name="T0" fmla="*/ 5 w 14"/>
                      <a:gd name="T1" fmla="*/ 15 h 18"/>
                      <a:gd name="T2" fmla="*/ 5 w 14"/>
                      <a:gd name="T3" fmla="*/ 2 h 18"/>
                      <a:gd name="T4" fmla="*/ 4 w 14"/>
                      <a:gd name="T5" fmla="*/ 3 h 18"/>
                      <a:gd name="T6" fmla="*/ 10 w 14"/>
                      <a:gd name="T7" fmla="*/ 4 h 18"/>
                      <a:gd name="T8" fmla="*/ 10 w 14"/>
                      <a:gd name="T9" fmla="*/ 8 h 18"/>
                      <a:gd name="T10" fmla="*/ 10 w 14"/>
                      <a:gd name="T11" fmla="*/ 16 h 18"/>
                      <a:gd name="T12" fmla="*/ 11 w 14"/>
                      <a:gd name="T13" fmla="*/ 15 h 18"/>
                      <a:gd name="T14" fmla="*/ 3 w 14"/>
                      <a:gd name="T15" fmla="*/ 15 h 18"/>
                      <a:gd name="T16" fmla="*/ 2 w 14"/>
                      <a:gd name="T17" fmla="*/ 17 h 18"/>
                      <a:gd name="T18" fmla="*/ 11 w 14"/>
                      <a:gd name="T19" fmla="*/ 18 h 18"/>
                      <a:gd name="T20" fmla="*/ 13 w 14"/>
                      <a:gd name="T21" fmla="*/ 16 h 18"/>
                      <a:gd name="T22" fmla="*/ 13 w 14"/>
                      <a:gd name="T23" fmla="*/ 4 h 18"/>
                      <a:gd name="T24" fmla="*/ 4 w 14"/>
                      <a:gd name="T25" fmla="*/ 1 h 18"/>
                      <a:gd name="T26" fmla="*/ 3 w 14"/>
                      <a:gd name="T27" fmla="*/ 2 h 18"/>
                      <a:gd name="T28" fmla="*/ 2 w 14"/>
                      <a:gd name="T29" fmla="*/ 15 h 18"/>
                      <a:gd name="T30" fmla="*/ 5 w 14"/>
                      <a:gd name="T3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8">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342">
                    <a:extLst>
                      <a:ext uri="{FF2B5EF4-FFF2-40B4-BE49-F238E27FC236}">
                        <a16:creationId xmlns:a16="http://schemas.microsoft.com/office/drawing/2014/main" id="{80F7D2E5-22EE-43D3-B620-6BF282C9E646}"/>
                      </a:ext>
                    </a:extLst>
                  </p:cNvPr>
                  <p:cNvSpPr/>
                  <p:nvPr/>
                </p:nvSpPr>
                <p:spPr bwMode="auto">
                  <a:xfrm>
                    <a:off x="552" y="1466"/>
                    <a:ext cx="9" cy="16"/>
                  </a:xfrm>
                  <a:custGeom>
                    <a:avLst/>
                    <a:gdLst>
                      <a:gd name="T0" fmla="*/ 5 w 14"/>
                      <a:gd name="T1" fmla="*/ 21 h 24"/>
                      <a:gd name="T2" fmla="*/ 5 w 14"/>
                      <a:gd name="T3" fmla="*/ 10 h 24"/>
                      <a:gd name="T4" fmla="*/ 5 w 14"/>
                      <a:gd name="T5" fmla="*/ 6 h 24"/>
                      <a:gd name="T6" fmla="*/ 8 w 14"/>
                      <a:gd name="T7" fmla="*/ 3 h 24"/>
                      <a:gd name="T8" fmla="*/ 11 w 14"/>
                      <a:gd name="T9" fmla="*/ 9 h 24"/>
                      <a:gd name="T10" fmla="*/ 11 w 14"/>
                      <a:gd name="T11" fmla="*/ 21 h 24"/>
                      <a:gd name="T12" fmla="*/ 12 w 14"/>
                      <a:gd name="T13" fmla="*/ 20 h 24"/>
                      <a:gd name="T14" fmla="*/ 3 w 14"/>
                      <a:gd name="T15" fmla="*/ 20 h 24"/>
                      <a:gd name="T16" fmla="*/ 2 w 14"/>
                      <a:gd name="T17" fmla="*/ 22 h 24"/>
                      <a:gd name="T18" fmla="*/ 13 w 14"/>
                      <a:gd name="T19" fmla="*/ 23 h 24"/>
                      <a:gd name="T20" fmla="*/ 14 w 14"/>
                      <a:gd name="T21" fmla="*/ 21 h 24"/>
                      <a:gd name="T22" fmla="*/ 14 w 14"/>
                      <a:gd name="T23" fmla="*/ 5 h 24"/>
                      <a:gd name="T24" fmla="*/ 9 w 14"/>
                      <a:gd name="T25" fmla="*/ 1 h 24"/>
                      <a:gd name="T26" fmla="*/ 2 w 14"/>
                      <a:gd name="T27" fmla="*/ 4 h 24"/>
                      <a:gd name="T28" fmla="*/ 2 w 14"/>
                      <a:gd name="T29" fmla="*/ 10 h 24"/>
                      <a:gd name="T30" fmla="*/ 2 w 14"/>
                      <a:gd name="T31" fmla="*/ 21 h 24"/>
                      <a:gd name="T32" fmla="*/ 5 w 14"/>
                      <a:gd name="T3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43">
                    <a:extLst>
                      <a:ext uri="{FF2B5EF4-FFF2-40B4-BE49-F238E27FC236}">
                        <a16:creationId xmlns:a16="http://schemas.microsoft.com/office/drawing/2014/main" id="{7364C9E8-2B87-495E-A96F-2C6D1891590F}"/>
                      </a:ext>
                    </a:extLst>
                  </p:cNvPr>
                  <p:cNvSpPr/>
                  <p:nvPr/>
                </p:nvSpPr>
                <p:spPr bwMode="auto">
                  <a:xfrm>
                    <a:off x="557" y="1462"/>
                    <a:ext cx="11" cy="20"/>
                  </a:xfrm>
                  <a:custGeom>
                    <a:avLst/>
                    <a:gdLst>
                      <a:gd name="T0" fmla="*/ 2 w 16"/>
                      <a:gd name="T1" fmla="*/ 27 h 30"/>
                      <a:gd name="T2" fmla="*/ 2 w 16"/>
                      <a:gd name="T3" fmla="*/ 28 h 30"/>
                      <a:gd name="T4" fmla="*/ 5 w 16"/>
                      <a:gd name="T5" fmla="*/ 28 h 30"/>
                      <a:gd name="T6" fmla="*/ 6 w 16"/>
                      <a:gd name="T7" fmla="*/ 12 h 30"/>
                      <a:gd name="T8" fmla="*/ 7 w 16"/>
                      <a:gd name="T9" fmla="*/ 4 h 30"/>
                      <a:gd name="T10" fmla="*/ 13 w 16"/>
                      <a:gd name="T11" fmla="*/ 4 h 30"/>
                      <a:gd name="T12" fmla="*/ 12 w 16"/>
                      <a:gd name="T13" fmla="*/ 3 h 30"/>
                      <a:gd name="T14" fmla="*/ 12 w 16"/>
                      <a:gd name="T15" fmla="*/ 27 h 30"/>
                      <a:gd name="T16" fmla="*/ 14 w 16"/>
                      <a:gd name="T17" fmla="*/ 26 h 30"/>
                      <a:gd name="T18" fmla="*/ 2 w 16"/>
                      <a:gd name="T19" fmla="*/ 25 h 30"/>
                      <a:gd name="T20" fmla="*/ 2 w 16"/>
                      <a:gd name="T21" fmla="*/ 28 h 30"/>
                      <a:gd name="T22" fmla="*/ 14 w 16"/>
                      <a:gd name="T23" fmla="*/ 29 h 30"/>
                      <a:gd name="T24" fmla="*/ 15 w 16"/>
                      <a:gd name="T25" fmla="*/ 27 h 30"/>
                      <a:gd name="T26" fmla="*/ 15 w 16"/>
                      <a:gd name="T27" fmla="*/ 3 h 30"/>
                      <a:gd name="T28" fmla="*/ 13 w 16"/>
                      <a:gd name="T29" fmla="*/ 2 h 30"/>
                      <a:gd name="T30" fmla="*/ 3 w 16"/>
                      <a:gd name="T31" fmla="*/ 5 h 30"/>
                      <a:gd name="T32" fmla="*/ 2 w 16"/>
                      <a:gd name="T33" fmla="*/ 28 h 30"/>
                      <a:gd name="T34" fmla="*/ 5 w 16"/>
                      <a:gd name="T35" fmla="*/ 28 h 30"/>
                      <a:gd name="T36" fmla="*/ 5 w 16"/>
                      <a:gd name="T37" fmla="*/ 27 h 30"/>
                      <a:gd name="T38" fmla="*/ 2 w 16"/>
                      <a:gd name="T3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44">
                    <a:extLst>
                      <a:ext uri="{FF2B5EF4-FFF2-40B4-BE49-F238E27FC236}">
                        <a16:creationId xmlns:a16="http://schemas.microsoft.com/office/drawing/2014/main" id="{012DD36F-420D-4302-A67E-D4F5E8AB7954}"/>
                      </a:ext>
                    </a:extLst>
                  </p:cNvPr>
                  <p:cNvSpPr/>
                  <p:nvPr/>
                </p:nvSpPr>
                <p:spPr bwMode="auto">
                  <a:xfrm>
                    <a:off x="564" y="1458"/>
                    <a:ext cx="8" cy="24"/>
                  </a:xfrm>
                  <a:custGeom>
                    <a:avLst/>
                    <a:gdLst>
                      <a:gd name="T0" fmla="*/ 4 w 13"/>
                      <a:gd name="T1" fmla="*/ 33 h 35"/>
                      <a:gd name="T2" fmla="*/ 6 w 13"/>
                      <a:gd name="T3" fmla="*/ 22 h 35"/>
                      <a:gd name="T4" fmla="*/ 4 w 13"/>
                      <a:gd name="T5" fmla="*/ 3 h 35"/>
                      <a:gd name="T6" fmla="*/ 2 w 13"/>
                      <a:gd name="T7" fmla="*/ 4 h 35"/>
                      <a:gd name="T8" fmla="*/ 10 w 13"/>
                      <a:gd name="T9" fmla="*/ 7 h 35"/>
                      <a:gd name="T10" fmla="*/ 10 w 13"/>
                      <a:gd name="T11" fmla="*/ 14 h 35"/>
                      <a:gd name="T12" fmla="*/ 10 w 13"/>
                      <a:gd name="T13" fmla="*/ 33 h 35"/>
                      <a:gd name="T14" fmla="*/ 12 w 13"/>
                      <a:gd name="T15" fmla="*/ 32 h 35"/>
                      <a:gd name="T16" fmla="*/ 3 w 13"/>
                      <a:gd name="T17" fmla="*/ 31 h 35"/>
                      <a:gd name="T18" fmla="*/ 2 w 13"/>
                      <a:gd name="T19" fmla="*/ 34 h 35"/>
                      <a:gd name="T20" fmla="*/ 12 w 13"/>
                      <a:gd name="T21" fmla="*/ 35 h 35"/>
                      <a:gd name="T22" fmla="*/ 13 w 13"/>
                      <a:gd name="T23" fmla="*/ 33 h 35"/>
                      <a:gd name="T24" fmla="*/ 12 w 13"/>
                      <a:gd name="T25" fmla="*/ 5 h 35"/>
                      <a:gd name="T26" fmla="*/ 2 w 13"/>
                      <a:gd name="T27" fmla="*/ 1 h 35"/>
                      <a:gd name="T28" fmla="*/ 1 w 13"/>
                      <a:gd name="T29" fmla="*/ 3 h 35"/>
                      <a:gd name="T30" fmla="*/ 1 w 13"/>
                      <a:gd name="T31" fmla="*/ 16 h 35"/>
                      <a:gd name="T32" fmla="*/ 2 w 13"/>
                      <a:gd name="T33" fmla="*/ 32 h 35"/>
                      <a:gd name="T34" fmla="*/ 4 w 13"/>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45">
                    <a:extLst>
                      <a:ext uri="{FF2B5EF4-FFF2-40B4-BE49-F238E27FC236}">
                        <a16:creationId xmlns:a16="http://schemas.microsoft.com/office/drawing/2014/main" id="{3392D07B-D5FB-450C-9C46-1E341E626082}"/>
                      </a:ext>
                    </a:extLst>
                  </p:cNvPr>
                  <p:cNvSpPr/>
                  <p:nvPr/>
                </p:nvSpPr>
                <p:spPr bwMode="auto">
                  <a:xfrm>
                    <a:off x="569" y="1454"/>
                    <a:ext cx="10" cy="28"/>
                  </a:xfrm>
                  <a:custGeom>
                    <a:avLst/>
                    <a:gdLst>
                      <a:gd name="T0" fmla="*/ 6 w 15"/>
                      <a:gd name="T1" fmla="*/ 40 h 42"/>
                      <a:gd name="T2" fmla="*/ 4 w 15"/>
                      <a:gd name="T3" fmla="*/ 16 h 42"/>
                      <a:gd name="T4" fmla="*/ 4 w 15"/>
                      <a:gd name="T5" fmla="*/ 4 h 42"/>
                      <a:gd name="T6" fmla="*/ 5 w 15"/>
                      <a:gd name="T7" fmla="*/ 3 h 42"/>
                      <a:gd name="T8" fmla="*/ 11 w 15"/>
                      <a:gd name="T9" fmla="*/ 8 h 42"/>
                      <a:gd name="T10" fmla="*/ 11 w 15"/>
                      <a:gd name="T11" fmla="*/ 25 h 42"/>
                      <a:gd name="T12" fmla="*/ 12 w 15"/>
                      <a:gd name="T13" fmla="*/ 35 h 42"/>
                      <a:gd name="T14" fmla="*/ 2 w 15"/>
                      <a:gd name="T15" fmla="*/ 38 h 42"/>
                      <a:gd name="T16" fmla="*/ 2 w 15"/>
                      <a:gd name="T17" fmla="*/ 41 h 42"/>
                      <a:gd name="T18" fmla="*/ 13 w 15"/>
                      <a:gd name="T19" fmla="*/ 41 h 42"/>
                      <a:gd name="T20" fmla="*/ 15 w 15"/>
                      <a:gd name="T21" fmla="*/ 40 h 42"/>
                      <a:gd name="T22" fmla="*/ 14 w 15"/>
                      <a:gd name="T23" fmla="*/ 23 h 42"/>
                      <a:gd name="T24" fmla="*/ 14 w 15"/>
                      <a:gd name="T25" fmla="*/ 8 h 42"/>
                      <a:gd name="T26" fmla="*/ 2 w 15"/>
                      <a:gd name="T27" fmla="*/ 0 h 42"/>
                      <a:gd name="T28" fmla="*/ 1 w 15"/>
                      <a:gd name="T29" fmla="*/ 1 h 42"/>
                      <a:gd name="T30" fmla="*/ 3 w 15"/>
                      <a:gd name="T31" fmla="*/ 40 h 42"/>
                      <a:gd name="T32" fmla="*/ 6 w 15"/>
                      <a:gd name="T3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2">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46">
                    <a:extLst>
                      <a:ext uri="{FF2B5EF4-FFF2-40B4-BE49-F238E27FC236}">
                        <a16:creationId xmlns:a16="http://schemas.microsoft.com/office/drawing/2014/main" id="{224E8368-0106-405A-A463-9CB1FAD13570}"/>
                      </a:ext>
                    </a:extLst>
                  </p:cNvPr>
                  <p:cNvSpPr/>
                  <p:nvPr/>
                </p:nvSpPr>
                <p:spPr bwMode="auto">
                  <a:xfrm>
                    <a:off x="550" y="1471"/>
                    <a:ext cx="2" cy="3"/>
                  </a:xfrm>
                  <a:custGeom>
                    <a:avLst/>
                    <a:gdLst>
                      <a:gd name="T0" fmla="*/ 2 w 4"/>
                      <a:gd name="T1" fmla="*/ 3 h 4"/>
                      <a:gd name="T2" fmla="*/ 3 w 4"/>
                      <a:gd name="T3" fmla="*/ 2 h 4"/>
                      <a:gd name="T4" fmla="*/ 2 w 4"/>
                      <a:gd name="T5" fmla="*/ 1 h 4"/>
                      <a:gd name="T6" fmla="*/ 1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347">
                    <a:extLst>
                      <a:ext uri="{FF2B5EF4-FFF2-40B4-BE49-F238E27FC236}">
                        <a16:creationId xmlns:a16="http://schemas.microsoft.com/office/drawing/2014/main" id="{6BC573FE-608C-4BFF-B6BB-2A1B0E6CD973}"/>
                      </a:ext>
                    </a:extLst>
                  </p:cNvPr>
                  <p:cNvSpPr/>
                  <p:nvPr/>
                </p:nvSpPr>
                <p:spPr bwMode="auto">
                  <a:xfrm>
                    <a:off x="550" y="1472"/>
                    <a:ext cx="2" cy="2"/>
                  </a:xfrm>
                  <a:custGeom>
                    <a:avLst/>
                    <a:gdLst>
                      <a:gd name="T0" fmla="*/ 2 w 4"/>
                      <a:gd name="T1" fmla="*/ 2 h 3"/>
                      <a:gd name="T2" fmla="*/ 3 w 4"/>
                      <a:gd name="T3" fmla="*/ 2 h 3"/>
                      <a:gd name="T4" fmla="*/ 2 w 4"/>
                      <a:gd name="T5" fmla="*/ 0 h 3"/>
                      <a:gd name="T6" fmla="*/ 1 w 4"/>
                      <a:gd name="T7" fmla="*/ 1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48">
                    <a:extLst>
                      <a:ext uri="{FF2B5EF4-FFF2-40B4-BE49-F238E27FC236}">
                        <a16:creationId xmlns:a16="http://schemas.microsoft.com/office/drawing/2014/main" id="{10310B1B-C9B9-4F40-9622-4F972DCDD076}"/>
                      </a:ext>
                    </a:extLst>
                  </p:cNvPr>
                  <p:cNvSpPr/>
                  <p:nvPr/>
                </p:nvSpPr>
                <p:spPr bwMode="auto">
                  <a:xfrm>
                    <a:off x="547" y="1472"/>
                    <a:ext cx="7" cy="6"/>
                  </a:xfrm>
                  <a:custGeom>
                    <a:avLst/>
                    <a:gdLst>
                      <a:gd name="T0" fmla="*/ 2 w 10"/>
                      <a:gd name="T1" fmla="*/ 8 h 9"/>
                      <a:gd name="T2" fmla="*/ 9 w 10"/>
                      <a:gd name="T3" fmla="*/ 2 h 9"/>
                      <a:gd name="T4" fmla="*/ 8 w 10"/>
                      <a:gd name="T5" fmla="*/ 0 h 9"/>
                      <a:gd name="T6" fmla="*/ 1 w 10"/>
                      <a:gd name="T7" fmla="*/ 8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49">
                    <a:extLst>
                      <a:ext uri="{FF2B5EF4-FFF2-40B4-BE49-F238E27FC236}">
                        <a16:creationId xmlns:a16="http://schemas.microsoft.com/office/drawing/2014/main" id="{DC2D3CA8-0062-4DA8-8612-86D0BE049FF6}"/>
                      </a:ext>
                    </a:extLst>
                  </p:cNvPr>
                  <p:cNvSpPr/>
                  <p:nvPr/>
                </p:nvSpPr>
                <p:spPr bwMode="auto">
                  <a:xfrm>
                    <a:off x="547" y="1473"/>
                    <a:ext cx="7" cy="7"/>
                  </a:xfrm>
                  <a:custGeom>
                    <a:avLst/>
                    <a:gdLst>
                      <a:gd name="T0" fmla="*/ 2 w 10"/>
                      <a:gd name="T1" fmla="*/ 9 h 10"/>
                      <a:gd name="T2" fmla="*/ 10 w 10"/>
                      <a:gd name="T3" fmla="*/ 2 h 10"/>
                      <a:gd name="T4" fmla="*/ 9 w 10"/>
                      <a:gd name="T5" fmla="*/ 1 h 10"/>
                      <a:gd name="T6" fmla="*/ 1 w 10"/>
                      <a:gd name="T7" fmla="*/ 8 h 10"/>
                      <a:gd name="T8" fmla="*/ 2 w 10"/>
                      <a:gd name="T9" fmla="*/ 9 h 10"/>
                    </a:gdLst>
                    <a:ahLst/>
                    <a:cxnLst>
                      <a:cxn ang="0">
                        <a:pos x="T0" y="T1"/>
                      </a:cxn>
                      <a:cxn ang="0">
                        <a:pos x="T2" y="T3"/>
                      </a:cxn>
                      <a:cxn ang="0">
                        <a:pos x="T4" y="T5"/>
                      </a:cxn>
                      <a:cxn ang="0">
                        <a:pos x="T6" y="T7"/>
                      </a:cxn>
                      <a:cxn ang="0">
                        <a:pos x="T8" y="T9"/>
                      </a:cxn>
                    </a:cxnLst>
                    <a:rect l="0" t="0" r="r" b="b"/>
                    <a:pathLst>
                      <a:path w="10" h="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50">
                    <a:extLst>
                      <a:ext uri="{FF2B5EF4-FFF2-40B4-BE49-F238E27FC236}">
                        <a16:creationId xmlns:a16="http://schemas.microsoft.com/office/drawing/2014/main" id="{CE560B30-660A-4E88-981B-34ADAEBE61EA}"/>
                      </a:ext>
                    </a:extLst>
                  </p:cNvPr>
                  <p:cNvSpPr/>
                  <p:nvPr/>
                </p:nvSpPr>
                <p:spPr bwMode="auto">
                  <a:xfrm>
                    <a:off x="548" y="1474"/>
                    <a:ext cx="6" cy="6"/>
                  </a:xfrm>
                  <a:custGeom>
                    <a:avLst/>
                    <a:gdLst>
                      <a:gd name="T0" fmla="*/ 1 w 9"/>
                      <a:gd name="T1" fmla="*/ 7 h 8"/>
                      <a:gd name="T2" fmla="*/ 9 w 9"/>
                      <a:gd name="T3" fmla="*/ 2 h 8"/>
                      <a:gd name="T4" fmla="*/ 8 w 9"/>
                      <a:gd name="T5" fmla="*/ 1 h 8"/>
                      <a:gd name="T6" fmla="*/ 1 w 9"/>
                      <a:gd name="T7" fmla="*/ 6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51">
                    <a:extLst>
                      <a:ext uri="{FF2B5EF4-FFF2-40B4-BE49-F238E27FC236}">
                        <a16:creationId xmlns:a16="http://schemas.microsoft.com/office/drawing/2014/main" id="{59FFE8F2-E77F-4A3C-897A-952BC0E44995}"/>
                      </a:ext>
                    </a:extLst>
                  </p:cNvPr>
                  <p:cNvSpPr/>
                  <p:nvPr/>
                </p:nvSpPr>
                <p:spPr bwMode="auto">
                  <a:xfrm>
                    <a:off x="548" y="1471"/>
                    <a:ext cx="2" cy="3"/>
                  </a:xfrm>
                  <a:custGeom>
                    <a:avLst/>
                    <a:gdLst>
                      <a:gd name="T0" fmla="*/ 2 w 4"/>
                      <a:gd name="T1" fmla="*/ 3 h 4"/>
                      <a:gd name="T2" fmla="*/ 4 w 4"/>
                      <a:gd name="T3" fmla="*/ 2 h 4"/>
                      <a:gd name="T4" fmla="*/ 2 w 4"/>
                      <a:gd name="T5" fmla="*/ 1 h 4"/>
                      <a:gd name="T6" fmla="*/ 2 w 4"/>
                      <a:gd name="T7" fmla="*/ 1 h 4"/>
                      <a:gd name="T8" fmla="*/ 3 w 4"/>
                      <a:gd name="T9" fmla="*/ 2 h 4"/>
                      <a:gd name="T10" fmla="*/ 4 w 4"/>
                      <a:gd name="T11" fmla="*/ 2 h 4"/>
                      <a:gd name="T12" fmla="*/ 2 w 4"/>
                      <a:gd name="T13" fmla="*/ 1 h 4"/>
                      <a:gd name="T14" fmla="*/ 1 w 4"/>
                      <a:gd name="T15" fmla="*/ 2 h 4"/>
                      <a:gd name="T16" fmla="*/ 2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52">
                    <a:extLst>
                      <a:ext uri="{FF2B5EF4-FFF2-40B4-BE49-F238E27FC236}">
                        <a16:creationId xmlns:a16="http://schemas.microsoft.com/office/drawing/2014/main" id="{37685BCF-C342-40B5-9B5C-EBA0A78C4160}"/>
                      </a:ext>
                    </a:extLst>
                  </p:cNvPr>
                  <p:cNvSpPr/>
                  <p:nvPr/>
                </p:nvSpPr>
                <p:spPr bwMode="auto">
                  <a:xfrm>
                    <a:off x="554" y="1468"/>
                    <a:ext cx="5" cy="4"/>
                  </a:xfrm>
                  <a:custGeom>
                    <a:avLst/>
                    <a:gdLst>
                      <a:gd name="T0" fmla="*/ 2 w 8"/>
                      <a:gd name="T1" fmla="*/ 6 h 7"/>
                      <a:gd name="T2" fmla="*/ 7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353">
                    <a:extLst>
                      <a:ext uri="{FF2B5EF4-FFF2-40B4-BE49-F238E27FC236}">
                        <a16:creationId xmlns:a16="http://schemas.microsoft.com/office/drawing/2014/main" id="{33CA7BBF-557D-4C47-8FCE-4B86B5E6F981}"/>
                      </a:ext>
                    </a:extLst>
                  </p:cNvPr>
                  <p:cNvSpPr/>
                  <p:nvPr/>
                </p:nvSpPr>
                <p:spPr bwMode="auto">
                  <a:xfrm>
                    <a:off x="553" y="1470"/>
                    <a:ext cx="7" cy="5"/>
                  </a:xfrm>
                  <a:custGeom>
                    <a:avLst/>
                    <a:gdLst>
                      <a:gd name="T0" fmla="*/ 2 w 10"/>
                      <a:gd name="T1" fmla="*/ 7 h 8"/>
                      <a:gd name="T2" fmla="*/ 9 w 10"/>
                      <a:gd name="T3" fmla="*/ 2 h 8"/>
                      <a:gd name="T4" fmla="*/ 8 w 10"/>
                      <a:gd name="T5" fmla="*/ 0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354">
                    <a:extLst>
                      <a:ext uri="{FF2B5EF4-FFF2-40B4-BE49-F238E27FC236}">
                        <a16:creationId xmlns:a16="http://schemas.microsoft.com/office/drawing/2014/main" id="{3CE8EDB5-AD1B-4847-9574-74C8E9621ADB}"/>
                      </a:ext>
                    </a:extLst>
                  </p:cNvPr>
                  <p:cNvSpPr/>
                  <p:nvPr/>
                </p:nvSpPr>
                <p:spPr bwMode="auto">
                  <a:xfrm>
                    <a:off x="554" y="1472"/>
                    <a:ext cx="6" cy="4"/>
                  </a:xfrm>
                  <a:custGeom>
                    <a:avLst/>
                    <a:gdLst>
                      <a:gd name="T0" fmla="*/ 2 w 9"/>
                      <a:gd name="T1" fmla="*/ 6 h 7"/>
                      <a:gd name="T2" fmla="*/ 8 w 9"/>
                      <a:gd name="T3" fmla="*/ 2 h 7"/>
                      <a:gd name="T4" fmla="*/ 7 w 9"/>
                      <a:gd name="T5" fmla="*/ 0 h 7"/>
                      <a:gd name="T6" fmla="*/ 0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55">
                    <a:extLst>
                      <a:ext uri="{FF2B5EF4-FFF2-40B4-BE49-F238E27FC236}">
                        <a16:creationId xmlns:a16="http://schemas.microsoft.com/office/drawing/2014/main" id="{B9F5EE4C-41B2-4624-99E4-03F17E8A114A}"/>
                      </a:ext>
                    </a:extLst>
                  </p:cNvPr>
                  <p:cNvSpPr/>
                  <p:nvPr/>
                </p:nvSpPr>
                <p:spPr bwMode="auto">
                  <a:xfrm>
                    <a:off x="553" y="1474"/>
                    <a:ext cx="6" cy="5"/>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56">
                    <a:extLst>
                      <a:ext uri="{FF2B5EF4-FFF2-40B4-BE49-F238E27FC236}">
                        <a16:creationId xmlns:a16="http://schemas.microsoft.com/office/drawing/2014/main" id="{0844E0EF-E2F3-43F8-A8AC-34EF3C971687}"/>
                      </a:ext>
                    </a:extLst>
                  </p:cNvPr>
                  <p:cNvSpPr/>
                  <p:nvPr/>
                </p:nvSpPr>
                <p:spPr bwMode="auto">
                  <a:xfrm>
                    <a:off x="554" y="1476"/>
                    <a:ext cx="5" cy="4"/>
                  </a:xfrm>
                  <a:custGeom>
                    <a:avLst/>
                    <a:gdLst>
                      <a:gd name="T0" fmla="*/ 2 w 7"/>
                      <a:gd name="T1" fmla="*/ 5 h 6"/>
                      <a:gd name="T2" fmla="*/ 6 w 7"/>
                      <a:gd name="T3" fmla="*/ 1 h 6"/>
                      <a:gd name="T4" fmla="*/ 4 w 7"/>
                      <a:gd name="T5" fmla="*/ 0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57">
                    <a:extLst>
                      <a:ext uri="{FF2B5EF4-FFF2-40B4-BE49-F238E27FC236}">
                        <a16:creationId xmlns:a16="http://schemas.microsoft.com/office/drawing/2014/main" id="{5AA74703-77C4-4773-9D50-0994BB61FD16}"/>
                      </a:ext>
                    </a:extLst>
                  </p:cNvPr>
                  <p:cNvSpPr/>
                  <p:nvPr/>
                </p:nvSpPr>
                <p:spPr bwMode="auto">
                  <a:xfrm>
                    <a:off x="559" y="1463"/>
                    <a:ext cx="5" cy="5"/>
                  </a:xfrm>
                  <a:custGeom>
                    <a:avLst/>
                    <a:gdLst>
                      <a:gd name="T0" fmla="*/ 2 w 8"/>
                      <a:gd name="T1" fmla="*/ 7 h 8"/>
                      <a:gd name="T2" fmla="*/ 8 w 8"/>
                      <a:gd name="T3" fmla="*/ 1 h 8"/>
                      <a:gd name="T4" fmla="*/ 6 w 8"/>
                      <a:gd name="T5" fmla="*/ 0 h 8"/>
                      <a:gd name="T6" fmla="*/ 1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58">
                    <a:extLst>
                      <a:ext uri="{FF2B5EF4-FFF2-40B4-BE49-F238E27FC236}">
                        <a16:creationId xmlns:a16="http://schemas.microsoft.com/office/drawing/2014/main" id="{F03E6026-2A5E-45AC-8E3F-94548A40CA4B}"/>
                      </a:ext>
                    </a:extLst>
                  </p:cNvPr>
                  <p:cNvSpPr/>
                  <p:nvPr/>
                </p:nvSpPr>
                <p:spPr bwMode="auto">
                  <a:xfrm>
                    <a:off x="558" y="1466"/>
                    <a:ext cx="8" cy="5"/>
                  </a:xfrm>
                  <a:custGeom>
                    <a:avLst/>
                    <a:gdLst>
                      <a:gd name="T0" fmla="*/ 2 w 12"/>
                      <a:gd name="T1" fmla="*/ 7 h 8"/>
                      <a:gd name="T2" fmla="*/ 11 w 12"/>
                      <a:gd name="T3" fmla="*/ 1 h 8"/>
                      <a:gd name="T4" fmla="*/ 11 w 12"/>
                      <a:gd name="T5" fmla="*/ 0 h 8"/>
                      <a:gd name="T6" fmla="*/ 1 w 12"/>
                      <a:gd name="T7" fmla="*/ 6 h 8"/>
                      <a:gd name="T8" fmla="*/ 2 w 12"/>
                      <a:gd name="T9" fmla="*/ 7 h 8"/>
                    </a:gdLst>
                    <a:ahLst/>
                    <a:cxnLst>
                      <a:cxn ang="0">
                        <a:pos x="T0" y="T1"/>
                      </a:cxn>
                      <a:cxn ang="0">
                        <a:pos x="T2" y="T3"/>
                      </a:cxn>
                      <a:cxn ang="0">
                        <a:pos x="T4" y="T5"/>
                      </a:cxn>
                      <a:cxn ang="0">
                        <a:pos x="T6" y="T7"/>
                      </a:cxn>
                      <a:cxn ang="0">
                        <a:pos x="T8" y="T9"/>
                      </a:cxn>
                    </a:cxnLst>
                    <a:rect l="0" t="0" r="r" b="b"/>
                    <a:pathLst>
                      <a:path w="12" h="8">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59">
                    <a:extLst>
                      <a:ext uri="{FF2B5EF4-FFF2-40B4-BE49-F238E27FC236}">
                        <a16:creationId xmlns:a16="http://schemas.microsoft.com/office/drawing/2014/main" id="{54DA2986-97FB-4A74-8A2F-9A6DB9CF7FB0}"/>
                      </a:ext>
                    </a:extLst>
                  </p:cNvPr>
                  <p:cNvSpPr/>
                  <p:nvPr/>
                </p:nvSpPr>
                <p:spPr bwMode="auto">
                  <a:xfrm>
                    <a:off x="559" y="1467"/>
                    <a:ext cx="7" cy="6"/>
                  </a:xfrm>
                  <a:custGeom>
                    <a:avLst/>
                    <a:gdLst>
                      <a:gd name="T0" fmla="*/ 2 w 11"/>
                      <a:gd name="T1" fmla="*/ 8 h 9"/>
                      <a:gd name="T2" fmla="*/ 10 w 11"/>
                      <a:gd name="T3" fmla="*/ 2 h 9"/>
                      <a:gd name="T4" fmla="*/ 9 w 11"/>
                      <a:gd name="T5" fmla="*/ 1 h 9"/>
                      <a:gd name="T6" fmla="*/ 1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60">
                    <a:extLst>
                      <a:ext uri="{FF2B5EF4-FFF2-40B4-BE49-F238E27FC236}">
                        <a16:creationId xmlns:a16="http://schemas.microsoft.com/office/drawing/2014/main" id="{365D791F-4BD0-49C2-A3D8-885EF087B867}"/>
                      </a:ext>
                    </a:extLst>
                  </p:cNvPr>
                  <p:cNvSpPr/>
                  <p:nvPr/>
                </p:nvSpPr>
                <p:spPr bwMode="auto">
                  <a:xfrm>
                    <a:off x="559" y="1470"/>
                    <a:ext cx="7" cy="5"/>
                  </a:xfrm>
                  <a:custGeom>
                    <a:avLst/>
                    <a:gdLst>
                      <a:gd name="T0" fmla="*/ 2 w 10"/>
                      <a:gd name="T1" fmla="*/ 7 h 8"/>
                      <a:gd name="T2" fmla="*/ 9 w 10"/>
                      <a:gd name="T3" fmla="*/ 2 h 8"/>
                      <a:gd name="T4" fmla="*/ 8 w 10"/>
                      <a:gd name="T5" fmla="*/ 1 h 8"/>
                      <a:gd name="T6" fmla="*/ 0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61">
                    <a:extLst>
                      <a:ext uri="{FF2B5EF4-FFF2-40B4-BE49-F238E27FC236}">
                        <a16:creationId xmlns:a16="http://schemas.microsoft.com/office/drawing/2014/main" id="{DE220B80-1549-4449-AF38-D8CDF89CF4E4}"/>
                      </a:ext>
                    </a:extLst>
                  </p:cNvPr>
                  <p:cNvSpPr/>
                  <p:nvPr/>
                </p:nvSpPr>
                <p:spPr bwMode="auto">
                  <a:xfrm>
                    <a:off x="560" y="1472"/>
                    <a:ext cx="6" cy="4"/>
                  </a:xfrm>
                  <a:custGeom>
                    <a:avLst/>
                    <a:gdLst>
                      <a:gd name="T0" fmla="*/ 1 w 9"/>
                      <a:gd name="T1" fmla="*/ 6 h 7"/>
                      <a:gd name="T2" fmla="*/ 8 w 9"/>
                      <a:gd name="T3" fmla="*/ 2 h 7"/>
                      <a:gd name="T4" fmla="*/ 7 w 9"/>
                      <a:gd name="T5" fmla="*/ 0 h 7"/>
                      <a:gd name="T6" fmla="*/ 1 w 9"/>
                      <a:gd name="T7" fmla="*/ 5 h 7"/>
                      <a:gd name="T8" fmla="*/ 1 w 9"/>
                      <a:gd name="T9" fmla="*/ 6 h 7"/>
                    </a:gdLst>
                    <a:ahLst/>
                    <a:cxnLst>
                      <a:cxn ang="0">
                        <a:pos x="T0" y="T1"/>
                      </a:cxn>
                      <a:cxn ang="0">
                        <a:pos x="T2" y="T3"/>
                      </a:cxn>
                      <a:cxn ang="0">
                        <a:pos x="T4" y="T5"/>
                      </a:cxn>
                      <a:cxn ang="0">
                        <a:pos x="T6" y="T7"/>
                      </a:cxn>
                      <a:cxn ang="0">
                        <a:pos x="T8" y="T9"/>
                      </a:cxn>
                    </a:cxnLst>
                    <a:rect l="0" t="0" r="r" b="b"/>
                    <a:pathLst>
                      <a:path w="9" h="7">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62">
                    <a:extLst>
                      <a:ext uri="{FF2B5EF4-FFF2-40B4-BE49-F238E27FC236}">
                        <a16:creationId xmlns:a16="http://schemas.microsoft.com/office/drawing/2014/main" id="{30A430ED-CD71-40A4-A657-EFF0F982CCE4}"/>
                      </a:ext>
                    </a:extLst>
                  </p:cNvPr>
                  <p:cNvSpPr/>
                  <p:nvPr/>
                </p:nvSpPr>
                <p:spPr bwMode="auto">
                  <a:xfrm>
                    <a:off x="559" y="1473"/>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63">
                    <a:extLst>
                      <a:ext uri="{FF2B5EF4-FFF2-40B4-BE49-F238E27FC236}">
                        <a16:creationId xmlns:a16="http://schemas.microsoft.com/office/drawing/2014/main" id="{2584F54E-7509-4386-95EF-FDC42162DAB5}"/>
                      </a:ext>
                    </a:extLst>
                  </p:cNvPr>
                  <p:cNvSpPr/>
                  <p:nvPr/>
                </p:nvSpPr>
                <p:spPr bwMode="auto">
                  <a:xfrm>
                    <a:off x="560" y="1476"/>
                    <a:ext cx="5" cy="4"/>
                  </a:xfrm>
                  <a:custGeom>
                    <a:avLst/>
                    <a:gdLst>
                      <a:gd name="T0" fmla="*/ 1 w 7"/>
                      <a:gd name="T1" fmla="*/ 5 h 5"/>
                      <a:gd name="T2" fmla="*/ 6 w 7"/>
                      <a:gd name="T3" fmla="*/ 2 h 5"/>
                      <a:gd name="T4" fmla="*/ 5 w 7"/>
                      <a:gd name="T5" fmla="*/ 0 h 5"/>
                      <a:gd name="T6" fmla="*/ 1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64">
                    <a:extLst>
                      <a:ext uri="{FF2B5EF4-FFF2-40B4-BE49-F238E27FC236}">
                        <a16:creationId xmlns:a16="http://schemas.microsoft.com/office/drawing/2014/main" id="{0489FC2D-7C19-4CAC-BB1D-B5B5CDA14360}"/>
                      </a:ext>
                    </a:extLst>
                  </p:cNvPr>
                  <p:cNvSpPr/>
                  <p:nvPr/>
                </p:nvSpPr>
                <p:spPr bwMode="auto">
                  <a:xfrm>
                    <a:off x="564" y="1460"/>
                    <a:ext cx="6" cy="5"/>
                  </a:xfrm>
                  <a:custGeom>
                    <a:avLst/>
                    <a:gdLst>
                      <a:gd name="T0" fmla="*/ 3 w 9"/>
                      <a:gd name="T1" fmla="*/ 7 h 8"/>
                      <a:gd name="T2" fmla="*/ 8 w 9"/>
                      <a:gd name="T3" fmla="*/ 1 h 8"/>
                      <a:gd name="T4" fmla="*/ 7 w 9"/>
                      <a:gd name="T5" fmla="*/ 0 h 8"/>
                      <a:gd name="T6" fmla="*/ 1 w 9"/>
                      <a:gd name="T7" fmla="*/ 6 h 8"/>
                      <a:gd name="T8" fmla="*/ 3 w 9"/>
                      <a:gd name="T9" fmla="*/ 7 h 8"/>
                    </a:gdLst>
                    <a:ahLst/>
                    <a:cxnLst>
                      <a:cxn ang="0">
                        <a:pos x="T0" y="T1"/>
                      </a:cxn>
                      <a:cxn ang="0">
                        <a:pos x="T2" y="T3"/>
                      </a:cxn>
                      <a:cxn ang="0">
                        <a:pos x="T4" y="T5"/>
                      </a:cxn>
                      <a:cxn ang="0">
                        <a:pos x="T6" y="T7"/>
                      </a:cxn>
                      <a:cxn ang="0">
                        <a:pos x="T8" y="T9"/>
                      </a:cxn>
                    </a:cxnLst>
                    <a:rect l="0" t="0" r="r" b="b"/>
                    <a:pathLst>
                      <a:path w="9" h="8">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65">
                    <a:extLst>
                      <a:ext uri="{FF2B5EF4-FFF2-40B4-BE49-F238E27FC236}">
                        <a16:creationId xmlns:a16="http://schemas.microsoft.com/office/drawing/2014/main" id="{40AA129F-609B-42F4-8AE0-CEEF3CE0A17A}"/>
                      </a:ext>
                    </a:extLst>
                  </p:cNvPr>
                  <p:cNvSpPr/>
                  <p:nvPr/>
                </p:nvSpPr>
                <p:spPr bwMode="auto">
                  <a:xfrm>
                    <a:off x="565" y="1461"/>
                    <a:ext cx="6" cy="6"/>
                  </a:xfrm>
                  <a:custGeom>
                    <a:avLst/>
                    <a:gdLst>
                      <a:gd name="T0" fmla="*/ 2 w 9"/>
                      <a:gd name="T1" fmla="*/ 8 h 9"/>
                      <a:gd name="T2" fmla="*/ 8 w 9"/>
                      <a:gd name="T3" fmla="*/ 1 h 9"/>
                      <a:gd name="T4" fmla="*/ 7 w 9"/>
                      <a:gd name="T5" fmla="*/ 0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66">
                    <a:extLst>
                      <a:ext uri="{FF2B5EF4-FFF2-40B4-BE49-F238E27FC236}">
                        <a16:creationId xmlns:a16="http://schemas.microsoft.com/office/drawing/2014/main" id="{5FE9E979-5806-47FD-A3A7-A4796ACBAEBF}"/>
                      </a:ext>
                    </a:extLst>
                  </p:cNvPr>
                  <p:cNvSpPr/>
                  <p:nvPr/>
                </p:nvSpPr>
                <p:spPr bwMode="auto">
                  <a:xfrm>
                    <a:off x="565" y="1463"/>
                    <a:ext cx="6" cy="5"/>
                  </a:xfrm>
                  <a:custGeom>
                    <a:avLst/>
                    <a:gdLst>
                      <a:gd name="T0" fmla="*/ 2 w 9"/>
                      <a:gd name="T1" fmla="*/ 7 h 8"/>
                      <a:gd name="T2" fmla="*/ 8 w 9"/>
                      <a:gd name="T3" fmla="*/ 2 h 8"/>
                      <a:gd name="T4" fmla="*/ 7 w 9"/>
                      <a:gd name="T5" fmla="*/ 0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67">
                    <a:extLst>
                      <a:ext uri="{FF2B5EF4-FFF2-40B4-BE49-F238E27FC236}">
                        <a16:creationId xmlns:a16="http://schemas.microsoft.com/office/drawing/2014/main" id="{2A44F980-4661-4971-AE0C-7A813F98CB6F}"/>
                      </a:ext>
                    </a:extLst>
                  </p:cNvPr>
                  <p:cNvSpPr/>
                  <p:nvPr/>
                </p:nvSpPr>
                <p:spPr bwMode="auto">
                  <a:xfrm>
                    <a:off x="564" y="1466"/>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68">
                    <a:extLst>
                      <a:ext uri="{FF2B5EF4-FFF2-40B4-BE49-F238E27FC236}">
                        <a16:creationId xmlns:a16="http://schemas.microsoft.com/office/drawing/2014/main" id="{2BCA27FE-C05D-476A-819F-2BF99C7C719C}"/>
                      </a:ext>
                    </a:extLst>
                  </p:cNvPr>
                  <p:cNvSpPr/>
                  <p:nvPr/>
                </p:nvSpPr>
                <p:spPr bwMode="auto">
                  <a:xfrm>
                    <a:off x="565" y="1467"/>
                    <a:ext cx="6" cy="6"/>
                  </a:xfrm>
                  <a:custGeom>
                    <a:avLst/>
                    <a:gdLst>
                      <a:gd name="T0" fmla="*/ 2 w 9"/>
                      <a:gd name="T1" fmla="*/ 8 h 9"/>
                      <a:gd name="T2" fmla="*/ 9 w 9"/>
                      <a:gd name="T3" fmla="*/ 2 h 9"/>
                      <a:gd name="T4" fmla="*/ 7 w 9"/>
                      <a:gd name="T5" fmla="*/ 1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69">
                    <a:extLst>
                      <a:ext uri="{FF2B5EF4-FFF2-40B4-BE49-F238E27FC236}">
                        <a16:creationId xmlns:a16="http://schemas.microsoft.com/office/drawing/2014/main" id="{14F761C3-34BE-4DD4-BF0C-2D650F72A5D1}"/>
                      </a:ext>
                    </a:extLst>
                  </p:cNvPr>
                  <p:cNvSpPr/>
                  <p:nvPr/>
                </p:nvSpPr>
                <p:spPr bwMode="auto">
                  <a:xfrm>
                    <a:off x="564" y="1470"/>
                    <a:ext cx="7" cy="5"/>
                  </a:xfrm>
                  <a:custGeom>
                    <a:avLst/>
                    <a:gdLst>
                      <a:gd name="T0" fmla="*/ 2 w 10"/>
                      <a:gd name="T1" fmla="*/ 8 h 8"/>
                      <a:gd name="T2" fmla="*/ 9 w 10"/>
                      <a:gd name="T3" fmla="*/ 2 h 8"/>
                      <a:gd name="T4" fmla="*/ 8 w 10"/>
                      <a:gd name="T5" fmla="*/ 1 h 8"/>
                      <a:gd name="T6" fmla="*/ 1 w 10"/>
                      <a:gd name="T7" fmla="*/ 7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70">
                    <a:extLst>
                      <a:ext uri="{FF2B5EF4-FFF2-40B4-BE49-F238E27FC236}">
                        <a16:creationId xmlns:a16="http://schemas.microsoft.com/office/drawing/2014/main" id="{E429715F-9099-4B31-94F3-25A551064641}"/>
                      </a:ext>
                    </a:extLst>
                  </p:cNvPr>
                  <p:cNvSpPr/>
                  <p:nvPr/>
                </p:nvSpPr>
                <p:spPr bwMode="auto">
                  <a:xfrm>
                    <a:off x="564" y="1472"/>
                    <a:ext cx="7" cy="6"/>
                  </a:xfrm>
                  <a:custGeom>
                    <a:avLst/>
                    <a:gdLst>
                      <a:gd name="T0" fmla="*/ 2 w 10"/>
                      <a:gd name="T1" fmla="*/ 8 h 8"/>
                      <a:gd name="T2" fmla="*/ 9 w 10"/>
                      <a:gd name="T3" fmla="*/ 2 h 8"/>
                      <a:gd name="T4" fmla="*/ 8 w 10"/>
                      <a:gd name="T5" fmla="*/ 0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71">
                    <a:extLst>
                      <a:ext uri="{FF2B5EF4-FFF2-40B4-BE49-F238E27FC236}">
                        <a16:creationId xmlns:a16="http://schemas.microsoft.com/office/drawing/2014/main" id="{43CE2FC3-7306-465F-B2D9-7E74E75E9399}"/>
                      </a:ext>
                    </a:extLst>
                  </p:cNvPr>
                  <p:cNvSpPr/>
                  <p:nvPr/>
                </p:nvSpPr>
                <p:spPr bwMode="auto">
                  <a:xfrm>
                    <a:off x="566" y="1474"/>
                    <a:ext cx="5" cy="6"/>
                  </a:xfrm>
                  <a:custGeom>
                    <a:avLst/>
                    <a:gdLst>
                      <a:gd name="T0" fmla="*/ 2 w 8"/>
                      <a:gd name="T1" fmla="*/ 7 h 8"/>
                      <a:gd name="T2" fmla="*/ 7 w 8"/>
                      <a:gd name="T3" fmla="*/ 2 h 8"/>
                      <a:gd name="T4" fmla="*/ 6 w 8"/>
                      <a:gd name="T5" fmla="*/ 1 h 8"/>
                      <a:gd name="T6" fmla="*/ 0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72">
                    <a:extLst>
                      <a:ext uri="{FF2B5EF4-FFF2-40B4-BE49-F238E27FC236}">
                        <a16:creationId xmlns:a16="http://schemas.microsoft.com/office/drawing/2014/main" id="{4B707CF4-30F5-47BB-A551-3CCB3BF720BB}"/>
                      </a:ext>
                    </a:extLst>
                  </p:cNvPr>
                  <p:cNvSpPr/>
                  <p:nvPr/>
                </p:nvSpPr>
                <p:spPr bwMode="auto">
                  <a:xfrm>
                    <a:off x="566" y="1476"/>
                    <a:ext cx="5" cy="5"/>
                  </a:xfrm>
                  <a:custGeom>
                    <a:avLst/>
                    <a:gdLst>
                      <a:gd name="T0" fmla="*/ 2 w 8"/>
                      <a:gd name="T1" fmla="*/ 6 h 7"/>
                      <a:gd name="T2" fmla="*/ 8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73">
                    <a:extLst>
                      <a:ext uri="{FF2B5EF4-FFF2-40B4-BE49-F238E27FC236}">
                        <a16:creationId xmlns:a16="http://schemas.microsoft.com/office/drawing/2014/main" id="{0C1A30AD-D1BF-4BD0-BF20-A270EBB93CE6}"/>
                      </a:ext>
                    </a:extLst>
                  </p:cNvPr>
                  <p:cNvSpPr/>
                  <p:nvPr/>
                </p:nvSpPr>
                <p:spPr bwMode="auto">
                  <a:xfrm>
                    <a:off x="570" y="1455"/>
                    <a:ext cx="5" cy="3"/>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74">
                    <a:extLst>
                      <a:ext uri="{FF2B5EF4-FFF2-40B4-BE49-F238E27FC236}">
                        <a16:creationId xmlns:a16="http://schemas.microsoft.com/office/drawing/2014/main" id="{B6599358-3C6D-4DB6-B96D-AEC77BAA8581}"/>
                      </a:ext>
                    </a:extLst>
                  </p:cNvPr>
                  <p:cNvSpPr/>
                  <p:nvPr/>
                </p:nvSpPr>
                <p:spPr bwMode="auto">
                  <a:xfrm>
                    <a:off x="570" y="1456"/>
                    <a:ext cx="6" cy="6"/>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75">
                    <a:extLst>
                      <a:ext uri="{FF2B5EF4-FFF2-40B4-BE49-F238E27FC236}">
                        <a16:creationId xmlns:a16="http://schemas.microsoft.com/office/drawing/2014/main" id="{611B2500-1596-4730-B790-491810FF3E9D}"/>
                      </a:ext>
                    </a:extLst>
                  </p:cNvPr>
                  <p:cNvSpPr/>
                  <p:nvPr/>
                </p:nvSpPr>
                <p:spPr bwMode="auto">
                  <a:xfrm>
                    <a:off x="570" y="1458"/>
                    <a:ext cx="6" cy="5"/>
                  </a:xfrm>
                  <a:custGeom>
                    <a:avLst/>
                    <a:gdLst>
                      <a:gd name="T0" fmla="*/ 2 w 10"/>
                      <a:gd name="T1" fmla="*/ 7 h 7"/>
                      <a:gd name="T2" fmla="*/ 9 w 10"/>
                      <a:gd name="T3" fmla="*/ 2 h 7"/>
                      <a:gd name="T4" fmla="*/ 8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76">
                    <a:extLst>
                      <a:ext uri="{FF2B5EF4-FFF2-40B4-BE49-F238E27FC236}">
                        <a16:creationId xmlns:a16="http://schemas.microsoft.com/office/drawing/2014/main" id="{6C589A86-9777-414D-A291-AF2C1D8C2F96}"/>
                      </a:ext>
                    </a:extLst>
                  </p:cNvPr>
                  <p:cNvSpPr/>
                  <p:nvPr/>
                </p:nvSpPr>
                <p:spPr bwMode="auto">
                  <a:xfrm>
                    <a:off x="570" y="1460"/>
                    <a:ext cx="6" cy="6"/>
                  </a:xfrm>
                  <a:custGeom>
                    <a:avLst/>
                    <a:gdLst>
                      <a:gd name="T0" fmla="*/ 2 w 10"/>
                      <a:gd name="T1" fmla="*/ 9 h 9"/>
                      <a:gd name="T2" fmla="*/ 9 w 10"/>
                      <a:gd name="T3" fmla="*/ 2 h 9"/>
                      <a:gd name="T4" fmla="*/ 8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77">
                    <a:extLst>
                      <a:ext uri="{FF2B5EF4-FFF2-40B4-BE49-F238E27FC236}">
                        <a16:creationId xmlns:a16="http://schemas.microsoft.com/office/drawing/2014/main" id="{58EADF06-6363-40AA-8822-3AE5D8FE7328}"/>
                      </a:ext>
                    </a:extLst>
                  </p:cNvPr>
                  <p:cNvSpPr/>
                  <p:nvPr/>
                </p:nvSpPr>
                <p:spPr bwMode="auto">
                  <a:xfrm>
                    <a:off x="569" y="1462"/>
                    <a:ext cx="8" cy="6"/>
                  </a:xfrm>
                  <a:custGeom>
                    <a:avLst/>
                    <a:gdLst>
                      <a:gd name="T0" fmla="*/ 2 w 12"/>
                      <a:gd name="T1" fmla="*/ 8 h 9"/>
                      <a:gd name="T2" fmla="*/ 11 w 12"/>
                      <a:gd name="T3" fmla="*/ 2 h 9"/>
                      <a:gd name="T4" fmla="*/ 10 w 12"/>
                      <a:gd name="T5" fmla="*/ 1 h 9"/>
                      <a:gd name="T6" fmla="*/ 1 w 12"/>
                      <a:gd name="T7" fmla="*/ 7 h 9"/>
                      <a:gd name="T8" fmla="*/ 2 w 12"/>
                      <a:gd name="T9" fmla="*/ 8 h 9"/>
                    </a:gdLst>
                    <a:ahLst/>
                    <a:cxnLst>
                      <a:cxn ang="0">
                        <a:pos x="T0" y="T1"/>
                      </a:cxn>
                      <a:cxn ang="0">
                        <a:pos x="T2" y="T3"/>
                      </a:cxn>
                      <a:cxn ang="0">
                        <a:pos x="T4" y="T5"/>
                      </a:cxn>
                      <a:cxn ang="0">
                        <a:pos x="T6" y="T7"/>
                      </a:cxn>
                      <a:cxn ang="0">
                        <a:pos x="T8" y="T9"/>
                      </a:cxn>
                    </a:cxnLst>
                    <a:rect l="0" t="0" r="r" b="b"/>
                    <a:pathLst>
                      <a:path w="12" h="9">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78">
                    <a:extLst>
                      <a:ext uri="{FF2B5EF4-FFF2-40B4-BE49-F238E27FC236}">
                        <a16:creationId xmlns:a16="http://schemas.microsoft.com/office/drawing/2014/main" id="{8B839C66-9ABB-424E-AA6A-575A98D82E3B}"/>
                      </a:ext>
                    </a:extLst>
                  </p:cNvPr>
                  <p:cNvSpPr/>
                  <p:nvPr/>
                </p:nvSpPr>
                <p:spPr bwMode="auto">
                  <a:xfrm>
                    <a:off x="570" y="1465"/>
                    <a:ext cx="6" cy="6"/>
                  </a:xfrm>
                  <a:custGeom>
                    <a:avLst/>
                    <a:gdLst>
                      <a:gd name="T0" fmla="*/ 2 w 10"/>
                      <a:gd name="T1" fmla="*/ 8 h 9"/>
                      <a:gd name="T2" fmla="*/ 9 w 10"/>
                      <a:gd name="T3" fmla="*/ 2 h 9"/>
                      <a:gd name="T4" fmla="*/ 8 w 10"/>
                      <a:gd name="T5" fmla="*/ 1 h 9"/>
                      <a:gd name="T6" fmla="*/ 1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79">
                    <a:extLst>
                      <a:ext uri="{FF2B5EF4-FFF2-40B4-BE49-F238E27FC236}">
                        <a16:creationId xmlns:a16="http://schemas.microsoft.com/office/drawing/2014/main" id="{A3404526-2F55-4004-A6E6-F96982D196CC}"/>
                      </a:ext>
                    </a:extLst>
                  </p:cNvPr>
                  <p:cNvSpPr/>
                  <p:nvPr/>
                </p:nvSpPr>
                <p:spPr bwMode="auto">
                  <a:xfrm>
                    <a:off x="570" y="1468"/>
                    <a:ext cx="6" cy="6"/>
                  </a:xfrm>
                  <a:custGeom>
                    <a:avLst/>
                    <a:gdLst>
                      <a:gd name="T0" fmla="*/ 2 w 10"/>
                      <a:gd name="T1" fmla="*/ 7 h 8"/>
                      <a:gd name="T2" fmla="*/ 9 w 10"/>
                      <a:gd name="T3" fmla="*/ 2 h 8"/>
                      <a:gd name="T4" fmla="*/ 8 w 10"/>
                      <a:gd name="T5" fmla="*/ 1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80">
                    <a:extLst>
                      <a:ext uri="{FF2B5EF4-FFF2-40B4-BE49-F238E27FC236}">
                        <a16:creationId xmlns:a16="http://schemas.microsoft.com/office/drawing/2014/main" id="{1332E315-58EE-4C52-962A-576AB2DF55F7}"/>
                      </a:ext>
                    </a:extLst>
                  </p:cNvPr>
                  <p:cNvSpPr/>
                  <p:nvPr/>
                </p:nvSpPr>
                <p:spPr bwMode="auto">
                  <a:xfrm>
                    <a:off x="570" y="1472"/>
                    <a:ext cx="6" cy="4"/>
                  </a:xfrm>
                  <a:custGeom>
                    <a:avLst/>
                    <a:gdLst>
                      <a:gd name="T0" fmla="*/ 2 w 9"/>
                      <a:gd name="T1" fmla="*/ 6 h 7"/>
                      <a:gd name="T2" fmla="*/ 8 w 9"/>
                      <a:gd name="T3" fmla="*/ 2 h 7"/>
                      <a:gd name="T4" fmla="*/ 7 w 9"/>
                      <a:gd name="T5" fmla="*/ 1 h 7"/>
                      <a:gd name="T6" fmla="*/ 1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81">
                    <a:extLst>
                      <a:ext uri="{FF2B5EF4-FFF2-40B4-BE49-F238E27FC236}">
                        <a16:creationId xmlns:a16="http://schemas.microsoft.com/office/drawing/2014/main" id="{919971C2-3791-4F71-A2DC-F7CAAB99191F}"/>
                      </a:ext>
                    </a:extLst>
                  </p:cNvPr>
                  <p:cNvSpPr/>
                  <p:nvPr/>
                </p:nvSpPr>
                <p:spPr bwMode="auto">
                  <a:xfrm>
                    <a:off x="570" y="1475"/>
                    <a:ext cx="6" cy="5"/>
                  </a:xfrm>
                  <a:custGeom>
                    <a:avLst/>
                    <a:gdLst>
                      <a:gd name="T0" fmla="*/ 2 w 10"/>
                      <a:gd name="T1" fmla="*/ 7 h 7"/>
                      <a:gd name="T2" fmla="*/ 9 w 10"/>
                      <a:gd name="T3" fmla="*/ 2 h 7"/>
                      <a:gd name="T4" fmla="*/ 7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82">
                    <a:extLst>
                      <a:ext uri="{FF2B5EF4-FFF2-40B4-BE49-F238E27FC236}">
                        <a16:creationId xmlns:a16="http://schemas.microsoft.com/office/drawing/2014/main" id="{A22130CE-9C89-4DBE-84DD-4813054D99DE}"/>
                      </a:ext>
                    </a:extLst>
                  </p:cNvPr>
                  <p:cNvSpPr/>
                  <p:nvPr/>
                </p:nvSpPr>
                <p:spPr bwMode="auto">
                  <a:xfrm>
                    <a:off x="571" y="1476"/>
                    <a:ext cx="6" cy="4"/>
                  </a:xfrm>
                  <a:custGeom>
                    <a:avLst/>
                    <a:gdLst>
                      <a:gd name="T0" fmla="*/ 1 w 9"/>
                      <a:gd name="T1" fmla="*/ 6 h 6"/>
                      <a:gd name="T2" fmla="*/ 8 w 9"/>
                      <a:gd name="T3" fmla="*/ 2 h 6"/>
                      <a:gd name="T4" fmla="*/ 7 w 9"/>
                      <a:gd name="T5" fmla="*/ 0 h 6"/>
                      <a:gd name="T6" fmla="*/ 1 w 9"/>
                      <a:gd name="T7" fmla="*/ 4 h 6"/>
                      <a:gd name="T8" fmla="*/ 1 w 9"/>
                      <a:gd name="T9" fmla="*/ 6 h 6"/>
                    </a:gdLst>
                    <a:ahLst/>
                    <a:cxnLst>
                      <a:cxn ang="0">
                        <a:pos x="T0" y="T1"/>
                      </a:cxn>
                      <a:cxn ang="0">
                        <a:pos x="T2" y="T3"/>
                      </a:cxn>
                      <a:cxn ang="0">
                        <a:pos x="T4" y="T5"/>
                      </a:cxn>
                      <a:cxn ang="0">
                        <a:pos x="T6" y="T7"/>
                      </a:cxn>
                      <a:cxn ang="0">
                        <a:pos x="T8" y="T9"/>
                      </a:cxn>
                    </a:cxnLst>
                    <a:rect l="0" t="0" r="r" b="b"/>
                    <a:pathLst>
                      <a:path w="9" h="6">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83">
                    <a:extLst>
                      <a:ext uri="{FF2B5EF4-FFF2-40B4-BE49-F238E27FC236}">
                        <a16:creationId xmlns:a16="http://schemas.microsoft.com/office/drawing/2014/main" id="{289F20F7-6E51-4E55-AE72-4DE52C30A692}"/>
                      </a:ext>
                    </a:extLst>
                  </p:cNvPr>
                  <p:cNvSpPr/>
                  <p:nvPr/>
                </p:nvSpPr>
                <p:spPr bwMode="auto">
                  <a:xfrm>
                    <a:off x="571" y="1469"/>
                    <a:ext cx="5" cy="6"/>
                  </a:xfrm>
                  <a:custGeom>
                    <a:avLst/>
                    <a:gdLst>
                      <a:gd name="T0" fmla="*/ 2 w 8"/>
                      <a:gd name="T1" fmla="*/ 8 h 9"/>
                      <a:gd name="T2" fmla="*/ 7 w 8"/>
                      <a:gd name="T3" fmla="*/ 2 h 9"/>
                      <a:gd name="T4" fmla="*/ 6 w 8"/>
                      <a:gd name="T5" fmla="*/ 1 h 9"/>
                      <a:gd name="T6" fmla="*/ 1 w 8"/>
                      <a:gd name="T7" fmla="*/ 7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84">
                    <a:extLst>
                      <a:ext uri="{FF2B5EF4-FFF2-40B4-BE49-F238E27FC236}">
                        <a16:creationId xmlns:a16="http://schemas.microsoft.com/office/drawing/2014/main" id="{1266E726-8553-4EBA-8C05-81173DC4BBAD}"/>
                      </a:ext>
                    </a:extLst>
                  </p:cNvPr>
                  <p:cNvSpPr/>
                  <p:nvPr/>
                </p:nvSpPr>
                <p:spPr bwMode="auto">
                  <a:xfrm>
                    <a:off x="571" y="1474"/>
                    <a:ext cx="7" cy="4"/>
                  </a:xfrm>
                  <a:custGeom>
                    <a:avLst/>
                    <a:gdLst>
                      <a:gd name="T0" fmla="*/ 2 w 10"/>
                      <a:gd name="T1" fmla="*/ 5 h 6"/>
                      <a:gd name="T2" fmla="*/ 9 w 10"/>
                      <a:gd name="T3" fmla="*/ 2 h 6"/>
                      <a:gd name="T4" fmla="*/ 9 w 10"/>
                      <a:gd name="T5" fmla="*/ 0 h 6"/>
                      <a:gd name="T6" fmla="*/ 1 w 10"/>
                      <a:gd name="T7" fmla="*/ 4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85">
                    <a:extLst>
                      <a:ext uri="{FF2B5EF4-FFF2-40B4-BE49-F238E27FC236}">
                        <a16:creationId xmlns:a16="http://schemas.microsoft.com/office/drawing/2014/main" id="{0A718066-F2A6-49FD-8E28-D5A6E47D425B}"/>
                      </a:ext>
                    </a:extLst>
                  </p:cNvPr>
                  <p:cNvSpPr/>
                  <p:nvPr/>
                </p:nvSpPr>
                <p:spPr bwMode="auto">
                  <a:xfrm>
                    <a:off x="573" y="1476"/>
                    <a:ext cx="4" cy="4"/>
                  </a:xfrm>
                  <a:custGeom>
                    <a:avLst/>
                    <a:gdLst>
                      <a:gd name="T0" fmla="*/ 2 w 6"/>
                      <a:gd name="T1" fmla="*/ 5 h 6"/>
                      <a:gd name="T2" fmla="*/ 5 w 6"/>
                      <a:gd name="T3" fmla="*/ 2 h 6"/>
                      <a:gd name="T4" fmla="*/ 4 w 6"/>
                      <a:gd name="T5" fmla="*/ 1 h 6"/>
                      <a:gd name="T6" fmla="*/ 0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86">
                    <a:extLst>
                      <a:ext uri="{FF2B5EF4-FFF2-40B4-BE49-F238E27FC236}">
                        <a16:creationId xmlns:a16="http://schemas.microsoft.com/office/drawing/2014/main" id="{D2471A45-C46A-4B94-904A-3311B478B1A0}"/>
                      </a:ext>
                    </a:extLst>
                  </p:cNvPr>
                  <p:cNvSpPr/>
                  <p:nvPr/>
                </p:nvSpPr>
                <p:spPr bwMode="auto">
                  <a:xfrm>
                    <a:off x="900" y="1709"/>
                    <a:ext cx="23" cy="24"/>
                  </a:xfrm>
                  <a:custGeom>
                    <a:avLst/>
                    <a:gdLst>
                      <a:gd name="T0" fmla="*/ 24 w 35"/>
                      <a:gd name="T1" fmla="*/ 5 h 35"/>
                      <a:gd name="T2" fmla="*/ 3 w 35"/>
                      <a:gd name="T3" fmla="*/ 13 h 35"/>
                      <a:gd name="T4" fmla="*/ 14 w 35"/>
                      <a:gd name="T5" fmla="*/ 32 h 35"/>
                      <a:gd name="T6" fmla="*/ 33 w 35"/>
                      <a:gd name="T7" fmla="*/ 23 h 35"/>
                      <a:gd name="T8" fmla="*/ 21 w 35"/>
                      <a:gd name="T9" fmla="*/ 5 h 35"/>
                      <a:gd name="T10" fmla="*/ 22 w 35"/>
                      <a:gd name="T11" fmla="*/ 7 h 35"/>
                      <a:gd name="T12" fmla="*/ 30 w 35"/>
                      <a:gd name="T13" fmla="*/ 13 h 35"/>
                      <a:gd name="T14" fmla="*/ 30 w 35"/>
                      <a:gd name="T15" fmla="*/ 25 h 35"/>
                      <a:gd name="T16" fmla="*/ 15 w 35"/>
                      <a:gd name="T17" fmla="*/ 31 h 35"/>
                      <a:gd name="T18" fmla="*/ 5 w 35"/>
                      <a:gd name="T19" fmla="*/ 14 h 35"/>
                      <a:gd name="T20" fmla="*/ 11 w 35"/>
                      <a:gd name="T21" fmla="*/ 5 h 35"/>
                      <a:gd name="T22" fmla="*/ 23 w 35"/>
                      <a:gd name="T23" fmla="*/ 7 h 35"/>
                      <a:gd name="T24" fmla="*/ 24 w 35"/>
                      <a:gd name="T2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87">
                    <a:extLst>
                      <a:ext uri="{FF2B5EF4-FFF2-40B4-BE49-F238E27FC236}">
                        <a16:creationId xmlns:a16="http://schemas.microsoft.com/office/drawing/2014/main" id="{EBE8ACF6-8A2A-4B0D-B336-A0895CBA7D33}"/>
                      </a:ext>
                    </a:extLst>
                  </p:cNvPr>
                  <p:cNvSpPr/>
                  <p:nvPr/>
                </p:nvSpPr>
                <p:spPr bwMode="auto">
                  <a:xfrm>
                    <a:off x="916" y="1727"/>
                    <a:ext cx="12" cy="10"/>
                  </a:xfrm>
                  <a:custGeom>
                    <a:avLst/>
                    <a:gdLst>
                      <a:gd name="T0" fmla="*/ 2 w 18"/>
                      <a:gd name="T1" fmla="*/ 5 h 16"/>
                      <a:gd name="T2" fmla="*/ 2 w 18"/>
                      <a:gd name="T3" fmla="*/ 5 h 16"/>
                      <a:gd name="T4" fmla="*/ 1 w 18"/>
                      <a:gd name="T5" fmla="*/ 6 h 16"/>
                      <a:gd name="T6" fmla="*/ 6 w 18"/>
                      <a:gd name="T7" fmla="*/ 10 h 16"/>
                      <a:gd name="T8" fmla="*/ 10 w 18"/>
                      <a:gd name="T9" fmla="*/ 14 h 16"/>
                      <a:gd name="T10" fmla="*/ 15 w 18"/>
                      <a:gd name="T11" fmla="*/ 14 h 16"/>
                      <a:gd name="T12" fmla="*/ 16 w 18"/>
                      <a:gd name="T13" fmla="*/ 8 h 16"/>
                      <a:gd name="T14" fmla="*/ 6 w 18"/>
                      <a:gd name="T15" fmla="*/ 1 h 16"/>
                      <a:gd name="T16" fmla="*/ 5 w 18"/>
                      <a:gd name="T17" fmla="*/ 2 h 16"/>
                      <a:gd name="T18" fmla="*/ 14 w 18"/>
                      <a:gd name="T19" fmla="*/ 8 h 16"/>
                      <a:gd name="T20" fmla="*/ 14 w 18"/>
                      <a:gd name="T21" fmla="*/ 13 h 16"/>
                      <a:gd name="T22" fmla="*/ 13 w 18"/>
                      <a:gd name="T23" fmla="*/ 14 h 16"/>
                      <a:gd name="T24" fmla="*/ 11 w 18"/>
                      <a:gd name="T25" fmla="*/ 12 h 16"/>
                      <a:gd name="T26" fmla="*/ 0 w 18"/>
                      <a:gd name="T27" fmla="*/ 5 h 16"/>
                      <a:gd name="T28" fmla="*/ 0 w 18"/>
                      <a:gd name="T29" fmla="*/ 6 h 16"/>
                      <a:gd name="T30" fmla="*/ 0 w 18"/>
                      <a:gd name="T31" fmla="*/ 6 h 16"/>
                      <a:gd name="T32" fmla="*/ 2 w 18"/>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88">
                    <a:extLst>
                      <a:ext uri="{FF2B5EF4-FFF2-40B4-BE49-F238E27FC236}">
                        <a16:creationId xmlns:a16="http://schemas.microsoft.com/office/drawing/2014/main" id="{776A2D22-ADD0-4266-850D-958936743875}"/>
                      </a:ext>
                    </a:extLst>
                  </p:cNvPr>
                  <p:cNvSpPr/>
                  <p:nvPr/>
                </p:nvSpPr>
                <p:spPr bwMode="auto">
                  <a:xfrm>
                    <a:off x="902" y="1708"/>
                    <a:ext cx="20" cy="25"/>
                  </a:xfrm>
                  <a:custGeom>
                    <a:avLst/>
                    <a:gdLst>
                      <a:gd name="T0" fmla="*/ 19 w 30"/>
                      <a:gd name="T1" fmla="*/ 7 h 37"/>
                      <a:gd name="T2" fmla="*/ 2 w 30"/>
                      <a:gd name="T3" fmla="*/ 18 h 37"/>
                      <a:gd name="T4" fmla="*/ 21 w 30"/>
                      <a:gd name="T5" fmla="*/ 32 h 37"/>
                      <a:gd name="T6" fmla="*/ 25 w 30"/>
                      <a:gd name="T7" fmla="*/ 11 h 37"/>
                      <a:gd name="T8" fmla="*/ 5 w 30"/>
                      <a:gd name="T9" fmla="*/ 10 h 37"/>
                      <a:gd name="T10" fmla="*/ 7 w 30"/>
                      <a:gd name="T11" fmla="*/ 11 h 37"/>
                      <a:gd name="T12" fmla="*/ 20 w 30"/>
                      <a:gd name="T13" fmla="*/ 10 h 37"/>
                      <a:gd name="T14" fmla="*/ 26 w 30"/>
                      <a:gd name="T15" fmla="*/ 24 h 37"/>
                      <a:gd name="T16" fmla="*/ 5 w 30"/>
                      <a:gd name="T17" fmla="*/ 24 h 37"/>
                      <a:gd name="T18" fmla="*/ 18 w 30"/>
                      <a:gd name="T19" fmla="*/ 9 h 37"/>
                      <a:gd name="T20" fmla="*/ 19 w 30"/>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89">
                    <a:extLst>
                      <a:ext uri="{FF2B5EF4-FFF2-40B4-BE49-F238E27FC236}">
                        <a16:creationId xmlns:a16="http://schemas.microsoft.com/office/drawing/2014/main" id="{93898FA9-56F5-4661-B4FF-862D415A4114}"/>
                      </a:ext>
                    </a:extLst>
                  </p:cNvPr>
                  <p:cNvSpPr/>
                  <p:nvPr/>
                </p:nvSpPr>
                <p:spPr bwMode="auto">
                  <a:xfrm>
                    <a:off x="918" y="1727"/>
                    <a:ext cx="3" cy="6"/>
                  </a:xfrm>
                  <a:custGeom>
                    <a:avLst/>
                    <a:gdLst>
                      <a:gd name="T0" fmla="*/ 3 w 5"/>
                      <a:gd name="T1" fmla="*/ 5 h 8"/>
                      <a:gd name="T2" fmla="*/ 3 w 5"/>
                      <a:gd name="T3" fmla="*/ 3 h 8"/>
                      <a:gd name="T4" fmla="*/ 1 w 5"/>
                      <a:gd name="T5" fmla="*/ 3 h 8"/>
                      <a:gd name="T6" fmla="*/ 0 w 5"/>
                      <a:gd name="T7" fmla="*/ 5 h 8"/>
                      <a:gd name="T8" fmla="*/ 2 w 5"/>
                      <a:gd name="T9" fmla="*/ 5 h 8"/>
                      <a:gd name="T10" fmla="*/ 2 w 5"/>
                      <a:gd name="T11" fmla="*/ 3 h 8"/>
                      <a:gd name="T12" fmla="*/ 0 w 5"/>
                      <a:gd name="T13" fmla="*/ 3 h 8"/>
                      <a:gd name="T14" fmla="*/ 0 w 5"/>
                      <a:gd name="T15" fmla="*/ 4 h 8"/>
                      <a:gd name="T16" fmla="*/ 1 w 5"/>
                      <a:gd name="T17" fmla="*/ 4 h 8"/>
                      <a:gd name="T18" fmla="*/ 2 w 5"/>
                      <a:gd name="T19" fmla="*/ 3 h 8"/>
                      <a:gd name="T20" fmla="*/ 1 w 5"/>
                      <a:gd name="T21" fmla="*/ 3 h 8"/>
                      <a:gd name="T22" fmla="*/ 1 w 5"/>
                      <a:gd name="T23" fmla="*/ 6 h 8"/>
                      <a:gd name="T24" fmla="*/ 3 w 5"/>
                      <a:gd name="T25" fmla="*/ 6 h 8"/>
                      <a:gd name="T26" fmla="*/ 4 w 5"/>
                      <a:gd name="T27" fmla="*/ 1 h 8"/>
                      <a:gd name="T28" fmla="*/ 2 w 5"/>
                      <a:gd name="T29" fmla="*/ 2 h 8"/>
                      <a:gd name="T30" fmla="*/ 3 w 5"/>
                      <a:gd name="T31" fmla="*/ 7 h 8"/>
                      <a:gd name="T32" fmla="*/ 4 w 5"/>
                      <a:gd name="T33" fmla="*/ 7 h 8"/>
                      <a:gd name="T34" fmla="*/ 5 w 5"/>
                      <a:gd name="T35" fmla="*/ 4 h 8"/>
                      <a:gd name="T36" fmla="*/ 3 w 5"/>
                      <a:gd name="T37" fmla="*/ 4 h 8"/>
                      <a:gd name="T38" fmla="*/ 3 w 5"/>
                      <a:gd name="T39" fmla="*/ 7 h 8"/>
                      <a:gd name="T40" fmla="*/ 4 w 5"/>
                      <a:gd name="T41" fmla="*/ 6 h 8"/>
                      <a:gd name="T42" fmla="*/ 4 w 5"/>
                      <a:gd name="T43" fmla="*/ 1 h 8"/>
                      <a:gd name="T44" fmla="*/ 2 w 5"/>
                      <a:gd name="T45" fmla="*/ 1 h 8"/>
                      <a:gd name="T46" fmla="*/ 1 w 5"/>
                      <a:gd name="T47" fmla="*/ 5 h 8"/>
                      <a:gd name="T48" fmla="*/ 3 w 5"/>
                      <a:gd name="T49" fmla="*/ 5 h 8"/>
                      <a:gd name="T50" fmla="*/ 2 w 5"/>
                      <a:gd name="T51" fmla="*/ 2 h 8"/>
                      <a:gd name="T52" fmla="*/ 1 w 5"/>
                      <a:gd name="T53" fmla="*/ 2 h 8"/>
                      <a:gd name="T54" fmla="*/ 0 w 5"/>
                      <a:gd name="T55" fmla="*/ 3 h 8"/>
                      <a:gd name="T56" fmla="*/ 1 w 5"/>
                      <a:gd name="T57" fmla="*/ 4 h 8"/>
                      <a:gd name="T58" fmla="*/ 2 w 5"/>
                      <a:gd name="T59" fmla="*/ 3 h 8"/>
                      <a:gd name="T60" fmla="*/ 0 w 5"/>
                      <a:gd name="T61" fmla="*/ 3 h 8"/>
                      <a:gd name="T62" fmla="*/ 0 w 5"/>
                      <a:gd name="T63" fmla="*/ 5 h 8"/>
                      <a:gd name="T64" fmla="*/ 2 w 5"/>
                      <a:gd name="T65" fmla="*/ 5 h 8"/>
                      <a:gd name="T66" fmla="*/ 3 w 5"/>
                      <a:gd name="T67" fmla="*/ 4 h 8"/>
                      <a:gd name="T68" fmla="*/ 1 w 5"/>
                      <a:gd name="T69" fmla="*/ 3 h 8"/>
                      <a:gd name="T70" fmla="*/ 1 w 5"/>
                      <a:gd name="T71" fmla="*/ 5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90">
                    <a:extLst>
                      <a:ext uri="{FF2B5EF4-FFF2-40B4-BE49-F238E27FC236}">
                        <a16:creationId xmlns:a16="http://schemas.microsoft.com/office/drawing/2014/main" id="{4A028D8C-3DB4-4B98-9ABE-5E7C8B1CA04C}"/>
                      </a:ext>
                    </a:extLst>
                  </p:cNvPr>
                  <p:cNvSpPr/>
                  <p:nvPr/>
                </p:nvSpPr>
                <p:spPr bwMode="auto">
                  <a:xfrm>
                    <a:off x="920" y="1728"/>
                    <a:ext cx="2" cy="5"/>
                  </a:xfrm>
                  <a:custGeom>
                    <a:avLst/>
                    <a:gdLst>
                      <a:gd name="T0" fmla="*/ 0 w 3"/>
                      <a:gd name="T1" fmla="*/ 1 h 8"/>
                      <a:gd name="T2" fmla="*/ 1 w 3"/>
                      <a:gd name="T3" fmla="*/ 7 h 8"/>
                      <a:gd name="T4" fmla="*/ 2 w 3"/>
                      <a:gd name="T5" fmla="*/ 7 h 8"/>
                      <a:gd name="T6" fmla="*/ 2 w 3"/>
                      <a:gd name="T7" fmla="*/ 7 h 8"/>
                      <a:gd name="T8" fmla="*/ 3 w 3"/>
                      <a:gd name="T9" fmla="*/ 7 h 8"/>
                      <a:gd name="T10" fmla="*/ 3 w 3"/>
                      <a:gd name="T11" fmla="*/ 6 h 8"/>
                      <a:gd name="T12" fmla="*/ 1 w 3"/>
                      <a:gd name="T13" fmla="*/ 6 h 8"/>
                      <a:gd name="T14" fmla="*/ 1 w 3"/>
                      <a:gd name="T15" fmla="*/ 7 h 8"/>
                      <a:gd name="T16" fmla="*/ 1 w 3"/>
                      <a:gd name="T17" fmla="*/ 6 h 8"/>
                      <a:gd name="T18" fmla="*/ 1 w 3"/>
                      <a:gd name="T19" fmla="*/ 6 h 8"/>
                      <a:gd name="T20" fmla="*/ 2 w 3"/>
                      <a:gd name="T21" fmla="*/ 6 h 8"/>
                      <a:gd name="T22" fmla="*/ 2 w 3"/>
                      <a:gd name="T23" fmla="*/ 1 h 8"/>
                      <a:gd name="T24" fmla="*/ 0 w 3"/>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91">
                    <a:extLst>
                      <a:ext uri="{FF2B5EF4-FFF2-40B4-BE49-F238E27FC236}">
                        <a16:creationId xmlns:a16="http://schemas.microsoft.com/office/drawing/2014/main" id="{D619F057-84F0-4E47-88E5-1C554EF215BA}"/>
                      </a:ext>
                    </a:extLst>
                  </p:cNvPr>
                  <p:cNvSpPr/>
                  <p:nvPr/>
                </p:nvSpPr>
                <p:spPr bwMode="auto">
                  <a:xfrm>
                    <a:off x="921" y="1729"/>
                    <a:ext cx="2" cy="4"/>
                  </a:xfrm>
                  <a:custGeom>
                    <a:avLst/>
                    <a:gdLst>
                      <a:gd name="T0" fmla="*/ 0 w 3"/>
                      <a:gd name="T1" fmla="*/ 1 h 7"/>
                      <a:gd name="T2" fmla="*/ 1 w 3"/>
                      <a:gd name="T3" fmla="*/ 6 h 7"/>
                      <a:gd name="T4" fmla="*/ 2 w 3"/>
                      <a:gd name="T5" fmla="*/ 6 h 7"/>
                      <a:gd name="T6" fmla="*/ 2 w 3"/>
                      <a:gd name="T7" fmla="*/ 5 h 7"/>
                      <a:gd name="T8" fmla="*/ 1 w 3"/>
                      <a:gd name="T9" fmla="*/ 5 h 7"/>
                      <a:gd name="T10" fmla="*/ 1 w 3"/>
                      <a:gd name="T11" fmla="*/ 6 h 7"/>
                      <a:gd name="T12" fmla="*/ 2 w 3"/>
                      <a:gd name="T13" fmla="*/ 6 h 7"/>
                      <a:gd name="T14" fmla="*/ 2 w 3"/>
                      <a:gd name="T15" fmla="*/ 1 h 7"/>
                      <a:gd name="T16" fmla="*/ 0 w 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92">
                    <a:extLst>
                      <a:ext uri="{FF2B5EF4-FFF2-40B4-BE49-F238E27FC236}">
                        <a16:creationId xmlns:a16="http://schemas.microsoft.com/office/drawing/2014/main" id="{EB77D3F4-A43F-4630-ADE2-C01C9038A13E}"/>
                      </a:ext>
                    </a:extLst>
                  </p:cNvPr>
                  <p:cNvSpPr/>
                  <p:nvPr/>
                </p:nvSpPr>
                <p:spPr bwMode="auto">
                  <a:xfrm>
                    <a:off x="921" y="1729"/>
                    <a:ext cx="2" cy="6"/>
                  </a:xfrm>
                  <a:custGeom>
                    <a:avLst/>
                    <a:gdLst>
                      <a:gd name="T0" fmla="*/ 0 w 3"/>
                      <a:gd name="T1" fmla="*/ 2 h 8"/>
                      <a:gd name="T2" fmla="*/ 1 w 3"/>
                      <a:gd name="T3" fmla="*/ 7 h 8"/>
                      <a:gd name="T4" fmla="*/ 2 w 3"/>
                      <a:gd name="T5" fmla="*/ 7 h 8"/>
                      <a:gd name="T6" fmla="*/ 3 w 3"/>
                      <a:gd name="T7" fmla="*/ 5 h 8"/>
                      <a:gd name="T8" fmla="*/ 1 w 3"/>
                      <a:gd name="T9" fmla="*/ 5 h 8"/>
                      <a:gd name="T10" fmla="*/ 1 w 3"/>
                      <a:gd name="T11" fmla="*/ 7 h 8"/>
                      <a:gd name="T12" fmla="*/ 2 w 3"/>
                      <a:gd name="T13" fmla="*/ 7 h 8"/>
                      <a:gd name="T14" fmla="*/ 2 w 3"/>
                      <a:gd name="T15" fmla="*/ 2 h 8"/>
                      <a:gd name="T16" fmla="*/ 0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93">
                    <a:extLst>
                      <a:ext uri="{FF2B5EF4-FFF2-40B4-BE49-F238E27FC236}">
                        <a16:creationId xmlns:a16="http://schemas.microsoft.com/office/drawing/2014/main" id="{3C185A5A-D5FC-42FD-B25F-147226DFEFB7}"/>
                      </a:ext>
                    </a:extLst>
                  </p:cNvPr>
                  <p:cNvSpPr/>
                  <p:nvPr/>
                </p:nvSpPr>
                <p:spPr bwMode="auto">
                  <a:xfrm>
                    <a:off x="921" y="1729"/>
                    <a:ext cx="4" cy="7"/>
                  </a:xfrm>
                  <a:custGeom>
                    <a:avLst/>
                    <a:gdLst>
                      <a:gd name="T0" fmla="*/ 0 w 5"/>
                      <a:gd name="T1" fmla="*/ 2 h 10"/>
                      <a:gd name="T2" fmla="*/ 2 w 5"/>
                      <a:gd name="T3" fmla="*/ 7 h 10"/>
                      <a:gd name="T4" fmla="*/ 4 w 5"/>
                      <a:gd name="T5" fmla="*/ 7 h 10"/>
                      <a:gd name="T6" fmla="*/ 4 w 5"/>
                      <a:gd name="T7" fmla="*/ 2 h 10"/>
                      <a:gd name="T8" fmla="*/ 2 w 5"/>
                      <a:gd name="T9" fmla="*/ 2 h 10"/>
                      <a:gd name="T10" fmla="*/ 3 w 5"/>
                      <a:gd name="T11" fmla="*/ 7 h 10"/>
                      <a:gd name="T12" fmla="*/ 4 w 5"/>
                      <a:gd name="T13" fmla="*/ 7 h 10"/>
                      <a:gd name="T14" fmla="*/ 4 w 5"/>
                      <a:gd name="T15" fmla="*/ 3 h 10"/>
                      <a:gd name="T16" fmla="*/ 3 w 5"/>
                      <a:gd name="T17" fmla="*/ 3 h 10"/>
                      <a:gd name="T18" fmla="*/ 3 w 5"/>
                      <a:gd name="T19" fmla="*/ 9 h 10"/>
                      <a:gd name="T20" fmla="*/ 5 w 5"/>
                      <a:gd name="T21" fmla="*/ 9 h 10"/>
                      <a:gd name="T22" fmla="*/ 5 w 5"/>
                      <a:gd name="T23" fmla="*/ 7 h 10"/>
                      <a:gd name="T24" fmla="*/ 3 w 5"/>
                      <a:gd name="T25" fmla="*/ 7 h 10"/>
                      <a:gd name="T26" fmla="*/ 3 w 5"/>
                      <a:gd name="T27" fmla="*/ 9 h 10"/>
                      <a:gd name="T28" fmla="*/ 5 w 5"/>
                      <a:gd name="T29" fmla="*/ 9 h 10"/>
                      <a:gd name="T30" fmla="*/ 4 w 5"/>
                      <a:gd name="T31" fmla="*/ 3 h 10"/>
                      <a:gd name="T32" fmla="*/ 3 w 5"/>
                      <a:gd name="T33" fmla="*/ 3 h 10"/>
                      <a:gd name="T34" fmla="*/ 3 w 5"/>
                      <a:gd name="T35" fmla="*/ 7 h 10"/>
                      <a:gd name="T36" fmla="*/ 4 w 5"/>
                      <a:gd name="T37" fmla="*/ 7 h 10"/>
                      <a:gd name="T38" fmla="*/ 4 w 5"/>
                      <a:gd name="T39" fmla="*/ 2 h 10"/>
                      <a:gd name="T40" fmla="*/ 2 w 5"/>
                      <a:gd name="T41" fmla="*/ 2 h 10"/>
                      <a:gd name="T42" fmla="*/ 2 w 5"/>
                      <a:gd name="T43" fmla="*/ 7 h 10"/>
                      <a:gd name="T44" fmla="*/ 3 w 5"/>
                      <a:gd name="T45" fmla="*/ 6 h 10"/>
                      <a:gd name="T46" fmla="*/ 2 w 5"/>
                      <a:gd name="T47" fmla="*/ 1 h 10"/>
                      <a:gd name="T48" fmla="*/ 0 w 5"/>
                      <a:gd name="T4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10">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94">
                    <a:extLst>
                      <a:ext uri="{FF2B5EF4-FFF2-40B4-BE49-F238E27FC236}">
                        <a16:creationId xmlns:a16="http://schemas.microsoft.com/office/drawing/2014/main" id="{45C32265-A926-468A-AE4C-AFE711FB49A7}"/>
                      </a:ext>
                    </a:extLst>
                  </p:cNvPr>
                  <p:cNvSpPr/>
                  <p:nvPr/>
                </p:nvSpPr>
                <p:spPr bwMode="auto">
                  <a:xfrm>
                    <a:off x="922" y="1731"/>
                    <a:ext cx="3" cy="5"/>
                  </a:xfrm>
                  <a:custGeom>
                    <a:avLst/>
                    <a:gdLst>
                      <a:gd name="T0" fmla="*/ 1 w 5"/>
                      <a:gd name="T1" fmla="*/ 1 h 7"/>
                      <a:gd name="T2" fmla="*/ 1 w 5"/>
                      <a:gd name="T3" fmla="*/ 6 h 7"/>
                      <a:gd name="T4" fmla="*/ 2 w 5"/>
                      <a:gd name="T5" fmla="*/ 5 h 7"/>
                      <a:gd name="T6" fmla="*/ 2 w 5"/>
                      <a:gd name="T7" fmla="*/ 5 h 7"/>
                      <a:gd name="T8" fmla="*/ 1 w 5"/>
                      <a:gd name="T9" fmla="*/ 5 h 7"/>
                      <a:gd name="T10" fmla="*/ 3 w 5"/>
                      <a:gd name="T11" fmla="*/ 7 h 7"/>
                      <a:gd name="T12" fmla="*/ 4 w 5"/>
                      <a:gd name="T13" fmla="*/ 7 h 7"/>
                      <a:gd name="T14" fmla="*/ 4 w 5"/>
                      <a:gd name="T15" fmla="*/ 3 h 7"/>
                      <a:gd name="T16" fmla="*/ 2 w 5"/>
                      <a:gd name="T17" fmla="*/ 3 h 7"/>
                      <a:gd name="T18" fmla="*/ 3 w 5"/>
                      <a:gd name="T19" fmla="*/ 6 h 7"/>
                      <a:gd name="T20" fmla="*/ 4 w 5"/>
                      <a:gd name="T21" fmla="*/ 6 h 7"/>
                      <a:gd name="T22" fmla="*/ 2 w 5"/>
                      <a:gd name="T23" fmla="*/ 3 h 7"/>
                      <a:gd name="T24" fmla="*/ 1 w 5"/>
                      <a:gd name="T25" fmla="*/ 4 h 7"/>
                      <a:gd name="T26" fmla="*/ 1 w 5"/>
                      <a:gd name="T27" fmla="*/ 6 h 7"/>
                      <a:gd name="T28" fmla="*/ 2 w 5"/>
                      <a:gd name="T29" fmla="*/ 6 h 7"/>
                      <a:gd name="T30" fmla="*/ 2 w 5"/>
                      <a:gd name="T31" fmla="*/ 1 h 7"/>
                      <a:gd name="T32" fmla="*/ 1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95">
                    <a:extLst>
                      <a:ext uri="{FF2B5EF4-FFF2-40B4-BE49-F238E27FC236}">
                        <a16:creationId xmlns:a16="http://schemas.microsoft.com/office/drawing/2014/main" id="{C03D78D2-F1BD-403C-9A1C-5794238172BD}"/>
                      </a:ext>
                    </a:extLst>
                  </p:cNvPr>
                  <p:cNvSpPr/>
                  <p:nvPr/>
                </p:nvSpPr>
                <p:spPr bwMode="auto">
                  <a:xfrm>
                    <a:off x="923" y="1731"/>
                    <a:ext cx="4" cy="4"/>
                  </a:xfrm>
                  <a:custGeom>
                    <a:avLst/>
                    <a:gdLst>
                      <a:gd name="T0" fmla="*/ 1 w 6"/>
                      <a:gd name="T1" fmla="*/ 1 h 6"/>
                      <a:gd name="T2" fmla="*/ 2 w 6"/>
                      <a:gd name="T3" fmla="*/ 5 h 6"/>
                      <a:gd name="T4" fmla="*/ 4 w 6"/>
                      <a:gd name="T5" fmla="*/ 5 h 6"/>
                      <a:gd name="T6" fmla="*/ 4 w 6"/>
                      <a:gd name="T7" fmla="*/ 1 h 6"/>
                      <a:gd name="T8" fmla="*/ 2 w 6"/>
                      <a:gd name="T9" fmla="*/ 1 h 6"/>
                      <a:gd name="T10" fmla="*/ 3 w 6"/>
                      <a:gd name="T11" fmla="*/ 4 h 6"/>
                      <a:gd name="T12" fmla="*/ 5 w 6"/>
                      <a:gd name="T13" fmla="*/ 4 h 6"/>
                      <a:gd name="T14" fmla="*/ 5 w 6"/>
                      <a:gd name="T15" fmla="*/ 1 h 6"/>
                      <a:gd name="T16" fmla="*/ 3 w 6"/>
                      <a:gd name="T17" fmla="*/ 1 h 6"/>
                      <a:gd name="T18" fmla="*/ 4 w 6"/>
                      <a:gd name="T19" fmla="*/ 4 h 6"/>
                      <a:gd name="T20" fmla="*/ 6 w 6"/>
                      <a:gd name="T21" fmla="*/ 4 h 6"/>
                      <a:gd name="T22" fmla="*/ 6 w 6"/>
                      <a:gd name="T23" fmla="*/ 2 h 6"/>
                      <a:gd name="T24" fmla="*/ 4 w 6"/>
                      <a:gd name="T25" fmla="*/ 2 h 6"/>
                      <a:gd name="T26" fmla="*/ 4 w 6"/>
                      <a:gd name="T27" fmla="*/ 4 h 6"/>
                      <a:gd name="T28" fmla="*/ 6 w 6"/>
                      <a:gd name="T29" fmla="*/ 4 h 6"/>
                      <a:gd name="T30" fmla="*/ 5 w 6"/>
                      <a:gd name="T31" fmla="*/ 1 h 6"/>
                      <a:gd name="T32" fmla="*/ 3 w 6"/>
                      <a:gd name="T33" fmla="*/ 1 h 6"/>
                      <a:gd name="T34" fmla="*/ 3 w 6"/>
                      <a:gd name="T35" fmla="*/ 4 h 6"/>
                      <a:gd name="T36" fmla="*/ 5 w 6"/>
                      <a:gd name="T37" fmla="*/ 4 h 6"/>
                      <a:gd name="T38" fmla="*/ 4 w 6"/>
                      <a:gd name="T39" fmla="*/ 0 h 6"/>
                      <a:gd name="T40" fmla="*/ 2 w 6"/>
                      <a:gd name="T41" fmla="*/ 1 h 6"/>
                      <a:gd name="T42" fmla="*/ 2 w 6"/>
                      <a:gd name="T43" fmla="*/ 5 h 6"/>
                      <a:gd name="T44" fmla="*/ 4 w 6"/>
                      <a:gd name="T45" fmla="*/ 5 h 6"/>
                      <a:gd name="T46" fmla="*/ 2 w 6"/>
                      <a:gd name="T47" fmla="*/ 0 h 6"/>
                      <a:gd name="T48" fmla="*/ 1 w 6"/>
                      <a:gd name="T4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96">
                    <a:extLst>
                      <a:ext uri="{FF2B5EF4-FFF2-40B4-BE49-F238E27FC236}">
                        <a16:creationId xmlns:a16="http://schemas.microsoft.com/office/drawing/2014/main" id="{575E502F-3BFC-4033-B58A-81605CE5E9C1}"/>
                      </a:ext>
                    </a:extLst>
                  </p:cNvPr>
                  <p:cNvSpPr/>
                  <p:nvPr/>
                </p:nvSpPr>
                <p:spPr bwMode="auto">
                  <a:xfrm>
                    <a:off x="591" y="1334"/>
                    <a:ext cx="21" cy="27"/>
                  </a:xfrm>
                  <a:custGeom>
                    <a:avLst/>
                    <a:gdLst>
                      <a:gd name="T0" fmla="*/ 7 w 31"/>
                      <a:gd name="T1" fmla="*/ 16 h 41"/>
                      <a:gd name="T2" fmla="*/ 11 w 31"/>
                      <a:gd name="T3" fmla="*/ 4 h 41"/>
                      <a:gd name="T4" fmla="*/ 19 w 31"/>
                      <a:gd name="T5" fmla="*/ 3 h 41"/>
                      <a:gd name="T6" fmla="*/ 24 w 31"/>
                      <a:gd name="T7" fmla="*/ 21 h 41"/>
                      <a:gd name="T8" fmla="*/ 16 w 31"/>
                      <a:gd name="T9" fmla="*/ 40 h 41"/>
                      <a:gd name="T10" fmla="*/ 18 w 31"/>
                      <a:gd name="T11" fmla="*/ 40 h 41"/>
                      <a:gd name="T12" fmla="*/ 24 w 31"/>
                      <a:gd name="T13" fmla="*/ 23 h 41"/>
                      <a:gd name="T14" fmla="*/ 29 w 31"/>
                      <a:gd name="T15" fmla="*/ 16 h 41"/>
                      <a:gd name="T16" fmla="*/ 21 w 31"/>
                      <a:gd name="T17" fmla="*/ 2 h 41"/>
                      <a:gd name="T18" fmla="*/ 4 w 31"/>
                      <a:gd name="T19" fmla="*/ 7 h 41"/>
                      <a:gd name="T20" fmla="*/ 6 w 31"/>
                      <a:gd name="T21" fmla="*/ 18 h 41"/>
                      <a:gd name="T22" fmla="*/ 7 w 31"/>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97">
                    <a:extLst>
                      <a:ext uri="{FF2B5EF4-FFF2-40B4-BE49-F238E27FC236}">
                        <a16:creationId xmlns:a16="http://schemas.microsoft.com/office/drawing/2014/main" id="{54B4E5EC-5152-4BE7-9B17-91AEE87A8D63}"/>
                      </a:ext>
                    </a:extLst>
                  </p:cNvPr>
                  <p:cNvSpPr/>
                  <p:nvPr/>
                </p:nvSpPr>
                <p:spPr bwMode="auto">
                  <a:xfrm>
                    <a:off x="598" y="1363"/>
                    <a:ext cx="8" cy="8"/>
                  </a:xfrm>
                  <a:custGeom>
                    <a:avLst/>
                    <a:gdLst>
                      <a:gd name="T0" fmla="*/ 9 w 12"/>
                      <a:gd name="T1" fmla="*/ 1 h 11"/>
                      <a:gd name="T2" fmla="*/ 2 w 12"/>
                      <a:gd name="T3" fmla="*/ 2 h 11"/>
                      <a:gd name="T4" fmla="*/ 2 w 12"/>
                      <a:gd name="T5" fmla="*/ 7 h 11"/>
                      <a:gd name="T6" fmla="*/ 11 w 12"/>
                      <a:gd name="T7" fmla="*/ 2 h 11"/>
                      <a:gd name="T8" fmla="*/ 9 w 12"/>
                      <a:gd name="T9" fmla="*/ 3 h 11"/>
                      <a:gd name="T10" fmla="*/ 3 w 12"/>
                      <a:gd name="T11" fmla="*/ 6 h 11"/>
                      <a:gd name="T12" fmla="*/ 4 w 12"/>
                      <a:gd name="T13" fmla="*/ 3 h 11"/>
                      <a:gd name="T14" fmla="*/ 8 w 12"/>
                      <a:gd name="T15" fmla="*/ 2 h 11"/>
                      <a:gd name="T16" fmla="*/ 9 w 1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98">
                    <a:extLst>
                      <a:ext uri="{FF2B5EF4-FFF2-40B4-BE49-F238E27FC236}">
                        <a16:creationId xmlns:a16="http://schemas.microsoft.com/office/drawing/2014/main" id="{AA83F899-0E11-4834-AC73-41B57A03882E}"/>
                      </a:ext>
                    </a:extLst>
                  </p:cNvPr>
                  <p:cNvSpPr/>
                  <p:nvPr/>
                </p:nvSpPr>
                <p:spPr bwMode="auto">
                  <a:xfrm>
                    <a:off x="599" y="1365"/>
                    <a:ext cx="1" cy="2"/>
                  </a:xfrm>
                  <a:custGeom>
                    <a:avLst/>
                    <a:gdLst>
                      <a:gd name="T0" fmla="*/ 0 w 2"/>
                      <a:gd name="T1" fmla="*/ 3 h 4"/>
                      <a:gd name="T2" fmla="*/ 2 w 2"/>
                      <a:gd name="T3" fmla="*/ 0 h 4"/>
                      <a:gd name="T4" fmla="*/ 1 w 2"/>
                      <a:gd name="T5" fmla="*/ 0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99">
                    <a:extLst>
                      <a:ext uri="{FF2B5EF4-FFF2-40B4-BE49-F238E27FC236}">
                        <a16:creationId xmlns:a16="http://schemas.microsoft.com/office/drawing/2014/main" id="{40C01B77-F444-4453-870C-FA137CB736AC}"/>
                      </a:ext>
                    </a:extLst>
                  </p:cNvPr>
                  <p:cNvSpPr/>
                  <p:nvPr/>
                </p:nvSpPr>
                <p:spPr bwMode="auto">
                  <a:xfrm>
                    <a:off x="599" y="1365"/>
                    <a:ext cx="2" cy="2"/>
                  </a:xfrm>
                  <a:custGeom>
                    <a:avLst/>
                    <a:gdLst>
                      <a:gd name="T0" fmla="*/ 1 w 3"/>
                      <a:gd name="T1" fmla="*/ 4 h 4"/>
                      <a:gd name="T2" fmla="*/ 3 w 3"/>
                      <a:gd name="T3" fmla="*/ 1 h 4"/>
                      <a:gd name="T4" fmla="*/ 2 w 3"/>
                      <a:gd name="T5" fmla="*/ 0 h 4"/>
                      <a:gd name="T6" fmla="*/ 0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400">
                    <a:extLst>
                      <a:ext uri="{FF2B5EF4-FFF2-40B4-BE49-F238E27FC236}">
                        <a16:creationId xmlns:a16="http://schemas.microsoft.com/office/drawing/2014/main" id="{CFB29C61-30A9-4DEE-95F0-2752C003815B}"/>
                      </a:ext>
                    </a:extLst>
                  </p:cNvPr>
                  <p:cNvSpPr/>
                  <p:nvPr/>
                </p:nvSpPr>
                <p:spPr bwMode="auto">
                  <a:xfrm>
                    <a:off x="600"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401">
                    <a:extLst>
                      <a:ext uri="{FF2B5EF4-FFF2-40B4-BE49-F238E27FC236}">
                        <a16:creationId xmlns:a16="http://schemas.microsoft.com/office/drawing/2014/main" id="{CD736EF7-02BB-467E-9F80-F17C504C16CE}"/>
                      </a:ext>
                    </a:extLst>
                  </p:cNvPr>
                  <p:cNvSpPr/>
                  <p:nvPr/>
                </p:nvSpPr>
                <p:spPr bwMode="auto">
                  <a:xfrm>
                    <a:off x="600" y="1365"/>
                    <a:ext cx="2" cy="3"/>
                  </a:xfrm>
                  <a:custGeom>
                    <a:avLst/>
                    <a:gdLst>
                      <a:gd name="T0" fmla="*/ 0 w 3"/>
                      <a:gd name="T1" fmla="*/ 5 h 5"/>
                      <a:gd name="T2" fmla="*/ 3 w 3"/>
                      <a:gd name="T3" fmla="*/ 0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402">
                    <a:extLst>
                      <a:ext uri="{FF2B5EF4-FFF2-40B4-BE49-F238E27FC236}">
                        <a16:creationId xmlns:a16="http://schemas.microsoft.com/office/drawing/2014/main" id="{E818D950-9472-4816-9602-8FA6CEFD0E1E}"/>
                      </a:ext>
                    </a:extLst>
                  </p:cNvPr>
                  <p:cNvSpPr/>
                  <p:nvPr/>
                </p:nvSpPr>
                <p:spPr bwMode="auto">
                  <a:xfrm>
                    <a:off x="601"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403">
                    <a:extLst>
                      <a:ext uri="{FF2B5EF4-FFF2-40B4-BE49-F238E27FC236}">
                        <a16:creationId xmlns:a16="http://schemas.microsoft.com/office/drawing/2014/main" id="{71B2CD43-497C-4371-987F-42B9E98E270A}"/>
                      </a:ext>
                    </a:extLst>
                  </p:cNvPr>
                  <p:cNvSpPr/>
                  <p:nvPr/>
                </p:nvSpPr>
                <p:spPr bwMode="auto">
                  <a:xfrm>
                    <a:off x="602"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404">
                    <a:extLst>
                      <a:ext uri="{FF2B5EF4-FFF2-40B4-BE49-F238E27FC236}">
                        <a16:creationId xmlns:a16="http://schemas.microsoft.com/office/drawing/2014/main" id="{6D9C0169-1A5F-4489-B413-90BB517D041C}"/>
                      </a:ext>
                    </a:extLst>
                  </p:cNvPr>
                  <p:cNvSpPr/>
                  <p:nvPr/>
                </p:nvSpPr>
                <p:spPr bwMode="auto">
                  <a:xfrm>
                    <a:off x="602" y="1365"/>
                    <a:ext cx="2" cy="3"/>
                  </a:xfrm>
                  <a:custGeom>
                    <a:avLst/>
                    <a:gdLst>
                      <a:gd name="T0" fmla="*/ 0 w 2"/>
                      <a:gd name="T1" fmla="*/ 5 h 5"/>
                      <a:gd name="T2" fmla="*/ 2 w 2"/>
                      <a:gd name="T3" fmla="*/ 1 h 5"/>
                      <a:gd name="T4" fmla="*/ 2 w 2"/>
                      <a:gd name="T5" fmla="*/ 1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405">
                    <a:extLst>
                      <a:ext uri="{FF2B5EF4-FFF2-40B4-BE49-F238E27FC236}">
                        <a16:creationId xmlns:a16="http://schemas.microsoft.com/office/drawing/2014/main" id="{5D0CBD27-51C5-42E9-910A-0A67658EBDCA}"/>
                      </a:ext>
                    </a:extLst>
                  </p:cNvPr>
                  <p:cNvSpPr/>
                  <p:nvPr/>
                </p:nvSpPr>
                <p:spPr bwMode="auto">
                  <a:xfrm>
                    <a:off x="603" y="1365"/>
                    <a:ext cx="1" cy="2"/>
                  </a:xfrm>
                  <a:custGeom>
                    <a:avLst/>
                    <a:gdLst>
                      <a:gd name="T0" fmla="*/ 0 w 2"/>
                      <a:gd name="T1" fmla="*/ 3 h 3"/>
                      <a:gd name="T2" fmla="*/ 2 w 2"/>
                      <a:gd name="T3" fmla="*/ 0 h 3"/>
                      <a:gd name="T4" fmla="*/ 1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406">
                    <a:extLst>
                      <a:ext uri="{FF2B5EF4-FFF2-40B4-BE49-F238E27FC236}">
                        <a16:creationId xmlns:a16="http://schemas.microsoft.com/office/drawing/2014/main" id="{44EDB6AA-AF50-4890-93CE-0D16E572A170}"/>
                      </a:ext>
                    </a:extLst>
                  </p:cNvPr>
                  <p:cNvSpPr/>
                  <p:nvPr/>
                </p:nvSpPr>
                <p:spPr bwMode="auto">
                  <a:xfrm>
                    <a:off x="622" y="1736"/>
                    <a:ext cx="24" cy="24"/>
                  </a:xfrm>
                  <a:custGeom>
                    <a:avLst/>
                    <a:gdLst>
                      <a:gd name="T0" fmla="*/ 24 w 35"/>
                      <a:gd name="T1" fmla="*/ 2 h 36"/>
                      <a:gd name="T2" fmla="*/ 9 w 35"/>
                      <a:gd name="T3" fmla="*/ 6 h 36"/>
                      <a:gd name="T4" fmla="*/ 6 w 35"/>
                      <a:gd name="T5" fmla="*/ 17 h 36"/>
                      <a:gd name="T6" fmla="*/ 0 w 35"/>
                      <a:gd name="T7" fmla="*/ 35 h 36"/>
                      <a:gd name="T8" fmla="*/ 1 w 35"/>
                      <a:gd name="T9" fmla="*/ 36 h 36"/>
                      <a:gd name="T10" fmla="*/ 12 w 35"/>
                      <a:gd name="T11" fmla="*/ 35 h 36"/>
                      <a:gd name="T12" fmla="*/ 14 w 35"/>
                      <a:gd name="T13" fmla="*/ 33 h 36"/>
                      <a:gd name="T14" fmla="*/ 15 w 35"/>
                      <a:gd name="T15" fmla="*/ 31 h 36"/>
                      <a:gd name="T16" fmla="*/ 15 w 35"/>
                      <a:gd name="T17" fmla="*/ 31 h 36"/>
                      <a:gd name="T18" fmla="*/ 18 w 35"/>
                      <a:gd name="T19" fmla="*/ 36 h 36"/>
                      <a:gd name="T20" fmla="*/ 24 w 35"/>
                      <a:gd name="T21" fmla="*/ 36 h 36"/>
                      <a:gd name="T22" fmla="*/ 29 w 35"/>
                      <a:gd name="T23" fmla="*/ 36 h 36"/>
                      <a:gd name="T24" fmla="*/ 33 w 35"/>
                      <a:gd name="T25" fmla="*/ 35 h 36"/>
                      <a:gd name="T26" fmla="*/ 33 w 35"/>
                      <a:gd name="T27" fmla="*/ 36 h 36"/>
                      <a:gd name="T28" fmla="*/ 34 w 35"/>
                      <a:gd name="T29" fmla="*/ 36 h 36"/>
                      <a:gd name="T30" fmla="*/ 34 w 35"/>
                      <a:gd name="T31" fmla="*/ 35 h 36"/>
                      <a:gd name="T32" fmla="*/ 27 w 35"/>
                      <a:gd name="T33" fmla="*/ 34 h 36"/>
                      <a:gd name="T34" fmla="*/ 17 w 35"/>
                      <a:gd name="T35" fmla="*/ 32 h 36"/>
                      <a:gd name="T36" fmla="*/ 16 w 35"/>
                      <a:gd name="T37" fmla="*/ 27 h 36"/>
                      <a:gd name="T38" fmla="*/ 14 w 35"/>
                      <a:gd name="T39" fmla="*/ 27 h 36"/>
                      <a:gd name="T40" fmla="*/ 13 w 35"/>
                      <a:gd name="T41" fmla="*/ 31 h 36"/>
                      <a:gd name="T42" fmla="*/ 4 w 35"/>
                      <a:gd name="T43" fmla="*/ 35 h 36"/>
                      <a:gd name="T44" fmla="*/ 3 w 35"/>
                      <a:gd name="T45" fmla="*/ 31 h 36"/>
                      <a:gd name="T46" fmla="*/ 6 w 35"/>
                      <a:gd name="T47" fmla="*/ 22 h 36"/>
                      <a:gd name="T48" fmla="*/ 10 w 35"/>
                      <a:gd name="T49" fmla="*/ 8 h 36"/>
                      <a:gd name="T50" fmla="*/ 24 w 35"/>
                      <a:gd name="T51" fmla="*/ 3 h 36"/>
                      <a:gd name="T52" fmla="*/ 24 w 35"/>
                      <a:gd name="T5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6">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a:extLst>
                    <a:ext uri="{FF2B5EF4-FFF2-40B4-BE49-F238E27FC236}">
                      <a16:creationId xmlns:a16="http://schemas.microsoft.com/office/drawing/2014/main" id="{F1E2A7AC-AC7A-463A-B1CF-7CF1FF168451}"/>
                    </a:ext>
                  </a:extLst>
                </p:cNvPr>
                <p:cNvGrpSpPr/>
                <p:nvPr/>
              </p:nvGrpSpPr>
              <p:grpSpPr>
                <a:xfrm>
                  <a:off x="819150" y="2128838"/>
                  <a:ext cx="293688" cy="666750"/>
                  <a:chOff x="819150" y="2128838"/>
                  <a:chExt cx="293688" cy="666750"/>
                </a:xfrm>
                <a:grpFill/>
              </p:grpSpPr>
              <p:sp>
                <p:nvSpPr>
                  <p:cNvPr id="16" name="Freeform 82">
                    <a:extLst>
                      <a:ext uri="{FF2B5EF4-FFF2-40B4-BE49-F238E27FC236}">
                        <a16:creationId xmlns:a16="http://schemas.microsoft.com/office/drawing/2014/main" id="{81206B57-EC8E-440B-A488-3A8CC89468A4}"/>
                      </a:ext>
                    </a:extLst>
                  </p:cNvPr>
                  <p:cNvSpPr/>
                  <p:nvPr/>
                </p:nvSpPr>
                <p:spPr bwMode="auto">
                  <a:xfrm>
                    <a:off x="922338" y="2671763"/>
                    <a:ext cx="87313" cy="77788"/>
                  </a:xfrm>
                  <a:custGeom>
                    <a:avLst/>
                    <a:gdLst>
                      <a:gd name="T0" fmla="*/ 66 w 82"/>
                      <a:gd name="T1" fmla="*/ 4 h 73"/>
                      <a:gd name="T2" fmla="*/ 13 w 82"/>
                      <a:gd name="T3" fmla="*/ 22 h 73"/>
                      <a:gd name="T4" fmla="*/ 26 w 82"/>
                      <a:gd name="T5" fmla="*/ 66 h 73"/>
                      <a:gd name="T6" fmla="*/ 76 w 82"/>
                      <a:gd name="T7" fmla="*/ 51 h 73"/>
                      <a:gd name="T8" fmla="*/ 58 w 82"/>
                      <a:gd name="T9" fmla="*/ 3 h 73"/>
                      <a:gd name="T10" fmla="*/ 58 w 82"/>
                      <a:gd name="T11" fmla="*/ 4 h 73"/>
                      <a:gd name="T12" fmla="*/ 78 w 82"/>
                      <a:gd name="T13" fmla="*/ 31 h 73"/>
                      <a:gd name="T14" fmla="*/ 69 w 82"/>
                      <a:gd name="T15" fmla="*/ 60 h 73"/>
                      <a:gd name="T16" fmla="*/ 21 w 82"/>
                      <a:gd name="T17" fmla="*/ 62 h 73"/>
                      <a:gd name="T18" fmla="*/ 18 w 82"/>
                      <a:gd name="T19" fmla="*/ 18 h 73"/>
                      <a:gd name="T20" fmla="*/ 65 w 82"/>
                      <a:gd name="T21" fmla="*/ 6 h 73"/>
                      <a:gd name="T22" fmla="*/ 66 w 82"/>
                      <a:gd name="T2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3">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3">
                    <a:extLst>
                      <a:ext uri="{FF2B5EF4-FFF2-40B4-BE49-F238E27FC236}">
                        <a16:creationId xmlns:a16="http://schemas.microsoft.com/office/drawing/2014/main" id="{304BA123-2672-4CB5-8CDC-ED11C72548F7}"/>
                      </a:ext>
                    </a:extLst>
                  </p:cNvPr>
                  <p:cNvSpPr/>
                  <p:nvPr/>
                </p:nvSpPr>
                <p:spPr bwMode="auto">
                  <a:xfrm>
                    <a:off x="958850" y="2709863"/>
                    <a:ext cx="33338" cy="34925"/>
                  </a:xfrm>
                  <a:custGeom>
                    <a:avLst/>
                    <a:gdLst>
                      <a:gd name="T0" fmla="*/ 2 w 31"/>
                      <a:gd name="T1" fmla="*/ 29 h 33"/>
                      <a:gd name="T2" fmla="*/ 0 w 31"/>
                      <a:gd name="T3" fmla="*/ 31 h 33"/>
                      <a:gd name="T4" fmla="*/ 1 w 31"/>
                      <a:gd name="T5" fmla="*/ 32 h 33"/>
                      <a:gd name="T6" fmla="*/ 6 w 31"/>
                      <a:gd name="T7" fmla="*/ 17 h 33"/>
                      <a:gd name="T8" fmla="*/ 8 w 31"/>
                      <a:gd name="T9" fmla="*/ 9 h 33"/>
                      <a:gd name="T10" fmla="*/ 8 w 31"/>
                      <a:gd name="T11" fmla="*/ 5 h 33"/>
                      <a:gd name="T12" fmla="*/ 10 w 31"/>
                      <a:gd name="T13" fmla="*/ 3 h 33"/>
                      <a:gd name="T14" fmla="*/ 30 w 31"/>
                      <a:gd name="T15" fmla="*/ 27 h 33"/>
                      <a:gd name="T16" fmla="*/ 31 w 31"/>
                      <a:gd name="T17" fmla="*/ 26 h 33"/>
                      <a:gd name="T18" fmla="*/ 9 w 31"/>
                      <a:gd name="T19" fmla="*/ 0 h 33"/>
                      <a:gd name="T20" fmla="*/ 8 w 31"/>
                      <a:gd name="T21" fmla="*/ 0 h 33"/>
                      <a:gd name="T22" fmla="*/ 0 w 31"/>
                      <a:gd name="T23" fmla="*/ 31 h 33"/>
                      <a:gd name="T24" fmla="*/ 1 w 31"/>
                      <a:gd name="T25" fmla="*/ 32 h 33"/>
                      <a:gd name="T26" fmla="*/ 3 w 31"/>
                      <a:gd name="T27" fmla="*/ 30 h 33"/>
                      <a:gd name="T28" fmla="*/ 2 w 31"/>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3">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4">
                    <a:extLst>
                      <a:ext uri="{FF2B5EF4-FFF2-40B4-BE49-F238E27FC236}">
                        <a16:creationId xmlns:a16="http://schemas.microsoft.com/office/drawing/2014/main" id="{A6526DE0-4714-4BDC-A8E9-B01DC90292D9}"/>
                      </a:ext>
                    </a:extLst>
                  </p:cNvPr>
                  <p:cNvSpPr/>
                  <p:nvPr/>
                </p:nvSpPr>
                <p:spPr bwMode="auto">
                  <a:xfrm>
                    <a:off x="962025" y="2713038"/>
                    <a:ext cx="28575" cy="33338"/>
                  </a:xfrm>
                  <a:custGeom>
                    <a:avLst/>
                    <a:gdLst>
                      <a:gd name="T0" fmla="*/ 4 w 28"/>
                      <a:gd name="T1" fmla="*/ 26 h 32"/>
                      <a:gd name="T2" fmla="*/ 5 w 28"/>
                      <a:gd name="T3" fmla="*/ 19 h 32"/>
                      <a:gd name="T4" fmla="*/ 9 w 28"/>
                      <a:gd name="T5" fmla="*/ 26 h 32"/>
                      <a:gd name="T6" fmla="*/ 13 w 28"/>
                      <a:gd name="T7" fmla="*/ 27 h 32"/>
                      <a:gd name="T8" fmla="*/ 16 w 28"/>
                      <a:gd name="T9" fmla="*/ 28 h 32"/>
                      <a:gd name="T10" fmla="*/ 22 w 28"/>
                      <a:gd name="T11" fmla="*/ 27 h 32"/>
                      <a:gd name="T12" fmla="*/ 14 w 28"/>
                      <a:gd name="T13" fmla="*/ 14 h 32"/>
                      <a:gd name="T14" fmla="*/ 22 w 28"/>
                      <a:gd name="T15" fmla="*/ 15 h 32"/>
                      <a:gd name="T16" fmla="*/ 9 w 28"/>
                      <a:gd name="T17" fmla="*/ 8 h 32"/>
                      <a:gd name="T18" fmla="*/ 11 w 28"/>
                      <a:gd name="T19" fmla="*/ 5 h 32"/>
                      <a:gd name="T20" fmla="*/ 10 w 28"/>
                      <a:gd name="T21" fmla="*/ 16 h 32"/>
                      <a:gd name="T22" fmla="*/ 9 w 28"/>
                      <a:gd name="T23" fmla="*/ 14 h 32"/>
                      <a:gd name="T24" fmla="*/ 10 w 28"/>
                      <a:gd name="T25" fmla="*/ 27 h 32"/>
                      <a:gd name="T26" fmla="*/ 8 w 28"/>
                      <a:gd name="T27" fmla="*/ 30 h 32"/>
                      <a:gd name="T28" fmla="*/ 12 w 28"/>
                      <a:gd name="T29" fmla="*/ 28 h 32"/>
                      <a:gd name="T30" fmla="*/ 17 w 28"/>
                      <a:gd name="T31" fmla="*/ 28 h 32"/>
                      <a:gd name="T32" fmla="*/ 22 w 28"/>
                      <a:gd name="T33" fmla="*/ 26 h 32"/>
                      <a:gd name="T34" fmla="*/ 19 w 28"/>
                      <a:gd name="T35" fmla="*/ 21 h 32"/>
                      <a:gd name="T36" fmla="*/ 24 w 28"/>
                      <a:gd name="T37" fmla="*/ 24 h 32"/>
                      <a:gd name="T38" fmla="*/ 20 w 28"/>
                      <a:gd name="T39" fmla="*/ 26 h 32"/>
                      <a:gd name="T40" fmla="*/ 6 w 28"/>
                      <a:gd name="T41" fmla="*/ 22 h 32"/>
                      <a:gd name="T42" fmla="*/ 8 w 28"/>
                      <a:gd name="T43" fmla="*/ 22 h 32"/>
                      <a:gd name="T44" fmla="*/ 1 w 28"/>
                      <a:gd name="T45" fmla="*/ 31 h 32"/>
                      <a:gd name="T46" fmla="*/ 8 w 28"/>
                      <a:gd name="T47" fmla="*/ 24 h 32"/>
                      <a:gd name="T48" fmla="*/ 22 w 28"/>
                      <a:gd name="T49" fmla="*/ 25 h 32"/>
                      <a:gd name="T50" fmla="*/ 25 w 28"/>
                      <a:gd name="T51" fmla="*/ 25 h 32"/>
                      <a:gd name="T52" fmla="*/ 26 w 28"/>
                      <a:gd name="T53" fmla="*/ 23 h 32"/>
                      <a:gd name="T54" fmla="*/ 14 w 28"/>
                      <a:gd name="T55" fmla="*/ 23 h 32"/>
                      <a:gd name="T56" fmla="*/ 14 w 28"/>
                      <a:gd name="T57" fmla="*/ 26 h 32"/>
                      <a:gd name="T58" fmla="*/ 17 w 28"/>
                      <a:gd name="T59" fmla="*/ 25 h 32"/>
                      <a:gd name="T60" fmla="*/ 21 w 28"/>
                      <a:gd name="T61" fmla="*/ 24 h 32"/>
                      <a:gd name="T62" fmla="*/ 14 w 28"/>
                      <a:gd name="T63" fmla="*/ 26 h 32"/>
                      <a:gd name="T64" fmla="*/ 15 w 28"/>
                      <a:gd name="T65" fmla="*/ 23 h 32"/>
                      <a:gd name="T66" fmla="*/ 28 w 28"/>
                      <a:gd name="T67" fmla="*/ 23 h 32"/>
                      <a:gd name="T68" fmla="*/ 26 w 28"/>
                      <a:gd name="T69" fmla="*/ 26 h 32"/>
                      <a:gd name="T70" fmla="*/ 20 w 28"/>
                      <a:gd name="T71" fmla="*/ 21 h 32"/>
                      <a:gd name="T72" fmla="*/ 6 w 28"/>
                      <a:gd name="T73" fmla="*/ 25 h 32"/>
                      <a:gd name="T74" fmla="*/ 1 w 28"/>
                      <a:gd name="T75" fmla="*/ 25 h 32"/>
                      <a:gd name="T76" fmla="*/ 7 w 28"/>
                      <a:gd name="T77" fmla="*/ 20 h 32"/>
                      <a:gd name="T78" fmla="*/ 9 w 28"/>
                      <a:gd name="T79" fmla="*/ 31 h 32"/>
                      <a:gd name="T80" fmla="*/ 25 w 28"/>
                      <a:gd name="T81" fmla="*/ 26 h 32"/>
                      <a:gd name="T82" fmla="*/ 19 w 28"/>
                      <a:gd name="T83" fmla="*/ 28 h 32"/>
                      <a:gd name="T84" fmla="*/ 17 w 28"/>
                      <a:gd name="T85" fmla="*/ 26 h 32"/>
                      <a:gd name="T86" fmla="*/ 13 w 28"/>
                      <a:gd name="T87" fmla="*/ 28 h 32"/>
                      <a:gd name="T88" fmla="*/ 6 w 28"/>
                      <a:gd name="T89" fmla="*/ 28 h 32"/>
                      <a:gd name="T90" fmla="*/ 4 w 28"/>
                      <a:gd name="T91" fmla="*/ 28 h 32"/>
                      <a:gd name="T92" fmla="*/ 2 w 28"/>
                      <a:gd name="T93" fmla="*/ 29 h 32"/>
                      <a:gd name="T94" fmla="*/ 4 w 28"/>
                      <a:gd name="T95" fmla="*/ 27 h 32"/>
                      <a:gd name="T96" fmla="*/ 9 w 28"/>
                      <a:gd name="T97" fmla="*/ 25 h 32"/>
                      <a:gd name="T98" fmla="*/ 8 w 28"/>
                      <a:gd name="T99" fmla="*/ 5 h 32"/>
                      <a:gd name="T100" fmla="*/ 9 w 28"/>
                      <a:gd name="T101" fmla="*/ 6 h 32"/>
                      <a:gd name="T102" fmla="*/ 19 w 28"/>
                      <a:gd name="T103" fmla="*/ 16 h 32"/>
                      <a:gd name="T104" fmla="*/ 14 w 28"/>
                      <a:gd name="T105" fmla="*/ 11 h 32"/>
                      <a:gd name="T106" fmla="*/ 18 w 28"/>
                      <a:gd name="T107" fmla="*/ 19 h 32"/>
                      <a:gd name="T108" fmla="*/ 19 w 28"/>
                      <a:gd name="T109" fmla="*/ 17 h 32"/>
                      <a:gd name="T110" fmla="*/ 15 w 28"/>
                      <a:gd name="T111" fmla="*/ 14 h 32"/>
                      <a:gd name="T112" fmla="*/ 13 w 28"/>
                      <a:gd name="T113" fmla="*/ 13 h 32"/>
                      <a:gd name="T114" fmla="*/ 10 w 28"/>
                      <a:gd name="T115" fmla="*/ 6 h 32"/>
                      <a:gd name="T116" fmla="*/ 7 w 28"/>
                      <a:gd name="T117" fmla="*/ 1 h 32"/>
                      <a:gd name="T118" fmla="*/ 6 w 28"/>
                      <a:gd name="T1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2">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5">
                    <a:extLst>
                      <a:ext uri="{FF2B5EF4-FFF2-40B4-BE49-F238E27FC236}">
                        <a16:creationId xmlns:a16="http://schemas.microsoft.com/office/drawing/2014/main" id="{5DD66796-AD16-461E-A32B-3403B19FF35B}"/>
                      </a:ext>
                    </a:extLst>
                  </p:cNvPr>
                  <p:cNvSpPr/>
                  <p:nvPr/>
                </p:nvSpPr>
                <p:spPr bwMode="auto">
                  <a:xfrm>
                    <a:off x="933450" y="2185988"/>
                    <a:ext cx="28575" cy="34925"/>
                  </a:xfrm>
                  <a:custGeom>
                    <a:avLst/>
                    <a:gdLst>
                      <a:gd name="T0" fmla="*/ 23 w 26"/>
                      <a:gd name="T1" fmla="*/ 6 h 32"/>
                      <a:gd name="T2" fmla="*/ 7 w 26"/>
                      <a:gd name="T3" fmla="*/ 8 h 32"/>
                      <a:gd name="T4" fmla="*/ 13 w 26"/>
                      <a:gd name="T5" fmla="*/ 14 h 32"/>
                      <a:gd name="T6" fmla="*/ 22 w 26"/>
                      <a:gd name="T7" fmla="*/ 22 h 32"/>
                      <a:gd name="T8" fmla="*/ 11 w 26"/>
                      <a:gd name="T9" fmla="*/ 28 h 32"/>
                      <a:gd name="T10" fmla="*/ 4 w 26"/>
                      <a:gd name="T11" fmla="*/ 24 h 32"/>
                      <a:gd name="T12" fmla="*/ 6 w 26"/>
                      <a:gd name="T13" fmla="*/ 15 h 32"/>
                      <a:gd name="T14" fmla="*/ 5 w 26"/>
                      <a:gd name="T15" fmla="*/ 14 h 32"/>
                      <a:gd name="T16" fmla="*/ 6 w 26"/>
                      <a:gd name="T17" fmla="*/ 27 h 32"/>
                      <a:gd name="T18" fmla="*/ 21 w 26"/>
                      <a:gd name="T19" fmla="*/ 29 h 32"/>
                      <a:gd name="T20" fmla="*/ 20 w 26"/>
                      <a:gd name="T21" fmla="*/ 17 h 32"/>
                      <a:gd name="T22" fmla="*/ 10 w 26"/>
                      <a:gd name="T23" fmla="*/ 10 h 32"/>
                      <a:gd name="T24" fmla="*/ 13 w 26"/>
                      <a:gd name="T25" fmla="*/ 3 h 32"/>
                      <a:gd name="T26" fmla="*/ 22 w 26"/>
                      <a:gd name="T27" fmla="*/ 6 h 32"/>
                      <a:gd name="T28" fmla="*/ 23 w 26"/>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6">
                    <a:extLst>
                      <a:ext uri="{FF2B5EF4-FFF2-40B4-BE49-F238E27FC236}">
                        <a16:creationId xmlns:a16="http://schemas.microsoft.com/office/drawing/2014/main" id="{5AF0AB23-F60A-4861-93FC-9FE694199E85}"/>
                      </a:ext>
                    </a:extLst>
                  </p:cNvPr>
                  <p:cNvSpPr/>
                  <p:nvPr/>
                </p:nvSpPr>
                <p:spPr bwMode="auto">
                  <a:xfrm>
                    <a:off x="955675" y="2198688"/>
                    <a:ext cx="15875" cy="20638"/>
                  </a:xfrm>
                  <a:custGeom>
                    <a:avLst/>
                    <a:gdLst>
                      <a:gd name="T0" fmla="*/ 4 w 14"/>
                      <a:gd name="T1" fmla="*/ 7 h 19"/>
                      <a:gd name="T2" fmla="*/ 4 w 14"/>
                      <a:gd name="T3" fmla="*/ 2 h 19"/>
                      <a:gd name="T4" fmla="*/ 2 w 14"/>
                      <a:gd name="T5" fmla="*/ 2 h 19"/>
                      <a:gd name="T6" fmla="*/ 7 w 14"/>
                      <a:gd name="T7" fmla="*/ 19 h 19"/>
                      <a:gd name="T8" fmla="*/ 11 w 14"/>
                      <a:gd name="T9" fmla="*/ 1 h 19"/>
                      <a:gd name="T10" fmla="*/ 10 w 14"/>
                      <a:gd name="T11" fmla="*/ 1 h 19"/>
                      <a:gd name="T12" fmla="*/ 7 w 14"/>
                      <a:gd name="T13" fmla="*/ 17 h 19"/>
                      <a:gd name="T14" fmla="*/ 4 w 14"/>
                      <a:gd name="T15" fmla="*/ 2 h 19"/>
                      <a:gd name="T16" fmla="*/ 2 w 14"/>
                      <a:gd name="T17" fmla="*/ 2 h 19"/>
                      <a:gd name="T18" fmla="*/ 3 w 14"/>
                      <a:gd name="T19" fmla="*/ 7 h 19"/>
                      <a:gd name="T20" fmla="*/ 4 w 14"/>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7">
                    <a:extLst>
                      <a:ext uri="{FF2B5EF4-FFF2-40B4-BE49-F238E27FC236}">
                        <a16:creationId xmlns:a16="http://schemas.microsoft.com/office/drawing/2014/main" id="{3DC6A14A-3179-402E-90C1-99C2884BF5B5}"/>
                      </a:ext>
                    </a:extLst>
                  </p:cNvPr>
                  <p:cNvSpPr/>
                  <p:nvPr/>
                </p:nvSpPr>
                <p:spPr bwMode="auto">
                  <a:xfrm>
                    <a:off x="965200" y="2197101"/>
                    <a:ext cx="15875" cy="22225"/>
                  </a:xfrm>
                  <a:custGeom>
                    <a:avLst/>
                    <a:gdLst>
                      <a:gd name="T0" fmla="*/ 14 w 14"/>
                      <a:gd name="T1" fmla="*/ 8 h 20"/>
                      <a:gd name="T2" fmla="*/ 1 w 14"/>
                      <a:gd name="T3" fmla="*/ 9 h 20"/>
                      <a:gd name="T4" fmla="*/ 3 w 14"/>
                      <a:gd name="T5" fmla="*/ 18 h 20"/>
                      <a:gd name="T6" fmla="*/ 11 w 14"/>
                      <a:gd name="T7" fmla="*/ 16 h 20"/>
                      <a:gd name="T8" fmla="*/ 10 w 14"/>
                      <a:gd name="T9" fmla="*/ 15 h 20"/>
                      <a:gd name="T10" fmla="*/ 3 w 14"/>
                      <a:gd name="T11" fmla="*/ 16 h 20"/>
                      <a:gd name="T12" fmla="*/ 3 w 14"/>
                      <a:gd name="T13" fmla="*/ 8 h 20"/>
                      <a:gd name="T14" fmla="*/ 12 w 14"/>
                      <a:gd name="T15" fmla="*/ 8 h 20"/>
                      <a:gd name="T16" fmla="*/ 14 w 14"/>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8">
                    <a:extLst>
                      <a:ext uri="{FF2B5EF4-FFF2-40B4-BE49-F238E27FC236}">
                        <a16:creationId xmlns:a16="http://schemas.microsoft.com/office/drawing/2014/main" id="{2D9E2D41-70C4-47BF-B7B2-068C010E8617}"/>
                      </a:ext>
                    </a:extLst>
                  </p:cNvPr>
                  <p:cNvSpPr/>
                  <p:nvPr/>
                </p:nvSpPr>
                <p:spPr bwMode="auto">
                  <a:xfrm>
                    <a:off x="977900" y="2195513"/>
                    <a:ext cx="12700" cy="25400"/>
                  </a:xfrm>
                  <a:custGeom>
                    <a:avLst/>
                    <a:gdLst>
                      <a:gd name="T0" fmla="*/ 12 w 13"/>
                      <a:gd name="T1" fmla="*/ 7 h 24"/>
                      <a:gd name="T2" fmla="*/ 1 w 13"/>
                      <a:gd name="T3" fmla="*/ 13 h 24"/>
                      <a:gd name="T4" fmla="*/ 12 w 13"/>
                      <a:gd name="T5" fmla="*/ 16 h 24"/>
                      <a:gd name="T6" fmla="*/ 10 w 13"/>
                      <a:gd name="T7" fmla="*/ 16 h 24"/>
                      <a:gd name="T8" fmla="*/ 2 w 13"/>
                      <a:gd name="T9" fmla="*/ 12 h 24"/>
                      <a:gd name="T10" fmla="*/ 11 w 13"/>
                      <a:gd name="T11" fmla="*/ 7 h 24"/>
                      <a:gd name="T12" fmla="*/ 12 w 13"/>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9">
                    <a:extLst>
                      <a:ext uri="{FF2B5EF4-FFF2-40B4-BE49-F238E27FC236}">
                        <a16:creationId xmlns:a16="http://schemas.microsoft.com/office/drawing/2014/main" id="{7E5526D7-8B18-47ED-A334-EA458DA8F5C3}"/>
                      </a:ext>
                    </a:extLst>
                  </p:cNvPr>
                  <p:cNvSpPr/>
                  <p:nvPr/>
                </p:nvSpPr>
                <p:spPr bwMode="auto">
                  <a:xfrm>
                    <a:off x="989013" y="2197101"/>
                    <a:ext cx="15875" cy="19050"/>
                  </a:xfrm>
                  <a:custGeom>
                    <a:avLst/>
                    <a:gdLst>
                      <a:gd name="T0" fmla="*/ 4 w 15"/>
                      <a:gd name="T1" fmla="*/ 10 h 17"/>
                      <a:gd name="T2" fmla="*/ 13 w 15"/>
                      <a:gd name="T3" fmla="*/ 7 h 17"/>
                      <a:gd name="T4" fmla="*/ 13 w 15"/>
                      <a:gd name="T5" fmla="*/ 6 h 17"/>
                      <a:gd name="T6" fmla="*/ 0 w 15"/>
                      <a:gd name="T7" fmla="*/ 12 h 17"/>
                      <a:gd name="T8" fmla="*/ 5 w 15"/>
                      <a:gd name="T9" fmla="*/ 17 h 17"/>
                      <a:gd name="T10" fmla="*/ 14 w 15"/>
                      <a:gd name="T11" fmla="*/ 11 h 17"/>
                      <a:gd name="T12" fmla="*/ 13 w 15"/>
                      <a:gd name="T13" fmla="*/ 10 h 17"/>
                      <a:gd name="T14" fmla="*/ 6 w 15"/>
                      <a:gd name="T15" fmla="*/ 15 h 17"/>
                      <a:gd name="T16" fmla="*/ 2 w 15"/>
                      <a:gd name="T17" fmla="*/ 8 h 17"/>
                      <a:gd name="T18" fmla="*/ 10 w 15"/>
                      <a:gd name="T19" fmla="*/ 6 h 17"/>
                      <a:gd name="T20" fmla="*/ 7 w 15"/>
                      <a:gd name="T21" fmla="*/ 8 h 17"/>
                      <a:gd name="T22" fmla="*/ 3 w 15"/>
                      <a:gd name="T23" fmla="*/ 9 h 17"/>
                      <a:gd name="T24" fmla="*/ 4 w 15"/>
                      <a:gd name="T2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0">
                    <a:extLst>
                      <a:ext uri="{FF2B5EF4-FFF2-40B4-BE49-F238E27FC236}">
                        <a16:creationId xmlns:a16="http://schemas.microsoft.com/office/drawing/2014/main" id="{A6102BA3-C52E-4596-B93A-3342D56382D2}"/>
                      </a:ext>
                    </a:extLst>
                  </p:cNvPr>
                  <p:cNvSpPr/>
                  <p:nvPr/>
                </p:nvSpPr>
                <p:spPr bwMode="auto">
                  <a:xfrm>
                    <a:off x="1000125" y="2198688"/>
                    <a:ext cx="14288" cy="14288"/>
                  </a:xfrm>
                  <a:custGeom>
                    <a:avLst/>
                    <a:gdLst>
                      <a:gd name="T0" fmla="*/ 12 w 13"/>
                      <a:gd name="T1" fmla="*/ 3 h 14"/>
                      <a:gd name="T2" fmla="*/ 8 w 13"/>
                      <a:gd name="T3" fmla="*/ 1 h 14"/>
                      <a:gd name="T4" fmla="*/ 4 w 13"/>
                      <a:gd name="T5" fmla="*/ 3 h 14"/>
                      <a:gd name="T6" fmla="*/ 5 w 13"/>
                      <a:gd name="T7" fmla="*/ 6 h 14"/>
                      <a:gd name="T8" fmla="*/ 6 w 13"/>
                      <a:gd name="T9" fmla="*/ 9 h 14"/>
                      <a:gd name="T10" fmla="*/ 6 w 13"/>
                      <a:gd name="T11" fmla="*/ 11 h 14"/>
                      <a:gd name="T12" fmla="*/ 2 w 13"/>
                      <a:gd name="T13" fmla="*/ 12 h 14"/>
                      <a:gd name="T14" fmla="*/ 1 w 13"/>
                      <a:gd name="T15" fmla="*/ 13 h 14"/>
                      <a:gd name="T16" fmla="*/ 8 w 13"/>
                      <a:gd name="T17" fmla="*/ 9 h 14"/>
                      <a:gd name="T18" fmla="*/ 7 w 13"/>
                      <a:gd name="T19" fmla="*/ 8 h 14"/>
                      <a:gd name="T20" fmla="*/ 6 w 13"/>
                      <a:gd name="T21" fmla="*/ 5 h 14"/>
                      <a:gd name="T22" fmla="*/ 6 w 13"/>
                      <a:gd name="T23" fmla="*/ 2 h 14"/>
                      <a:gd name="T24" fmla="*/ 11 w 13"/>
                      <a:gd name="T25" fmla="*/ 4 h 14"/>
                      <a:gd name="T26" fmla="*/ 12 w 13"/>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1">
                    <a:extLst>
                      <a:ext uri="{FF2B5EF4-FFF2-40B4-BE49-F238E27FC236}">
                        <a16:creationId xmlns:a16="http://schemas.microsoft.com/office/drawing/2014/main" id="{8FA4703F-BD41-416A-8370-642350223DC3}"/>
                      </a:ext>
                    </a:extLst>
                  </p:cNvPr>
                  <p:cNvSpPr/>
                  <p:nvPr/>
                </p:nvSpPr>
                <p:spPr bwMode="auto">
                  <a:xfrm>
                    <a:off x="1009650" y="2195513"/>
                    <a:ext cx="14288" cy="20638"/>
                  </a:xfrm>
                  <a:custGeom>
                    <a:avLst/>
                    <a:gdLst>
                      <a:gd name="T0" fmla="*/ 12 w 13"/>
                      <a:gd name="T1" fmla="*/ 1 h 19"/>
                      <a:gd name="T2" fmla="*/ 7 w 13"/>
                      <a:gd name="T3" fmla="*/ 1 h 19"/>
                      <a:gd name="T4" fmla="*/ 5 w 13"/>
                      <a:gd name="T5" fmla="*/ 5 h 19"/>
                      <a:gd name="T6" fmla="*/ 6 w 13"/>
                      <a:gd name="T7" fmla="*/ 7 h 19"/>
                      <a:gd name="T8" fmla="*/ 9 w 13"/>
                      <a:gd name="T9" fmla="*/ 11 h 19"/>
                      <a:gd name="T10" fmla="*/ 1 w 13"/>
                      <a:gd name="T11" fmla="*/ 16 h 19"/>
                      <a:gd name="T12" fmla="*/ 0 w 13"/>
                      <a:gd name="T13" fmla="*/ 17 h 19"/>
                      <a:gd name="T14" fmla="*/ 11 w 13"/>
                      <a:gd name="T15" fmla="*/ 12 h 19"/>
                      <a:gd name="T16" fmla="*/ 9 w 13"/>
                      <a:gd name="T17" fmla="*/ 8 h 19"/>
                      <a:gd name="T18" fmla="*/ 8 w 13"/>
                      <a:gd name="T19" fmla="*/ 6 h 19"/>
                      <a:gd name="T20" fmla="*/ 11 w 13"/>
                      <a:gd name="T21" fmla="*/ 2 h 19"/>
                      <a:gd name="T22" fmla="*/ 12 w 13"/>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a:extLst>
                      <a:ext uri="{FF2B5EF4-FFF2-40B4-BE49-F238E27FC236}">
                        <a16:creationId xmlns:a16="http://schemas.microsoft.com/office/drawing/2014/main" id="{58E3D35B-027C-4F40-9608-CB937B9B36E7}"/>
                      </a:ext>
                    </a:extLst>
                  </p:cNvPr>
                  <p:cNvSpPr/>
                  <p:nvPr/>
                </p:nvSpPr>
                <p:spPr bwMode="auto">
                  <a:xfrm>
                    <a:off x="1068388" y="2146301"/>
                    <a:ext cx="36513" cy="39688"/>
                  </a:xfrm>
                  <a:custGeom>
                    <a:avLst/>
                    <a:gdLst>
                      <a:gd name="T0" fmla="*/ 3 w 35"/>
                      <a:gd name="T1" fmla="*/ 17 h 37"/>
                      <a:gd name="T2" fmla="*/ 6 w 35"/>
                      <a:gd name="T3" fmla="*/ 13 h 37"/>
                      <a:gd name="T4" fmla="*/ 5 w 35"/>
                      <a:gd name="T5" fmla="*/ 26 h 37"/>
                      <a:gd name="T6" fmla="*/ 5 w 35"/>
                      <a:gd name="T7" fmla="*/ 30 h 37"/>
                      <a:gd name="T8" fmla="*/ 11 w 35"/>
                      <a:gd name="T9" fmla="*/ 12 h 37"/>
                      <a:gd name="T10" fmla="*/ 10 w 35"/>
                      <a:gd name="T11" fmla="*/ 32 h 37"/>
                      <a:gd name="T12" fmla="*/ 11 w 35"/>
                      <a:gd name="T13" fmla="*/ 35 h 37"/>
                      <a:gd name="T14" fmla="*/ 17 w 35"/>
                      <a:gd name="T15" fmla="*/ 13 h 37"/>
                      <a:gd name="T16" fmla="*/ 15 w 35"/>
                      <a:gd name="T17" fmla="*/ 33 h 37"/>
                      <a:gd name="T18" fmla="*/ 19 w 35"/>
                      <a:gd name="T19" fmla="*/ 14 h 37"/>
                      <a:gd name="T20" fmla="*/ 17 w 35"/>
                      <a:gd name="T21" fmla="*/ 28 h 37"/>
                      <a:gd name="T22" fmla="*/ 15 w 35"/>
                      <a:gd name="T23" fmla="*/ 36 h 37"/>
                      <a:gd name="T24" fmla="*/ 17 w 35"/>
                      <a:gd name="T25" fmla="*/ 33 h 37"/>
                      <a:gd name="T26" fmla="*/ 19 w 35"/>
                      <a:gd name="T27" fmla="*/ 10 h 37"/>
                      <a:gd name="T28" fmla="*/ 21 w 35"/>
                      <a:gd name="T29" fmla="*/ 7 h 37"/>
                      <a:gd name="T30" fmla="*/ 21 w 35"/>
                      <a:gd name="T31" fmla="*/ 15 h 37"/>
                      <a:gd name="T32" fmla="*/ 21 w 35"/>
                      <a:gd name="T33" fmla="*/ 20 h 37"/>
                      <a:gd name="T34" fmla="*/ 25 w 35"/>
                      <a:gd name="T35" fmla="*/ 7 h 37"/>
                      <a:gd name="T36" fmla="*/ 25 w 35"/>
                      <a:gd name="T37" fmla="*/ 19 h 37"/>
                      <a:gd name="T38" fmla="*/ 25 w 35"/>
                      <a:gd name="T39" fmla="*/ 21 h 37"/>
                      <a:gd name="T40" fmla="*/ 30 w 35"/>
                      <a:gd name="T41" fmla="*/ 6 h 37"/>
                      <a:gd name="T42" fmla="*/ 31 w 35"/>
                      <a:gd name="T43" fmla="*/ 14 h 37"/>
                      <a:gd name="T44" fmla="*/ 34 w 35"/>
                      <a:gd name="T45" fmla="*/ 5 h 37"/>
                      <a:gd name="T46" fmla="*/ 31 w 35"/>
                      <a:gd name="T47" fmla="*/ 18 h 37"/>
                      <a:gd name="T48" fmla="*/ 26 w 35"/>
                      <a:gd name="T49" fmla="*/ 16 h 37"/>
                      <a:gd name="T50" fmla="*/ 28 w 35"/>
                      <a:gd name="T51" fmla="*/ 5 h 37"/>
                      <a:gd name="T52" fmla="*/ 25 w 35"/>
                      <a:gd name="T53" fmla="*/ 12 h 37"/>
                      <a:gd name="T54" fmla="*/ 21 w 35"/>
                      <a:gd name="T55" fmla="*/ 20 h 37"/>
                      <a:gd name="T56" fmla="*/ 22 w 35"/>
                      <a:gd name="T57" fmla="*/ 6 h 37"/>
                      <a:gd name="T58" fmla="*/ 21 w 35"/>
                      <a:gd name="T59" fmla="*/ 5 h 37"/>
                      <a:gd name="T60" fmla="*/ 20 w 35"/>
                      <a:gd name="T61" fmla="*/ 13 h 37"/>
                      <a:gd name="T62" fmla="*/ 16 w 35"/>
                      <a:gd name="T63" fmla="*/ 34 h 37"/>
                      <a:gd name="T64" fmla="*/ 17 w 35"/>
                      <a:gd name="T65" fmla="*/ 36 h 37"/>
                      <a:gd name="T66" fmla="*/ 16 w 35"/>
                      <a:gd name="T67" fmla="*/ 31 h 37"/>
                      <a:gd name="T68" fmla="*/ 19 w 35"/>
                      <a:gd name="T69" fmla="*/ 8 h 37"/>
                      <a:gd name="T70" fmla="*/ 18 w 35"/>
                      <a:gd name="T71" fmla="*/ 10 h 37"/>
                      <a:gd name="T72" fmla="*/ 12 w 35"/>
                      <a:gd name="T73" fmla="*/ 33 h 37"/>
                      <a:gd name="T74" fmla="*/ 14 w 35"/>
                      <a:gd name="T75" fmla="*/ 8 h 37"/>
                      <a:gd name="T76" fmla="*/ 11 w 35"/>
                      <a:gd name="T77" fmla="*/ 20 h 37"/>
                      <a:gd name="T78" fmla="*/ 8 w 35"/>
                      <a:gd name="T79" fmla="*/ 24 h 37"/>
                      <a:gd name="T80" fmla="*/ 8 w 35"/>
                      <a:gd name="T81" fmla="*/ 13 h 37"/>
                      <a:gd name="T82" fmla="*/ 7 w 35"/>
                      <a:gd name="T83" fmla="*/ 11 h 37"/>
                      <a:gd name="T84" fmla="*/ 2 w 35"/>
                      <a:gd name="T85" fmla="*/ 26 h 37"/>
                      <a:gd name="T86" fmla="*/ 0 w 35"/>
                      <a:gd name="T8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7">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a:extLst>
                      <a:ext uri="{FF2B5EF4-FFF2-40B4-BE49-F238E27FC236}">
                        <a16:creationId xmlns:a16="http://schemas.microsoft.com/office/drawing/2014/main" id="{83C76BB8-FBF5-4111-9D29-77647837B9C0}"/>
                      </a:ext>
                    </a:extLst>
                  </p:cNvPr>
                  <p:cNvSpPr/>
                  <p:nvPr/>
                </p:nvSpPr>
                <p:spPr bwMode="auto">
                  <a:xfrm>
                    <a:off x="1085850" y="2182813"/>
                    <a:ext cx="6350" cy="3175"/>
                  </a:xfrm>
                  <a:custGeom>
                    <a:avLst/>
                    <a:gdLst>
                      <a:gd name="T0" fmla="*/ 1 w 6"/>
                      <a:gd name="T1" fmla="*/ 1 h 4"/>
                      <a:gd name="T2" fmla="*/ 1 w 6"/>
                      <a:gd name="T3" fmla="*/ 4 h 4"/>
                      <a:gd name="T4" fmla="*/ 2 w 6"/>
                      <a:gd name="T5" fmla="*/ 4 h 4"/>
                      <a:gd name="T6" fmla="*/ 4 w 6"/>
                      <a:gd name="T7" fmla="*/ 2 h 4"/>
                      <a:gd name="T8" fmla="*/ 5 w 6"/>
                      <a:gd name="T9" fmla="*/ 1 h 4"/>
                      <a:gd name="T10" fmla="*/ 5 w 6"/>
                      <a:gd name="T11" fmla="*/ 0 h 4"/>
                      <a:gd name="T12" fmla="*/ 2 w 6"/>
                      <a:gd name="T13" fmla="*/ 1 h 4"/>
                      <a:gd name="T14" fmla="*/ 1 w 6"/>
                      <a:gd name="T15" fmla="*/ 3 h 4"/>
                      <a:gd name="T16" fmla="*/ 2 w 6"/>
                      <a:gd name="T17" fmla="*/ 3 h 4"/>
                      <a:gd name="T18" fmla="*/ 2 w 6"/>
                      <a:gd name="T19" fmla="*/ 1 h 4"/>
                      <a:gd name="T20" fmla="*/ 1 w 6"/>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0">
                    <a:extLst>
                      <a:ext uri="{FF2B5EF4-FFF2-40B4-BE49-F238E27FC236}">
                        <a16:creationId xmlns:a16="http://schemas.microsoft.com/office/drawing/2014/main" id="{2F73C403-A788-4FF8-8068-35DF5F53C484}"/>
                      </a:ext>
                    </a:extLst>
                  </p:cNvPr>
                  <p:cNvSpPr/>
                  <p:nvPr/>
                </p:nvSpPr>
                <p:spPr bwMode="auto">
                  <a:xfrm>
                    <a:off x="1066800" y="2141538"/>
                    <a:ext cx="46038" cy="42863"/>
                  </a:xfrm>
                  <a:custGeom>
                    <a:avLst/>
                    <a:gdLst>
                      <a:gd name="T0" fmla="*/ 20 w 44"/>
                      <a:gd name="T1" fmla="*/ 29 h 40"/>
                      <a:gd name="T2" fmla="*/ 26 w 44"/>
                      <a:gd name="T3" fmla="*/ 25 h 40"/>
                      <a:gd name="T4" fmla="*/ 22 w 44"/>
                      <a:gd name="T5" fmla="*/ 28 h 40"/>
                      <a:gd name="T6" fmla="*/ 26 w 44"/>
                      <a:gd name="T7" fmla="*/ 16 h 40"/>
                      <a:gd name="T8" fmla="*/ 19 w 44"/>
                      <a:gd name="T9" fmla="*/ 17 h 40"/>
                      <a:gd name="T10" fmla="*/ 17 w 44"/>
                      <a:gd name="T11" fmla="*/ 27 h 40"/>
                      <a:gd name="T12" fmla="*/ 14 w 44"/>
                      <a:gd name="T13" fmla="*/ 35 h 40"/>
                      <a:gd name="T14" fmla="*/ 13 w 44"/>
                      <a:gd name="T15" fmla="*/ 21 h 40"/>
                      <a:gd name="T16" fmla="*/ 8 w 44"/>
                      <a:gd name="T17" fmla="*/ 23 h 40"/>
                      <a:gd name="T18" fmla="*/ 6 w 44"/>
                      <a:gd name="T19" fmla="*/ 22 h 40"/>
                      <a:gd name="T20" fmla="*/ 4 w 44"/>
                      <a:gd name="T21" fmla="*/ 25 h 40"/>
                      <a:gd name="T22" fmla="*/ 1 w 44"/>
                      <a:gd name="T23" fmla="*/ 23 h 40"/>
                      <a:gd name="T24" fmla="*/ 14 w 44"/>
                      <a:gd name="T25" fmla="*/ 13 h 40"/>
                      <a:gd name="T26" fmla="*/ 17 w 44"/>
                      <a:gd name="T27" fmla="*/ 11 h 40"/>
                      <a:gd name="T28" fmla="*/ 10 w 44"/>
                      <a:gd name="T29" fmla="*/ 17 h 40"/>
                      <a:gd name="T30" fmla="*/ 34 w 44"/>
                      <a:gd name="T31" fmla="*/ 18 h 40"/>
                      <a:gd name="T32" fmla="*/ 15 w 44"/>
                      <a:gd name="T33" fmla="*/ 34 h 40"/>
                      <a:gd name="T34" fmla="*/ 9 w 44"/>
                      <a:gd name="T35" fmla="*/ 35 h 40"/>
                      <a:gd name="T36" fmla="*/ 9 w 44"/>
                      <a:gd name="T37" fmla="*/ 28 h 40"/>
                      <a:gd name="T38" fmla="*/ 8 w 44"/>
                      <a:gd name="T39" fmla="*/ 24 h 40"/>
                      <a:gd name="T40" fmla="*/ 10 w 44"/>
                      <a:gd name="T41" fmla="*/ 17 h 40"/>
                      <a:gd name="T42" fmla="*/ 13 w 44"/>
                      <a:gd name="T43" fmla="*/ 24 h 40"/>
                      <a:gd name="T44" fmla="*/ 17 w 44"/>
                      <a:gd name="T45" fmla="*/ 25 h 40"/>
                      <a:gd name="T46" fmla="*/ 20 w 44"/>
                      <a:gd name="T47" fmla="*/ 18 h 40"/>
                      <a:gd name="T48" fmla="*/ 24 w 44"/>
                      <a:gd name="T49" fmla="*/ 23 h 40"/>
                      <a:gd name="T50" fmla="*/ 27 w 44"/>
                      <a:gd name="T51" fmla="*/ 20 h 40"/>
                      <a:gd name="T52" fmla="*/ 33 w 44"/>
                      <a:gd name="T53" fmla="*/ 17 h 40"/>
                      <a:gd name="T54" fmla="*/ 32 w 44"/>
                      <a:gd name="T55" fmla="*/ 13 h 40"/>
                      <a:gd name="T56" fmla="*/ 30 w 44"/>
                      <a:gd name="T57" fmla="*/ 11 h 40"/>
                      <a:gd name="T58" fmla="*/ 29 w 44"/>
                      <a:gd name="T59" fmla="*/ 18 h 40"/>
                      <a:gd name="T60" fmla="*/ 24 w 44"/>
                      <a:gd name="T61" fmla="*/ 23 h 40"/>
                      <a:gd name="T62" fmla="*/ 24 w 44"/>
                      <a:gd name="T63" fmla="*/ 12 h 40"/>
                      <a:gd name="T64" fmla="*/ 23 w 44"/>
                      <a:gd name="T65" fmla="*/ 14 h 40"/>
                      <a:gd name="T66" fmla="*/ 21 w 44"/>
                      <a:gd name="T67" fmla="*/ 25 h 40"/>
                      <a:gd name="T68" fmla="*/ 17 w 44"/>
                      <a:gd name="T69" fmla="*/ 25 h 40"/>
                      <a:gd name="T70" fmla="*/ 17 w 44"/>
                      <a:gd name="T71" fmla="*/ 14 h 40"/>
                      <a:gd name="T72" fmla="*/ 13 w 44"/>
                      <a:gd name="T73" fmla="*/ 15 h 40"/>
                      <a:gd name="T74" fmla="*/ 8 w 44"/>
                      <a:gd name="T75" fmla="*/ 22 h 40"/>
                      <a:gd name="T76" fmla="*/ 7 w 44"/>
                      <a:gd name="T77" fmla="*/ 27 h 40"/>
                      <a:gd name="T78" fmla="*/ 6 w 44"/>
                      <a:gd name="T79" fmla="*/ 30 h 40"/>
                      <a:gd name="T80" fmla="*/ 10 w 44"/>
                      <a:gd name="T81" fmla="*/ 34 h 40"/>
                      <a:gd name="T82" fmla="*/ 13 w 44"/>
                      <a:gd name="T83" fmla="*/ 39 h 40"/>
                      <a:gd name="T84" fmla="*/ 15 w 44"/>
                      <a:gd name="T85" fmla="*/ 38 h 40"/>
                      <a:gd name="T86" fmla="*/ 17 w 44"/>
                      <a:gd name="T87" fmla="*/ 35 h 40"/>
                      <a:gd name="T88" fmla="*/ 9 w 44"/>
                      <a:gd name="T89" fmla="*/ 16 h 40"/>
                      <a:gd name="T90" fmla="*/ 16 w 44"/>
                      <a:gd name="T91" fmla="*/ 10 h 40"/>
                      <a:gd name="T92" fmla="*/ 17 w 44"/>
                      <a:gd name="T93" fmla="*/ 12 h 40"/>
                      <a:gd name="T94" fmla="*/ 2 w 44"/>
                      <a:gd name="T95" fmla="*/ 24 h 40"/>
                      <a:gd name="T96" fmla="*/ 5 w 44"/>
                      <a:gd name="T97" fmla="*/ 23 h 40"/>
                      <a:gd name="T98" fmla="*/ 5 w 44"/>
                      <a:gd name="T99" fmla="*/ 27 h 40"/>
                      <a:gd name="T100" fmla="*/ 8 w 44"/>
                      <a:gd name="T101" fmla="*/ 34 h 40"/>
                      <a:gd name="T102" fmla="*/ 9 w 44"/>
                      <a:gd name="T103" fmla="*/ 27 h 40"/>
                      <a:gd name="T104" fmla="*/ 14 w 44"/>
                      <a:gd name="T105" fmla="*/ 24 h 40"/>
                      <a:gd name="T106" fmla="*/ 16 w 44"/>
                      <a:gd name="T107" fmla="*/ 23 h 40"/>
                      <a:gd name="T108" fmla="*/ 17 w 44"/>
                      <a:gd name="T109" fmla="*/ 32 h 40"/>
                      <a:gd name="T110" fmla="*/ 21 w 44"/>
                      <a:gd name="T111" fmla="*/ 24 h 40"/>
                      <a:gd name="T112" fmla="*/ 25 w 44"/>
                      <a:gd name="T113" fmla="*/ 15 h 40"/>
                      <a:gd name="T114" fmla="*/ 26 w 44"/>
                      <a:gd name="T115" fmla="*/ 21 h 40"/>
                      <a:gd name="T116" fmla="*/ 26 w 44"/>
                      <a:gd name="T117" fmla="*/ 25 h 40"/>
                      <a:gd name="T118" fmla="*/ 22 w 44"/>
                      <a:gd name="T119" fmla="*/ 29 h 40"/>
                      <a:gd name="T120" fmla="*/ 19 w 44"/>
                      <a:gd name="T121" fmla="*/ 29 h 40"/>
                      <a:gd name="T122" fmla="*/ 20 w 44"/>
                      <a:gd name="T1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0">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1">
                    <a:extLst>
                      <a:ext uri="{FF2B5EF4-FFF2-40B4-BE49-F238E27FC236}">
                        <a16:creationId xmlns:a16="http://schemas.microsoft.com/office/drawing/2014/main" id="{429532A5-B300-476D-AC8D-901BD8C1BA84}"/>
                      </a:ext>
                    </a:extLst>
                  </p:cNvPr>
                  <p:cNvSpPr/>
                  <p:nvPr/>
                </p:nvSpPr>
                <p:spPr bwMode="auto">
                  <a:xfrm>
                    <a:off x="889000" y="2473326"/>
                    <a:ext cx="82550" cy="85725"/>
                  </a:xfrm>
                  <a:custGeom>
                    <a:avLst/>
                    <a:gdLst>
                      <a:gd name="T0" fmla="*/ 52 w 79"/>
                      <a:gd name="T1" fmla="*/ 6 h 81"/>
                      <a:gd name="T2" fmla="*/ 6 w 79"/>
                      <a:gd name="T3" fmla="*/ 36 h 81"/>
                      <a:gd name="T4" fmla="*/ 34 w 79"/>
                      <a:gd name="T5" fmla="*/ 78 h 81"/>
                      <a:gd name="T6" fmla="*/ 77 w 79"/>
                      <a:gd name="T7" fmla="*/ 45 h 81"/>
                      <a:gd name="T8" fmla="*/ 44 w 79"/>
                      <a:gd name="T9" fmla="*/ 4 h 81"/>
                      <a:gd name="T10" fmla="*/ 44 w 79"/>
                      <a:gd name="T11" fmla="*/ 6 h 81"/>
                      <a:gd name="T12" fmla="*/ 76 w 79"/>
                      <a:gd name="T13" fmla="*/ 42 h 81"/>
                      <a:gd name="T14" fmla="*/ 36 w 79"/>
                      <a:gd name="T15" fmla="*/ 77 h 81"/>
                      <a:gd name="T16" fmla="*/ 7 w 79"/>
                      <a:gd name="T17" fmla="*/ 36 h 81"/>
                      <a:gd name="T18" fmla="*/ 52 w 79"/>
                      <a:gd name="T19" fmla="*/ 7 h 81"/>
                      <a:gd name="T20" fmla="*/ 52 w 79"/>
                      <a:gd name="T21"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1">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2">
                    <a:extLst>
                      <a:ext uri="{FF2B5EF4-FFF2-40B4-BE49-F238E27FC236}">
                        <a16:creationId xmlns:a16="http://schemas.microsoft.com/office/drawing/2014/main" id="{8E51814C-9E8D-464B-95E0-A3ACBC072B6C}"/>
                      </a:ext>
                    </a:extLst>
                  </p:cNvPr>
                  <p:cNvSpPr/>
                  <p:nvPr/>
                </p:nvSpPr>
                <p:spPr bwMode="auto">
                  <a:xfrm>
                    <a:off x="901700" y="2476501"/>
                    <a:ext cx="31750" cy="23813"/>
                  </a:xfrm>
                  <a:custGeom>
                    <a:avLst/>
                    <a:gdLst>
                      <a:gd name="T0" fmla="*/ 1 w 31"/>
                      <a:gd name="T1" fmla="*/ 18 h 23"/>
                      <a:gd name="T2" fmla="*/ 31 w 31"/>
                      <a:gd name="T3" fmla="*/ 1 h 23"/>
                      <a:gd name="T4" fmla="*/ 29 w 31"/>
                      <a:gd name="T5" fmla="*/ 1 h 23"/>
                      <a:gd name="T6" fmla="*/ 1 w 31"/>
                      <a:gd name="T7" fmla="*/ 17 h 23"/>
                      <a:gd name="T8" fmla="*/ 1 w 31"/>
                      <a:gd name="T9" fmla="*/ 18 h 23"/>
                    </a:gdLst>
                    <a:ahLst/>
                    <a:cxnLst>
                      <a:cxn ang="0">
                        <a:pos x="T0" y="T1"/>
                      </a:cxn>
                      <a:cxn ang="0">
                        <a:pos x="T2" y="T3"/>
                      </a:cxn>
                      <a:cxn ang="0">
                        <a:pos x="T4" y="T5"/>
                      </a:cxn>
                      <a:cxn ang="0">
                        <a:pos x="T6" y="T7"/>
                      </a:cxn>
                      <a:cxn ang="0">
                        <a:pos x="T8" y="T9"/>
                      </a:cxn>
                    </a:cxnLst>
                    <a:rect l="0" t="0" r="r" b="b"/>
                    <a:pathLst>
                      <a:path w="31" h="23">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3">
                    <a:extLst>
                      <a:ext uri="{FF2B5EF4-FFF2-40B4-BE49-F238E27FC236}">
                        <a16:creationId xmlns:a16="http://schemas.microsoft.com/office/drawing/2014/main" id="{3237BD9B-8E63-49AE-AEB2-B1E994122D36}"/>
                      </a:ext>
                    </a:extLst>
                  </p:cNvPr>
                  <p:cNvSpPr/>
                  <p:nvPr/>
                </p:nvSpPr>
                <p:spPr bwMode="auto">
                  <a:xfrm>
                    <a:off x="904875" y="2481263"/>
                    <a:ext cx="63500" cy="73025"/>
                  </a:xfrm>
                  <a:custGeom>
                    <a:avLst/>
                    <a:gdLst>
                      <a:gd name="T0" fmla="*/ 33 w 61"/>
                      <a:gd name="T1" fmla="*/ 1 h 68"/>
                      <a:gd name="T2" fmla="*/ 33 w 61"/>
                      <a:gd name="T3" fmla="*/ 16 h 68"/>
                      <a:gd name="T4" fmla="*/ 29 w 61"/>
                      <a:gd name="T5" fmla="*/ 34 h 68"/>
                      <a:gd name="T6" fmla="*/ 35 w 61"/>
                      <a:gd name="T7" fmla="*/ 47 h 68"/>
                      <a:gd name="T8" fmla="*/ 48 w 61"/>
                      <a:gd name="T9" fmla="*/ 44 h 68"/>
                      <a:gd name="T10" fmla="*/ 50 w 61"/>
                      <a:gd name="T11" fmla="*/ 41 h 68"/>
                      <a:gd name="T12" fmla="*/ 53 w 61"/>
                      <a:gd name="T13" fmla="*/ 38 h 68"/>
                      <a:gd name="T14" fmla="*/ 54 w 61"/>
                      <a:gd name="T15" fmla="*/ 41 h 68"/>
                      <a:gd name="T16" fmla="*/ 55 w 61"/>
                      <a:gd name="T17" fmla="*/ 41 h 68"/>
                      <a:gd name="T18" fmla="*/ 59 w 61"/>
                      <a:gd name="T19" fmla="*/ 42 h 68"/>
                      <a:gd name="T20" fmla="*/ 57 w 61"/>
                      <a:gd name="T21" fmla="*/ 46 h 68"/>
                      <a:gd name="T22" fmla="*/ 57 w 61"/>
                      <a:gd name="T23" fmla="*/ 48 h 68"/>
                      <a:gd name="T24" fmla="*/ 46 w 61"/>
                      <a:gd name="T25" fmla="*/ 48 h 68"/>
                      <a:gd name="T26" fmla="*/ 45 w 61"/>
                      <a:gd name="T27" fmla="*/ 47 h 68"/>
                      <a:gd name="T28" fmla="*/ 39 w 61"/>
                      <a:gd name="T29" fmla="*/ 46 h 68"/>
                      <a:gd name="T30" fmla="*/ 25 w 61"/>
                      <a:gd name="T31" fmla="*/ 37 h 68"/>
                      <a:gd name="T32" fmla="*/ 18 w 61"/>
                      <a:gd name="T33" fmla="*/ 33 h 68"/>
                      <a:gd name="T34" fmla="*/ 15 w 61"/>
                      <a:gd name="T35" fmla="*/ 38 h 68"/>
                      <a:gd name="T36" fmla="*/ 8 w 61"/>
                      <a:gd name="T37" fmla="*/ 37 h 68"/>
                      <a:gd name="T38" fmla="*/ 1 w 61"/>
                      <a:gd name="T39" fmla="*/ 48 h 68"/>
                      <a:gd name="T40" fmla="*/ 12 w 61"/>
                      <a:gd name="T41" fmla="*/ 68 h 68"/>
                      <a:gd name="T42" fmla="*/ 12 w 61"/>
                      <a:gd name="T43" fmla="*/ 67 h 68"/>
                      <a:gd name="T44" fmla="*/ 2 w 61"/>
                      <a:gd name="T45" fmla="*/ 50 h 68"/>
                      <a:gd name="T46" fmla="*/ 9 w 61"/>
                      <a:gd name="T47" fmla="*/ 39 h 68"/>
                      <a:gd name="T48" fmla="*/ 15 w 61"/>
                      <a:gd name="T49" fmla="*/ 45 h 68"/>
                      <a:gd name="T50" fmla="*/ 16 w 61"/>
                      <a:gd name="T51" fmla="*/ 45 h 68"/>
                      <a:gd name="T52" fmla="*/ 24 w 61"/>
                      <a:gd name="T53" fmla="*/ 38 h 68"/>
                      <a:gd name="T54" fmla="*/ 31 w 61"/>
                      <a:gd name="T55" fmla="*/ 45 h 68"/>
                      <a:gd name="T56" fmla="*/ 39 w 61"/>
                      <a:gd name="T57" fmla="*/ 48 h 68"/>
                      <a:gd name="T58" fmla="*/ 44 w 61"/>
                      <a:gd name="T59" fmla="*/ 54 h 68"/>
                      <a:gd name="T60" fmla="*/ 51 w 61"/>
                      <a:gd name="T61" fmla="*/ 57 h 68"/>
                      <a:gd name="T62" fmla="*/ 61 w 61"/>
                      <a:gd name="T63" fmla="*/ 40 h 68"/>
                      <a:gd name="T64" fmla="*/ 61 w 61"/>
                      <a:gd name="T65" fmla="*/ 39 h 68"/>
                      <a:gd name="T66" fmla="*/ 54 w 61"/>
                      <a:gd name="T67" fmla="*/ 37 h 68"/>
                      <a:gd name="T68" fmla="*/ 50 w 61"/>
                      <a:gd name="T69" fmla="*/ 33 h 68"/>
                      <a:gd name="T70" fmla="*/ 49 w 61"/>
                      <a:gd name="T71" fmla="*/ 33 h 68"/>
                      <a:gd name="T72" fmla="*/ 48 w 61"/>
                      <a:gd name="T73" fmla="*/ 39 h 68"/>
                      <a:gd name="T74" fmla="*/ 30 w 61"/>
                      <a:gd name="T75" fmla="*/ 35 h 68"/>
                      <a:gd name="T76" fmla="*/ 35 w 61"/>
                      <a:gd name="T77" fmla="*/ 22 h 68"/>
                      <a:gd name="T78" fmla="*/ 34 w 61"/>
                      <a:gd name="T79" fmla="*/ 1 h 68"/>
                      <a:gd name="T80" fmla="*/ 33 w 61"/>
                      <a:gd name="T8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8">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54">
                    <a:extLst>
                      <a:ext uri="{FF2B5EF4-FFF2-40B4-BE49-F238E27FC236}">
                        <a16:creationId xmlns:a16="http://schemas.microsoft.com/office/drawing/2014/main" id="{2C09069F-E1A8-41F1-9CBE-55E3859E5BBB}"/>
                      </a:ext>
                    </a:extLst>
                  </p:cNvPr>
                  <p:cNvSpPr/>
                  <p:nvPr/>
                </p:nvSpPr>
                <p:spPr bwMode="auto">
                  <a:xfrm>
                    <a:off x="942975" y="2517776"/>
                    <a:ext cx="9525" cy="9525"/>
                  </a:xfrm>
                  <a:custGeom>
                    <a:avLst/>
                    <a:gdLst>
                      <a:gd name="T0" fmla="*/ 2 w 9"/>
                      <a:gd name="T1" fmla="*/ 5 h 9"/>
                      <a:gd name="T2" fmla="*/ 5 w 9"/>
                      <a:gd name="T3" fmla="*/ 2 h 9"/>
                      <a:gd name="T4" fmla="*/ 3 w 9"/>
                      <a:gd name="T5" fmla="*/ 5 h 9"/>
                      <a:gd name="T6" fmla="*/ 0 w 9"/>
                      <a:gd name="T7" fmla="*/ 8 h 9"/>
                      <a:gd name="T8" fmla="*/ 1 w 9"/>
                      <a:gd name="T9" fmla="*/ 9 h 9"/>
                      <a:gd name="T10" fmla="*/ 5 w 9"/>
                      <a:gd name="T11" fmla="*/ 1 h 9"/>
                      <a:gd name="T12" fmla="*/ 1 w 9"/>
                      <a:gd name="T13" fmla="*/ 1 h 9"/>
                      <a:gd name="T14" fmla="*/ 1 w 9"/>
                      <a:gd name="T15" fmla="*/ 6 h 9"/>
                      <a:gd name="T16" fmla="*/ 2 w 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55">
                    <a:extLst>
                      <a:ext uri="{FF2B5EF4-FFF2-40B4-BE49-F238E27FC236}">
                        <a16:creationId xmlns:a16="http://schemas.microsoft.com/office/drawing/2014/main" id="{395A316E-A778-466D-AC45-1DEF105ECEDF}"/>
                      </a:ext>
                    </a:extLst>
                  </p:cNvPr>
                  <p:cNvSpPr/>
                  <p:nvPr/>
                </p:nvSpPr>
                <p:spPr bwMode="auto">
                  <a:xfrm>
                    <a:off x="958850" y="2513013"/>
                    <a:ext cx="9525" cy="6350"/>
                  </a:xfrm>
                  <a:custGeom>
                    <a:avLst/>
                    <a:gdLst>
                      <a:gd name="T0" fmla="*/ 3 w 8"/>
                      <a:gd name="T1" fmla="*/ 4 h 6"/>
                      <a:gd name="T2" fmla="*/ 5 w 8"/>
                      <a:gd name="T3" fmla="*/ 2 h 6"/>
                      <a:gd name="T4" fmla="*/ 6 w 8"/>
                      <a:gd name="T5" fmla="*/ 4 h 6"/>
                      <a:gd name="T6" fmla="*/ 1 w 8"/>
                      <a:gd name="T7" fmla="*/ 4 h 6"/>
                      <a:gd name="T8" fmla="*/ 1 w 8"/>
                      <a:gd name="T9" fmla="*/ 5 h 6"/>
                      <a:gd name="T10" fmla="*/ 8 w 8"/>
                      <a:gd name="T11" fmla="*/ 3 h 6"/>
                      <a:gd name="T12" fmla="*/ 4 w 8"/>
                      <a:gd name="T13" fmla="*/ 1 h 6"/>
                      <a:gd name="T14" fmla="*/ 2 w 8"/>
                      <a:gd name="T15" fmla="*/ 5 h 6"/>
                      <a:gd name="T16" fmla="*/ 3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6">
                    <a:extLst>
                      <a:ext uri="{FF2B5EF4-FFF2-40B4-BE49-F238E27FC236}">
                        <a16:creationId xmlns:a16="http://schemas.microsoft.com/office/drawing/2014/main" id="{217EC530-47D0-4893-8BB5-073B4EFF6FE3}"/>
                      </a:ext>
                    </a:extLst>
                  </p:cNvPr>
                  <p:cNvSpPr/>
                  <p:nvPr/>
                </p:nvSpPr>
                <p:spPr bwMode="auto">
                  <a:xfrm>
                    <a:off x="895350" y="2506663"/>
                    <a:ext cx="9525" cy="28575"/>
                  </a:xfrm>
                  <a:custGeom>
                    <a:avLst/>
                    <a:gdLst>
                      <a:gd name="T0" fmla="*/ 6 w 9"/>
                      <a:gd name="T1" fmla="*/ 26 h 27"/>
                      <a:gd name="T2" fmla="*/ 9 w 9"/>
                      <a:gd name="T3" fmla="*/ 1 h 27"/>
                      <a:gd name="T4" fmla="*/ 8 w 9"/>
                      <a:gd name="T5" fmla="*/ 0 h 27"/>
                      <a:gd name="T6" fmla="*/ 3 w 9"/>
                      <a:gd name="T7" fmla="*/ 22 h 27"/>
                      <a:gd name="T8" fmla="*/ 5 w 9"/>
                      <a:gd name="T9" fmla="*/ 22 h 27"/>
                      <a:gd name="T10" fmla="*/ 6 w 9"/>
                      <a:gd name="T11" fmla="*/ 4 h 27"/>
                      <a:gd name="T12" fmla="*/ 4 w 9"/>
                      <a:gd name="T13" fmla="*/ 4 h 27"/>
                      <a:gd name="T14" fmla="*/ 2 w 9"/>
                      <a:gd name="T15" fmla="*/ 21 h 27"/>
                      <a:gd name="T16" fmla="*/ 4 w 9"/>
                      <a:gd name="T17" fmla="*/ 21 h 27"/>
                      <a:gd name="T18" fmla="*/ 3 w 9"/>
                      <a:gd name="T19" fmla="*/ 3 h 27"/>
                      <a:gd name="T20" fmla="*/ 2 w 9"/>
                      <a:gd name="T21" fmla="*/ 3 h 27"/>
                      <a:gd name="T22" fmla="*/ 1 w 9"/>
                      <a:gd name="T23" fmla="*/ 17 h 27"/>
                      <a:gd name="T24" fmla="*/ 2 w 9"/>
                      <a:gd name="T25" fmla="*/ 17 h 27"/>
                      <a:gd name="T26" fmla="*/ 2 w 9"/>
                      <a:gd name="T27" fmla="*/ 4 h 27"/>
                      <a:gd name="T28" fmla="*/ 1 w 9"/>
                      <a:gd name="T29" fmla="*/ 4 h 27"/>
                      <a:gd name="T30" fmla="*/ 1 w 9"/>
                      <a:gd name="T31" fmla="*/ 17 h 27"/>
                      <a:gd name="T32" fmla="*/ 2 w 9"/>
                      <a:gd name="T33" fmla="*/ 17 h 27"/>
                      <a:gd name="T34" fmla="*/ 3 w 9"/>
                      <a:gd name="T35" fmla="*/ 3 h 27"/>
                      <a:gd name="T36" fmla="*/ 2 w 9"/>
                      <a:gd name="T37" fmla="*/ 3 h 27"/>
                      <a:gd name="T38" fmla="*/ 2 w 9"/>
                      <a:gd name="T39" fmla="*/ 21 h 27"/>
                      <a:gd name="T40" fmla="*/ 4 w 9"/>
                      <a:gd name="T41" fmla="*/ 21 h 27"/>
                      <a:gd name="T42" fmla="*/ 6 w 9"/>
                      <a:gd name="T43" fmla="*/ 4 h 27"/>
                      <a:gd name="T44" fmla="*/ 4 w 9"/>
                      <a:gd name="T45" fmla="*/ 4 h 27"/>
                      <a:gd name="T46" fmla="*/ 3 w 9"/>
                      <a:gd name="T47" fmla="*/ 22 h 27"/>
                      <a:gd name="T48" fmla="*/ 5 w 9"/>
                      <a:gd name="T49" fmla="*/ 22 h 27"/>
                      <a:gd name="T50" fmla="*/ 9 w 9"/>
                      <a:gd name="T51" fmla="*/ 1 h 27"/>
                      <a:gd name="T52" fmla="*/ 8 w 9"/>
                      <a:gd name="T53" fmla="*/ 0 h 27"/>
                      <a:gd name="T54" fmla="*/ 5 w 9"/>
                      <a:gd name="T55" fmla="*/ 26 h 27"/>
                      <a:gd name="T56" fmla="*/ 6 w 9"/>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27">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57">
                    <a:extLst>
                      <a:ext uri="{FF2B5EF4-FFF2-40B4-BE49-F238E27FC236}">
                        <a16:creationId xmlns:a16="http://schemas.microsoft.com/office/drawing/2014/main" id="{5DE30341-6DFF-443E-B06A-6200C1D1C5E5}"/>
                      </a:ext>
                    </a:extLst>
                  </p:cNvPr>
                  <p:cNvSpPr/>
                  <p:nvPr/>
                </p:nvSpPr>
                <p:spPr bwMode="auto">
                  <a:xfrm>
                    <a:off x="895350" y="2493963"/>
                    <a:ext cx="11113" cy="19050"/>
                  </a:xfrm>
                  <a:custGeom>
                    <a:avLst/>
                    <a:gdLst>
                      <a:gd name="T0" fmla="*/ 6 w 11"/>
                      <a:gd name="T1" fmla="*/ 3 h 17"/>
                      <a:gd name="T2" fmla="*/ 7 w 11"/>
                      <a:gd name="T3" fmla="*/ 2 h 17"/>
                      <a:gd name="T4" fmla="*/ 6 w 11"/>
                      <a:gd name="T5" fmla="*/ 1 h 17"/>
                      <a:gd name="T6" fmla="*/ 1 w 11"/>
                      <a:gd name="T7" fmla="*/ 14 h 17"/>
                      <a:gd name="T8" fmla="*/ 2 w 11"/>
                      <a:gd name="T9" fmla="*/ 15 h 17"/>
                      <a:gd name="T10" fmla="*/ 9 w 11"/>
                      <a:gd name="T11" fmla="*/ 4 h 17"/>
                      <a:gd name="T12" fmla="*/ 8 w 11"/>
                      <a:gd name="T13" fmla="*/ 4 h 17"/>
                      <a:gd name="T14" fmla="*/ 5 w 11"/>
                      <a:gd name="T15" fmla="*/ 12 h 17"/>
                      <a:gd name="T16" fmla="*/ 6 w 11"/>
                      <a:gd name="T17" fmla="*/ 12 h 17"/>
                      <a:gd name="T18" fmla="*/ 9 w 11"/>
                      <a:gd name="T19" fmla="*/ 5 h 17"/>
                      <a:gd name="T20" fmla="*/ 8 w 11"/>
                      <a:gd name="T21" fmla="*/ 5 h 17"/>
                      <a:gd name="T22" fmla="*/ 6 w 11"/>
                      <a:gd name="T23" fmla="*/ 15 h 17"/>
                      <a:gd name="T24" fmla="*/ 7 w 11"/>
                      <a:gd name="T25" fmla="*/ 16 h 17"/>
                      <a:gd name="T26" fmla="*/ 11 w 11"/>
                      <a:gd name="T27" fmla="*/ 7 h 17"/>
                      <a:gd name="T28" fmla="*/ 10 w 11"/>
                      <a:gd name="T29" fmla="*/ 6 h 17"/>
                      <a:gd name="T30" fmla="*/ 6 w 11"/>
                      <a:gd name="T31" fmla="*/ 15 h 17"/>
                      <a:gd name="T32" fmla="*/ 7 w 11"/>
                      <a:gd name="T33" fmla="*/ 16 h 17"/>
                      <a:gd name="T34" fmla="*/ 10 w 11"/>
                      <a:gd name="T35" fmla="*/ 5 h 17"/>
                      <a:gd name="T36" fmla="*/ 8 w 11"/>
                      <a:gd name="T37" fmla="*/ 4 h 17"/>
                      <a:gd name="T38" fmla="*/ 5 w 11"/>
                      <a:gd name="T39" fmla="*/ 12 h 17"/>
                      <a:gd name="T40" fmla="*/ 6 w 11"/>
                      <a:gd name="T41" fmla="*/ 12 h 17"/>
                      <a:gd name="T42" fmla="*/ 9 w 11"/>
                      <a:gd name="T43" fmla="*/ 4 h 17"/>
                      <a:gd name="T44" fmla="*/ 8 w 11"/>
                      <a:gd name="T45" fmla="*/ 3 h 17"/>
                      <a:gd name="T46" fmla="*/ 1 w 11"/>
                      <a:gd name="T47" fmla="*/ 14 h 17"/>
                      <a:gd name="T48" fmla="*/ 2 w 11"/>
                      <a:gd name="T49" fmla="*/ 15 h 17"/>
                      <a:gd name="T50" fmla="*/ 8 w 11"/>
                      <a:gd name="T51" fmla="*/ 1 h 17"/>
                      <a:gd name="T52" fmla="*/ 7 w 11"/>
                      <a:gd name="T53" fmla="*/ 0 h 17"/>
                      <a:gd name="T54" fmla="*/ 5 w 11"/>
                      <a:gd name="T55" fmla="*/ 3 h 17"/>
                      <a:gd name="T56" fmla="*/ 6 w 11"/>
                      <a:gd name="T5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7">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8">
                    <a:extLst>
                      <a:ext uri="{FF2B5EF4-FFF2-40B4-BE49-F238E27FC236}">
                        <a16:creationId xmlns:a16="http://schemas.microsoft.com/office/drawing/2014/main" id="{F448BEC4-28D2-47AE-87EA-F91C6349D6B7}"/>
                      </a:ext>
                    </a:extLst>
                  </p:cNvPr>
                  <p:cNvSpPr/>
                  <p:nvPr/>
                </p:nvSpPr>
                <p:spPr bwMode="auto">
                  <a:xfrm>
                    <a:off x="903288" y="2497138"/>
                    <a:ext cx="4763" cy="14288"/>
                  </a:xfrm>
                  <a:custGeom>
                    <a:avLst/>
                    <a:gdLst>
                      <a:gd name="T0" fmla="*/ 3 w 5"/>
                      <a:gd name="T1" fmla="*/ 1 h 13"/>
                      <a:gd name="T2" fmla="*/ 0 w 5"/>
                      <a:gd name="T3" fmla="*/ 11 h 13"/>
                      <a:gd name="T4" fmla="*/ 2 w 5"/>
                      <a:gd name="T5" fmla="*/ 12 h 13"/>
                      <a:gd name="T6" fmla="*/ 2 w 5"/>
                      <a:gd name="T7" fmla="*/ 8 h 13"/>
                      <a:gd name="T8" fmla="*/ 1 w 5"/>
                      <a:gd name="T9" fmla="*/ 7 h 13"/>
                      <a:gd name="T10" fmla="*/ 0 w 5"/>
                      <a:gd name="T11" fmla="*/ 12 h 13"/>
                      <a:gd name="T12" fmla="*/ 2 w 5"/>
                      <a:gd name="T13" fmla="*/ 12 h 13"/>
                      <a:gd name="T14" fmla="*/ 5 w 5"/>
                      <a:gd name="T15" fmla="*/ 1 h 13"/>
                      <a:gd name="T16" fmla="*/ 3 w 5"/>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9">
                    <a:extLst>
                      <a:ext uri="{FF2B5EF4-FFF2-40B4-BE49-F238E27FC236}">
                        <a16:creationId xmlns:a16="http://schemas.microsoft.com/office/drawing/2014/main" id="{DBD6189D-513D-4B69-BB8D-FE5F8589BDEC}"/>
                      </a:ext>
                    </a:extLst>
                  </p:cNvPr>
                  <p:cNvSpPr/>
                  <p:nvPr/>
                </p:nvSpPr>
                <p:spPr bwMode="auto">
                  <a:xfrm>
                    <a:off x="904875" y="2497138"/>
                    <a:ext cx="3175" cy="15875"/>
                  </a:xfrm>
                  <a:custGeom>
                    <a:avLst/>
                    <a:gdLst>
                      <a:gd name="T0" fmla="*/ 2 w 4"/>
                      <a:gd name="T1" fmla="*/ 1 h 15"/>
                      <a:gd name="T2" fmla="*/ 1 w 4"/>
                      <a:gd name="T3" fmla="*/ 14 h 15"/>
                      <a:gd name="T4" fmla="*/ 2 w 4"/>
                      <a:gd name="T5" fmla="*/ 14 h 15"/>
                      <a:gd name="T6" fmla="*/ 3 w 4"/>
                      <a:gd name="T7" fmla="*/ 10 h 15"/>
                      <a:gd name="T8" fmla="*/ 2 w 4"/>
                      <a:gd name="T9" fmla="*/ 9 h 15"/>
                      <a:gd name="T10" fmla="*/ 1 w 4"/>
                      <a:gd name="T11" fmla="*/ 14 h 15"/>
                      <a:gd name="T12" fmla="*/ 2 w 4"/>
                      <a:gd name="T13" fmla="*/ 14 h 15"/>
                      <a:gd name="T14" fmla="*/ 4 w 4"/>
                      <a:gd name="T15" fmla="*/ 1 h 15"/>
                      <a:gd name="T16" fmla="*/ 2 w 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0">
                    <a:extLst>
                      <a:ext uri="{FF2B5EF4-FFF2-40B4-BE49-F238E27FC236}">
                        <a16:creationId xmlns:a16="http://schemas.microsoft.com/office/drawing/2014/main" id="{E7A272FB-C647-4502-9284-CDCD0BD7BF44}"/>
                      </a:ext>
                    </a:extLst>
                  </p:cNvPr>
                  <p:cNvSpPr/>
                  <p:nvPr/>
                </p:nvSpPr>
                <p:spPr bwMode="auto">
                  <a:xfrm>
                    <a:off x="906463" y="2497138"/>
                    <a:ext cx="4763" cy="14288"/>
                  </a:xfrm>
                  <a:custGeom>
                    <a:avLst/>
                    <a:gdLst>
                      <a:gd name="T0" fmla="*/ 1 w 5"/>
                      <a:gd name="T1" fmla="*/ 1 h 14"/>
                      <a:gd name="T2" fmla="*/ 2 w 5"/>
                      <a:gd name="T3" fmla="*/ 13 h 14"/>
                      <a:gd name="T4" fmla="*/ 3 w 5"/>
                      <a:gd name="T5" fmla="*/ 14 h 14"/>
                      <a:gd name="T6" fmla="*/ 5 w 5"/>
                      <a:gd name="T7" fmla="*/ 5 h 14"/>
                      <a:gd name="T8" fmla="*/ 4 w 5"/>
                      <a:gd name="T9" fmla="*/ 5 h 14"/>
                      <a:gd name="T10" fmla="*/ 2 w 5"/>
                      <a:gd name="T11" fmla="*/ 13 h 14"/>
                      <a:gd name="T12" fmla="*/ 3 w 5"/>
                      <a:gd name="T13" fmla="*/ 13 h 14"/>
                      <a:gd name="T14" fmla="*/ 2 w 5"/>
                      <a:gd name="T15" fmla="*/ 0 h 14"/>
                      <a:gd name="T16" fmla="*/ 1 w 5"/>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1">
                    <a:extLst>
                      <a:ext uri="{FF2B5EF4-FFF2-40B4-BE49-F238E27FC236}">
                        <a16:creationId xmlns:a16="http://schemas.microsoft.com/office/drawing/2014/main" id="{BBAA5A28-AA08-448E-932D-2A4F97DCF90F}"/>
                      </a:ext>
                    </a:extLst>
                  </p:cNvPr>
                  <p:cNvSpPr/>
                  <p:nvPr/>
                </p:nvSpPr>
                <p:spPr bwMode="auto">
                  <a:xfrm>
                    <a:off x="911225" y="2478088"/>
                    <a:ext cx="28575" cy="49213"/>
                  </a:xfrm>
                  <a:custGeom>
                    <a:avLst/>
                    <a:gdLst>
                      <a:gd name="T0" fmla="*/ 3 w 28"/>
                      <a:gd name="T1" fmla="*/ 28 h 46"/>
                      <a:gd name="T2" fmla="*/ 6 w 28"/>
                      <a:gd name="T3" fmla="*/ 20 h 46"/>
                      <a:gd name="T4" fmla="*/ 10 w 28"/>
                      <a:gd name="T5" fmla="*/ 20 h 46"/>
                      <a:gd name="T6" fmla="*/ 11 w 28"/>
                      <a:gd name="T7" fmla="*/ 23 h 46"/>
                      <a:gd name="T8" fmla="*/ 15 w 28"/>
                      <a:gd name="T9" fmla="*/ 13 h 46"/>
                      <a:gd name="T10" fmla="*/ 17 w 28"/>
                      <a:gd name="T11" fmla="*/ 13 h 46"/>
                      <a:gd name="T12" fmla="*/ 18 w 28"/>
                      <a:gd name="T13" fmla="*/ 9 h 46"/>
                      <a:gd name="T14" fmla="*/ 18 w 28"/>
                      <a:gd name="T15" fmla="*/ 14 h 46"/>
                      <a:gd name="T16" fmla="*/ 19 w 28"/>
                      <a:gd name="T17" fmla="*/ 10 h 46"/>
                      <a:gd name="T18" fmla="*/ 20 w 28"/>
                      <a:gd name="T19" fmla="*/ 6 h 46"/>
                      <a:gd name="T20" fmla="*/ 22 w 28"/>
                      <a:gd name="T21" fmla="*/ 8 h 46"/>
                      <a:gd name="T22" fmla="*/ 22 w 28"/>
                      <a:gd name="T23" fmla="*/ 18 h 46"/>
                      <a:gd name="T24" fmla="*/ 23 w 28"/>
                      <a:gd name="T25" fmla="*/ 12 h 46"/>
                      <a:gd name="T26" fmla="*/ 24 w 28"/>
                      <a:gd name="T27" fmla="*/ 10 h 46"/>
                      <a:gd name="T28" fmla="*/ 25 w 28"/>
                      <a:gd name="T29" fmla="*/ 22 h 46"/>
                      <a:gd name="T30" fmla="*/ 24 w 28"/>
                      <a:gd name="T31" fmla="*/ 25 h 46"/>
                      <a:gd name="T32" fmla="*/ 20 w 28"/>
                      <a:gd name="T33" fmla="*/ 36 h 46"/>
                      <a:gd name="T34" fmla="*/ 23 w 28"/>
                      <a:gd name="T35" fmla="*/ 27 h 46"/>
                      <a:gd name="T36" fmla="*/ 23 w 28"/>
                      <a:gd name="T37" fmla="*/ 28 h 46"/>
                      <a:gd name="T38" fmla="*/ 20 w 28"/>
                      <a:gd name="T39" fmla="*/ 38 h 46"/>
                      <a:gd name="T40" fmla="*/ 20 w 28"/>
                      <a:gd name="T41" fmla="*/ 34 h 46"/>
                      <a:gd name="T42" fmla="*/ 16 w 28"/>
                      <a:gd name="T43" fmla="*/ 25 h 46"/>
                      <a:gd name="T44" fmla="*/ 15 w 28"/>
                      <a:gd name="T45" fmla="*/ 35 h 46"/>
                      <a:gd name="T46" fmla="*/ 11 w 28"/>
                      <a:gd name="T47" fmla="*/ 27 h 46"/>
                      <a:gd name="T48" fmla="*/ 11 w 28"/>
                      <a:gd name="T49" fmla="*/ 29 h 46"/>
                      <a:gd name="T50" fmla="*/ 10 w 28"/>
                      <a:gd name="T51" fmla="*/ 30 h 46"/>
                      <a:gd name="T52" fmla="*/ 11 w 28"/>
                      <a:gd name="T53" fmla="*/ 30 h 46"/>
                      <a:gd name="T54" fmla="*/ 15 w 28"/>
                      <a:gd name="T55" fmla="*/ 31 h 46"/>
                      <a:gd name="T56" fmla="*/ 17 w 28"/>
                      <a:gd name="T57" fmla="*/ 28 h 46"/>
                      <a:gd name="T58" fmla="*/ 18 w 28"/>
                      <a:gd name="T59" fmla="*/ 23 h 46"/>
                      <a:gd name="T60" fmla="*/ 18 w 28"/>
                      <a:gd name="T61" fmla="*/ 32 h 46"/>
                      <a:gd name="T62" fmla="*/ 19 w 28"/>
                      <a:gd name="T63" fmla="*/ 38 h 46"/>
                      <a:gd name="T64" fmla="*/ 21 w 28"/>
                      <a:gd name="T65" fmla="*/ 34 h 46"/>
                      <a:gd name="T66" fmla="*/ 19 w 28"/>
                      <a:gd name="T67" fmla="*/ 41 h 46"/>
                      <a:gd name="T68" fmla="*/ 21 w 28"/>
                      <a:gd name="T69" fmla="*/ 43 h 46"/>
                      <a:gd name="T70" fmla="*/ 22 w 28"/>
                      <a:gd name="T71" fmla="*/ 36 h 46"/>
                      <a:gd name="T72" fmla="*/ 22 w 28"/>
                      <a:gd name="T73" fmla="*/ 36 h 46"/>
                      <a:gd name="T74" fmla="*/ 23 w 28"/>
                      <a:gd name="T75" fmla="*/ 32 h 46"/>
                      <a:gd name="T76" fmla="*/ 25 w 28"/>
                      <a:gd name="T77" fmla="*/ 25 h 46"/>
                      <a:gd name="T78" fmla="*/ 25 w 28"/>
                      <a:gd name="T79" fmla="*/ 12 h 46"/>
                      <a:gd name="T80" fmla="*/ 22 w 28"/>
                      <a:gd name="T81" fmla="*/ 27 h 46"/>
                      <a:gd name="T82" fmla="*/ 22 w 28"/>
                      <a:gd name="T83" fmla="*/ 27 h 46"/>
                      <a:gd name="T84" fmla="*/ 20 w 28"/>
                      <a:gd name="T85" fmla="*/ 28 h 46"/>
                      <a:gd name="T86" fmla="*/ 20 w 28"/>
                      <a:gd name="T87" fmla="*/ 26 h 46"/>
                      <a:gd name="T88" fmla="*/ 19 w 28"/>
                      <a:gd name="T89" fmla="*/ 26 h 46"/>
                      <a:gd name="T90" fmla="*/ 18 w 28"/>
                      <a:gd name="T91" fmla="*/ 25 h 46"/>
                      <a:gd name="T92" fmla="*/ 18 w 28"/>
                      <a:gd name="T93" fmla="*/ 25 h 46"/>
                      <a:gd name="T94" fmla="*/ 15 w 28"/>
                      <a:gd name="T95" fmla="*/ 26 h 46"/>
                      <a:gd name="T96" fmla="*/ 14 w 28"/>
                      <a:gd name="T97" fmla="*/ 26 h 46"/>
                      <a:gd name="T98" fmla="*/ 14 w 28"/>
                      <a:gd name="T99" fmla="*/ 25 h 46"/>
                      <a:gd name="T100" fmla="*/ 13 w 28"/>
                      <a:gd name="T101" fmla="*/ 26 h 46"/>
                      <a:gd name="T102" fmla="*/ 12 w 28"/>
                      <a:gd name="T103" fmla="*/ 27 h 46"/>
                      <a:gd name="T104" fmla="*/ 11 w 28"/>
                      <a:gd name="T105" fmla="*/ 25 h 46"/>
                      <a:gd name="T106" fmla="*/ 9 w 28"/>
                      <a:gd name="T107" fmla="*/ 26 h 46"/>
                      <a:gd name="T108" fmla="*/ 8 w 28"/>
                      <a:gd name="T109" fmla="*/ 27 h 46"/>
                      <a:gd name="T110" fmla="*/ 7 w 28"/>
                      <a:gd name="T111" fmla="*/ 29 h 46"/>
                      <a:gd name="T112" fmla="*/ 5 w 28"/>
                      <a:gd name="T113" fmla="*/ 28 h 46"/>
                      <a:gd name="T114" fmla="*/ 3 w 28"/>
                      <a:gd name="T115" fmla="*/ 28 h 46"/>
                      <a:gd name="T116" fmla="*/ 1 w 28"/>
                      <a:gd name="T117" fmla="*/ 29 h 46"/>
                      <a:gd name="T118" fmla="*/ 1 w 28"/>
                      <a:gd name="T119" fmla="*/ 30 h 46"/>
                      <a:gd name="T120" fmla="*/ 0 w 28"/>
                      <a:gd name="T1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46">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2">
                    <a:extLst>
                      <a:ext uri="{FF2B5EF4-FFF2-40B4-BE49-F238E27FC236}">
                        <a16:creationId xmlns:a16="http://schemas.microsoft.com/office/drawing/2014/main" id="{A5AEB21B-A37B-477D-98D2-CBA6524670E8}"/>
                      </a:ext>
                    </a:extLst>
                  </p:cNvPr>
                  <p:cNvSpPr/>
                  <p:nvPr/>
                </p:nvSpPr>
                <p:spPr bwMode="auto">
                  <a:xfrm>
                    <a:off x="898525" y="2506663"/>
                    <a:ext cx="22225" cy="41275"/>
                  </a:xfrm>
                  <a:custGeom>
                    <a:avLst/>
                    <a:gdLst>
                      <a:gd name="T0" fmla="*/ 18 w 21"/>
                      <a:gd name="T1" fmla="*/ 5 h 38"/>
                      <a:gd name="T2" fmla="*/ 18 w 21"/>
                      <a:gd name="T3" fmla="*/ 6 h 38"/>
                      <a:gd name="T4" fmla="*/ 17 w 21"/>
                      <a:gd name="T5" fmla="*/ 9 h 38"/>
                      <a:gd name="T6" fmla="*/ 16 w 21"/>
                      <a:gd name="T7" fmla="*/ 12 h 38"/>
                      <a:gd name="T8" fmla="*/ 16 w 21"/>
                      <a:gd name="T9" fmla="*/ 1 h 38"/>
                      <a:gd name="T10" fmla="*/ 16 w 21"/>
                      <a:gd name="T11" fmla="*/ 3 h 38"/>
                      <a:gd name="T12" fmla="*/ 13 w 21"/>
                      <a:gd name="T13" fmla="*/ 3 h 38"/>
                      <a:gd name="T14" fmla="*/ 12 w 21"/>
                      <a:gd name="T15" fmla="*/ 7 h 38"/>
                      <a:gd name="T16" fmla="*/ 11 w 21"/>
                      <a:gd name="T17" fmla="*/ 7 h 38"/>
                      <a:gd name="T18" fmla="*/ 9 w 21"/>
                      <a:gd name="T19" fmla="*/ 2 h 38"/>
                      <a:gd name="T20" fmla="*/ 8 w 21"/>
                      <a:gd name="T21" fmla="*/ 4 h 38"/>
                      <a:gd name="T22" fmla="*/ 8 w 21"/>
                      <a:gd name="T23" fmla="*/ 12 h 38"/>
                      <a:gd name="T24" fmla="*/ 5 w 21"/>
                      <a:gd name="T25" fmla="*/ 10 h 38"/>
                      <a:gd name="T26" fmla="*/ 3 w 21"/>
                      <a:gd name="T27" fmla="*/ 2 h 38"/>
                      <a:gd name="T28" fmla="*/ 3 w 21"/>
                      <a:gd name="T29" fmla="*/ 8 h 38"/>
                      <a:gd name="T30" fmla="*/ 2 w 21"/>
                      <a:gd name="T31" fmla="*/ 11 h 38"/>
                      <a:gd name="T32" fmla="*/ 2 w 21"/>
                      <a:gd name="T33" fmla="*/ 20 h 38"/>
                      <a:gd name="T34" fmla="*/ 0 w 21"/>
                      <a:gd name="T35" fmla="*/ 26 h 38"/>
                      <a:gd name="T36" fmla="*/ 2 w 21"/>
                      <a:gd name="T37" fmla="*/ 30 h 38"/>
                      <a:gd name="T38" fmla="*/ 4 w 21"/>
                      <a:gd name="T39" fmla="*/ 19 h 38"/>
                      <a:gd name="T40" fmla="*/ 5 w 21"/>
                      <a:gd name="T41" fmla="*/ 16 h 38"/>
                      <a:gd name="T42" fmla="*/ 4 w 21"/>
                      <a:gd name="T43" fmla="*/ 22 h 38"/>
                      <a:gd name="T44" fmla="*/ 5 w 21"/>
                      <a:gd name="T45" fmla="*/ 27 h 38"/>
                      <a:gd name="T46" fmla="*/ 7 w 21"/>
                      <a:gd name="T47" fmla="*/ 33 h 38"/>
                      <a:gd name="T48" fmla="*/ 0 w 21"/>
                      <a:gd name="T49" fmla="*/ 27 h 38"/>
                      <a:gd name="T50" fmla="*/ 2 w 21"/>
                      <a:gd name="T51" fmla="*/ 28 h 38"/>
                      <a:gd name="T52" fmla="*/ 6 w 21"/>
                      <a:gd name="T53" fmla="*/ 28 h 38"/>
                      <a:gd name="T54" fmla="*/ 5 w 21"/>
                      <a:gd name="T55" fmla="*/ 25 h 38"/>
                      <a:gd name="T56" fmla="*/ 6 w 21"/>
                      <a:gd name="T57" fmla="*/ 11 h 38"/>
                      <a:gd name="T58" fmla="*/ 6 w 21"/>
                      <a:gd name="T59" fmla="*/ 12 h 38"/>
                      <a:gd name="T60" fmla="*/ 2 w 21"/>
                      <a:gd name="T61" fmla="*/ 25 h 38"/>
                      <a:gd name="T62" fmla="*/ 0 w 21"/>
                      <a:gd name="T63" fmla="*/ 28 h 38"/>
                      <a:gd name="T64" fmla="*/ 0 w 21"/>
                      <a:gd name="T65" fmla="*/ 20 h 38"/>
                      <a:gd name="T66" fmla="*/ 2 w 21"/>
                      <a:gd name="T67" fmla="*/ 14 h 38"/>
                      <a:gd name="T68" fmla="*/ 3 w 21"/>
                      <a:gd name="T69" fmla="*/ 21 h 38"/>
                      <a:gd name="T70" fmla="*/ 3 w 21"/>
                      <a:gd name="T71" fmla="*/ 17 h 38"/>
                      <a:gd name="T72" fmla="*/ 4 w 21"/>
                      <a:gd name="T73" fmla="*/ 7 h 38"/>
                      <a:gd name="T74" fmla="*/ 7 w 21"/>
                      <a:gd name="T75" fmla="*/ 5 h 38"/>
                      <a:gd name="T76" fmla="*/ 8 w 21"/>
                      <a:gd name="T77" fmla="*/ 14 h 38"/>
                      <a:gd name="T78" fmla="*/ 9 w 21"/>
                      <a:gd name="T79" fmla="*/ 13 h 38"/>
                      <a:gd name="T80" fmla="*/ 10 w 21"/>
                      <a:gd name="T81" fmla="*/ 10 h 38"/>
                      <a:gd name="T82" fmla="*/ 12 w 21"/>
                      <a:gd name="T83" fmla="*/ 5 h 38"/>
                      <a:gd name="T84" fmla="*/ 13 w 21"/>
                      <a:gd name="T85" fmla="*/ 12 h 38"/>
                      <a:gd name="T86" fmla="*/ 14 w 21"/>
                      <a:gd name="T87" fmla="*/ 14 h 38"/>
                      <a:gd name="T88" fmla="*/ 15 w 21"/>
                      <a:gd name="T89" fmla="*/ 6 h 38"/>
                      <a:gd name="T90" fmla="*/ 17 w 21"/>
                      <a:gd name="T91" fmla="*/ 6 h 38"/>
                      <a:gd name="T92" fmla="*/ 17 w 21"/>
                      <a:gd name="T93" fmla="*/ 16 h 38"/>
                      <a:gd name="T94" fmla="*/ 18 w 21"/>
                      <a:gd name="T95" fmla="*/ 15 h 38"/>
                      <a:gd name="T96" fmla="*/ 18 w 21"/>
                      <a:gd name="T97" fmla="*/ 10 h 38"/>
                      <a:gd name="T98" fmla="*/ 20 w 21"/>
                      <a:gd name="T9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8">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3">
                    <a:extLst>
                      <a:ext uri="{FF2B5EF4-FFF2-40B4-BE49-F238E27FC236}">
                        <a16:creationId xmlns:a16="http://schemas.microsoft.com/office/drawing/2014/main" id="{B018E9B2-8D48-49D9-BA44-527D99F16FFD}"/>
                      </a:ext>
                    </a:extLst>
                  </p:cNvPr>
                  <p:cNvSpPr/>
                  <p:nvPr/>
                </p:nvSpPr>
                <p:spPr bwMode="auto">
                  <a:xfrm>
                    <a:off x="952500" y="2517776"/>
                    <a:ext cx="12700" cy="22225"/>
                  </a:xfrm>
                  <a:custGeom>
                    <a:avLst/>
                    <a:gdLst>
                      <a:gd name="T0" fmla="*/ 4 w 13"/>
                      <a:gd name="T1" fmla="*/ 13 h 21"/>
                      <a:gd name="T2" fmla="*/ 7 w 13"/>
                      <a:gd name="T3" fmla="*/ 12 h 21"/>
                      <a:gd name="T4" fmla="*/ 2 w 13"/>
                      <a:gd name="T5" fmla="*/ 12 h 21"/>
                      <a:gd name="T6" fmla="*/ 1 w 13"/>
                      <a:gd name="T7" fmla="*/ 13 h 21"/>
                      <a:gd name="T8" fmla="*/ 5 w 13"/>
                      <a:gd name="T9" fmla="*/ 14 h 21"/>
                      <a:gd name="T10" fmla="*/ 1 w 13"/>
                      <a:gd name="T11" fmla="*/ 11 h 21"/>
                      <a:gd name="T12" fmla="*/ 5 w 13"/>
                      <a:gd name="T13" fmla="*/ 10 h 21"/>
                      <a:gd name="T14" fmla="*/ 1 w 13"/>
                      <a:gd name="T15" fmla="*/ 10 h 21"/>
                      <a:gd name="T16" fmla="*/ 6 w 13"/>
                      <a:gd name="T17" fmla="*/ 6 h 21"/>
                      <a:gd name="T18" fmla="*/ 4 w 13"/>
                      <a:gd name="T19" fmla="*/ 6 h 21"/>
                      <a:gd name="T20" fmla="*/ 5 w 13"/>
                      <a:gd name="T21" fmla="*/ 0 h 21"/>
                      <a:gd name="T22" fmla="*/ 6 w 13"/>
                      <a:gd name="T23" fmla="*/ 15 h 21"/>
                      <a:gd name="T24" fmla="*/ 7 w 13"/>
                      <a:gd name="T25" fmla="*/ 4 h 21"/>
                      <a:gd name="T26" fmla="*/ 6 w 13"/>
                      <a:gd name="T27" fmla="*/ 14 h 21"/>
                      <a:gd name="T28" fmla="*/ 11 w 13"/>
                      <a:gd name="T29" fmla="*/ 11 h 21"/>
                      <a:gd name="T30" fmla="*/ 8 w 13"/>
                      <a:gd name="T31" fmla="*/ 14 h 21"/>
                      <a:gd name="T32" fmla="*/ 10 w 13"/>
                      <a:gd name="T33" fmla="*/ 8 h 21"/>
                      <a:gd name="T34" fmla="*/ 8 w 13"/>
                      <a:gd name="T35" fmla="*/ 14 h 21"/>
                      <a:gd name="T36" fmla="*/ 9 w 13"/>
                      <a:gd name="T37" fmla="*/ 7 h 21"/>
                      <a:gd name="T38" fmla="*/ 10 w 13"/>
                      <a:gd name="T39" fmla="*/ 9 h 21"/>
                      <a:gd name="T40" fmla="*/ 9 w 13"/>
                      <a:gd name="T41" fmla="*/ 11 h 21"/>
                      <a:gd name="T42" fmla="*/ 13 w 13"/>
                      <a:gd name="T43" fmla="*/ 7 h 21"/>
                      <a:gd name="T44" fmla="*/ 8 w 13"/>
                      <a:gd name="T45" fmla="*/ 17 h 21"/>
                      <a:gd name="T46" fmla="*/ 9 w 13"/>
                      <a:gd name="T47" fmla="*/ 15 h 21"/>
                      <a:gd name="T48" fmla="*/ 5 w 13"/>
                      <a:gd name="T49" fmla="*/ 19 h 21"/>
                      <a:gd name="T50" fmla="*/ 6 w 13"/>
                      <a:gd name="T51" fmla="*/ 18 h 21"/>
                      <a:gd name="T52" fmla="*/ 3 w 13"/>
                      <a:gd name="T53" fmla="*/ 15 h 21"/>
                      <a:gd name="T54" fmla="*/ 5 w 13"/>
                      <a:gd name="T55" fmla="*/ 20 h 21"/>
                      <a:gd name="T56" fmla="*/ 7 w 13"/>
                      <a:gd name="T57" fmla="*/ 16 h 21"/>
                      <a:gd name="T58" fmla="*/ 11 w 13"/>
                      <a:gd name="T59" fmla="*/ 7 h 21"/>
                      <a:gd name="T60" fmla="*/ 4 w 13"/>
                      <a:gd name="T61" fmla="*/ 15 h 21"/>
                      <a:gd name="T62" fmla="*/ 5 w 13"/>
                      <a:gd name="T63" fmla="*/ 20 h 21"/>
                      <a:gd name="T64" fmla="*/ 3 w 13"/>
                      <a:gd name="T65" fmla="*/ 15 h 21"/>
                      <a:gd name="T66" fmla="*/ 3 w 13"/>
                      <a:gd name="T67" fmla="*/ 18 h 21"/>
                      <a:gd name="T68" fmla="*/ 5 w 13"/>
                      <a:gd name="T69" fmla="*/ 15 h 21"/>
                      <a:gd name="T70" fmla="*/ 4 w 13"/>
                      <a:gd name="T71" fmla="*/ 15 h 21"/>
                      <a:gd name="T72" fmla="*/ 5 w 13"/>
                      <a:gd name="T73" fmla="*/ 20 h 21"/>
                      <a:gd name="T74" fmla="*/ 9 w 13"/>
                      <a:gd name="T75" fmla="*/ 16 h 21"/>
                      <a:gd name="T76" fmla="*/ 7 w 13"/>
                      <a:gd name="T77" fmla="*/ 18 h 21"/>
                      <a:gd name="T78" fmla="*/ 13 w 13"/>
                      <a:gd name="T79" fmla="*/ 7 h 21"/>
                      <a:gd name="T80" fmla="*/ 9 w 13"/>
                      <a:gd name="T81" fmla="*/ 11 h 21"/>
                      <a:gd name="T82" fmla="*/ 11 w 13"/>
                      <a:gd name="T83" fmla="*/ 8 h 21"/>
                      <a:gd name="T84" fmla="*/ 8 w 13"/>
                      <a:gd name="T85" fmla="*/ 7 h 21"/>
                      <a:gd name="T86" fmla="*/ 8 w 13"/>
                      <a:gd name="T87" fmla="*/ 14 h 21"/>
                      <a:gd name="T88" fmla="*/ 10 w 13"/>
                      <a:gd name="T89" fmla="*/ 8 h 21"/>
                      <a:gd name="T90" fmla="*/ 7 w 13"/>
                      <a:gd name="T91" fmla="*/ 14 h 21"/>
                      <a:gd name="T92" fmla="*/ 11 w 13"/>
                      <a:gd name="T93" fmla="*/ 11 h 21"/>
                      <a:gd name="T94" fmla="*/ 6 w 13"/>
                      <a:gd name="T95" fmla="*/ 14 h 21"/>
                      <a:gd name="T96" fmla="*/ 7 w 13"/>
                      <a:gd name="T97" fmla="*/ 4 h 21"/>
                      <a:gd name="T98" fmla="*/ 6 w 13"/>
                      <a:gd name="T99" fmla="*/ 15 h 21"/>
                      <a:gd name="T100" fmla="*/ 5 w 13"/>
                      <a:gd name="T101" fmla="*/ 0 h 21"/>
                      <a:gd name="T102" fmla="*/ 4 w 13"/>
                      <a:gd name="T103" fmla="*/ 7 h 21"/>
                      <a:gd name="T104" fmla="*/ 6 w 13"/>
                      <a:gd name="T105" fmla="*/ 6 h 21"/>
                      <a:gd name="T106" fmla="*/ 1 w 13"/>
                      <a:gd name="T107" fmla="*/ 10 h 21"/>
                      <a:gd name="T108" fmla="*/ 5 w 13"/>
                      <a:gd name="T109" fmla="*/ 10 h 21"/>
                      <a:gd name="T110" fmla="*/ 0 w 13"/>
                      <a:gd name="T111" fmla="*/ 11 h 21"/>
                      <a:gd name="T112" fmla="*/ 4 w 13"/>
                      <a:gd name="T113" fmla="*/ 14 h 21"/>
                      <a:gd name="T114" fmla="*/ 1 w 13"/>
                      <a:gd name="T115" fmla="*/ 13 h 21"/>
                      <a:gd name="T116" fmla="*/ 2 w 13"/>
                      <a:gd name="T117" fmla="*/ 14 h 21"/>
                      <a:gd name="T118" fmla="*/ 6 w 13"/>
                      <a:gd name="T119" fmla="*/ 12 h 21"/>
                      <a:gd name="T120" fmla="*/ 4 w 13"/>
                      <a:gd name="T121" fmla="*/ 13 h 21"/>
                      <a:gd name="T122" fmla="*/ 7 w 13"/>
                      <a:gd name="T1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21">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4">
                    <a:extLst>
                      <a:ext uri="{FF2B5EF4-FFF2-40B4-BE49-F238E27FC236}">
                        <a16:creationId xmlns:a16="http://schemas.microsoft.com/office/drawing/2014/main" id="{81F9A093-4140-4C07-BF89-EAF60F127D75}"/>
                      </a:ext>
                    </a:extLst>
                  </p:cNvPr>
                  <p:cNvSpPr/>
                  <p:nvPr/>
                </p:nvSpPr>
                <p:spPr bwMode="auto">
                  <a:xfrm>
                    <a:off x="962025" y="2514601"/>
                    <a:ext cx="3175" cy="1588"/>
                  </a:xfrm>
                  <a:custGeom>
                    <a:avLst/>
                    <a:gdLst>
                      <a:gd name="T0" fmla="*/ 1 w 3"/>
                      <a:gd name="T1" fmla="*/ 1 h 2"/>
                      <a:gd name="T2" fmla="*/ 1 w 3"/>
                      <a:gd name="T3" fmla="*/ 1 h 2"/>
                      <a:gd name="T4" fmla="*/ 1 w 3"/>
                      <a:gd name="T5" fmla="*/ 1 h 2"/>
                      <a:gd name="T6" fmla="*/ 1 w 3"/>
                      <a:gd name="T7" fmla="*/ 1 h 2"/>
                      <a:gd name="T8" fmla="*/ 2 w 3"/>
                      <a:gd name="T9" fmla="*/ 2 h 2"/>
                      <a:gd name="T10" fmla="*/ 2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5">
                    <a:extLst>
                      <a:ext uri="{FF2B5EF4-FFF2-40B4-BE49-F238E27FC236}">
                        <a16:creationId xmlns:a16="http://schemas.microsoft.com/office/drawing/2014/main" id="{24E7048A-51C5-4BBD-ABA0-E5CF818A5DB4}"/>
                      </a:ext>
                    </a:extLst>
                  </p:cNvPr>
                  <p:cNvSpPr/>
                  <p:nvPr/>
                </p:nvSpPr>
                <p:spPr bwMode="auto">
                  <a:xfrm>
                    <a:off x="946150" y="2519363"/>
                    <a:ext cx="3175" cy="3175"/>
                  </a:xfrm>
                  <a:custGeom>
                    <a:avLst/>
                    <a:gdLst>
                      <a:gd name="T0" fmla="*/ 2 w 3"/>
                      <a:gd name="T1" fmla="*/ 1 h 3"/>
                      <a:gd name="T2" fmla="*/ 3 w 3"/>
                      <a:gd name="T3" fmla="*/ 1 h 3"/>
                      <a:gd name="T4" fmla="*/ 2 w 3"/>
                      <a:gd name="T5" fmla="*/ 0 h 3"/>
                      <a:gd name="T6" fmla="*/ 1 w 3"/>
                      <a:gd name="T7" fmla="*/ 2 h 3"/>
                      <a:gd name="T8" fmla="*/ 2 w 3"/>
                      <a:gd name="T9" fmla="*/ 2 h 3"/>
                      <a:gd name="T10" fmla="*/ 2 w 3"/>
                      <a:gd name="T11" fmla="*/ 2 h 3"/>
                      <a:gd name="T12" fmla="*/ 2 w 3"/>
                      <a:gd name="T13" fmla="*/ 2 h 3"/>
                      <a:gd name="T14" fmla="*/ 2 w 3"/>
                      <a:gd name="T15" fmla="*/ 2 h 3"/>
                      <a:gd name="T16" fmla="*/ 2 w 3"/>
                      <a:gd name="T17" fmla="*/ 1 h 3"/>
                      <a:gd name="T18" fmla="*/ 1 w 3"/>
                      <a:gd name="T19" fmla="*/ 2 h 3"/>
                      <a:gd name="T20" fmla="*/ 2 w 3"/>
                      <a:gd name="T21" fmla="*/ 3 h 3"/>
                      <a:gd name="T22" fmla="*/ 3 w 3"/>
                      <a:gd name="T23" fmla="*/ 1 h 3"/>
                      <a:gd name="T24" fmla="*/ 2 w 3"/>
                      <a:gd name="T25" fmla="*/ 0 h 3"/>
                      <a:gd name="T26" fmla="*/ 1 w 3"/>
                      <a:gd name="T27" fmla="*/ 0 h 3"/>
                      <a:gd name="T28" fmla="*/ 2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6">
                    <a:extLst>
                      <a:ext uri="{FF2B5EF4-FFF2-40B4-BE49-F238E27FC236}">
                        <a16:creationId xmlns:a16="http://schemas.microsoft.com/office/drawing/2014/main" id="{1A07EA59-9C10-4C6D-8497-21999CDE9CC1}"/>
                      </a:ext>
                    </a:extLst>
                  </p:cNvPr>
                  <p:cNvSpPr/>
                  <p:nvPr/>
                </p:nvSpPr>
                <p:spPr bwMode="auto">
                  <a:xfrm>
                    <a:off x="896938" y="2495551"/>
                    <a:ext cx="15875" cy="17463"/>
                  </a:xfrm>
                  <a:custGeom>
                    <a:avLst/>
                    <a:gdLst>
                      <a:gd name="T0" fmla="*/ 11 w 15"/>
                      <a:gd name="T1" fmla="*/ 15 h 17"/>
                      <a:gd name="T2" fmla="*/ 12 w 15"/>
                      <a:gd name="T3" fmla="*/ 8 h 17"/>
                      <a:gd name="T4" fmla="*/ 11 w 15"/>
                      <a:gd name="T5" fmla="*/ 7 h 17"/>
                      <a:gd name="T6" fmla="*/ 8 w 15"/>
                      <a:gd name="T7" fmla="*/ 8 h 17"/>
                      <a:gd name="T8" fmla="*/ 9 w 15"/>
                      <a:gd name="T9" fmla="*/ 9 h 17"/>
                      <a:gd name="T10" fmla="*/ 15 w 15"/>
                      <a:gd name="T11" fmla="*/ 3 h 17"/>
                      <a:gd name="T12" fmla="*/ 15 w 15"/>
                      <a:gd name="T13" fmla="*/ 2 h 17"/>
                      <a:gd name="T14" fmla="*/ 14 w 15"/>
                      <a:gd name="T15" fmla="*/ 1 h 17"/>
                      <a:gd name="T16" fmla="*/ 13 w 15"/>
                      <a:gd name="T17" fmla="*/ 0 h 17"/>
                      <a:gd name="T18" fmla="*/ 5 w 15"/>
                      <a:gd name="T19" fmla="*/ 1 h 17"/>
                      <a:gd name="T20" fmla="*/ 4 w 15"/>
                      <a:gd name="T21" fmla="*/ 2 h 17"/>
                      <a:gd name="T22" fmla="*/ 0 w 15"/>
                      <a:gd name="T23" fmla="*/ 10 h 17"/>
                      <a:gd name="T24" fmla="*/ 1 w 15"/>
                      <a:gd name="T25" fmla="*/ 11 h 17"/>
                      <a:gd name="T26" fmla="*/ 3 w 15"/>
                      <a:gd name="T27" fmla="*/ 9 h 17"/>
                      <a:gd name="T28" fmla="*/ 2 w 15"/>
                      <a:gd name="T29" fmla="*/ 8 h 17"/>
                      <a:gd name="T30" fmla="*/ 1 w 15"/>
                      <a:gd name="T31" fmla="*/ 14 h 17"/>
                      <a:gd name="T32" fmla="*/ 2 w 15"/>
                      <a:gd name="T33" fmla="*/ 14 h 17"/>
                      <a:gd name="T34" fmla="*/ 3 w 15"/>
                      <a:gd name="T35" fmla="*/ 12 h 17"/>
                      <a:gd name="T36" fmla="*/ 2 w 15"/>
                      <a:gd name="T37" fmla="*/ 12 h 17"/>
                      <a:gd name="T38" fmla="*/ 1 w 15"/>
                      <a:gd name="T39" fmla="*/ 14 h 17"/>
                      <a:gd name="T40" fmla="*/ 2 w 15"/>
                      <a:gd name="T41" fmla="*/ 14 h 17"/>
                      <a:gd name="T42" fmla="*/ 3 w 15"/>
                      <a:gd name="T43" fmla="*/ 8 h 17"/>
                      <a:gd name="T44" fmla="*/ 2 w 15"/>
                      <a:gd name="T45" fmla="*/ 8 h 17"/>
                      <a:gd name="T46" fmla="*/ 0 w 15"/>
                      <a:gd name="T47" fmla="*/ 10 h 17"/>
                      <a:gd name="T48" fmla="*/ 1 w 15"/>
                      <a:gd name="T49" fmla="*/ 10 h 17"/>
                      <a:gd name="T50" fmla="*/ 5 w 15"/>
                      <a:gd name="T51" fmla="*/ 2 h 17"/>
                      <a:gd name="T52" fmla="*/ 5 w 15"/>
                      <a:gd name="T53" fmla="*/ 3 h 17"/>
                      <a:gd name="T54" fmla="*/ 14 w 15"/>
                      <a:gd name="T55" fmla="*/ 1 h 17"/>
                      <a:gd name="T56" fmla="*/ 13 w 15"/>
                      <a:gd name="T57" fmla="*/ 1 h 17"/>
                      <a:gd name="T58" fmla="*/ 14 w 15"/>
                      <a:gd name="T59" fmla="*/ 3 h 17"/>
                      <a:gd name="T60" fmla="*/ 14 w 15"/>
                      <a:gd name="T61" fmla="*/ 1 h 17"/>
                      <a:gd name="T62" fmla="*/ 8 w 15"/>
                      <a:gd name="T63" fmla="*/ 8 h 17"/>
                      <a:gd name="T64" fmla="*/ 8 w 15"/>
                      <a:gd name="T65" fmla="*/ 9 h 17"/>
                      <a:gd name="T66" fmla="*/ 11 w 15"/>
                      <a:gd name="T67" fmla="*/ 9 h 17"/>
                      <a:gd name="T68" fmla="*/ 10 w 15"/>
                      <a:gd name="T69" fmla="*/ 8 h 17"/>
                      <a:gd name="T70" fmla="*/ 10 w 15"/>
                      <a:gd name="T71" fmla="*/ 16 h 17"/>
                      <a:gd name="T72" fmla="*/ 11 w 15"/>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17">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6">
                    <a:extLst>
                      <a:ext uri="{FF2B5EF4-FFF2-40B4-BE49-F238E27FC236}">
                        <a16:creationId xmlns:a16="http://schemas.microsoft.com/office/drawing/2014/main" id="{AE0ACC57-8D7D-4F47-80E3-721B5FD33ECD}"/>
                      </a:ext>
                    </a:extLst>
                  </p:cNvPr>
                  <p:cNvSpPr/>
                  <p:nvPr/>
                </p:nvSpPr>
                <p:spPr bwMode="auto">
                  <a:xfrm>
                    <a:off x="911225" y="2327276"/>
                    <a:ext cx="77788" cy="98425"/>
                  </a:xfrm>
                  <a:custGeom>
                    <a:avLst/>
                    <a:gdLst>
                      <a:gd name="T0" fmla="*/ 21 w 73"/>
                      <a:gd name="T1" fmla="*/ 91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5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7">
                    <a:extLst>
                      <a:ext uri="{FF2B5EF4-FFF2-40B4-BE49-F238E27FC236}">
                        <a16:creationId xmlns:a16="http://schemas.microsoft.com/office/drawing/2014/main" id="{67445163-8C71-4111-B295-36C65CA6B701}"/>
                      </a:ext>
                    </a:extLst>
                  </p:cNvPr>
                  <p:cNvSpPr/>
                  <p:nvPr/>
                </p:nvSpPr>
                <p:spPr bwMode="auto">
                  <a:xfrm>
                    <a:off x="927100" y="2425701"/>
                    <a:ext cx="34925" cy="9525"/>
                  </a:xfrm>
                  <a:custGeom>
                    <a:avLst/>
                    <a:gdLst>
                      <a:gd name="T0" fmla="*/ 3 w 33"/>
                      <a:gd name="T1" fmla="*/ 2 h 9"/>
                      <a:gd name="T2" fmla="*/ 22 w 33"/>
                      <a:gd name="T3" fmla="*/ 2 h 9"/>
                      <a:gd name="T4" fmla="*/ 27 w 33"/>
                      <a:gd name="T5" fmla="*/ 2 h 9"/>
                      <a:gd name="T6" fmla="*/ 28 w 33"/>
                      <a:gd name="T7" fmla="*/ 5 h 9"/>
                      <a:gd name="T8" fmla="*/ 22 w 33"/>
                      <a:gd name="T9" fmla="*/ 5 h 9"/>
                      <a:gd name="T10" fmla="*/ 3 w 33"/>
                      <a:gd name="T11" fmla="*/ 0 h 9"/>
                      <a:gd name="T12" fmla="*/ 1 w 33"/>
                      <a:gd name="T13" fmla="*/ 0 h 9"/>
                      <a:gd name="T14" fmla="*/ 16 w 33"/>
                      <a:gd name="T15" fmla="*/ 6 h 9"/>
                      <a:gd name="T16" fmla="*/ 32 w 33"/>
                      <a:gd name="T17" fmla="*/ 2 h 9"/>
                      <a:gd name="T18" fmla="*/ 31 w 33"/>
                      <a:gd name="T19" fmla="*/ 1 h 9"/>
                      <a:gd name="T20" fmla="*/ 3 w 33"/>
                      <a:gd name="T21" fmla="*/ 1 h 9"/>
                      <a:gd name="T22" fmla="*/ 3 w 3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8">
                    <a:extLst>
                      <a:ext uri="{FF2B5EF4-FFF2-40B4-BE49-F238E27FC236}">
                        <a16:creationId xmlns:a16="http://schemas.microsoft.com/office/drawing/2014/main" id="{3942BF58-B36C-4D88-8784-900D0AB2532E}"/>
                      </a:ext>
                    </a:extLst>
                  </p:cNvPr>
                  <p:cNvSpPr/>
                  <p:nvPr/>
                </p:nvSpPr>
                <p:spPr bwMode="auto">
                  <a:xfrm>
                    <a:off x="922338" y="2430463"/>
                    <a:ext cx="38100" cy="9525"/>
                  </a:xfrm>
                  <a:custGeom>
                    <a:avLst/>
                    <a:gdLst>
                      <a:gd name="T0" fmla="*/ 8 w 36"/>
                      <a:gd name="T1" fmla="*/ 4 h 9"/>
                      <a:gd name="T2" fmla="*/ 26 w 36"/>
                      <a:gd name="T3" fmla="*/ 3 h 9"/>
                      <a:gd name="T4" fmla="*/ 31 w 36"/>
                      <a:gd name="T5" fmla="*/ 5 h 9"/>
                      <a:gd name="T6" fmla="*/ 33 w 36"/>
                      <a:gd name="T7" fmla="*/ 6 h 9"/>
                      <a:gd name="T8" fmla="*/ 19 w 36"/>
                      <a:gd name="T9" fmla="*/ 6 h 9"/>
                      <a:gd name="T10" fmla="*/ 13 w 36"/>
                      <a:gd name="T11" fmla="*/ 7 h 9"/>
                      <a:gd name="T12" fmla="*/ 14 w 36"/>
                      <a:gd name="T13" fmla="*/ 8 h 9"/>
                      <a:gd name="T14" fmla="*/ 15 w 36"/>
                      <a:gd name="T15" fmla="*/ 8 h 9"/>
                      <a:gd name="T16" fmla="*/ 15 w 36"/>
                      <a:gd name="T17" fmla="*/ 6 h 9"/>
                      <a:gd name="T18" fmla="*/ 12 w 36"/>
                      <a:gd name="T19" fmla="*/ 5 h 9"/>
                      <a:gd name="T20" fmla="*/ 8 w 36"/>
                      <a:gd name="T21" fmla="*/ 1 h 9"/>
                      <a:gd name="T22" fmla="*/ 8 w 36"/>
                      <a:gd name="T23" fmla="*/ 0 h 9"/>
                      <a:gd name="T24" fmla="*/ 15 w 36"/>
                      <a:gd name="T25" fmla="*/ 8 h 9"/>
                      <a:gd name="T26" fmla="*/ 15 w 36"/>
                      <a:gd name="T27" fmla="*/ 6 h 9"/>
                      <a:gd name="T28" fmla="*/ 14 w 36"/>
                      <a:gd name="T29" fmla="*/ 8 h 9"/>
                      <a:gd name="T30" fmla="*/ 17 w 36"/>
                      <a:gd name="T31" fmla="*/ 8 h 9"/>
                      <a:gd name="T32" fmla="*/ 26 w 36"/>
                      <a:gd name="T33" fmla="*/ 8 h 9"/>
                      <a:gd name="T34" fmla="*/ 36 w 36"/>
                      <a:gd name="T35" fmla="*/ 6 h 9"/>
                      <a:gd name="T36" fmla="*/ 29 w 36"/>
                      <a:gd name="T37" fmla="*/ 2 h 9"/>
                      <a:gd name="T38" fmla="*/ 8 w 36"/>
                      <a:gd name="T39" fmla="*/ 3 h 9"/>
                      <a:gd name="T40" fmla="*/ 8 w 3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9">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9">
                    <a:extLst>
                      <a:ext uri="{FF2B5EF4-FFF2-40B4-BE49-F238E27FC236}">
                        <a16:creationId xmlns:a16="http://schemas.microsoft.com/office/drawing/2014/main" id="{A4C38514-7A0D-467C-8185-539B46D50FAB}"/>
                      </a:ext>
                    </a:extLst>
                  </p:cNvPr>
                  <p:cNvSpPr/>
                  <p:nvPr/>
                </p:nvSpPr>
                <p:spPr bwMode="auto">
                  <a:xfrm>
                    <a:off x="925513" y="2433638"/>
                    <a:ext cx="36513" cy="11113"/>
                  </a:xfrm>
                  <a:custGeom>
                    <a:avLst/>
                    <a:gdLst>
                      <a:gd name="T0" fmla="*/ 8 w 35"/>
                      <a:gd name="T1" fmla="*/ 4 h 11"/>
                      <a:gd name="T2" fmla="*/ 1 w 35"/>
                      <a:gd name="T3" fmla="*/ 3 h 11"/>
                      <a:gd name="T4" fmla="*/ 0 w 35"/>
                      <a:gd name="T5" fmla="*/ 4 h 11"/>
                      <a:gd name="T6" fmla="*/ 19 w 35"/>
                      <a:gd name="T7" fmla="*/ 11 h 11"/>
                      <a:gd name="T8" fmla="*/ 30 w 35"/>
                      <a:gd name="T9" fmla="*/ 1 h 11"/>
                      <a:gd name="T10" fmla="*/ 28 w 35"/>
                      <a:gd name="T11" fmla="*/ 2 h 11"/>
                      <a:gd name="T12" fmla="*/ 16 w 35"/>
                      <a:gd name="T13" fmla="*/ 9 h 11"/>
                      <a:gd name="T14" fmla="*/ 6 w 35"/>
                      <a:gd name="T15" fmla="*/ 8 h 11"/>
                      <a:gd name="T16" fmla="*/ 2 w 35"/>
                      <a:gd name="T17" fmla="*/ 6 h 11"/>
                      <a:gd name="T18" fmla="*/ 3 w 35"/>
                      <a:gd name="T19" fmla="*/ 5 h 11"/>
                      <a:gd name="T20" fmla="*/ 8 w 35"/>
                      <a:gd name="T21" fmla="*/ 5 h 11"/>
                      <a:gd name="T22" fmla="*/ 8 w 3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1">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0">
                    <a:extLst>
                      <a:ext uri="{FF2B5EF4-FFF2-40B4-BE49-F238E27FC236}">
                        <a16:creationId xmlns:a16="http://schemas.microsoft.com/office/drawing/2014/main" id="{9A2CA9BC-A529-4DFB-AF3F-B7CBB586E175}"/>
                      </a:ext>
                    </a:extLst>
                  </p:cNvPr>
                  <p:cNvSpPr/>
                  <p:nvPr/>
                </p:nvSpPr>
                <p:spPr bwMode="auto">
                  <a:xfrm>
                    <a:off x="928688" y="2441576"/>
                    <a:ext cx="26988" cy="15875"/>
                  </a:xfrm>
                  <a:custGeom>
                    <a:avLst/>
                    <a:gdLst>
                      <a:gd name="T0" fmla="*/ 1 w 25"/>
                      <a:gd name="T1" fmla="*/ 5 h 15"/>
                      <a:gd name="T2" fmla="*/ 1 w 25"/>
                      <a:gd name="T3" fmla="*/ 3 h 15"/>
                      <a:gd name="T4" fmla="*/ 0 w 25"/>
                      <a:gd name="T5" fmla="*/ 3 h 15"/>
                      <a:gd name="T6" fmla="*/ 25 w 25"/>
                      <a:gd name="T7" fmla="*/ 2 h 15"/>
                      <a:gd name="T8" fmla="*/ 23 w 25"/>
                      <a:gd name="T9" fmla="*/ 1 h 15"/>
                      <a:gd name="T10" fmla="*/ 1 w 25"/>
                      <a:gd name="T11" fmla="*/ 2 h 15"/>
                      <a:gd name="T12" fmla="*/ 0 w 25"/>
                      <a:gd name="T13" fmla="*/ 3 h 15"/>
                      <a:gd name="T14" fmla="*/ 0 w 25"/>
                      <a:gd name="T15" fmla="*/ 5 h 15"/>
                      <a:gd name="T16" fmla="*/ 1 w 25"/>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1">
                    <a:extLst>
                      <a:ext uri="{FF2B5EF4-FFF2-40B4-BE49-F238E27FC236}">
                        <a16:creationId xmlns:a16="http://schemas.microsoft.com/office/drawing/2014/main" id="{C04CF0C2-D2F7-4FE2-9015-52A52CA90AC5}"/>
                      </a:ext>
                    </a:extLst>
                  </p:cNvPr>
                  <p:cNvSpPr/>
                  <p:nvPr/>
                </p:nvSpPr>
                <p:spPr bwMode="auto">
                  <a:xfrm>
                    <a:off x="931863" y="2381251"/>
                    <a:ext cx="17463" cy="44450"/>
                  </a:xfrm>
                  <a:custGeom>
                    <a:avLst/>
                    <a:gdLst>
                      <a:gd name="T0" fmla="*/ 9 w 16"/>
                      <a:gd name="T1" fmla="*/ 40 h 41"/>
                      <a:gd name="T2" fmla="*/ 2 w 16"/>
                      <a:gd name="T3" fmla="*/ 1 h 41"/>
                      <a:gd name="T4" fmla="*/ 1 w 16"/>
                      <a:gd name="T5" fmla="*/ 2 h 41"/>
                      <a:gd name="T6" fmla="*/ 8 w 16"/>
                      <a:gd name="T7" fmla="*/ 40 h 41"/>
                      <a:gd name="T8" fmla="*/ 9 w 16"/>
                      <a:gd name="T9" fmla="*/ 40 h 41"/>
                    </a:gdLst>
                    <a:ahLst/>
                    <a:cxnLst>
                      <a:cxn ang="0">
                        <a:pos x="T0" y="T1"/>
                      </a:cxn>
                      <a:cxn ang="0">
                        <a:pos x="T2" y="T3"/>
                      </a:cxn>
                      <a:cxn ang="0">
                        <a:pos x="T4" y="T5"/>
                      </a:cxn>
                      <a:cxn ang="0">
                        <a:pos x="T6" y="T7"/>
                      </a:cxn>
                      <a:cxn ang="0">
                        <a:pos x="T8" y="T9"/>
                      </a:cxn>
                    </a:cxnLst>
                    <a:rect l="0" t="0" r="r" b="b"/>
                    <a:pathLst>
                      <a:path w="16" h="41">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2">
                    <a:extLst>
                      <a:ext uri="{FF2B5EF4-FFF2-40B4-BE49-F238E27FC236}">
                        <a16:creationId xmlns:a16="http://schemas.microsoft.com/office/drawing/2014/main" id="{1EC87216-A00A-4C8F-94A4-07703BA8CF38}"/>
                      </a:ext>
                    </a:extLst>
                  </p:cNvPr>
                  <p:cNvSpPr/>
                  <p:nvPr/>
                </p:nvSpPr>
                <p:spPr bwMode="auto">
                  <a:xfrm>
                    <a:off x="942975" y="2379663"/>
                    <a:ext cx="17463" cy="49213"/>
                  </a:xfrm>
                  <a:custGeom>
                    <a:avLst/>
                    <a:gdLst>
                      <a:gd name="T0" fmla="*/ 7 w 17"/>
                      <a:gd name="T1" fmla="*/ 44 h 46"/>
                      <a:gd name="T2" fmla="*/ 16 w 17"/>
                      <a:gd name="T3" fmla="*/ 2 h 46"/>
                      <a:gd name="T4" fmla="*/ 15 w 17"/>
                      <a:gd name="T5" fmla="*/ 1 h 46"/>
                      <a:gd name="T6" fmla="*/ 6 w 17"/>
                      <a:gd name="T7" fmla="*/ 45 h 46"/>
                      <a:gd name="T8" fmla="*/ 7 w 17"/>
                      <a:gd name="T9" fmla="*/ 44 h 46"/>
                    </a:gdLst>
                    <a:ahLst/>
                    <a:cxnLst>
                      <a:cxn ang="0">
                        <a:pos x="T0" y="T1"/>
                      </a:cxn>
                      <a:cxn ang="0">
                        <a:pos x="T2" y="T3"/>
                      </a:cxn>
                      <a:cxn ang="0">
                        <a:pos x="T4" y="T5"/>
                      </a:cxn>
                      <a:cxn ang="0">
                        <a:pos x="T6" y="T7"/>
                      </a:cxn>
                      <a:cxn ang="0">
                        <a:pos x="T8" y="T9"/>
                      </a:cxn>
                    </a:cxnLst>
                    <a:rect l="0" t="0" r="r" b="b"/>
                    <a:pathLst>
                      <a:path w="17" h="46">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3">
                    <a:extLst>
                      <a:ext uri="{FF2B5EF4-FFF2-40B4-BE49-F238E27FC236}">
                        <a16:creationId xmlns:a16="http://schemas.microsoft.com/office/drawing/2014/main" id="{73FF2793-FCD5-4EE4-9787-996E42468368}"/>
                      </a:ext>
                    </a:extLst>
                  </p:cNvPr>
                  <p:cNvSpPr/>
                  <p:nvPr/>
                </p:nvSpPr>
                <p:spPr bwMode="auto">
                  <a:xfrm>
                    <a:off x="927100" y="2368551"/>
                    <a:ext cx="36513" cy="15875"/>
                  </a:xfrm>
                  <a:custGeom>
                    <a:avLst/>
                    <a:gdLst>
                      <a:gd name="T0" fmla="*/ 6 w 34"/>
                      <a:gd name="T1" fmla="*/ 14 h 16"/>
                      <a:gd name="T2" fmla="*/ 5 w 34"/>
                      <a:gd name="T3" fmla="*/ 5 h 16"/>
                      <a:gd name="T4" fmla="*/ 12 w 34"/>
                      <a:gd name="T5" fmla="*/ 5 h 16"/>
                      <a:gd name="T6" fmla="*/ 9 w 34"/>
                      <a:gd name="T7" fmla="*/ 7 h 16"/>
                      <a:gd name="T8" fmla="*/ 10 w 34"/>
                      <a:gd name="T9" fmla="*/ 4 h 16"/>
                      <a:gd name="T10" fmla="*/ 15 w 34"/>
                      <a:gd name="T11" fmla="*/ 5 h 16"/>
                      <a:gd name="T12" fmla="*/ 15 w 34"/>
                      <a:gd name="T13" fmla="*/ 7 h 16"/>
                      <a:gd name="T14" fmla="*/ 21 w 34"/>
                      <a:gd name="T15" fmla="*/ 4 h 16"/>
                      <a:gd name="T16" fmla="*/ 23 w 34"/>
                      <a:gd name="T17" fmla="*/ 7 h 16"/>
                      <a:gd name="T18" fmla="*/ 22 w 34"/>
                      <a:gd name="T19" fmla="*/ 7 h 16"/>
                      <a:gd name="T20" fmla="*/ 22 w 34"/>
                      <a:gd name="T21" fmla="*/ 4 h 16"/>
                      <a:gd name="T22" fmla="*/ 24 w 34"/>
                      <a:gd name="T23" fmla="*/ 3 h 16"/>
                      <a:gd name="T24" fmla="*/ 25 w 34"/>
                      <a:gd name="T25" fmla="*/ 3 h 16"/>
                      <a:gd name="T26" fmla="*/ 25 w 34"/>
                      <a:gd name="T27" fmla="*/ 7 h 16"/>
                      <a:gd name="T28" fmla="*/ 31 w 34"/>
                      <a:gd name="T29" fmla="*/ 8 h 16"/>
                      <a:gd name="T30" fmla="*/ 27 w 34"/>
                      <a:gd name="T31" fmla="*/ 12 h 16"/>
                      <a:gd name="T32" fmla="*/ 27 w 34"/>
                      <a:gd name="T33" fmla="*/ 14 h 16"/>
                      <a:gd name="T34" fmla="*/ 31 w 34"/>
                      <a:gd name="T35" fmla="*/ 4 h 16"/>
                      <a:gd name="T36" fmla="*/ 24 w 34"/>
                      <a:gd name="T37" fmla="*/ 7 h 16"/>
                      <a:gd name="T38" fmla="*/ 29 w 34"/>
                      <a:gd name="T39" fmla="*/ 7 h 16"/>
                      <a:gd name="T40" fmla="*/ 22 w 34"/>
                      <a:gd name="T41" fmla="*/ 2 h 16"/>
                      <a:gd name="T42" fmla="*/ 21 w 34"/>
                      <a:gd name="T43" fmla="*/ 10 h 16"/>
                      <a:gd name="T44" fmla="*/ 25 w 34"/>
                      <a:gd name="T45" fmla="*/ 6 h 16"/>
                      <a:gd name="T46" fmla="*/ 13 w 34"/>
                      <a:gd name="T47" fmla="*/ 9 h 16"/>
                      <a:gd name="T48" fmla="*/ 14 w 34"/>
                      <a:gd name="T49" fmla="*/ 10 h 16"/>
                      <a:gd name="T50" fmla="*/ 14 w 34"/>
                      <a:gd name="T51" fmla="*/ 3 h 16"/>
                      <a:gd name="T52" fmla="*/ 9 w 34"/>
                      <a:gd name="T53" fmla="*/ 10 h 16"/>
                      <a:gd name="T54" fmla="*/ 10 w 34"/>
                      <a:gd name="T55" fmla="*/ 10 h 16"/>
                      <a:gd name="T56" fmla="*/ 10 w 34"/>
                      <a:gd name="T57" fmla="*/ 2 h 16"/>
                      <a:gd name="T58" fmla="*/ 3 w 34"/>
                      <a:gd name="T59" fmla="*/ 5 h 16"/>
                      <a:gd name="T60" fmla="*/ 5 w 34"/>
                      <a:gd name="T61" fmla="*/ 15 h 16"/>
                      <a:gd name="T62" fmla="*/ 6 w 34"/>
                      <a:gd name="T6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6">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93">
                    <a:extLst>
                      <a:ext uri="{FF2B5EF4-FFF2-40B4-BE49-F238E27FC236}">
                        <a16:creationId xmlns:a16="http://schemas.microsoft.com/office/drawing/2014/main" id="{8C400116-576D-4498-9B05-BBC88C461623}"/>
                      </a:ext>
                    </a:extLst>
                  </p:cNvPr>
                  <p:cNvSpPr/>
                  <p:nvPr/>
                </p:nvSpPr>
                <p:spPr bwMode="auto">
                  <a:xfrm>
                    <a:off x="933450" y="2243138"/>
                    <a:ext cx="85725" cy="49213"/>
                  </a:xfrm>
                  <a:custGeom>
                    <a:avLst/>
                    <a:gdLst>
                      <a:gd name="T0" fmla="*/ 1 w 82"/>
                      <a:gd name="T1" fmla="*/ 46 h 47"/>
                      <a:gd name="T2" fmla="*/ 6 w 82"/>
                      <a:gd name="T3" fmla="*/ 40 h 47"/>
                      <a:gd name="T4" fmla="*/ 9 w 82"/>
                      <a:gd name="T5" fmla="*/ 37 h 47"/>
                      <a:gd name="T6" fmla="*/ 11 w 82"/>
                      <a:gd name="T7" fmla="*/ 44 h 47"/>
                      <a:gd name="T8" fmla="*/ 11 w 82"/>
                      <a:gd name="T9" fmla="*/ 44 h 47"/>
                      <a:gd name="T10" fmla="*/ 19 w 82"/>
                      <a:gd name="T11" fmla="*/ 34 h 47"/>
                      <a:gd name="T12" fmla="*/ 25 w 82"/>
                      <a:gd name="T13" fmla="*/ 32 h 47"/>
                      <a:gd name="T14" fmla="*/ 29 w 82"/>
                      <a:gd name="T15" fmla="*/ 42 h 47"/>
                      <a:gd name="T16" fmla="*/ 29 w 82"/>
                      <a:gd name="T17" fmla="*/ 43 h 47"/>
                      <a:gd name="T18" fmla="*/ 32 w 82"/>
                      <a:gd name="T19" fmla="*/ 37 h 47"/>
                      <a:gd name="T20" fmla="*/ 33 w 82"/>
                      <a:gd name="T21" fmla="*/ 33 h 47"/>
                      <a:gd name="T22" fmla="*/ 37 w 82"/>
                      <a:gd name="T23" fmla="*/ 34 h 47"/>
                      <a:gd name="T24" fmla="*/ 37 w 82"/>
                      <a:gd name="T25" fmla="*/ 34 h 47"/>
                      <a:gd name="T26" fmla="*/ 44 w 82"/>
                      <a:gd name="T27" fmla="*/ 30 h 47"/>
                      <a:gd name="T28" fmla="*/ 44 w 82"/>
                      <a:gd name="T29" fmla="*/ 30 h 47"/>
                      <a:gd name="T30" fmla="*/ 48 w 82"/>
                      <a:gd name="T31" fmla="*/ 24 h 47"/>
                      <a:gd name="T32" fmla="*/ 50 w 82"/>
                      <a:gd name="T33" fmla="*/ 18 h 47"/>
                      <a:gd name="T34" fmla="*/ 53 w 82"/>
                      <a:gd name="T35" fmla="*/ 20 h 47"/>
                      <a:gd name="T36" fmla="*/ 57 w 82"/>
                      <a:gd name="T37" fmla="*/ 40 h 47"/>
                      <a:gd name="T38" fmla="*/ 58 w 82"/>
                      <a:gd name="T39" fmla="*/ 40 h 47"/>
                      <a:gd name="T40" fmla="*/ 64 w 82"/>
                      <a:gd name="T41" fmla="*/ 19 h 47"/>
                      <a:gd name="T42" fmla="*/ 68 w 82"/>
                      <a:gd name="T43" fmla="*/ 9 h 47"/>
                      <a:gd name="T44" fmla="*/ 72 w 82"/>
                      <a:gd name="T45" fmla="*/ 15 h 47"/>
                      <a:gd name="T46" fmla="*/ 73 w 82"/>
                      <a:gd name="T47" fmla="*/ 15 h 47"/>
                      <a:gd name="T48" fmla="*/ 82 w 82"/>
                      <a:gd name="T49" fmla="*/ 1 h 47"/>
                      <a:gd name="T50" fmla="*/ 81 w 82"/>
                      <a:gd name="T51" fmla="*/ 1 h 47"/>
                      <a:gd name="T52" fmla="*/ 80 w 82"/>
                      <a:gd name="T53" fmla="*/ 1 h 47"/>
                      <a:gd name="T54" fmla="*/ 80 w 82"/>
                      <a:gd name="T55" fmla="*/ 2 h 47"/>
                      <a:gd name="T56" fmla="*/ 78 w 82"/>
                      <a:gd name="T57" fmla="*/ 7 h 47"/>
                      <a:gd name="T58" fmla="*/ 74 w 82"/>
                      <a:gd name="T59" fmla="*/ 12 h 47"/>
                      <a:gd name="T60" fmla="*/ 69 w 82"/>
                      <a:gd name="T61" fmla="*/ 6 h 47"/>
                      <a:gd name="T62" fmla="*/ 68 w 82"/>
                      <a:gd name="T63" fmla="*/ 6 h 47"/>
                      <a:gd name="T64" fmla="*/ 58 w 82"/>
                      <a:gd name="T65" fmla="*/ 36 h 47"/>
                      <a:gd name="T66" fmla="*/ 57 w 82"/>
                      <a:gd name="T67" fmla="*/ 35 h 47"/>
                      <a:gd name="T68" fmla="*/ 56 w 82"/>
                      <a:gd name="T69" fmla="*/ 28 h 47"/>
                      <a:gd name="T70" fmla="*/ 52 w 82"/>
                      <a:gd name="T71" fmla="*/ 15 h 47"/>
                      <a:gd name="T72" fmla="*/ 51 w 82"/>
                      <a:gd name="T73" fmla="*/ 15 h 47"/>
                      <a:gd name="T74" fmla="*/ 48 w 82"/>
                      <a:gd name="T75" fmla="*/ 22 h 47"/>
                      <a:gd name="T76" fmla="*/ 42 w 82"/>
                      <a:gd name="T77" fmla="*/ 28 h 47"/>
                      <a:gd name="T78" fmla="*/ 42 w 82"/>
                      <a:gd name="T79" fmla="*/ 28 h 47"/>
                      <a:gd name="T80" fmla="*/ 38 w 82"/>
                      <a:gd name="T81" fmla="*/ 32 h 47"/>
                      <a:gd name="T82" fmla="*/ 34 w 82"/>
                      <a:gd name="T83" fmla="*/ 29 h 47"/>
                      <a:gd name="T84" fmla="*/ 34 w 82"/>
                      <a:gd name="T85" fmla="*/ 29 h 47"/>
                      <a:gd name="T86" fmla="*/ 31 w 82"/>
                      <a:gd name="T87" fmla="*/ 39 h 47"/>
                      <a:gd name="T88" fmla="*/ 26 w 82"/>
                      <a:gd name="T89" fmla="*/ 34 h 47"/>
                      <a:gd name="T90" fmla="*/ 24 w 82"/>
                      <a:gd name="T91" fmla="*/ 27 h 47"/>
                      <a:gd name="T92" fmla="*/ 23 w 82"/>
                      <a:gd name="T93" fmla="*/ 27 h 47"/>
                      <a:gd name="T94" fmla="*/ 17 w 82"/>
                      <a:gd name="T95" fmla="*/ 36 h 47"/>
                      <a:gd name="T96" fmla="*/ 11 w 82"/>
                      <a:gd name="T97" fmla="*/ 42 h 47"/>
                      <a:gd name="T98" fmla="*/ 8 w 82"/>
                      <a:gd name="T99" fmla="*/ 36 h 47"/>
                      <a:gd name="T100" fmla="*/ 8 w 82"/>
                      <a:gd name="T101" fmla="*/ 36 h 47"/>
                      <a:gd name="T102" fmla="*/ 1 w 82"/>
                      <a:gd name="T103" fmla="*/ 47 h 47"/>
                      <a:gd name="T104" fmla="*/ 1 w 82"/>
                      <a:gd name="T105" fmla="*/ 47 h 47"/>
                      <a:gd name="T106" fmla="*/ 2 w 82"/>
                      <a:gd name="T107" fmla="*/ 47 h 47"/>
                      <a:gd name="T108" fmla="*/ 1 w 82"/>
                      <a:gd name="T10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47">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94">
                    <a:extLst>
                      <a:ext uri="{FF2B5EF4-FFF2-40B4-BE49-F238E27FC236}">
                        <a16:creationId xmlns:a16="http://schemas.microsoft.com/office/drawing/2014/main" id="{68B6816D-12AF-4F80-9CBA-F8977AFB689F}"/>
                      </a:ext>
                    </a:extLst>
                  </p:cNvPr>
                  <p:cNvSpPr/>
                  <p:nvPr/>
                </p:nvSpPr>
                <p:spPr bwMode="auto">
                  <a:xfrm>
                    <a:off x="919163" y="2254251"/>
                    <a:ext cx="119063" cy="52388"/>
                  </a:xfrm>
                  <a:custGeom>
                    <a:avLst/>
                    <a:gdLst>
                      <a:gd name="T0" fmla="*/ 2 w 113"/>
                      <a:gd name="T1" fmla="*/ 0 h 50"/>
                      <a:gd name="T2" fmla="*/ 4 w 113"/>
                      <a:gd name="T3" fmla="*/ 22 h 50"/>
                      <a:gd name="T4" fmla="*/ 6 w 113"/>
                      <a:gd name="T5" fmla="*/ 49 h 50"/>
                      <a:gd name="T6" fmla="*/ 7 w 113"/>
                      <a:gd name="T7" fmla="*/ 50 h 50"/>
                      <a:gd name="T8" fmla="*/ 34 w 113"/>
                      <a:gd name="T9" fmla="*/ 49 h 50"/>
                      <a:gd name="T10" fmla="*/ 60 w 113"/>
                      <a:gd name="T11" fmla="*/ 47 h 50"/>
                      <a:gd name="T12" fmla="*/ 112 w 113"/>
                      <a:gd name="T13" fmla="*/ 42 h 50"/>
                      <a:gd name="T14" fmla="*/ 113 w 113"/>
                      <a:gd name="T15" fmla="*/ 42 h 50"/>
                      <a:gd name="T16" fmla="*/ 111 w 113"/>
                      <a:gd name="T17" fmla="*/ 40 h 50"/>
                      <a:gd name="T18" fmla="*/ 110 w 113"/>
                      <a:gd name="T19" fmla="*/ 40 h 50"/>
                      <a:gd name="T20" fmla="*/ 106 w 113"/>
                      <a:gd name="T21" fmla="*/ 42 h 50"/>
                      <a:gd name="T22" fmla="*/ 96 w 113"/>
                      <a:gd name="T23" fmla="*/ 42 h 50"/>
                      <a:gd name="T24" fmla="*/ 78 w 113"/>
                      <a:gd name="T25" fmla="*/ 45 h 50"/>
                      <a:gd name="T26" fmla="*/ 38 w 113"/>
                      <a:gd name="T27" fmla="*/ 48 h 50"/>
                      <a:gd name="T28" fmla="*/ 19 w 113"/>
                      <a:gd name="T29" fmla="*/ 49 h 50"/>
                      <a:gd name="T30" fmla="*/ 9 w 113"/>
                      <a:gd name="T31" fmla="*/ 49 h 50"/>
                      <a:gd name="T32" fmla="*/ 7 w 113"/>
                      <a:gd name="T33" fmla="*/ 39 h 50"/>
                      <a:gd name="T34" fmla="*/ 5 w 113"/>
                      <a:gd name="T35" fmla="*/ 20 h 50"/>
                      <a:gd name="T36" fmla="*/ 3 w 113"/>
                      <a:gd name="T37" fmla="*/ 0 h 50"/>
                      <a:gd name="T38" fmla="*/ 2 w 11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50">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95">
                    <a:extLst>
                      <a:ext uri="{FF2B5EF4-FFF2-40B4-BE49-F238E27FC236}">
                        <a16:creationId xmlns:a16="http://schemas.microsoft.com/office/drawing/2014/main" id="{4A954A6B-B8EF-4F33-B74D-4E855151BF3A}"/>
                      </a:ext>
                    </a:extLst>
                  </p:cNvPr>
                  <p:cNvSpPr/>
                  <p:nvPr/>
                </p:nvSpPr>
                <p:spPr bwMode="auto">
                  <a:xfrm>
                    <a:off x="914400" y="2247901"/>
                    <a:ext cx="14288" cy="9525"/>
                  </a:xfrm>
                  <a:custGeom>
                    <a:avLst/>
                    <a:gdLst>
                      <a:gd name="T0" fmla="*/ 1 w 13"/>
                      <a:gd name="T1" fmla="*/ 9 h 9"/>
                      <a:gd name="T2" fmla="*/ 5 w 13"/>
                      <a:gd name="T3" fmla="*/ 1 h 9"/>
                      <a:gd name="T4" fmla="*/ 5 w 13"/>
                      <a:gd name="T5" fmla="*/ 1 h 9"/>
                      <a:gd name="T6" fmla="*/ 12 w 13"/>
                      <a:gd name="T7" fmla="*/ 9 h 9"/>
                      <a:gd name="T8" fmla="*/ 12 w 13"/>
                      <a:gd name="T9" fmla="*/ 8 h 9"/>
                      <a:gd name="T10" fmla="*/ 5 w 13"/>
                      <a:gd name="T11" fmla="*/ 0 h 9"/>
                      <a:gd name="T12" fmla="*/ 5 w 13"/>
                      <a:gd name="T13" fmla="*/ 0 h 9"/>
                      <a:gd name="T14" fmla="*/ 0 w 13"/>
                      <a:gd name="T15" fmla="*/ 8 h 9"/>
                      <a:gd name="T16" fmla="*/ 1 w 1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96">
                    <a:extLst>
                      <a:ext uri="{FF2B5EF4-FFF2-40B4-BE49-F238E27FC236}">
                        <a16:creationId xmlns:a16="http://schemas.microsoft.com/office/drawing/2014/main" id="{628BE25B-F09F-4FBA-9A3F-19384469444A}"/>
                      </a:ext>
                    </a:extLst>
                  </p:cNvPr>
                  <p:cNvSpPr/>
                  <p:nvPr/>
                </p:nvSpPr>
                <p:spPr bwMode="auto">
                  <a:xfrm>
                    <a:off x="938213" y="2225676"/>
                    <a:ext cx="74613" cy="41275"/>
                  </a:xfrm>
                  <a:custGeom>
                    <a:avLst/>
                    <a:gdLst>
                      <a:gd name="T0" fmla="*/ 1 w 70"/>
                      <a:gd name="T1" fmla="*/ 39 h 40"/>
                      <a:gd name="T2" fmla="*/ 35 w 70"/>
                      <a:gd name="T3" fmla="*/ 29 h 40"/>
                      <a:gd name="T4" fmla="*/ 52 w 70"/>
                      <a:gd name="T5" fmla="*/ 18 h 40"/>
                      <a:gd name="T6" fmla="*/ 70 w 70"/>
                      <a:gd name="T7" fmla="*/ 2 h 40"/>
                      <a:gd name="T8" fmla="*/ 70 w 70"/>
                      <a:gd name="T9" fmla="*/ 1 h 40"/>
                      <a:gd name="T10" fmla="*/ 62 w 70"/>
                      <a:gd name="T11" fmla="*/ 4 h 40"/>
                      <a:gd name="T12" fmla="*/ 63 w 70"/>
                      <a:gd name="T13" fmla="*/ 4 h 40"/>
                      <a:gd name="T14" fmla="*/ 68 w 70"/>
                      <a:gd name="T15" fmla="*/ 3 h 40"/>
                      <a:gd name="T16" fmla="*/ 67 w 70"/>
                      <a:gd name="T17" fmla="*/ 9 h 40"/>
                      <a:gd name="T18" fmla="*/ 68 w 70"/>
                      <a:gd name="T19" fmla="*/ 9 h 40"/>
                      <a:gd name="T20" fmla="*/ 69 w 70"/>
                      <a:gd name="T21" fmla="*/ 1 h 40"/>
                      <a:gd name="T22" fmla="*/ 69 w 70"/>
                      <a:gd name="T23" fmla="*/ 1 h 40"/>
                      <a:gd name="T24" fmla="*/ 64 w 70"/>
                      <a:gd name="T25" fmla="*/ 3 h 40"/>
                      <a:gd name="T26" fmla="*/ 64 w 70"/>
                      <a:gd name="T27" fmla="*/ 4 h 40"/>
                      <a:gd name="T28" fmla="*/ 68 w 70"/>
                      <a:gd name="T29" fmla="*/ 2 h 40"/>
                      <a:gd name="T30" fmla="*/ 62 w 70"/>
                      <a:gd name="T31" fmla="*/ 8 h 40"/>
                      <a:gd name="T32" fmla="*/ 43 w 70"/>
                      <a:gd name="T33" fmla="*/ 24 h 40"/>
                      <a:gd name="T34" fmla="*/ 21 w 70"/>
                      <a:gd name="T35" fmla="*/ 34 h 40"/>
                      <a:gd name="T36" fmla="*/ 1 w 70"/>
                      <a:gd name="T37" fmla="*/ 38 h 40"/>
                      <a:gd name="T38" fmla="*/ 1 w 70"/>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4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00">
                    <a:extLst>
                      <a:ext uri="{FF2B5EF4-FFF2-40B4-BE49-F238E27FC236}">
                        <a16:creationId xmlns:a16="http://schemas.microsoft.com/office/drawing/2014/main" id="{B0295CC0-9BB0-465F-88F4-85599597A7E7}"/>
                      </a:ext>
                    </a:extLst>
                  </p:cNvPr>
                  <p:cNvSpPr/>
                  <p:nvPr/>
                </p:nvSpPr>
                <p:spPr bwMode="auto">
                  <a:xfrm>
                    <a:off x="911225" y="2563813"/>
                    <a:ext cx="92075" cy="104775"/>
                  </a:xfrm>
                  <a:custGeom>
                    <a:avLst/>
                    <a:gdLst>
                      <a:gd name="T0" fmla="*/ 3 w 87"/>
                      <a:gd name="T1" fmla="*/ 8 h 98"/>
                      <a:gd name="T2" fmla="*/ 3 w 87"/>
                      <a:gd name="T3" fmla="*/ 95 h 98"/>
                      <a:gd name="T4" fmla="*/ 5 w 87"/>
                      <a:gd name="T5" fmla="*/ 97 h 98"/>
                      <a:gd name="T6" fmla="*/ 76 w 87"/>
                      <a:gd name="T7" fmla="*/ 93 h 98"/>
                      <a:gd name="T8" fmla="*/ 78 w 87"/>
                      <a:gd name="T9" fmla="*/ 92 h 98"/>
                      <a:gd name="T10" fmla="*/ 80 w 87"/>
                      <a:gd name="T11" fmla="*/ 39 h 98"/>
                      <a:gd name="T12" fmla="*/ 78 w 87"/>
                      <a:gd name="T13" fmla="*/ 6 h 98"/>
                      <a:gd name="T14" fmla="*/ 51 w 87"/>
                      <a:gd name="T15" fmla="*/ 4 h 98"/>
                      <a:gd name="T16" fmla="*/ 2 w 87"/>
                      <a:gd name="T17" fmla="*/ 7 h 98"/>
                      <a:gd name="T18" fmla="*/ 2 w 87"/>
                      <a:gd name="T19" fmla="*/ 10 h 98"/>
                      <a:gd name="T20" fmla="*/ 65 w 87"/>
                      <a:gd name="T21" fmla="*/ 6 h 98"/>
                      <a:gd name="T22" fmla="*/ 76 w 87"/>
                      <a:gd name="T23" fmla="*/ 87 h 98"/>
                      <a:gd name="T24" fmla="*/ 47 w 87"/>
                      <a:gd name="T25" fmla="*/ 91 h 98"/>
                      <a:gd name="T26" fmla="*/ 6 w 87"/>
                      <a:gd name="T27" fmla="*/ 89 h 98"/>
                      <a:gd name="T28" fmla="*/ 6 w 87"/>
                      <a:gd name="T29" fmla="*/ 8 h 98"/>
                      <a:gd name="T30" fmla="*/ 3 w 87"/>
                      <a:gd name="T3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8">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01">
                    <a:extLst>
                      <a:ext uri="{FF2B5EF4-FFF2-40B4-BE49-F238E27FC236}">
                        <a16:creationId xmlns:a16="http://schemas.microsoft.com/office/drawing/2014/main" id="{58881C12-7F44-4BF7-A738-B388D4981A44}"/>
                      </a:ext>
                    </a:extLst>
                  </p:cNvPr>
                  <p:cNvSpPr/>
                  <p:nvPr/>
                </p:nvSpPr>
                <p:spPr bwMode="auto">
                  <a:xfrm>
                    <a:off x="919163" y="2576513"/>
                    <a:ext cx="66675" cy="71438"/>
                  </a:xfrm>
                  <a:custGeom>
                    <a:avLst/>
                    <a:gdLst>
                      <a:gd name="T0" fmla="*/ 6 w 63"/>
                      <a:gd name="T1" fmla="*/ 5 h 68"/>
                      <a:gd name="T2" fmla="*/ 6 w 63"/>
                      <a:gd name="T3" fmla="*/ 4 h 68"/>
                      <a:gd name="T4" fmla="*/ 4 w 63"/>
                      <a:gd name="T5" fmla="*/ 4 h 68"/>
                      <a:gd name="T6" fmla="*/ 2 w 63"/>
                      <a:gd name="T7" fmla="*/ 62 h 68"/>
                      <a:gd name="T8" fmla="*/ 3 w 63"/>
                      <a:gd name="T9" fmla="*/ 63 h 68"/>
                      <a:gd name="T10" fmla="*/ 29 w 63"/>
                      <a:gd name="T11" fmla="*/ 63 h 68"/>
                      <a:gd name="T12" fmla="*/ 59 w 63"/>
                      <a:gd name="T13" fmla="*/ 66 h 68"/>
                      <a:gd name="T14" fmla="*/ 60 w 63"/>
                      <a:gd name="T15" fmla="*/ 65 h 68"/>
                      <a:gd name="T16" fmla="*/ 60 w 63"/>
                      <a:gd name="T17" fmla="*/ 22 h 68"/>
                      <a:gd name="T18" fmla="*/ 60 w 63"/>
                      <a:gd name="T19" fmla="*/ 3 h 68"/>
                      <a:gd name="T20" fmla="*/ 46 w 63"/>
                      <a:gd name="T21" fmla="*/ 1 h 68"/>
                      <a:gd name="T22" fmla="*/ 2 w 63"/>
                      <a:gd name="T23" fmla="*/ 2 h 68"/>
                      <a:gd name="T24" fmla="*/ 2 w 63"/>
                      <a:gd name="T25" fmla="*/ 5 h 68"/>
                      <a:gd name="T26" fmla="*/ 3 w 63"/>
                      <a:gd name="T27" fmla="*/ 5 h 68"/>
                      <a:gd name="T28" fmla="*/ 3 w 63"/>
                      <a:gd name="T29" fmla="*/ 2 h 68"/>
                      <a:gd name="T30" fmla="*/ 2 w 63"/>
                      <a:gd name="T31" fmla="*/ 2 h 68"/>
                      <a:gd name="T32" fmla="*/ 2 w 63"/>
                      <a:gd name="T33" fmla="*/ 5 h 68"/>
                      <a:gd name="T34" fmla="*/ 50 w 63"/>
                      <a:gd name="T35" fmla="*/ 4 h 68"/>
                      <a:gd name="T36" fmla="*/ 57 w 63"/>
                      <a:gd name="T37" fmla="*/ 22 h 68"/>
                      <a:gd name="T38" fmla="*/ 58 w 63"/>
                      <a:gd name="T39" fmla="*/ 55 h 68"/>
                      <a:gd name="T40" fmla="*/ 38 w 63"/>
                      <a:gd name="T41" fmla="*/ 61 h 68"/>
                      <a:gd name="T42" fmla="*/ 12 w 63"/>
                      <a:gd name="T43" fmla="*/ 60 h 68"/>
                      <a:gd name="T44" fmla="*/ 4 w 63"/>
                      <a:gd name="T45" fmla="*/ 38 h 68"/>
                      <a:gd name="T46" fmla="*/ 6 w 63"/>
                      <a:gd name="T47" fmla="*/ 4 h 68"/>
                      <a:gd name="T48" fmla="*/ 4 w 63"/>
                      <a:gd name="T49" fmla="*/ 4 h 68"/>
                      <a:gd name="T50" fmla="*/ 4 w 63"/>
                      <a:gd name="T51" fmla="*/ 5 h 68"/>
                      <a:gd name="T52" fmla="*/ 6 w 63"/>
                      <a:gd name="T5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68">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2">
                    <a:extLst>
                      <a:ext uri="{FF2B5EF4-FFF2-40B4-BE49-F238E27FC236}">
                        <a16:creationId xmlns:a16="http://schemas.microsoft.com/office/drawing/2014/main" id="{2ECC0C48-704C-4A4D-8256-B4184744D654}"/>
                      </a:ext>
                    </a:extLst>
                  </p:cNvPr>
                  <p:cNvSpPr/>
                  <p:nvPr/>
                </p:nvSpPr>
                <p:spPr bwMode="auto">
                  <a:xfrm>
                    <a:off x="944563" y="2646363"/>
                    <a:ext cx="15875" cy="14288"/>
                  </a:xfrm>
                  <a:custGeom>
                    <a:avLst/>
                    <a:gdLst>
                      <a:gd name="T0" fmla="*/ 8 w 15"/>
                      <a:gd name="T1" fmla="*/ 10 h 13"/>
                      <a:gd name="T2" fmla="*/ 3 w 15"/>
                      <a:gd name="T3" fmla="*/ 7 h 13"/>
                      <a:gd name="T4" fmla="*/ 5 w 15"/>
                      <a:gd name="T5" fmla="*/ 3 h 13"/>
                      <a:gd name="T6" fmla="*/ 9 w 15"/>
                      <a:gd name="T7" fmla="*/ 3 h 13"/>
                      <a:gd name="T8" fmla="*/ 11 w 15"/>
                      <a:gd name="T9" fmla="*/ 6 h 13"/>
                      <a:gd name="T10" fmla="*/ 5 w 15"/>
                      <a:gd name="T11" fmla="*/ 10 h 13"/>
                      <a:gd name="T12" fmla="*/ 5 w 15"/>
                      <a:gd name="T13" fmla="*/ 12 h 13"/>
                      <a:gd name="T14" fmla="*/ 14 w 15"/>
                      <a:gd name="T15" fmla="*/ 6 h 13"/>
                      <a:gd name="T16" fmla="*/ 12 w 15"/>
                      <a:gd name="T17" fmla="*/ 1 h 13"/>
                      <a:gd name="T18" fmla="*/ 6 w 15"/>
                      <a:gd name="T19" fmla="*/ 0 h 13"/>
                      <a:gd name="T20" fmla="*/ 0 w 15"/>
                      <a:gd name="T21" fmla="*/ 7 h 13"/>
                      <a:gd name="T22" fmla="*/ 8 w 15"/>
                      <a:gd name="T23" fmla="*/ 12 h 13"/>
                      <a:gd name="T24" fmla="*/ 8 w 15"/>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03">
                    <a:extLst>
                      <a:ext uri="{FF2B5EF4-FFF2-40B4-BE49-F238E27FC236}">
                        <a16:creationId xmlns:a16="http://schemas.microsoft.com/office/drawing/2014/main" id="{9747DC88-E749-4335-871B-B8DACD07625F}"/>
                      </a:ext>
                    </a:extLst>
                  </p:cNvPr>
                  <p:cNvSpPr/>
                  <p:nvPr/>
                </p:nvSpPr>
                <p:spPr bwMode="auto">
                  <a:xfrm>
                    <a:off x="981075" y="2128838"/>
                    <a:ext cx="60325" cy="49213"/>
                  </a:xfrm>
                  <a:custGeom>
                    <a:avLst/>
                    <a:gdLst>
                      <a:gd name="T0" fmla="*/ 7 w 57"/>
                      <a:gd name="T1" fmla="*/ 29 h 46"/>
                      <a:gd name="T2" fmla="*/ 5 w 57"/>
                      <a:gd name="T3" fmla="*/ 13 h 46"/>
                      <a:gd name="T4" fmla="*/ 9 w 57"/>
                      <a:gd name="T5" fmla="*/ 5 h 46"/>
                      <a:gd name="T6" fmla="*/ 18 w 57"/>
                      <a:gd name="T7" fmla="*/ 5 h 46"/>
                      <a:gd name="T8" fmla="*/ 37 w 57"/>
                      <a:gd name="T9" fmla="*/ 7 h 46"/>
                      <a:gd name="T10" fmla="*/ 46 w 57"/>
                      <a:gd name="T11" fmla="*/ 7 h 46"/>
                      <a:gd name="T12" fmla="*/ 51 w 57"/>
                      <a:gd name="T13" fmla="*/ 18 h 46"/>
                      <a:gd name="T14" fmla="*/ 49 w 57"/>
                      <a:gd name="T15" fmla="*/ 30 h 46"/>
                      <a:gd name="T16" fmla="*/ 42 w 57"/>
                      <a:gd name="T17" fmla="*/ 31 h 46"/>
                      <a:gd name="T18" fmla="*/ 43 w 57"/>
                      <a:gd name="T19" fmla="*/ 45 h 46"/>
                      <a:gd name="T20" fmla="*/ 45 w 57"/>
                      <a:gd name="T21" fmla="*/ 43 h 46"/>
                      <a:gd name="T22" fmla="*/ 36 w 57"/>
                      <a:gd name="T23" fmla="*/ 31 h 46"/>
                      <a:gd name="T24" fmla="*/ 34 w 57"/>
                      <a:gd name="T25" fmla="*/ 30 h 46"/>
                      <a:gd name="T26" fmla="*/ 6 w 57"/>
                      <a:gd name="T27" fmla="*/ 29 h 46"/>
                      <a:gd name="T28" fmla="*/ 5 w 57"/>
                      <a:gd name="T29" fmla="*/ 32 h 46"/>
                      <a:gd name="T30" fmla="*/ 27 w 57"/>
                      <a:gd name="T31" fmla="*/ 32 h 46"/>
                      <a:gd name="T32" fmla="*/ 43 w 57"/>
                      <a:gd name="T33" fmla="*/ 45 h 46"/>
                      <a:gd name="T34" fmla="*/ 45 w 57"/>
                      <a:gd name="T35" fmla="*/ 43 h 46"/>
                      <a:gd name="T36" fmla="*/ 53 w 57"/>
                      <a:gd name="T37" fmla="*/ 33 h 46"/>
                      <a:gd name="T38" fmla="*/ 54 w 57"/>
                      <a:gd name="T39" fmla="*/ 31 h 46"/>
                      <a:gd name="T40" fmla="*/ 52 w 57"/>
                      <a:gd name="T41" fmla="*/ 5 h 46"/>
                      <a:gd name="T42" fmla="*/ 44 w 57"/>
                      <a:gd name="T43" fmla="*/ 4 h 46"/>
                      <a:gd name="T44" fmla="*/ 21 w 57"/>
                      <a:gd name="T45" fmla="*/ 2 h 46"/>
                      <a:gd name="T46" fmla="*/ 2 w 57"/>
                      <a:gd name="T47" fmla="*/ 6 h 46"/>
                      <a:gd name="T48" fmla="*/ 4 w 57"/>
                      <a:gd name="T49" fmla="*/ 31 h 46"/>
                      <a:gd name="T50" fmla="*/ 7 w 57"/>
                      <a:gd name="T5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46">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04">
                    <a:extLst>
                      <a:ext uri="{FF2B5EF4-FFF2-40B4-BE49-F238E27FC236}">
                        <a16:creationId xmlns:a16="http://schemas.microsoft.com/office/drawing/2014/main" id="{B186B91A-25B6-4B91-9748-8AD0AED2D08A}"/>
                      </a:ext>
                    </a:extLst>
                  </p:cNvPr>
                  <p:cNvSpPr/>
                  <p:nvPr/>
                </p:nvSpPr>
                <p:spPr bwMode="auto">
                  <a:xfrm>
                    <a:off x="1030288" y="2227263"/>
                    <a:ext cx="30163" cy="36513"/>
                  </a:xfrm>
                  <a:custGeom>
                    <a:avLst/>
                    <a:gdLst>
                      <a:gd name="T0" fmla="*/ 26 w 28"/>
                      <a:gd name="T1" fmla="*/ 3 h 34"/>
                      <a:gd name="T2" fmla="*/ 8 w 28"/>
                      <a:gd name="T3" fmla="*/ 3 h 34"/>
                      <a:gd name="T4" fmla="*/ 3 w 28"/>
                      <a:gd name="T5" fmla="*/ 12 h 34"/>
                      <a:gd name="T6" fmla="*/ 17 w 28"/>
                      <a:gd name="T7" fmla="*/ 19 h 34"/>
                      <a:gd name="T8" fmla="*/ 13 w 28"/>
                      <a:gd name="T9" fmla="*/ 30 h 34"/>
                      <a:gd name="T10" fmla="*/ 3 w 28"/>
                      <a:gd name="T11" fmla="*/ 19 h 34"/>
                      <a:gd name="T12" fmla="*/ 0 w 28"/>
                      <a:gd name="T13" fmla="*/ 19 h 34"/>
                      <a:gd name="T14" fmla="*/ 11 w 28"/>
                      <a:gd name="T15" fmla="*/ 33 h 34"/>
                      <a:gd name="T16" fmla="*/ 24 w 28"/>
                      <a:gd name="T17" fmla="*/ 24 h 34"/>
                      <a:gd name="T18" fmla="*/ 11 w 28"/>
                      <a:gd name="T19" fmla="*/ 13 h 34"/>
                      <a:gd name="T20" fmla="*/ 6 w 28"/>
                      <a:gd name="T21" fmla="*/ 12 h 34"/>
                      <a:gd name="T22" fmla="*/ 13 w 28"/>
                      <a:gd name="T23" fmla="*/ 4 h 34"/>
                      <a:gd name="T24" fmla="*/ 26 w 28"/>
                      <a:gd name="T25" fmla="*/ 6 h 34"/>
                      <a:gd name="T26" fmla="*/ 26 w 28"/>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05">
                    <a:extLst>
                      <a:ext uri="{FF2B5EF4-FFF2-40B4-BE49-F238E27FC236}">
                        <a16:creationId xmlns:a16="http://schemas.microsoft.com/office/drawing/2014/main" id="{0130CEE4-D230-47B0-A55E-BFBC9FEDD85D}"/>
                      </a:ext>
                    </a:extLst>
                  </p:cNvPr>
                  <p:cNvSpPr/>
                  <p:nvPr/>
                </p:nvSpPr>
                <p:spPr bwMode="auto">
                  <a:xfrm>
                    <a:off x="1041400" y="2224088"/>
                    <a:ext cx="11113" cy="7938"/>
                  </a:xfrm>
                  <a:custGeom>
                    <a:avLst/>
                    <a:gdLst>
                      <a:gd name="T0" fmla="*/ 5 w 11"/>
                      <a:gd name="T1" fmla="*/ 6 h 8"/>
                      <a:gd name="T2" fmla="*/ 4 w 11"/>
                      <a:gd name="T3" fmla="*/ 2 h 8"/>
                      <a:gd name="T4" fmla="*/ 2 w 11"/>
                      <a:gd name="T5" fmla="*/ 3 h 8"/>
                      <a:gd name="T6" fmla="*/ 9 w 11"/>
                      <a:gd name="T7" fmla="*/ 3 h 8"/>
                      <a:gd name="T8" fmla="*/ 8 w 11"/>
                      <a:gd name="T9" fmla="*/ 2 h 8"/>
                      <a:gd name="T10" fmla="*/ 7 w 11"/>
                      <a:gd name="T11" fmla="*/ 5 h 8"/>
                      <a:gd name="T12" fmla="*/ 9 w 11"/>
                      <a:gd name="T13" fmla="*/ 5 h 8"/>
                      <a:gd name="T14" fmla="*/ 2 w 11"/>
                      <a:gd name="T15" fmla="*/ 2 h 8"/>
                      <a:gd name="T16" fmla="*/ 2 w 11"/>
                      <a:gd name="T17" fmla="*/ 5 h 8"/>
                      <a:gd name="T18" fmla="*/ 6 w 11"/>
                      <a:gd name="T19" fmla="*/ 5 h 8"/>
                      <a:gd name="T20" fmla="*/ 6 w 11"/>
                      <a:gd name="T21" fmla="*/ 2 h 8"/>
                      <a:gd name="T22" fmla="*/ 2 w 11"/>
                      <a:gd name="T23" fmla="*/ 2 h 8"/>
                      <a:gd name="T24" fmla="*/ 2 w 11"/>
                      <a:gd name="T25" fmla="*/ 5 h 8"/>
                      <a:gd name="T26" fmla="*/ 7 w 11"/>
                      <a:gd name="T27" fmla="*/ 7 h 8"/>
                      <a:gd name="T28" fmla="*/ 10 w 11"/>
                      <a:gd name="T29" fmla="*/ 6 h 8"/>
                      <a:gd name="T30" fmla="*/ 10 w 11"/>
                      <a:gd name="T31" fmla="*/ 2 h 8"/>
                      <a:gd name="T32" fmla="*/ 9 w 11"/>
                      <a:gd name="T33" fmla="*/ 0 h 8"/>
                      <a:gd name="T34" fmla="*/ 2 w 11"/>
                      <a:gd name="T35" fmla="*/ 0 h 8"/>
                      <a:gd name="T36" fmla="*/ 1 w 11"/>
                      <a:gd name="T37" fmla="*/ 2 h 8"/>
                      <a:gd name="T38" fmla="*/ 2 w 11"/>
                      <a:gd name="T39" fmla="*/ 6 h 8"/>
                      <a:gd name="T40" fmla="*/ 5 w 11"/>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8">
                    <a:extLst>
                      <a:ext uri="{FF2B5EF4-FFF2-40B4-BE49-F238E27FC236}">
                        <a16:creationId xmlns:a16="http://schemas.microsoft.com/office/drawing/2014/main" id="{971EA761-0F0C-4FEE-9FF3-81F1FE0CA7A9}"/>
                      </a:ext>
                    </a:extLst>
                  </p:cNvPr>
                  <p:cNvSpPr/>
                  <p:nvPr/>
                </p:nvSpPr>
                <p:spPr bwMode="auto">
                  <a:xfrm>
                    <a:off x="1012825" y="2757488"/>
                    <a:ext cx="14288" cy="36513"/>
                  </a:xfrm>
                  <a:custGeom>
                    <a:avLst/>
                    <a:gdLst>
                      <a:gd name="T0" fmla="*/ 2 w 14"/>
                      <a:gd name="T1" fmla="*/ 2 h 34"/>
                      <a:gd name="T2" fmla="*/ 2 w 14"/>
                      <a:gd name="T3" fmla="*/ 0 h 34"/>
                      <a:gd name="T4" fmla="*/ 0 w 14"/>
                      <a:gd name="T5" fmla="*/ 1 h 34"/>
                      <a:gd name="T6" fmla="*/ 13 w 14"/>
                      <a:gd name="T7" fmla="*/ 33 h 34"/>
                      <a:gd name="T8" fmla="*/ 14 w 14"/>
                      <a:gd name="T9" fmla="*/ 33 h 34"/>
                      <a:gd name="T10" fmla="*/ 2 w 14"/>
                      <a:gd name="T11" fmla="*/ 0 h 34"/>
                      <a:gd name="T12" fmla="*/ 0 w 14"/>
                      <a:gd name="T13" fmla="*/ 0 h 34"/>
                      <a:gd name="T14" fmla="*/ 0 w 14"/>
                      <a:gd name="T15" fmla="*/ 2 h 34"/>
                      <a:gd name="T16" fmla="*/ 2 w 14"/>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9">
                    <a:extLst>
                      <a:ext uri="{FF2B5EF4-FFF2-40B4-BE49-F238E27FC236}">
                        <a16:creationId xmlns:a16="http://schemas.microsoft.com/office/drawing/2014/main" id="{79F03891-DD6A-43CD-8D1C-9151EA44F55F}"/>
                      </a:ext>
                    </a:extLst>
                  </p:cNvPr>
                  <p:cNvSpPr/>
                  <p:nvPr/>
                </p:nvSpPr>
                <p:spPr bwMode="auto">
                  <a:xfrm>
                    <a:off x="1033463" y="2754313"/>
                    <a:ext cx="39688" cy="41275"/>
                  </a:xfrm>
                  <a:custGeom>
                    <a:avLst/>
                    <a:gdLst>
                      <a:gd name="T0" fmla="*/ 1 w 37"/>
                      <a:gd name="T1" fmla="*/ 34 h 38"/>
                      <a:gd name="T2" fmla="*/ 3 w 37"/>
                      <a:gd name="T3" fmla="*/ 32 h 38"/>
                      <a:gd name="T4" fmla="*/ 4 w 37"/>
                      <a:gd name="T5" fmla="*/ 27 h 38"/>
                      <a:gd name="T6" fmla="*/ 8 w 37"/>
                      <a:gd name="T7" fmla="*/ 18 h 38"/>
                      <a:gd name="T8" fmla="*/ 12 w 37"/>
                      <a:gd name="T9" fmla="*/ 8 h 38"/>
                      <a:gd name="T10" fmla="*/ 26 w 37"/>
                      <a:gd name="T11" fmla="*/ 9 h 38"/>
                      <a:gd name="T12" fmla="*/ 32 w 37"/>
                      <a:gd name="T13" fmla="*/ 23 h 38"/>
                      <a:gd name="T14" fmla="*/ 36 w 37"/>
                      <a:gd name="T15" fmla="*/ 34 h 38"/>
                      <a:gd name="T16" fmla="*/ 23 w 37"/>
                      <a:gd name="T17" fmla="*/ 36 h 38"/>
                      <a:gd name="T18" fmla="*/ 19 w 37"/>
                      <a:gd name="T19" fmla="*/ 26 h 38"/>
                      <a:gd name="T20" fmla="*/ 18 w 37"/>
                      <a:gd name="T21" fmla="*/ 33 h 38"/>
                      <a:gd name="T22" fmla="*/ 13 w 37"/>
                      <a:gd name="T23" fmla="*/ 36 h 38"/>
                      <a:gd name="T24" fmla="*/ 0 w 37"/>
                      <a:gd name="T25" fmla="*/ 36 h 38"/>
                      <a:gd name="T26" fmla="*/ 0 w 37"/>
                      <a:gd name="T27" fmla="*/ 38 h 38"/>
                      <a:gd name="T28" fmla="*/ 19 w 37"/>
                      <a:gd name="T29" fmla="*/ 37 h 38"/>
                      <a:gd name="T30" fmla="*/ 19 w 37"/>
                      <a:gd name="T31" fmla="*/ 37 h 38"/>
                      <a:gd name="T32" fmla="*/ 19 w 37"/>
                      <a:gd name="T33" fmla="*/ 33 h 38"/>
                      <a:gd name="T34" fmla="*/ 19 w 37"/>
                      <a:gd name="T35" fmla="*/ 31 h 38"/>
                      <a:gd name="T36" fmla="*/ 21 w 37"/>
                      <a:gd name="T37" fmla="*/ 29 h 38"/>
                      <a:gd name="T38" fmla="*/ 22 w 37"/>
                      <a:gd name="T39" fmla="*/ 37 h 38"/>
                      <a:gd name="T40" fmla="*/ 23 w 37"/>
                      <a:gd name="T41" fmla="*/ 37 h 38"/>
                      <a:gd name="T42" fmla="*/ 36 w 37"/>
                      <a:gd name="T43" fmla="*/ 37 h 38"/>
                      <a:gd name="T44" fmla="*/ 37 w 37"/>
                      <a:gd name="T45" fmla="*/ 36 h 38"/>
                      <a:gd name="T46" fmla="*/ 31 w 37"/>
                      <a:gd name="T47" fmla="*/ 14 h 38"/>
                      <a:gd name="T48" fmla="*/ 23 w 37"/>
                      <a:gd name="T49" fmla="*/ 2 h 38"/>
                      <a:gd name="T50" fmla="*/ 11 w 37"/>
                      <a:gd name="T51" fmla="*/ 7 h 38"/>
                      <a:gd name="T52" fmla="*/ 0 w 37"/>
                      <a:gd name="T53" fmla="*/ 36 h 38"/>
                      <a:gd name="T54" fmla="*/ 1 w 37"/>
                      <a:gd name="T55" fmla="*/ 36 h 38"/>
                      <a:gd name="T56" fmla="*/ 3 w 37"/>
                      <a:gd name="T57" fmla="*/ 34 h 38"/>
                      <a:gd name="T58" fmla="*/ 1 w 37"/>
                      <a:gd name="T5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8">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0">
                    <a:extLst>
                      <a:ext uri="{FF2B5EF4-FFF2-40B4-BE49-F238E27FC236}">
                        <a16:creationId xmlns:a16="http://schemas.microsoft.com/office/drawing/2014/main" id="{89C11AF1-FB26-4463-A04E-981022E4CF00}"/>
                      </a:ext>
                    </a:extLst>
                  </p:cNvPr>
                  <p:cNvSpPr/>
                  <p:nvPr/>
                </p:nvSpPr>
                <p:spPr bwMode="auto">
                  <a:xfrm>
                    <a:off x="1023938" y="2757488"/>
                    <a:ext cx="4763" cy="9525"/>
                  </a:xfrm>
                  <a:custGeom>
                    <a:avLst/>
                    <a:gdLst>
                      <a:gd name="T0" fmla="*/ 4 w 5"/>
                      <a:gd name="T1" fmla="*/ 0 h 9"/>
                      <a:gd name="T2" fmla="*/ 1 w 5"/>
                      <a:gd name="T3" fmla="*/ 4 h 9"/>
                      <a:gd name="T4" fmla="*/ 3 w 5"/>
                      <a:gd name="T5" fmla="*/ 8 h 9"/>
                      <a:gd name="T6" fmla="*/ 4 w 5"/>
                      <a:gd name="T7" fmla="*/ 8 h 9"/>
                      <a:gd name="T8" fmla="*/ 2 w 5"/>
                      <a:gd name="T9" fmla="*/ 5 h 9"/>
                      <a:gd name="T10" fmla="*/ 4 w 5"/>
                      <a:gd name="T11" fmla="*/ 1 h 9"/>
                      <a:gd name="T12" fmla="*/ 4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1">
                    <a:extLst>
                      <a:ext uri="{FF2B5EF4-FFF2-40B4-BE49-F238E27FC236}">
                        <a16:creationId xmlns:a16="http://schemas.microsoft.com/office/drawing/2014/main" id="{F15776C6-730F-433E-8DBD-2AABFC6B8E10}"/>
                      </a:ext>
                    </a:extLst>
                  </p:cNvPr>
                  <p:cNvSpPr/>
                  <p:nvPr/>
                </p:nvSpPr>
                <p:spPr bwMode="auto">
                  <a:xfrm>
                    <a:off x="1027113" y="2757488"/>
                    <a:ext cx="4763" cy="9525"/>
                  </a:xfrm>
                  <a:custGeom>
                    <a:avLst/>
                    <a:gdLst>
                      <a:gd name="T0" fmla="*/ 1 w 5"/>
                      <a:gd name="T1" fmla="*/ 1 h 9"/>
                      <a:gd name="T2" fmla="*/ 3 w 5"/>
                      <a:gd name="T3" fmla="*/ 4 h 9"/>
                      <a:gd name="T4" fmla="*/ 1 w 5"/>
                      <a:gd name="T5" fmla="*/ 8 h 9"/>
                      <a:gd name="T6" fmla="*/ 1 w 5"/>
                      <a:gd name="T7" fmla="*/ 9 h 9"/>
                      <a:gd name="T8" fmla="*/ 5 w 5"/>
                      <a:gd name="T9" fmla="*/ 5 h 9"/>
                      <a:gd name="T10" fmla="*/ 2 w 5"/>
                      <a:gd name="T11" fmla="*/ 0 h 9"/>
                      <a:gd name="T12" fmla="*/ 1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2">
                    <a:extLst>
                      <a:ext uri="{FF2B5EF4-FFF2-40B4-BE49-F238E27FC236}">
                        <a16:creationId xmlns:a16="http://schemas.microsoft.com/office/drawing/2014/main" id="{182A1FDE-A985-4325-B70E-7FE282A01EE3}"/>
                      </a:ext>
                    </a:extLst>
                  </p:cNvPr>
                  <p:cNvSpPr/>
                  <p:nvPr/>
                </p:nvSpPr>
                <p:spPr bwMode="auto">
                  <a:xfrm>
                    <a:off x="1023938" y="2763838"/>
                    <a:ext cx="4763" cy="26988"/>
                  </a:xfrm>
                  <a:custGeom>
                    <a:avLst/>
                    <a:gdLst>
                      <a:gd name="T0" fmla="*/ 3 w 4"/>
                      <a:gd name="T1" fmla="*/ 1 h 25"/>
                      <a:gd name="T2" fmla="*/ 0 w 4"/>
                      <a:gd name="T3" fmla="*/ 8 h 25"/>
                      <a:gd name="T4" fmla="*/ 1 w 4"/>
                      <a:gd name="T5" fmla="*/ 24 h 25"/>
                      <a:gd name="T6" fmla="*/ 3 w 4"/>
                      <a:gd name="T7" fmla="*/ 24 h 25"/>
                      <a:gd name="T8" fmla="*/ 1 w 4"/>
                      <a:gd name="T9" fmla="*/ 13 h 25"/>
                      <a:gd name="T10" fmla="*/ 4 w 4"/>
                      <a:gd name="T11" fmla="*/ 2 h 25"/>
                      <a:gd name="T12" fmla="*/ 3 w 4"/>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 h="25">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3">
                    <a:extLst>
                      <a:ext uri="{FF2B5EF4-FFF2-40B4-BE49-F238E27FC236}">
                        <a16:creationId xmlns:a16="http://schemas.microsoft.com/office/drawing/2014/main" id="{36E5423C-AD93-4D76-9406-AA16979E66D1}"/>
                      </a:ext>
                    </a:extLst>
                  </p:cNvPr>
                  <p:cNvSpPr/>
                  <p:nvPr/>
                </p:nvSpPr>
                <p:spPr bwMode="auto">
                  <a:xfrm>
                    <a:off x="1028700" y="2763838"/>
                    <a:ext cx="4763" cy="30163"/>
                  </a:xfrm>
                  <a:custGeom>
                    <a:avLst/>
                    <a:gdLst>
                      <a:gd name="T0" fmla="*/ 0 w 4"/>
                      <a:gd name="T1" fmla="*/ 2 h 29"/>
                      <a:gd name="T2" fmla="*/ 2 w 4"/>
                      <a:gd name="T3" fmla="*/ 15 h 29"/>
                      <a:gd name="T4" fmla="*/ 2 w 4"/>
                      <a:gd name="T5" fmla="*/ 28 h 29"/>
                      <a:gd name="T6" fmla="*/ 3 w 4"/>
                      <a:gd name="T7" fmla="*/ 28 h 29"/>
                      <a:gd name="T8" fmla="*/ 4 w 4"/>
                      <a:gd name="T9" fmla="*/ 11 h 29"/>
                      <a:gd name="T10" fmla="*/ 1 w 4"/>
                      <a:gd name="T11" fmla="*/ 1 h 29"/>
                      <a:gd name="T12" fmla="*/ 0 w 4"/>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4" h="29">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4">
                    <a:extLst>
                      <a:ext uri="{FF2B5EF4-FFF2-40B4-BE49-F238E27FC236}">
                        <a16:creationId xmlns:a16="http://schemas.microsoft.com/office/drawing/2014/main" id="{C8E1B1E4-93D0-41C9-B372-8B94B7FBC200}"/>
                      </a:ext>
                    </a:extLst>
                  </p:cNvPr>
                  <p:cNvSpPr/>
                  <p:nvPr/>
                </p:nvSpPr>
                <p:spPr bwMode="auto">
                  <a:xfrm>
                    <a:off x="1025525" y="2767013"/>
                    <a:ext cx="4763" cy="4763"/>
                  </a:xfrm>
                  <a:custGeom>
                    <a:avLst/>
                    <a:gdLst>
                      <a:gd name="T0" fmla="*/ 0 w 5"/>
                      <a:gd name="T1" fmla="*/ 4 h 4"/>
                      <a:gd name="T2" fmla="*/ 5 w 5"/>
                      <a:gd name="T3" fmla="*/ 0 h 4"/>
                      <a:gd name="T4" fmla="*/ 4 w 5"/>
                      <a:gd name="T5" fmla="*/ 0 h 4"/>
                      <a:gd name="T6" fmla="*/ 0 w 5"/>
                      <a:gd name="T7" fmla="*/ 3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5">
                    <a:extLst>
                      <a:ext uri="{FF2B5EF4-FFF2-40B4-BE49-F238E27FC236}">
                        <a16:creationId xmlns:a16="http://schemas.microsoft.com/office/drawing/2014/main" id="{57D2D9E2-29E3-41B6-AF75-0F00B3027A09}"/>
                      </a:ext>
                    </a:extLst>
                  </p:cNvPr>
                  <p:cNvSpPr/>
                  <p:nvPr/>
                </p:nvSpPr>
                <p:spPr bwMode="auto">
                  <a:xfrm>
                    <a:off x="1023938" y="2768601"/>
                    <a:ext cx="7938" cy="6350"/>
                  </a:xfrm>
                  <a:custGeom>
                    <a:avLst/>
                    <a:gdLst>
                      <a:gd name="T0" fmla="*/ 1 w 7"/>
                      <a:gd name="T1" fmla="*/ 5 h 6"/>
                      <a:gd name="T2" fmla="*/ 6 w 7"/>
                      <a:gd name="T3" fmla="*/ 1 h 6"/>
                      <a:gd name="T4" fmla="*/ 6 w 7"/>
                      <a:gd name="T5" fmla="*/ 0 h 6"/>
                      <a:gd name="T6" fmla="*/ 1 w 7"/>
                      <a:gd name="T7" fmla="*/ 5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6">
                    <a:extLst>
                      <a:ext uri="{FF2B5EF4-FFF2-40B4-BE49-F238E27FC236}">
                        <a16:creationId xmlns:a16="http://schemas.microsoft.com/office/drawing/2014/main" id="{66D95A55-CFCF-48C9-8E54-1D85E1AC7281}"/>
                      </a:ext>
                    </a:extLst>
                  </p:cNvPr>
                  <p:cNvSpPr/>
                  <p:nvPr/>
                </p:nvSpPr>
                <p:spPr bwMode="auto">
                  <a:xfrm>
                    <a:off x="1025525" y="2770188"/>
                    <a:ext cx="6350" cy="6350"/>
                  </a:xfrm>
                  <a:custGeom>
                    <a:avLst/>
                    <a:gdLst>
                      <a:gd name="T0" fmla="*/ 1 w 7"/>
                      <a:gd name="T1" fmla="*/ 6 h 6"/>
                      <a:gd name="T2" fmla="*/ 6 w 7"/>
                      <a:gd name="T3" fmla="*/ 1 h 6"/>
                      <a:gd name="T4" fmla="*/ 6 w 7"/>
                      <a:gd name="T5" fmla="*/ 0 h 6"/>
                      <a:gd name="T6" fmla="*/ 0 w 7"/>
                      <a:gd name="T7" fmla="*/ 5 h 6"/>
                      <a:gd name="T8" fmla="*/ 1 w 7"/>
                      <a:gd name="T9" fmla="*/ 6 h 6"/>
                    </a:gdLst>
                    <a:ahLst/>
                    <a:cxnLst>
                      <a:cxn ang="0">
                        <a:pos x="T0" y="T1"/>
                      </a:cxn>
                      <a:cxn ang="0">
                        <a:pos x="T2" y="T3"/>
                      </a:cxn>
                      <a:cxn ang="0">
                        <a:pos x="T4" y="T5"/>
                      </a:cxn>
                      <a:cxn ang="0">
                        <a:pos x="T6" y="T7"/>
                      </a:cxn>
                      <a:cxn ang="0">
                        <a:pos x="T8" y="T9"/>
                      </a:cxn>
                    </a:cxnLst>
                    <a:rect l="0" t="0" r="r" b="b"/>
                    <a:pathLst>
                      <a:path w="7" h="6">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7">
                    <a:extLst>
                      <a:ext uri="{FF2B5EF4-FFF2-40B4-BE49-F238E27FC236}">
                        <a16:creationId xmlns:a16="http://schemas.microsoft.com/office/drawing/2014/main" id="{E37A49BC-ECEE-4071-83A4-EE577E2C837D}"/>
                      </a:ext>
                    </a:extLst>
                  </p:cNvPr>
                  <p:cNvSpPr/>
                  <p:nvPr/>
                </p:nvSpPr>
                <p:spPr bwMode="auto">
                  <a:xfrm>
                    <a:off x="1025525" y="2771776"/>
                    <a:ext cx="6350" cy="6350"/>
                  </a:xfrm>
                  <a:custGeom>
                    <a:avLst/>
                    <a:gdLst>
                      <a:gd name="T0" fmla="*/ 2 w 7"/>
                      <a:gd name="T1" fmla="*/ 5 h 6"/>
                      <a:gd name="T2" fmla="*/ 6 w 7"/>
                      <a:gd name="T3" fmla="*/ 1 h 6"/>
                      <a:gd name="T4" fmla="*/ 6 w 7"/>
                      <a:gd name="T5" fmla="*/ 0 h 6"/>
                      <a:gd name="T6" fmla="*/ 1 w 7"/>
                      <a:gd name="T7" fmla="*/ 5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8">
                    <a:extLst>
                      <a:ext uri="{FF2B5EF4-FFF2-40B4-BE49-F238E27FC236}">
                        <a16:creationId xmlns:a16="http://schemas.microsoft.com/office/drawing/2014/main" id="{49A5E33B-5646-4B40-8074-AE7A646294E2}"/>
                      </a:ext>
                    </a:extLst>
                  </p:cNvPr>
                  <p:cNvSpPr/>
                  <p:nvPr/>
                </p:nvSpPr>
                <p:spPr bwMode="auto">
                  <a:xfrm>
                    <a:off x="1027113" y="2773363"/>
                    <a:ext cx="4763" cy="6350"/>
                  </a:xfrm>
                  <a:custGeom>
                    <a:avLst/>
                    <a:gdLst>
                      <a:gd name="T0" fmla="*/ 1 w 5"/>
                      <a:gd name="T1" fmla="*/ 5 h 6"/>
                      <a:gd name="T2" fmla="*/ 4 w 5"/>
                      <a:gd name="T3" fmla="*/ 1 h 6"/>
                      <a:gd name="T4" fmla="*/ 4 w 5"/>
                      <a:gd name="T5" fmla="*/ 1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9">
                    <a:extLst>
                      <a:ext uri="{FF2B5EF4-FFF2-40B4-BE49-F238E27FC236}">
                        <a16:creationId xmlns:a16="http://schemas.microsoft.com/office/drawing/2014/main" id="{226880A5-0A2F-41B3-BB8F-58C06B1D4199}"/>
                      </a:ext>
                    </a:extLst>
                  </p:cNvPr>
                  <p:cNvSpPr/>
                  <p:nvPr/>
                </p:nvSpPr>
                <p:spPr bwMode="auto">
                  <a:xfrm>
                    <a:off x="1025525" y="2776538"/>
                    <a:ext cx="6350" cy="4763"/>
                  </a:xfrm>
                  <a:custGeom>
                    <a:avLst/>
                    <a:gdLst>
                      <a:gd name="T0" fmla="*/ 1 w 5"/>
                      <a:gd name="T1" fmla="*/ 4 h 5"/>
                      <a:gd name="T2" fmla="*/ 5 w 5"/>
                      <a:gd name="T3" fmla="*/ 1 h 5"/>
                      <a:gd name="T4" fmla="*/ 4 w 5"/>
                      <a:gd name="T5" fmla="*/ 1 h 5"/>
                      <a:gd name="T6" fmla="*/ 4 w 5"/>
                      <a:gd name="T7" fmla="*/ 1 h 5"/>
                      <a:gd name="T8" fmla="*/ 5 w 5"/>
                      <a:gd name="T9" fmla="*/ 1 h 5"/>
                      <a:gd name="T10" fmla="*/ 5 w 5"/>
                      <a:gd name="T11" fmla="*/ 1 h 5"/>
                      <a:gd name="T12" fmla="*/ 4 w 5"/>
                      <a:gd name="T13" fmla="*/ 1 h 5"/>
                      <a:gd name="T14" fmla="*/ 1 w 5"/>
                      <a:gd name="T15" fmla="*/ 4 h 5"/>
                      <a:gd name="T16" fmla="*/ 1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0">
                    <a:extLst>
                      <a:ext uri="{FF2B5EF4-FFF2-40B4-BE49-F238E27FC236}">
                        <a16:creationId xmlns:a16="http://schemas.microsoft.com/office/drawing/2014/main" id="{D272E63E-DDB5-4271-ADE7-3194AA4F31DD}"/>
                      </a:ext>
                    </a:extLst>
                  </p:cNvPr>
                  <p:cNvSpPr/>
                  <p:nvPr/>
                </p:nvSpPr>
                <p:spPr bwMode="auto">
                  <a:xfrm>
                    <a:off x="1025525" y="2778126"/>
                    <a:ext cx="6350" cy="4763"/>
                  </a:xfrm>
                  <a:custGeom>
                    <a:avLst/>
                    <a:gdLst>
                      <a:gd name="T0" fmla="*/ 1 w 5"/>
                      <a:gd name="T1" fmla="*/ 3 h 4"/>
                      <a:gd name="T2" fmla="*/ 1 w 5"/>
                      <a:gd name="T3" fmla="*/ 3 h 4"/>
                      <a:gd name="T4" fmla="*/ 1 w 5"/>
                      <a:gd name="T5" fmla="*/ 4 h 4"/>
                      <a:gd name="T6" fmla="*/ 5 w 5"/>
                      <a:gd name="T7" fmla="*/ 1 h 4"/>
                      <a:gd name="T8" fmla="*/ 4 w 5"/>
                      <a:gd name="T9" fmla="*/ 0 h 4"/>
                      <a:gd name="T10" fmla="*/ 1 w 5"/>
                      <a:gd name="T11" fmla="*/ 3 h 4"/>
                      <a:gd name="T12" fmla="*/ 1 w 5"/>
                      <a:gd name="T13" fmla="*/ 3 h 4"/>
                      <a:gd name="T14" fmla="*/ 2 w 5"/>
                      <a:gd name="T15" fmla="*/ 3 h 4"/>
                      <a:gd name="T16" fmla="*/ 1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1">
                    <a:extLst>
                      <a:ext uri="{FF2B5EF4-FFF2-40B4-BE49-F238E27FC236}">
                        <a16:creationId xmlns:a16="http://schemas.microsoft.com/office/drawing/2014/main" id="{313F3357-2672-4C07-BA35-40BDA0ECD88E}"/>
                      </a:ext>
                    </a:extLst>
                  </p:cNvPr>
                  <p:cNvSpPr/>
                  <p:nvPr/>
                </p:nvSpPr>
                <p:spPr bwMode="auto">
                  <a:xfrm>
                    <a:off x="1025525" y="2779713"/>
                    <a:ext cx="6350" cy="4763"/>
                  </a:xfrm>
                  <a:custGeom>
                    <a:avLst/>
                    <a:gdLst>
                      <a:gd name="T0" fmla="*/ 1 w 5"/>
                      <a:gd name="T1" fmla="*/ 4 h 4"/>
                      <a:gd name="T2" fmla="*/ 4 w 5"/>
                      <a:gd name="T3" fmla="*/ 1 h 4"/>
                      <a:gd name="T4" fmla="*/ 4 w 5"/>
                      <a:gd name="T5" fmla="*/ 0 h 4"/>
                      <a:gd name="T6" fmla="*/ 1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2">
                    <a:extLst>
                      <a:ext uri="{FF2B5EF4-FFF2-40B4-BE49-F238E27FC236}">
                        <a16:creationId xmlns:a16="http://schemas.microsoft.com/office/drawing/2014/main" id="{55D2DD35-1E90-4C8B-BCDE-70862DB58E34}"/>
                      </a:ext>
                    </a:extLst>
                  </p:cNvPr>
                  <p:cNvSpPr/>
                  <p:nvPr/>
                </p:nvSpPr>
                <p:spPr bwMode="auto">
                  <a:xfrm>
                    <a:off x="1027113" y="2781301"/>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3">
                    <a:extLst>
                      <a:ext uri="{FF2B5EF4-FFF2-40B4-BE49-F238E27FC236}">
                        <a16:creationId xmlns:a16="http://schemas.microsoft.com/office/drawing/2014/main" id="{43605E3F-391E-4481-A345-FBCC6A4E447F}"/>
                      </a:ext>
                    </a:extLst>
                  </p:cNvPr>
                  <p:cNvSpPr/>
                  <p:nvPr/>
                </p:nvSpPr>
                <p:spPr bwMode="auto">
                  <a:xfrm>
                    <a:off x="1027113" y="2784476"/>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24">
                    <a:extLst>
                      <a:ext uri="{FF2B5EF4-FFF2-40B4-BE49-F238E27FC236}">
                        <a16:creationId xmlns:a16="http://schemas.microsoft.com/office/drawing/2014/main" id="{088EF58D-AB4A-493B-A468-2F4086678B78}"/>
                      </a:ext>
                    </a:extLst>
                  </p:cNvPr>
                  <p:cNvSpPr/>
                  <p:nvPr/>
                </p:nvSpPr>
                <p:spPr bwMode="auto">
                  <a:xfrm>
                    <a:off x="1027113" y="2787651"/>
                    <a:ext cx="4763" cy="4763"/>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5">
                    <a:extLst>
                      <a:ext uri="{FF2B5EF4-FFF2-40B4-BE49-F238E27FC236}">
                        <a16:creationId xmlns:a16="http://schemas.microsoft.com/office/drawing/2014/main" id="{E4AF448B-27CF-4B0B-AA05-953914842ACA}"/>
                      </a:ext>
                    </a:extLst>
                  </p:cNvPr>
                  <p:cNvSpPr/>
                  <p:nvPr/>
                </p:nvSpPr>
                <p:spPr bwMode="auto">
                  <a:xfrm>
                    <a:off x="1028700" y="2789238"/>
                    <a:ext cx="3175" cy="4763"/>
                  </a:xfrm>
                  <a:custGeom>
                    <a:avLst/>
                    <a:gdLst>
                      <a:gd name="T0" fmla="*/ 1 w 4"/>
                      <a:gd name="T1" fmla="*/ 4 h 4"/>
                      <a:gd name="T2" fmla="*/ 3 w 4"/>
                      <a:gd name="T3" fmla="*/ 1 h 4"/>
                      <a:gd name="T4" fmla="*/ 3 w 4"/>
                      <a:gd name="T5" fmla="*/ 1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6">
                    <a:extLst>
                      <a:ext uri="{FF2B5EF4-FFF2-40B4-BE49-F238E27FC236}">
                        <a16:creationId xmlns:a16="http://schemas.microsoft.com/office/drawing/2014/main" id="{47AA20E2-248A-4807-90FD-701C24941D02}"/>
                      </a:ext>
                    </a:extLst>
                  </p:cNvPr>
                  <p:cNvSpPr/>
                  <p:nvPr/>
                </p:nvSpPr>
                <p:spPr bwMode="auto">
                  <a:xfrm>
                    <a:off x="1025525" y="2759076"/>
                    <a:ext cx="3175" cy="4763"/>
                  </a:xfrm>
                  <a:custGeom>
                    <a:avLst/>
                    <a:gdLst>
                      <a:gd name="T0" fmla="*/ 1 w 4"/>
                      <a:gd name="T1" fmla="*/ 3 h 4"/>
                      <a:gd name="T2" fmla="*/ 1 w 4"/>
                      <a:gd name="T3" fmla="*/ 3 h 4"/>
                      <a:gd name="T4" fmla="*/ 1 w 4"/>
                      <a:gd name="T5" fmla="*/ 4 h 4"/>
                      <a:gd name="T6" fmla="*/ 4 w 4"/>
                      <a:gd name="T7" fmla="*/ 0 h 4"/>
                      <a:gd name="T8" fmla="*/ 3 w 4"/>
                      <a:gd name="T9" fmla="*/ 0 h 4"/>
                      <a:gd name="T10" fmla="*/ 1 w 4"/>
                      <a:gd name="T11" fmla="*/ 3 h 4"/>
                      <a:gd name="T12" fmla="*/ 1 w 4"/>
                      <a:gd name="T13" fmla="*/ 4 h 4"/>
                      <a:gd name="T14" fmla="*/ 1 w 4"/>
                      <a:gd name="T15" fmla="*/ 4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7">
                    <a:extLst>
                      <a:ext uri="{FF2B5EF4-FFF2-40B4-BE49-F238E27FC236}">
                        <a16:creationId xmlns:a16="http://schemas.microsoft.com/office/drawing/2014/main" id="{47273265-93D9-469A-9496-DAB8E007CFE5}"/>
                      </a:ext>
                    </a:extLst>
                  </p:cNvPr>
                  <p:cNvSpPr/>
                  <p:nvPr/>
                </p:nvSpPr>
                <p:spPr bwMode="auto">
                  <a:xfrm>
                    <a:off x="1025525" y="2760663"/>
                    <a:ext cx="4763" cy="3175"/>
                  </a:xfrm>
                  <a:custGeom>
                    <a:avLst/>
                    <a:gdLst>
                      <a:gd name="T0" fmla="*/ 1 w 4"/>
                      <a:gd name="T1" fmla="*/ 4 h 4"/>
                      <a:gd name="T2" fmla="*/ 4 w 4"/>
                      <a:gd name="T3" fmla="*/ 1 h 4"/>
                      <a:gd name="T4" fmla="*/ 3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8">
                    <a:extLst>
                      <a:ext uri="{FF2B5EF4-FFF2-40B4-BE49-F238E27FC236}">
                        <a16:creationId xmlns:a16="http://schemas.microsoft.com/office/drawing/2014/main" id="{E52B89AF-FFE7-42A8-9F68-7FAAF6101247}"/>
                      </a:ext>
                    </a:extLst>
                  </p:cNvPr>
                  <p:cNvSpPr/>
                  <p:nvPr/>
                </p:nvSpPr>
                <p:spPr bwMode="auto">
                  <a:xfrm>
                    <a:off x="1025525" y="2760663"/>
                    <a:ext cx="4763" cy="3175"/>
                  </a:xfrm>
                  <a:custGeom>
                    <a:avLst/>
                    <a:gdLst>
                      <a:gd name="T0" fmla="*/ 1 w 5"/>
                      <a:gd name="T1" fmla="*/ 1 h 4"/>
                      <a:gd name="T2" fmla="*/ 4 w 5"/>
                      <a:gd name="T3" fmla="*/ 3 h 4"/>
                      <a:gd name="T4" fmla="*/ 4 w 5"/>
                      <a:gd name="T5" fmla="*/ 3 h 4"/>
                      <a:gd name="T6" fmla="*/ 0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9">
                    <a:extLst>
                      <a:ext uri="{FF2B5EF4-FFF2-40B4-BE49-F238E27FC236}">
                        <a16:creationId xmlns:a16="http://schemas.microsoft.com/office/drawing/2014/main" id="{8ABBF24C-A85E-493E-9B05-593D55930F64}"/>
                      </a:ext>
                    </a:extLst>
                  </p:cNvPr>
                  <p:cNvSpPr/>
                  <p:nvPr/>
                </p:nvSpPr>
                <p:spPr bwMode="auto">
                  <a:xfrm>
                    <a:off x="1025525" y="2759076"/>
                    <a:ext cx="6350" cy="4763"/>
                  </a:xfrm>
                  <a:custGeom>
                    <a:avLst/>
                    <a:gdLst>
                      <a:gd name="T0" fmla="*/ 1 w 5"/>
                      <a:gd name="T1" fmla="*/ 1 h 4"/>
                      <a:gd name="T2" fmla="*/ 3 w 5"/>
                      <a:gd name="T3" fmla="*/ 4 h 4"/>
                      <a:gd name="T4" fmla="*/ 4 w 5"/>
                      <a:gd name="T5" fmla="*/ 3 h 4"/>
                      <a:gd name="T6" fmla="*/ 1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0">
                    <a:extLst>
                      <a:ext uri="{FF2B5EF4-FFF2-40B4-BE49-F238E27FC236}">
                        <a16:creationId xmlns:a16="http://schemas.microsoft.com/office/drawing/2014/main" id="{050D0A6B-2DD6-4229-9444-3F1BE01920F3}"/>
                      </a:ext>
                    </a:extLst>
                  </p:cNvPr>
                  <p:cNvSpPr/>
                  <p:nvPr/>
                </p:nvSpPr>
                <p:spPr bwMode="auto">
                  <a:xfrm>
                    <a:off x="1008063" y="2717801"/>
                    <a:ext cx="44450" cy="38100"/>
                  </a:xfrm>
                  <a:custGeom>
                    <a:avLst/>
                    <a:gdLst>
                      <a:gd name="T0" fmla="*/ 37 w 42"/>
                      <a:gd name="T1" fmla="*/ 20 h 36"/>
                      <a:gd name="T2" fmla="*/ 16 w 42"/>
                      <a:gd name="T3" fmla="*/ 2 h 36"/>
                      <a:gd name="T4" fmla="*/ 2 w 42"/>
                      <a:gd name="T5" fmla="*/ 21 h 36"/>
                      <a:gd name="T6" fmla="*/ 24 w 42"/>
                      <a:gd name="T7" fmla="*/ 34 h 36"/>
                      <a:gd name="T8" fmla="*/ 37 w 42"/>
                      <a:gd name="T9" fmla="*/ 18 h 36"/>
                      <a:gd name="T10" fmla="*/ 36 w 42"/>
                      <a:gd name="T11" fmla="*/ 19 h 36"/>
                      <a:gd name="T12" fmla="*/ 23 w 42"/>
                      <a:gd name="T13" fmla="*/ 33 h 36"/>
                      <a:gd name="T14" fmla="*/ 4 w 42"/>
                      <a:gd name="T15" fmla="*/ 22 h 36"/>
                      <a:gd name="T16" fmla="*/ 15 w 42"/>
                      <a:gd name="T17" fmla="*/ 4 h 36"/>
                      <a:gd name="T18" fmla="*/ 36 w 42"/>
                      <a:gd name="T19" fmla="*/ 20 h 36"/>
                      <a:gd name="T20" fmla="*/ 37 w 42"/>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1">
                    <a:extLst>
                      <a:ext uri="{FF2B5EF4-FFF2-40B4-BE49-F238E27FC236}">
                        <a16:creationId xmlns:a16="http://schemas.microsoft.com/office/drawing/2014/main" id="{BAFC7163-305F-4345-8F74-8CA32BF47DFB}"/>
                      </a:ext>
                    </a:extLst>
                  </p:cNvPr>
                  <p:cNvSpPr/>
                  <p:nvPr/>
                </p:nvSpPr>
                <p:spPr bwMode="auto">
                  <a:xfrm>
                    <a:off x="1017588" y="2735263"/>
                    <a:ext cx="1588" cy="3175"/>
                  </a:xfrm>
                  <a:custGeom>
                    <a:avLst/>
                    <a:gdLst>
                      <a:gd name="T0" fmla="*/ 1 w 2"/>
                      <a:gd name="T1" fmla="*/ 1 h 4"/>
                      <a:gd name="T2" fmla="*/ 1 w 2"/>
                      <a:gd name="T3" fmla="*/ 0 h 4"/>
                      <a:gd name="T4" fmla="*/ 1 w 2"/>
                      <a:gd name="T5" fmla="*/ 0 h 4"/>
                      <a:gd name="T6" fmla="*/ 1 w 2"/>
                      <a:gd name="T7" fmla="*/ 3 h 4"/>
                      <a:gd name="T8" fmla="*/ 2 w 2"/>
                      <a:gd name="T9" fmla="*/ 3 h 4"/>
                      <a:gd name="T10" fmla="*/ 1 w 2"/>
                      <a:gd name="T11" fmla="*/ 0 h 4"/>
                      <a:gd name="T12" fmla="*/ 1 w 2"/>
                      <a:gd name="T13" fmla="*/ 0 h 4"/>
                      <a:gd name="T14" fmla="*/ 1 w 2"/>
                      <a:gd name="T15" fmla="*/ 1 h 4"/>
                      <a:gd name="T16" fmla="*/ 1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2">
                    <a:extLst>
                      <a:ext uri="{FF2B5EF4-FFF2-40B4-BE49-F238E27FC236}">
                        <a16:creationId xmlns:a16="http://schemas.microsoft.com/office/drawing/2014/main" id="{BE7F2B3A-D350-489D-9255-C7618D01823B}"/>
                      </a:ext>
                    </a:extLst>
                  </p:cNvPr>
                  <p:cNvSpPr/>
                  <p:nvPr/>
                </p:nvSpPr>
                <p:spPr bwMode="auto">
                  <a:xfrm>
                    <a:off x="1017588" y="2738438"/>
                    <a:ext cx="7938" cy="0"/>
                  </a:xfrm>
                  <a:custGeom>
                    <a:avLst/>
                    <a:gdLst>
                      <a:gd name="T0" fmla="*/ 1 w 7"/>
                      <a:gd name="T1" fmla="*/ 1 h 1"/>
                      <a:gd name="T2" fmla="*/ 7 w 7"/>
                      <a:gd name="T3" fmla="*/ 1 h 1"/>
                      <a:gd name="T4" fmla="*/ 7 w 7"/>
                      <a:gd name="T5" fmla="*/ 0 h 1"/>
                      <a:gd name="T6" fmla="*/ 1 w 7"/>
                      <a:gd name="T7" fmla="*/ 0 h 1"/>
                      <a:gd name="T8" fmla="*/ 1 w 7"/>
                      <a:gd name="T9" fmla="*/ 1 h 1"/>
                    </a:gdLst>
                    <a:ahLst/>
                    <a:cxnLst>
                      <a:cxn ang="0">
                        <a:pos x="T0" y="T1"/>
                      </a:cxn>
                      <a:cxn ang="0">
                        <a:pos x="T2" y="T3"/>
                      </a:cxn>
                      <a:cxn ang="0">
                        <a:pos x="T4" y="T5"/>
                      </a:cxn>
                      <a:cxn ang="0">
                        <a:pos x="T6" y="T7"/>
                      </a:cxn>
                      <a:cxn ang="0">
                        <a:pos x="T8" y="T9"/>
                      </a:cxn>
                    </a:cxnLst>
                    <a:rect l="0" t="0" r="r" b="b"/>
                    <a:pathLst>
                      <a:path w="7" h="1">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3">
                    <a:extLst>
                      <a:ext uri="{FF2B5EF4-FFF2-40B4-BE49-F238E27FC236}">
                        <a16:creationId xmlns:a16="http://schemas.microsoft.com/office/drawing/2014/main" id="{F45B6AA0-AE6A-4348-8FE4-C4DEE2BE0E32}"/>
                      </a:ext>
                    </a:extLst>
                  </p:cNvPr>
                  <p:cNvSpPr/>
                  <p:nvPr/>
                </p:nvSpPr>
                <p:spPr bwMode="auto">
                  <a:xfrm>
                    <a:off x="1017588" y="2733676"/>
                    <a:ext cx="9525" cy="4763"/>
                  </a:xfrm>
                  <a:custGeom>
                    <a:avLst/>
                    <a:gdLst>
                      <a:gd name="T0" fmla="*/ 1 w 9"/>
                      <a:gd name="T1" fmla="*/ 1 h 5"/>
                      <a:gd name="T2" fmla="*/ 6 w 9"/>
                      <a:gd name="T3" fmla="*/ 1 h 5"/>
                      <a:gd name="T4" fmla="*/ 8 w 9"/>
                      <a:gd name="T5" fmla="*/ 2 h 5"/>
                      <a:gd name="T6" fmla="*/ 8 w 9"/>
                      <a:gd name="T7" fmla="*/ 5 h 5"/>
                      <a:gd name="T8" fmla="*/ 8 w 9"/>
                      <a:gd name="T9" fmla="*/ 4 h 5"/>
                      <a:gd name="T10" fmla="*/ 7 w 9"/>
                      <a:gd name="T11" fmla="*/ 4 h 5"/>
                      <a:gd name="T12" fmla="*/ 7 w 9"/>
                      <a:gd name="T13" fmla="*/ 5 h 5"/>
                      <a:gd name="T14" fmla="*/ 8 w 9"/>
                      <a:gd name="T15" fmla="*/ 5 h 5"/>
                      <a:gd name="T16" fmla="*/ 9 w 9"/>
                      <a:gd name="T17" fmla="*/ 5 h 5"/>
                      <a:gd name="T18" fmla="*/ 9 w 9"/>
                      <a:gd name="T19" fmla="*/ 1 h 5"/>
                      <a:gd name="T20" fmla="*/ 7 w 9"/>
                      <a:gd name="T21" fmla="*/ 0 h 5"/>
                      <a:gd name="T22" fmla="*/ 1 w 9"/>
                      <a:gd name="T23" fmla="*/ 1 h 5"/>
                      <a:gd name="T24" fmla="*/ 1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4">
                    <a:extLst>
                      <a:ext uri="{FF2B5EF4-FFF2-40B4-BE49-F238E27FC236}">
                        <a16:creationId xmlns:a16="http://schemas.microsoft.com/office/drawing/2014/main" id="{B934D044-FC25-4F95-B4DE-ADF7ED569988}"/>
                      </a:ext>
                    </a:extLst>
                  </p:cNvPr>
                  <p:cNvSpPr/>
                  <p:nvPr/>
                </p:nvSpPr>
                <p:spPr bwMode="auto">
                  <a:xfrm>
                    <a:off x="1025525" y="2735263"/>
                    <a:ext cx="4763" cy="3175"/>
                  </a:xfrm>
                  <a:custGeom>
                    <a:avLst/>
                    <a:gdLst>
                      <a:gd name="T0" fmla="*/ 1 w 4"/>
                      <a:gd name="T1" fmla="*/ 1 h 2"/>
                      <a:gd name="T2" fmla="*/ 3 w 4"/>
                      <a:gd name="T3" fmla="*/ 1 h 2"/>
                      <a:gd name="T4" fmla="*/ 3 w 4"/>
                      <a:gd name="T5" fmla="*/ 0 h 2"/>
                      <a:gd name="T6" fmla="*/ 1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5">
                    <a:extLst>
                      <a:ext uri="{FF2B5EF4-FFF2-40B4-BE49-F238E27FC236}">
                        <a16:creationId xmlns:a16="http://schemas.microsoft.com/office/drawing/2014/main" id="{434A3694-2E51-48FB-80F1-754E048E665A}"/>
                      </a:ext>
                    </a:extLst>
                  </p:cNvPr>
                  <p:cNvSpPr/>
                  <p:nvPr/>
                </p:nvSpPr>
                <p:spPr bwMode="auto">
                  <a:xfrm>
                    <a:off x="1028700" y="2733676"/>
                    <a:ext cx="9525" cy="6350"/>
                  </a:xfrm>
                  <a:custGeom>
                    <a:avLst/>
                    <a:gdLst>
                      <a:gd name="T0" fmla="*/ 2 w 9"/>
                      <a:gd name="T1" fmla="*/ 5 h 6"/>
                      <a:gd name="T2" fmla="*/ 1 w 9"/>
                      <a:gd name="T3" fmla="*/ 1 h 6"/>
                      <a:gd name="T4" fmla="*/ 1 w 9"/>
                      <a:gd name="T5" fmla="*/ 2 h 6"/>
                      <a:gd name="T6" fmla="*/ 5 w 9"/>
                      <a:gd name="T7" fmla="*/ 2 h 6"/>
                      <a:gd name="T8" fmla="*/ 9 w 9"/>
                      <a:gd name="T9" fmla="*/ 1 h 6"/>
                      <a:gd name="T10" fmla="*/ 8 w 9"/>
                      <a:gd name="T11" fmla="*/ 1 h 6"/>
                      <a:gd name="T12" fmla="*/ 8 w 9"/>
                      <a:gd name="T13" fmla="*/ 4 h 6"/>
                      <a:gd name="T14" fmla="*/ 9 w 9"/>
                      <a:gd name="T15" fmla="*/ 4 h 6"/>
                      <a:gd name="T16" fmla="*/ 1 w 9"/>
                      <a:gd name="T17" fmla="*/ 4 h 6"/>
                      <a:gd name="T18" fmla="*/ 1 w 9"/>
                      <a:gd name="T19" fmla="*/ 5 h 6"/>
                      <a:gd name="T20" fmla="*/ 9 w 9"/>
                      <a:gd name="T21" fmla="*/ 5 h 6"/>
                      <a:gd name="T22" fmla="*/ 9 w 9"/>
                      <a:gd name="T23" fmla="*/ 4 h 6"/>
                      <a:gd name="T24" fmla="*/ 9 w 9"/>
                      <a:gd name="T25" fmla="*/ 1 h 6"/>
                      <a:gd name="T26" fmla="*/ 9 w 9"/>
                      <a:gd name="T27" fmla="*/ 0 h 6"/>
                      <a:gd name="T28" fmla="*/ 5 w 9"/>
                      <a:gd name="T29" fmla="*/ 1 h 6"/>
                      <a:gd name="T30" fmla="*/ 1 w 9"/>
                      <a:gd name="T31" fmla="*/ 1 h 6"/>
                      <a:gd name="T32" fmla="*/ 0 w 9"/>
                      <a:gd name="T33" fmla="*/ 1 h 6"/>
                      <a:gd name="T34" fmla="*/ 1 w 9"/>
                      <a:gd name="T35" fmla="*/ 5 h 6"/>
                      <a:gd name="T36" fmla="*/ 2 w 9"/>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6">
                    <a:extLst>
                      <a:ext uri="{FF2B5EF4-FFF2-40B4-BE49-F238E27FC236}">
                        <a16:creationId xmlns:a16="http://schemas.microsoft.com/office/drawing/2014/main" id="{2C79FF57-09E8-4CA1-92A4-4929CF0631DB}"/>
                      </a:ext>
                    </a:extLst>
                  </p:cNvPr>
                  <p:cNvSpPr/>
                  <p:nvPr/>
                </p:nvSpPr>
                <p:spPr bwMode="auto">
                  <a:xfrm>
                    <a:off x="1038225" y="2732088"/>
                    <a:ext cx="9525" cy="4763"/>
                  </a:xfrm>
                  <a:custGeom>
                    <a:avLst/>
                    <a:gdLst>
                      <a:gd name="T0" fmla="*/ 1 w 9"/>
                      <a:gd name="T1" fmla="*/ 5 h 5"/>
                      <a:gd name="T2" fmla="*/ 4 w 9"/>
                      <a:gd name="T3" fmla="*/ 4 h 5"/>
                      <a:gd name="T4" fmla="*/ 8 w 9"/>
                      <a:gd name="T5" fmla="*/ 1 h 5"/>
                      <a:gd name="T6" fmla="*/ 8 w 9"/>
                      <a:gd name="T7" fmla="*/ 1 h 5"/>
                      <a:gd name="T8" fmla="*/ 4 w 9"/>
                      <a:gd name="T9" fmla="*/ 3 h 5"/>
                      <a:gd name="T10" fmla="*/ 1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7">
                    <a:extLst>
                      <a:ext uri="{FF2B5EF4-FFF2-40B4-BE49-F238E27FC236}">
                        <a16:creationId xmlns:a16="http://schemas.microsoft.com/office/drawing/2014/main" id="{50777F00-0D7E-41E0-AF82-FF38102DF32E}"/>
                      </a:ext>
                    </a:extLst>
                  </p:cNvPr>
                  <p:cNvSpPr/>
                  <p:nvPr/>
                </p:nvSpPr>
                <p:spPr bwMode="auto">
                  <a:xfrm>
                    <a:off x="1009650" y="2735263"/>
                    <a:ext cx="9525" cy="1588"/>
                  </a:xfrm>
                  <a:custGeom>
                    <a:avLst/>
                    <a:gdLst>
                      <a:gd name="T0" fmla="*/ 7 w 8"/>
                      <a:gd name="T1" fmla="*/ 1 h 2"/>
                      <a:gd name="T2" fmla="*/ 1 w 8"/>
                      <a:gd name="T3" fmla="*/ 0 h 2"/>
                      <a:gd name="T4" fmla="*/ 1 w 8"/>
                      <a:gd name="T5" fmla="*/ 1 h 2"/>
                      <a:gd name="T6" fmla="*/ 7 w 8"/>
                      <a:gd name="T7" fmla="*/ 2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8">
                    <a:extLst>
                      <a:ext uri="{FF2B5EF4-FFF2-40B4-BE49-F238E27FC236}">
                        <a16:creationId xmlns:a16="http://schemas.microsoft.com/office/drawing/2014/main" id="{CA34BFBE-0F9B-4365-A1FA-899B262A0E7E}"/>
                      </a:ext>
                    </a:extLst>
                  </p:cNvPr>
                  <p:cNvSpPr/>
                  <p:nvPr/>
                </p:nvSpPr>
                <p:spPr bwMode="auto">
                  <a:xfrm>
                    <a:off x="1017588" y="2684463"/>
                    <a:ext cx="23813" cy="28575"/>
                  </a:xfrm>
                  <a:custGeom>
                    <a:avLst/>
                    <a:gdLst>
                      <a:gd name="T0" fmla="*/ 13 w 23"/>
                      <a:gd name="T1" fmla="*/ 13 h 27"/>
                      <a:gd name="T2" fmla="*/ 10 w 23"/>
                      <a:gd name="T3" fmla="*/ 2 h 27"/>
                      <a:gd name="T4" fmla="*/ 20 w 23"/>
                      <a:gd name="T5" fmla="*/ 11 h 27"/>
                      <a:gd name="T6" fmla="*/ 11 w 23"/>
                      <a:gd name="T7" fmla="*/ 27 h 27"/>
                      <a:gd name="T8" fmla="*/ 12 w 23"/>
                      <a:gd name="T9" fmla="*/ 27 h 27"/>
                      <a:gd name="T10" fmla="*/ 21 w 23"/>
                      <a:gd name="T11" fmla="*/ 8 h 27"/>
                      <a:gd name="T12" fmla="*/ 11 w 23"/>
                      <a:gd name="T13" fmla="*/ 1 h 27"/>
                      <a:gd name="T14" fmla="*/ 13 w 23"/>
                      <a:gd name="T15" fmla="*/ 14 h 27"/>
                      <a:gd name="T16" fmla="*/ 13 w 2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9">
                    <a:extLst>
                      <a:ext uri="{FF2B5EF4-FFF2-40B4-BE49-F238E27FC236}">
                        <a16:creationId xmlns:a16="http://schemas.microsoft.com/office/drawing/2014/main" id="{4E75DFE2-FAC9-4916-A5A5-5E5B7208A93B}"/>
                      </a:ext>
                    </a:extLst>
                  </p:cNvPr>
                  <p:cNvSpPr/>
                  <p:nvPr/>
                </p:nvSpPr>
                <p:spPr bwMode="auto">
                  <a:xfrm>
                    <a:off x="1025525" y="2713038"/>
                    <a:ext cx="9525" cy="6350"/>
                  </a:xfrm>
                  <a:custGeom>
                    <a:avLst/>
                    <a:gdLst>
                      <a:gd name="T0" fmla="*/ 7 w 9"/>
                      <a:gd name="T1" fmla="*/ 1 h 6"/>
                      <a:gd name="T2" fmla="*/ 2 w 9"/>
                      <a:gd name="T3" fmla="*/ 4 h 6"/>
                      <a:gd name="T4" fmla="*/ 8 w 9"/>
                      <a:gd name="T5" fmla="*/ 1 h 6"/>
                      <a:gd name="T6" fmla="*/ 7 w 9"/>
                      <a:gd name="T7" fmla="*/ 1 h 6"/>
                      <a:gd name="T8" fmla="*/ 4 w 9"/>
                      <a:gd name="T9" fmla="*/ 4 h 6"/>
                      <a:gd name="T10" fmla="*/ 3 w 9"/>
                      <a:gd name="T11" fmla="*/ 2 h 6"/>
                      <a:gd name="T12" fmla="*/ 6 w 9"/>
                      <a:gd name="T13" fmla="*/ 2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0">
                    <a:extLst>
                      <a:ext uri="{FF2B5EF4-FFF2-40B4-BE49-F238E27FC236}">
                        <a16:creationId xmlns:a16="http://schemas.microsoft.com/office/drawing/2014/main" id="{5D1B2674-8566-4920-A94C-745634D44376}"/>
                      </a:ext>
                    </a:extLst>
                  </p:cNvPr>
                  <p:cNvSpPr/>
                  <p:nvPr/>
                </p:nvSpPr>
                <p:spPr bwMode="auto">
                  <a:xfrm>
                    <a:off x="1019175" y="2735263"/>
                    <a:ext cx="1588" cy="0"/>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1">
                    <a:extLst>
                      <a:ext uri="{FF2B5EF4-FFF2-40B4-BE49-F238E27FC236}">
                        <a16:creationId xmlns:a16="http://schemas.microsoft.com/office/drawing/2014/main" id="{61B633DF-64E0-411A-ACB3-FAAD633DE8B4}"/>
                      </a:ext>
                    </a:extLst>
                  </p:cNvPr>
                  <p:cNvSpPr/>
                  <p:nvPr/>
                </p:nvSpPr>
                <p:spPr bwMode="auto">
                  <a:xfrm>
                    <a:off x="1019175" y="2735263"/>
                    <a:ext cx="1588" cy="3175"/>
                  </a:xfrm>
                  <a:custGeom>
                    <a:avLst/>
                    <a:gdLst>
                      <a:gd name="T0" fmla="*/ 0 w 2"/>
                      <a:gd name="T1" fmla="*/ 1 h 2"/>
                      <a:gd name="T2" fmla="*/ 2 w 2"/>
                      <a:gd name="T3" fmla="*/ 0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2">
                    <a:extLst>
                      <a:ext uri="{FF2B5EF4-FFF2-40B4-BE49-F238E27FC236}">
                        <a16:creationId xmlns:a16="http://schemas.microsoft.com/office/drawing/2014/main" id="{06E10BC9-C546-47A6-AF67-20497039EE1E}"/>
                      </a:ext>
                    </a:extLst>
                  </p:cNvPr>
                  <p:cNvSpPr/>
                  <p:nvPr/>
                </p:nvSpPr>
                <p:spPr bwMode="auto">
                  <a:xfrm>
                    <a:off x="1017588" y="2735263"/>
                    <a:ext cx="4763" cy="3175"/>
                  </a:xfrm>
                  <a:custGeom>
                    <a:avLst/>
                    <a:gdLst>
                      <a:gd name="T0" fmla="*/ 1 w 4"/>
                      <a:gd name="T1" fmla="*/ 3 h 3"/>
                      <a:gd name="T2" fmla="*/ 4 w 4"/>
                      <a:gd name="T3" fmla="*/ 0 h 3"/>
                      <a:gd name="T4" fmla="*/ 4 w 4"/>
                      <a:gd name="T5" fmla="*/ 0 h 3"/>
                      <a:gd name="T6" fmla="*/ 1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3">
                    <a:extLst>
                      <a:ext uri="{FF2B5EF4-FFF2-40B4-BE49-F238E27FC236}">
                        <a16:creationId xmlns:a16="http://schemas.microsoft.com/office/drawing/2014/main" id="{0DA69190-BBD7-40B4-8CB7-CB1955F481A5}"/>
                      </a:ext>
                    </a:extLst>
                  </p:cNvPr>
                  <p:cNvSpPr/>
                  <p:nvPr/>
                </p:nvSpPr>
                <p:spPr bwMode="auto">
                  <a:xfrm>
                    <a:off x="1019175" y="2735263"/>
                    <a:ext cx="3175" cy="3175"/>
                  </a:xfrm>
                  <a:custGeom>
                    <a:avLst/>
                    <a:gdLst>
                      <a:gd name="T0" fmla="*/ 0 w 4"/>
                      <a:gd name="T1" fmla="*/ 4 h 4"/>
                      <a:gd name="T2" fmla="*/ 4 w 4"/>
                      <a:gd name="T3" fmla="*/ 1 h 4"/>
                      <a:gd name="T4" fmla="*/ 4 w 4"/>
                      <a:gd name="T5" fmla="*/ 0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44">
                    <a:extLst>
                      <a:ext uri="{FF2B5EF4-FFF2-40B4-BE49-F238E27FC236}">
                        <a16:creationId xmlns:a16="http://schemas.microsoft.com/office/drawing/2014/main" id="{71582A15-4685-40D6-82D3-8F075803A5BA}"/>
                      </a:ext>
                    </a:extLst>
                  </p:cNvPr>
                  <p:cNvSpPr/>
                  <p:nvPr/>
                </p:nvSpPr>
                <p:spPr bwMode="auto">
                  <a:xfrm>
                    <a:off x="1020763" y="2735263"/>
                    <a:ext cx="3175" cy="3175"/>
                  </a:xfrm>
                  <a:custGeom>
                    <a:avLst/>
                    <a:gdLst>
                      <a:gd name="T0" fmla="*/ 0 w 3"/>
                      <a:gd name="T1" fmla="*/ 3 h 4"/>
                      <a:gd name="T2" fmla="*/ 3 w 3"/>
                      <a:gd name="T3" fmla="*/ 0 h 4"/>
                      <a:gd name="T4" fmla="*/ 3 w 3"/>
                      <a:gd name="T5" fmla="*/ 0 h 4"/>
                      <a:gd name="T6" fmla="*/ 0 w 3"/>
                      <a:gd name="T7" fmla="*/ 3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5">
                    <a:extLst>
                      <a:ext uri="{FF2B5EF4-FFF2-40B4-BE49-F238E27FC236}">
                        <a16:creationId xmlns:a16="http://schemas.microsoft.com/office/drawing/2014/main" id="{4D15839C-F885-4982-B8A9-FEB206EE9734}"/>
                      </a:ext>
                    </a:extLst>
                  </p:cNvPr>
                  <p:cNvSpPr/>
                  <p:nvPr/>
                </p:nvSpPr>
                <p:spPr bwMode="auto">
                  <a:xfrm>
                    <a:off x="1020763" y="2735263"/>
                    <a:ext cx="4763" cy="3175"/>
                  </a:xfrm>
                  <a:custGeom>
                    <a:avLst/>
                    <a:gdLst>
                      <a:gd name="T0" fmla="*/ 1 w 4"/>
                      <a:gd name="T1" fmla="*/ 4 h 4"/>
                      <a:gd name="T2" fmla="*/ 4 w 4"/>
                      <a:gd name="T3" fmla="*/ 0 h 4"/>
                      <a:gd name="T4" fmla="*/ 4 w 4"/>
                      <a:gd name="T5" fmla="*/ 0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6">
                    <a:extLst>
                      <a:ext uri="{FF2B5EF4-FFF2-40B4-BE49-F238E27FC236}">
                        <a16:creationId xmlns:a16="http://schemas.microsoft.com/office/drawing/2014/main" id="{FA41CCFD-15A5-4372-88A4-241CB013D6D7}"/>
                      </a:ext>
                    </a:extLst>
                  </p:cNvPr>
                  <p:cNvSpPr/>
                  <p:nvPr/>
                </p:nvSpPr>
                <p:spPr bwMode="auto">
                  <a:xfrm>
                    <a:off x="1022350" y="2735263"/>
                    <a:ext cx="3175" cy="3175"/>
                  </a:xfrm>
                  <a:custGeom>
                    <a:avLst/>
                    <a:gdLst>
                      <a:gd name="T0" fmla="*/ 1 w 4"/>
                      <a:gd name="T1" fmla="*/ 4 h 4"/>
                      <a:gd name="T2" fmla="*/ 4 w 4"/>
                      <a:gd name="T3" fmla="*/ 1 h 4"/>
                      <a:gd name="T4" fmla="*/ 3 w 4"/>
                      <a:gd name="T5" fmla="*/ 1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7">
                    <a:extLst>
                      <a:ext uri="{FF2B5EF4-FFF2-40B4-BE49-F238E27FC236}">
                        <a16:creationId xmlns:a16="http://schemas.microsoft.com/office/drawing/2014/main" id="{B5E2BE2F-9A0B-45F4-907C-878A144737E1}"/>
                      </a:ext>
                    </a:extLst>
                  </p:cNvPr>
                  <p:cNvSpPr/>
                  <p:nvPr/>
                </p:nvSpPr>
                <p:spPr bwMode="auto">
                  <a:xfrm>
                    <a:off x="1023938" y="2735263"/>
                    <a:ext cx="1588" cy="3175"/>
                  </a:xfrm>
                  <a:custGeom>
                    <a:avLst/>
                    <a:gdLst>
                      <a:gd name="T0" fmla="*/ 0 w 2"/>
                      <a:gd name="T1" fmla="*/ 2 h 3"/>
                      <a:gd name="T2" fmla="*/ 2 w 2"/>
                      <a:gd name="T3" fmla="*/ 1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8">
                    <a:extLst>
                      <a:ext uri="{FF2B5EF4-FFF2-40B4-BE49-F238E27FC236}">
                        <a16:creationId xmlns:a16="http://schemas.microsoft.com/office/drawing/2014/main" id="{9C50BF5B-4502-43C3-B413-3FB88A95880A}"/>
                      </a:ext>
                    </a:extLst>
                  </p:cNvPr>
                  <p:cNvSpPr/>
                  <p:nvPr/>
                </p:nvSpPr>
                <p:spPr bwMode="auto">
                  <a:xfrm>
                    <a:off x="1028700" y="2735263"/>
                    <a:ext cx="3175" cy="1588"/>
                  </a:xfrm>
                  <a:custGeom>
                    <a:avLst/>
                    <a:gdLst>
                      <a:gd name="T0" fmla="*/ 1 w 3"/>
                      <a:gd name="T1" fmla="*/ 2 h 2"/>
                      <a:gd name="T2" fmla="*/ 3 w 3"/>
                      <a:gd name="T3" fmla="*/ 0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9">
                    <a:extLst>
                      <a:ext uri="{FF2B5EF4-FFF2-40B4-BE49-F238E27FC236}">
                        <a16:creationId xmlns:a16="http://schemas.microsoft.com/office/drawing/2014/main" id="{5485BF7C-A13C-42A3-A55E-8AC24E3AD677}"/>
                      </a:ext>
                    </a:extLst>
                  </p:cNvPr>
                  <p:cNvSpPr/>
                  <p:nvPr/>
                </p:nvSpPr>
                <p:spPr bwMode="auto">
                  <a:xfrm>
                    <a:off x="1028700" y="2735263"/>
                    <a:ext cx="3175" cy="3175"/>
                  </a:xfrm>
                  <a:custGeom>
                    <a:avLst/>
                    <a:gdLst>
                      <a:gd name="T0" fmla="*/ 1 w 3"/>
                      <a:gd name="T1" fmla="*/ 2 h 2"/>
                      <a:gd name="T2" fmla="*/ 3 w 3"/>
                      <a:gd name="T3" fmla="*/ 0 h 2"/>
                      <a:gd name="T4" fmla="*/ 3 w 3"/>
                      <a:gd name="T5" fmla="*/ 0 h 2"/>
                      <a:gd name="T6" fmla="*/ 3 w 3"/>
                      <a:gd name="T7" fmla="*/ 0 h 2"/>
                      <a:gd name="T8" fmla="*/ 3 w 3"/>
                      <a:gd name="T9" fmla="*/ 0 h 2"/>
                      <a:gd name="T10" fmla="*/ 3 w 3"/>
                      <a:gd name="T11" fmla="*/ 0 h 2"/>
                      <a:gd name="T12" fmla="*/ 3 w 3"/>
                      <a:gd name="T13" fmla="*/ 0 h 2"/>
                      <a:gd name="T14" fmla="*/ 0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0">
                    <a:extLst>
                      <a:ext uri="{FF2B5EF4-FFF2-40B4-BE49-F238E27FC236}">
                        <a16:creationId xmlns:a16="http://schemas.microsoft.com/office/drawing/2014/main" id="{22A15790-CB7B-4471-B54A-16C62A222738}"/>
                      </a:ext>
                    </a:extLst>
                  </p:cNvPr>
                  <p:cNvSpPr/>
                  <p:nvPr/>
                </p:nvSpPr>
                <p:spPr bwMode="auto">
                  <a:xfrm>
                    <a:off x="1030288" y="2735263"/>
                    <a:ext cx="4763" cy="3175"/>
                  </a:xfrm>
                  <a:custGeom>
                    <a:avLst/>
                    <a:gdLst>
                      <a:gd name="T0" fmla="*/ 0 w 4"/>
                      <a:gd name="T1" fmla="*/ 4 h 4"/>
                      <a:gd name="T2" fmla="*/ 4 w 4"/>
                      <a:gd name="T3" fmla="*/ 1 h 4"/>
                      <a:gd name="T4" fmla="*/ 3 w 4"/>
                      <a:gd name="T5" fmla="*/ 1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1">
                    <a:extLst>
                      <a:ext uri="{FF2B5EF4-FFF2-40B4-BE49-F238E27FC236}">
                        <a16:creationId xmlns:a16="http://schemas.microsoft.com/office/drawing/2014/main" id="{802731FD-46BD-4D7B-9CFE-D76AA48BE2D6}"/>
                      </a:ext>
                    </a:extLst>
                  </p:cNvPr>
                  <p:cNvSpPr/>
                  <p:nvPr/>
                </p:nvSpPr>
                <p:spPr bwMode="auto">
                  <a:xfrm>
                    <a:off x="1031875" y="2735263"/>
                    <a:ext cx="3175" cy="3175"/>
                  </a:xfrm>
                  <a:custGeom>
                    <a:avLst/>
                    <a:gdLst>
                      <a:gd name="T0" fmla="*/ 0 w 4"/>
                      <a:gd name="T1" fmla="*/ 3 h 3"/>
                      <a:gd name="T2" fmla="*/ 2 w 4"/>
                      <a:gd name="T3" fmla="*/ 2 h 3"/>
                      <a:gd name="T4" fmla="*/ 4 w 4"/>
                      <a:gd name="T5" fmla="*/ 0 h 3"/>
                      <a:gd name="T6" fmla="*/ 3 w 4"/>
                      <a:gd name="T7" fmla="*/ 0 h 3"/>
                      <a:gd name="T8" fmla="*/ 2 w 4"/>
                      <a:gd name="T9" fmla="*/ 1 h 3"/>
                      <a:gd name="T10" fmla="*/ 0 w 4"/>
                      <a:gd name="T11" fmla="*/ 2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2">
                    <a:extLst>
                      <a:ext uri="{FF2B5EF4-FFF2-40B4-BE49-F238E27FC236}">
                        <a16:creationId xmlns:a16="http://schemas.microsoft.com/office/drawing/2014/main" id="{3A24A90E-B8F8-4D3A-956A-D0E24106CD70}"/>
                      </a:ext>
                    </a:extLst>
                  </p:cNvPr>
                  <p:cNvSpPr/>
                  <p:nvPr/>
                </p:nvSpPr>
                <p:spPr bwMode="auto">
                  <a:xfrm>
                    <a:off x="1031875" y="2735263"/>
                    <a:ext cx="4763" cy="3175"/>
                  </a:xfrm>
                  <a:custGeom>
                    <a:avLst/>
                    <a:gdLst>
                      <a:gd name="T0" fmla="*/ 1 w 5"/>
                      <a:gd name="T1" fmla="*/ 3 h 3"/>
                      <a:gd name="T2" fmla="*/ 5 w 5"/>
                      <a:gd name="T3" fmla="*/ 0 h 3"/>
                      <a:gd name="T4" fmla="*/ 4 w 5"/>
                      <a:gd name="T5" fmla="*/ 0 h 3"/>
                      <a:gd name="T6" fmla="*/ 1 w 5"/>
                      <a:gd name="T7" fmla="*/ 3 h 3"/>
                      <a:gd name="T8" fmla="*/ 1 w 5"/>
                      <a:gd name="T9" fmla="*/ 3 h 3"/>
                    </a:gdLst>
                    <a:ahLst/>
                    <a:cxnLst>
                      <a:cxn ang="0">
                        <a:pos x="T0" y="T1"/>
                      </a:cxn>
                      <a:cxn ang="0">
                        <a:pos x="T2" y="T3"/>
                      </a:cxn>
                      <a:cxn ang="0">
                        <a:pos x="T4" y="T5"/>
                      </a:cxn>
                      <a:cxn ang="0">
                        <a:pos x="T6" y="T7"/>
                      </a:cxn>
                      <a:cxn ang="0">
                        <a:pos x="T8" y="T9"/>
                      </a:cxn>
                    </a:cxnLst>
                    <a:rect l="0" t="0" r="r" b="b"/>
                    <a:pathLst>
                      <a:path w="5" h="3">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3">
                    <a:extLst>
                      <a:ext uri="{FF2B5EF4-FFF2-40B4-BE49-F238E27FC236}">
                        <a16:creationId xmlns:a16="http://schemas.microsoft.com/office/drawing/2014/main" id="{B168A7A9-CB92-4115-B936-F363DDFCB9F6}"/>
                      </a:ext>
                    </a:extLst>
                  </p:cNvPr>
                  <p:cNvSpPr/>
                  <p:nvPr/>
                </p:nvSpPr>
                <p:spPr bwMode="auto">
                  <a:xfrm>
                    <a:off x="1033463" y="2735263"/>
                    <a:ext cx="4763" cy="3175"/>
                  </a:xfrm>
                  <a:custGeom>
                    <a:avLst/>
                    <a:gdLst>
                      <a:gd name="T0" fmla="*/ 0 w 4"/>
                      <a:gd name="T1" fmla="*/ 4 h 4"/>
                      <a:gd name="T2" fmla="*/ 3 w 4"/>
                      <a:gd name="T3" fmla="*/ 1 h 4"/>
                      <a:gd name="T4" fmla="*/ 3 w 4"/>
                      <a:gd name="T5" fmla="*/ 1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54">
                    <a:extLst>
                      <a:ext uri="{FF2B5EF4-FFF2-40B4-BE49-F238E27FC236}">
                        <a16:creationId xmlns:a16="http://schemas.microsoft.com/office/drawing/2014/main" id="{77A307BD-9942-49AE-A2F7-2AA701E23FBB}"/>
                      </a:ext>
                    </a:extLst>
                  </p:cNvPr>
                  <p:cNvSpPr/>
                  <p:nvPr/>
                </p:nvSpPr>
                <p:spPr bwMode="auto">
                  <a:xfrm>
                    <a:off x="1035050" y="2735263"/>
                    <a:ext cx="3175" cy="3175"/>
                  </a:xfrm>
                  <a:custGeom>
                    <a:avLst/>
                    <a:gdLst>
                      <a:gd name="T0" fmla="*/ 0 w 3"/>
                      <a:gd name="T1" fmla="*/ 3 h 3"/>
                      <a:gd name="T2" fmla="*/ 3 w 3"/>
                      <a:gd name="T3" fmla="*/ 0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5">
                    <a:extLst>
                      <a:ext uri="{FF2B5EF4-FFF2-40B4-BE49-F238E27FC236}">
                        <a16:creationId xmlns:a16="http://schemas.microsoft.com/office/drawing/2014/main" id="{96CECB9C-8958-4AC4-854B-318B8E3E9535}"/>
                      </a:ext>
                    </a:extLst>
                  </p:cNvPr>
                  <p:cNvSpPr/>
                  <p:nvPr/>
                </p:nvSpPr>
                <p:spPr bwMode="auto">
                  <a:xfrm>
                    <a:off x="1035050" y="2735263"/>
                    <a:ext cx="3175" cy="3175"/>
                  </a:xfrm>
                  <a:custGeom>
                    <a:avLst/>
                    <a:gdLst>
                      <a:gd name="T0" fmla="*/ 1 w 3"/>
                      <a:gd name="T1" fmla="*/ 3 h 3"/>
                      <a:gd name="T2" fmla="*/ 3 w 3"/>
                      <a:gd name="T3" fmla="*/ 0 h 3"/>
                      <a:gd name="T4" fmla="*/ 3 w 3"/>
                      <a:gd name="T5" fmla="*/ 0 h 3"/>
                      <a:gd name="T6" fmla="*/ 1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76">
                    <a:extLst>
                      <a:ext uri="{FF2B5EF4-FFF2-40B4-BE49-F238E27FC236}">
                        <a16:creationId xmlns:a16="http://schemas.microsoft.com/office/drawing/2014/main" id="{008B72E6-CB70-4551-B4AD-1E75FB85BDEA}"/>
                      </a:ext>
                    </a:extLst>
                  </p:cNvPr>
                  <p:cNvSpPr>
                    <a:spLocks noEditPoints="1"/>
                  </p:cNvSpPr>
                  <p:nvPr/>
                </p:nvSpPr>
                <p:spPr bwMode="auto">
                  <a:xfrm>
                    <a:off x="869950" y="2209801"/>
                    <a:ext cx="49213" cy="69850"/>
                  </a:xfrm>
                  <a:custGeom>
                    <a:avLst/>
                    <a:gdLst>
                      <a:gd name="T0" fmla="*/ 8 w 47"/>
                      <a:gd name="T1" fmla="*/ 40 h 66"/>
                      <a:gd name="T2" fmla="*/ 8 w 47"/>
                      <a:gd name="T3" fmla="*/ 40 h 66"/>
                      <a:gd name="T4" fmla="*/ 23 w 47"/>
                      <a:gd name="T5" fmla="*/ 65 h 66"/>
                      <a:gd name="T6" fmla="*/ 30 w 47"/>
                      <a:gd name="T7" fmla="*/ 2 h 66"/>
                      <a:gd name="T8" fmla="*/ 30 w 47"/>
                      <a:gd name="T9" fmla="*/ 2 h 66"/>
                      <a:gd name="T10" fmla="*/ 34 w 47"/>
                      <a:gd name="T11" fmla="*/ 3 h 66"/>
                      <a:gd name="T12" fmla="*/ 41 w 47"/>
                      <a:gd name="T13" fmla="*/ 8 h 66"/>
                      <a:gd name="T14" fmla="*/ 45 w 47"/>
                      <a:gd name="T15" fmla="*/ 17 h 66"/>
                      <a:gd name="T16" fmla="*/ 43 w 47"/>
                      <a:gd name="T17" fmla="*/ 31 h 66"/>
                      <a:gd name="T18" fmla="*/ 39 w 47"/>
                      <a:gd name="T19" fmla="*/ 37 h 66"/>
                      <a:gd name="T20" fmla="*/ 32 w 47"/>
                      <a:gd name="T21" fmla="*/ 44 h 66"/>
                      <a:gd name="T22" fmla="*/ 29 w 47"/>
                      <a:gd name="T23" fmla="*/ 52 h 66"/>
                      <a:gd name="T24" fmla="*/ 29 w 47"/>
                      <a:gd name="T25" fmla="*/ 60 h 66"/>
                      <a:gd name="T26" fmla="*/ 28 w 47"/>
                      <a:gd name="T27" fmla="*/ 63 h 66"/>
                      <a:gd name="T28" fmla="*/ 26 w 47"/>
                      <a:gd name="T29" fmla="*/ 64 h 66"/>
                      <a:gd name="T30" fmla="*/ 19 w 47"/>
                      <a:gd name="T31" fmla="*/ 65 h 66"/>
                      <a:gd name="T32" fmla="*/ 16 w 47"/>
                      <a:gd name="T33" fmla="*/ 53 h 66"/>
                      <a:gd name="T34" fmla="*/ 15 w 47"/>
                      <a:gd name="T35" fmla="*/ 49 h 66"/>
                      <a:gd name="T36" fmla="*/ 10 w 47"/>
                      <a:gd name="T37" fmla="*/ 42 h 66"/>
                      <a:gd name="T38" fmla="*/ 8 w 47"/>
                      <a:gd name="T39" fmla="*/ 40 h 66"/>
                      <a:gd name="T40" fmla="*/ 8 w 47"/>
                      <a:gd name="T41" fmla="*/ 40 h 66"/>
                      <a:gd name="T42" fmla="*/ 3 w 47"/>
                      <a:gd name="T43" fmla="*/ 32 h 66"/>
                      <a:gd name="T44" fmla="*/ 2 w 47"/>
                      <a:gd name="T45" fmla="*/ 23 h 66"/>
                      <a:gd name="T46" fmla="*/ 6 w 47"/>
                      <a:gd name="T47" fmla="*/ 13 h 66"/>
                      <a:gd name="T48" fmla="*/ 18 w 47"/>
                      <a:gd name="T49" fmla="*/ 3 h 66"/>
                      <a:gd name="T50" fmla="*/ 30 w 47"/>
                      <a:gd name="T51" fmla="*/ 2 h 66"/>
                      <a:gd name="T52" fmla="*/ 12 w 47"/>
                      <a:gd name="T53" fmla="*/ 6 h 66"/>
                      <a:gd name="T54" fmla="*/ 0 w 47"/>
                      <a:gd name="T55" fmla="*/ 26 h 66"/>
                      <a:gd name="T56" fmla="*/ 3 w 47"/>
                      <a:gd name="T57" fmla="*/ 35 h 66"/>
                      <a:gd name="T58" fmla="*/ 12 w 47"/>
                      <a:gd name="T59" fmla="*/ 47 h 66"/>
                      <a:gd name="T60" fmla="*/ 14 w 47"/>
                      <a:gd name="T61" fmla="*/ 50 h 66"/>
                      <a:gd name="T62" fmla="*/ 15 w 47"/>
                      <a:gd name="T63" fmla="*/ 64 h 66"/>
                      <a:gd name="T64" fmla="*/ 14 w 47"/>
                      <a:gd name="T65" fmla="*/ 64 h 66"/>
                      <a:gd name="T66" fmla="*/ 15 w 47"/>
                      <a:gd name="T67" fmla="*/ 65 h 66"/>
                      <a:gd name="T68" fmla="*/ 16 w 47"/>
                      <a:gd name="T69" fmla="*/ 65 h 66"/>
                      <a:gd name="T70" fmla="*/ 24 w 47"/>
                      <a:gd name="T71" fmla="*/ 66 h 66"/>
                      <a:gd name="T72" fmla="*/ 30 w 47"/>
                      <a:gd name="T73" fmla="*/ 59 h 66"/>
                      <a:gd name="T74" fmla="*/ 30 w 47"/>
                      <a:gd name="T75" fmla="*/ 52 h 66"/>
                      <a:gd name="T76" fmla="*/ 34 w 47"/>
                      <a:gd name="T77" fmla="*/ 43 h 66"/>
                      <a:gd name="T78" fmla="*/ 40 w 47"/>
                      <a:gd name="T79" fmla="*/ 37 h 66"/>
                      <a:gd name="T80" fmla="*/ 46 w 47"/>
                      <a:gd name="T81" fmla="*/ 25 h 66"/>
                      <a:gd name="T82" fmla="*/ 34 w 47"/>
                      <a:gd name="T83" fmla="*/ 1 h 66"/>
                      <a:gd name="T84" fmla="*/ 27 w 47"/>
                      <a:gd name="T8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66">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77">
                    <a:extLst>
                      <a:ext uri="{FF2B5EF4-FFF2-40B4-BE49-F238E27FC236}">
                        <a16:creationId xmlns:a16="http://schemas.microsoft.com/office/drawing/2014/main" id="{F50CEB96-56C4-4D1D-8D46-C626260A8E79}"/>
                      </a:ext>
                    </a:extLst>
                  </p:cNvPr>
                  <p:cNvSpPr/>
                  <p:nvPr/>
                </p:nvSpPr>
                <p:spPr bwMode="auto">
                  <a:xfrm>
                    <a:off x="884238" y="2260601"/>
                    <a:ext cx="15875" cy="6350"/>
                  </a:xfrm>
                  <a:custGeom>
                    <a:avLst/>
                    <a:gdLst>
                      <a:gd name="T0" fmla="*/ 4 w 15"/>
                      <a:gd name="T1" fmla="*/ 0 h 5"/>
                      <a:gd name="T2" fmla="*/ 0 w 15"/>
                      <a:gd name="T3" fmla="*/ 2 h 5"/>
                      <a:gd name="T4" fmla="*/ 0 w 15"/>
                      <a:gd name="T5" fmla="*/ 3 h 5"/>
                      <a:gd name="T6" fmla="*/ 1 w 15"/>
                      <a:gd name="T7" fmla="*/ 3 h 5"/>
                      <a:gd name="T8" fmla="*/ 1 w 15"/>
                      <a:gd name="T9" fmla="*/ 2 h 5"/>
                      <a:gd name="T10" fmla="*/ 6 w 15"/>
                      <a:gd name="T11" fmla="*/ 1 h 5"/>
                      <a:gd name="T12" fmla="*/ 9 w 15"/>
                      <a:gd name="T13" fmla="*/ 1 h 5"/>
                      <a:gd name="T14" fmla="*/ 11 w 15"/>
                      <a:gd name="T15" fmla="*/ 2 h 5"/>
                      <a:gd name="T16" fmla="*/ 12 w 15"/>
                      <a:gd name="T17" fmla="*/ 2 h 5"/>
                      <a:gd name="T18" fmla="*/ 13 w 15"/>
                      <a:gd name="T19" fmla="*/ 3 h 5"/>
                      <a:gd name="T20" fmla="*/ 14 w 15"/>
                      <a:gd name="T21" fmla="*/ 4 h 5"/>
                      <a:gd name="T22" fmla="*/ 14 w 15"/>
                      <a:gd name="T23" fmla="*/ 4 h 5"/>
                      <a:gd name="T24" fmla="*/ 15 w 15"/>
                      <a:gd name="T25" fmla="*/ 5 h 5"/>
                      <a:gd name="T26" fmla="*/ 15 w 15"/>
                      <a:gd name="T27" fmla="*/ 4 h 5"/>
                      <a:gd name="T28" fmla="*/ 13 w 15"/>
                      <a:gd name="T29" fmla="*/ 2 h 5"/>
                      <a:gd name="T30" fmla="*/ 11 w 15"/>
                      <a:gd name="T31" fmla="*/ 0 h 5"/>
                      <a:gd name="T32" fmla="*/ 8 w 15"/>
                      <a:gd name="T33" fmla="*/ 0 h 5"/>
                      <a:gd name="T34" fmla="*/ 4 w 1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8">
                    <a:extLst>
                      <a:ext uri="{FF2B5EF4-FFF2-40B4-BE49-F238E27FC236}">
                        <a16:creationId xmlns:a16="http://schemas.microsoft.com/office/drawing/2014/main" id="{851ABD5D-AF68-4AEF-AA5D-744A6DC54CFB}"/>
                      </a:ext>
                    </a:extLst>
                  </p:cNvPr>
                  <p:cNvSpPr/>
                  <p:nvPr/>
                </p:nvSpPr>
                <p:spPr bwMode="auto">
                  <a:xfrm>
                    <a:off x="885825" y="2263776"/>
                    <a:ext cx="14288" cy="3175"/>
                  </a:xfrm>
                  <a:custGeom>
                    <a:avLst/>
                    <a:gdLst>
                      <a:gd name="T0" fmla="*/ 5 w 14"/>
                      <a:gd name="T1" fmla="*/ 0 h 4"/>
                      <a:gd name="T2" fmla="*/ 3 w 14"/>
                      <a:gd name="T3" fmla="*/ 0 h 4"/>
                      <a:gd name="T4" fmla="*/ 1 w 14"/>
                      <a:gd name="T5" fmla="*/ 0 h 4"/>
                      <a:gd name="T6" fmla="*/ 0 w 14"/>
                      <a:gd name="T7" fmla="*/ 1 h 4"/>
                      <a:gd name="T8" fmla="*/ 1 w 14"/>
                      <a:gd name="T9" fmla="*/ 1 h 4"/>
                      <a:gd name="T10" fmla="*/ 3 w 14"/>
                      <a:gd name="T11" fmla="*/ 1 h 4"/>
                      <a:gd name="T12" fmla="*/ 5 w 14"/>
                      <a:gd name="T13" fmla="*/ 1 h 4"/>
                      <a:gd name="T14" fmla="*/ 10 w 14"/>
                      <a:gd name="T15" fmla="*/ 1 h 4"/>
                      <a:gd name="T16" fmla="*/ 12 w 14"/>
                      <a:gd name="T17" fmla="*/ 2 h 4"/>
                      <a:gd name="T18" fmla="*/ 12 w 14"/>
                      <a:gd name="T19" fmla="*/ 2 h 4"/>
                      <a:gd name="T20" fmla="*/ 13 w 14"/>
                      <a:gd name="T21" fmla="*/ 3 h 4"/>
                      <a:gd name="T22" fmla="*/ 13 w 14"/>
                      <a:gd name="T23" fmla="*/ 3 h 4"/>
                      <a:gd name="T24" fmla="*/ 13 w 14"/>
                      <a:gd name="T25" fmla="*/ 3 h 4"/>
                      <a:gd name="T26" fmla="*/ 13 w 14"/>
                      <a:gd name="T27" fmla="*/ 3 h 4"/>
                      <a:gd name="T28" fmla="*/ 13 w 14"/>
                      <a:gd name="T29" fmla="*/ 4 h 4"/>
                      <a:gd name="T30" fmla="*/ 14 w 14"/>
                      <a:gd name="T31" fmla="*/ 3 h 4"/>
                      <a:gd name="T32" fmla="*/ 13 w 14"/>
                      <a:gd name="T33" fmla="*/ 1 h 4"/>
                      <a:gd name="T34" fmla="*/ 11 w 14"/>
                      <a:gd name="T35" fmla="*/ 1 h 4"/>
                      <a:gd name="T36" fmla="*/ 7 w 14"/>
                      <a:gd name="T37" fmla="*/ 0 h 4"/>
                      <a:gd name="T38" fmla="*/ 5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79">
                    <a:extLst>
                      <a:ext uri="{FF2B5EF4-FFF2-40B4-BE49-F238E27FC236}">
                        <a16:creationId xmlns:a16="http://schemas.microsoft.com/office/drawing/2014/main" id="{58E3A501-2009-4C30-8DCD-963F1F5E01CD}"/>
                      </a:ext>
                    </a:extLst>
                  </p:cNvPr>
                  <p:cNvSpPr/>
                  <p:nvPr/>
                </p:nvSpPr>
                <p:spPr bwMode="auto">
                  <a:xfrm>
                    <a:off x="885825" y="2266951"/>
                    <a:ext cx="15875" cy="3175"/>
                  </a:xfrm>
                  <a:custGeom>
                    <a:avLst/>
                    <a:gdLst>
                      <a:gd name="T0" fmla="*/ 1 w 14"/>
                      <a:gd name="T1" fmla="*/ 2 h 3"/>
                      <a:gd name="T2" fmla="*/ 1 w 14"/>
                      <a:gd name="T3" fmla="*/ 2 h 3"/>
                      <a:gd name="T4" fmla="*/ 0 w 14"/>
                      <a:gd name="T5" fmla="*/ 2 h 3"/>
                      <a:gd name="T6" fmla="*/ 1 w 14"/>
                      <a:gd name="T7" fmla="*/ 3 h 3"/>
                      <a:gd name="T8" fmla="*/ 8 w 14"/>
                      <a:gd name="T9" fmla="*/ 1 h 3"/>
                      <a:gd name="T10" fmla="*/ 12 w 14"/>
                      <a:gd name="T11" fmla="*/ 1 h 3"/>
                      <a:gd name="T12" fmla="*/ 13 w 14"/>
                      <a:gd name="T13" fmla="*/ 1 h 3"/>
                      <a:gd name="T14" fmla="*/ 14 w 14"/>
                      <a:gd name="T15" fmla="*/ 1 h 3"/>
                      <a:gd name="T16" fmla="*/ 13 w 14"/>
                      <a:gd name="T17" fmla="*/ 0 h 3"/>
                      <a:gd name="T18" fmla="*/ 11 w 14"/>
                      <a:gd name="T19" fmla="*/ 0 h 3"/>
                      <a:gd name="T20" fmla="*/ 1 w 1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80">
                    <a:extLst>
                      <a:ext uri="{FF2B5EF4-FFF2-40B4-BE49-F238E27FC236}">
                        <a16:creationId xmlns:a16="http://schemas.microsoft.com/office/drawing/2014/main" id="{8D0196FF-0290-42E2-970B-F5E0C468CA29}"/>
                      </a:ext>
                    </a:extLst>
                  </p:cNvPr>
                  <p:cNvSpPr>
                    <a:spLocks noEditPoints="1"/>
                  </p:cNvSpPr>
                  <p:nvPr/>
                </p:nvSpPr>
                <p:spPr bwMode="auto">
                  <a:xfrm>
                    <a:off x="885825" y="2268538"/>
                    <a:ext cx="15875" cy="4763"/>
                  </a:xfrm>
                  <a:custGeom>
                    <a:avLst/>
                    <a:gdLst>
                      <a:gd name="T0" fmla="*/ 3 w 14"/>
                      <a:gd name="T1" fmla="*/ 3 h 4"/>
                      <a:gd name="T2" fmla="*/ 3 w 14"/>
                      <a:gd name="T3" fmla="*/ 3 h 4"/>
                      <a:gd name="T4" fmla="*/ 3 w 14"/>
                      <a:gd name="T5" fmla="*/ 3 h 4"/>
                      <a:gd name="T6" fmla="*/ 9 w 14"/>
                      <a:gd name="T7" fmla="*/ 0 h 4"/>
                      <a:gd name="T8" fmla="*/ 2 w 14"/>
                      <a:gd name="T9" fmla="*/ 2 h 4"/>
                      <a:gd name="T10" fmla="*/ 1 w 14"/>
                      <a:gd name="T11" fmla="*/ 2 h 4"/>
                      <a:gd name="T12" fmla="*/ 1 w 14"/>
                      <a:gd name="T13" fmla="*/ 3 h 4"/>
                      <a:gd name="T14" fmla="*/ 1 w 14"/>
                      <a:gd name="T15" fmla="*/ 3 h 4"/>
                      <a:gd name="T16" fmla="*/ 3 w 14"/>
                      <a:gd name="T17" fmla="*/ 3 h 4"/>
                      <a:gd name="T18" fmla="*/ 8 w 14"/>
                      <a:gd name="T19" fmla="*/ 1 h 4"/>
                      <a:gd name="T20" fmla="*/ 10 w 14"/>
                      <a:gd name="T21" fmla="*/ 1 h 4"/>
                      <a:gd name="T22" fmla="*/ 11 w 14"/>
                      <a:gd name="T23" fmla="*/ 2 h 4"/>
                      <a:gd name="T24" fmla="*/ 12 w 14"/>
                      <a:gd name="T25" fmla="*/ 2 h 4"/>
                      <a:gd name="T26" fmla="*/ 12 w 14"/>
                      <a:gd name="T27" fmla="*/ 2 h 4"/>
                      <a:gd name="T28" fmla="*/ 13 w 14"/>
                      <a:gd name="T29" fmla="*/ 3 h 4"/>
                      <a:gd name="T30" fmla="*/ 13 w 14"/>
                      <a:gd name="T31" fmla="*/ 3 h 4"/>
                      <a:gd name="T32" fmla="*/ 14 w 14"/>
                      <a:gd name="T33" fmla="*/ 2 h 4"/>
                      <a:gd name="T34" fmla="*/ 11 w 14"/>
                      <a:gd name="T35" fmla="*/ 0 h 4"/>
                      <a:gd name="T36" fmla="*/ 9 w 14"/>
                      <a:gd name="T37" fmla="*/ 0 h 4"/>
                      <a:gd name="T38" fmla="*/ 9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81">
                    <a:extLst>
                      <a:ext uri="{FF2B5EF4-FFF2-40B4-BE49-F238E27FC236}">
                        <a16:creationId xmlns:a16="http://schemas.microsoft.com/office/drawing/2014/main" id="{8EBB0884-82BC-455C-B392-464A6BD798ED}"/>
                      </a:ext>
                    </a:extLst>
                  </p:cNvPr>
                  <p:cNvSpPr>
                    <a:spLocks noEditPoints="1"/>
                  </p:cNvSpPr>
                  <p:nvPr/>
                </p:nvSpPr>
                <p:spPr bwMode="auto">
                  <a:xfrm>
                    <a:off x="885825" y="2273301"/>
                    <a:ext cx="14288" cy="1588"/>
                  </a:xfrm>
                  <a:custGeom>
                    <a:avLst/>
                    <a:gdLst>
                      <a:gd name="T0" fmla="*/ 3 w 13"/>
                      <a:gd name="T1" fmla="*/ 2 h 2"/>
                      <a:gd name="T2" fmla="*/ 3 w 13"/>
                      <a:gd name="T3" fmla="*/ 2 h 2"/>
                      <a:gd name="T4" fmla="*/ 3 w 13"/>
                      <a:gd name="T5" fmla="*/ 2 h 2"/>
                      <a:gd name="T6" fmla="*/ 12 w 13"/>
                      <a:gd name="T7" fmla="*/ 0 h 2"/>
                      <a:gd name="T8" fmla="*/ 11 w 13"/>
                      <a:gd name="T9" fmla="*/ 0 h 2"/>
                      <a:gd name="T10" fmla="*/ 6 w 13"/>
                      <a:gd name="T11" fmla="*/ 0 h 2"/>
                      <a:gd name="T12" fmla="*/ 0 w 13"/>
                      <a:gd name="T13" fmla="*/ 1 h 2"/>
                      <a:gd name="T14" fmla="*/ 0 w 13"/>
                      <a:gd name="T15" fmla="*/ 2 h 2"/>
                      <a:gd name="T16" fmla="*/ 1 w 13"/>
                      <a:gd name="T17" fmla="*/ 2 h 2"/>
                      <a:gd name="T18" fmla="*/ 3 w 13"/>
                      <a:gd name="T19" fmla="*/ 2 h 2"/>
                      <a:gd name="T20" fmla="*/ 7 w 13"/>
                      <a:gd name="T21" fmla="*/ 1 h 2"/>
                      <a:gd name="T22" fmla="*/ 13 w 13"/>
                      <a:gd name="T23" fmla="*/ 1 h 2"/>
                      <a:gd name="T24" fmla="*/ 13 w 13"/>
                      <a:gd name="T25" fmla="*/ 0 h 2"/>
                      <a:gd name="T26" fmla="*/ 12 w 13"/>
                      <a:gd name="T27" fmla="*/ 0 h 2"/>
                      <a:gd name="T28" fmla="*/ 12 w 1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82">
                    <a:extLst>
                      <a:ext uri="{FF2B5EF4-FFF2-40B4-BE49-F238E27FC236}">
                        <a16:creationId xmlns:a16="http://schemas.microsoft.com/office/drawing/2014/main" id="{A21002F2-C527-4642-8885-921457CB6ECB}"/>
                      </a:ext>
                    </a:extLst>
                  </p:cNvPr>
                  <p:cNvSpPr/>
                  <p:nvPr/>
                </p:nvSpPr>
                <p:spPr bwMode="auto">
                  <a:xfrm>
                    <a:off x="885825" y="2273301"/>
                    <a:ext cx="15875" cy="3175"/>
                  </a:xfrm>
                  <a:custGeom>
                    <a:avLst/>
                    <a:gdLst>
                      <a:gd name="T0" fmla="*/ 13 w 14"/>
                      <a:gd name="T1" fmla="*/ 0 h 3"/>
                      <a:gd name="T2" fmla="*/ 12 w 14"/>
                      <a:gd name="T3" fmla="*/ 0 h 3"/>
                      <a:gd name="T4" fmla="*/ 11 w 14"/>
                      <a:gd name="T5" fmla="*/ 1 h 3"/>
                      <a:gd name="T6" fmla="*/ 9 w 14"/>
                      <a:gd name="T7" fmla="*/ 1 h 3"/>
                      <a:gd name="T8" fmla="*/ 5 w 14"/>
                      <a:gd name="T9" fmla="*/ 1 h 3"/>
                      <a:gd name="T10" fmla="*/ 1 w 14"/>
                      <a:gd name="T11" fmla="*/ 1 h 3"/>
                      <a:gd name="T12" fmla="*/ 0 w 14"/>
                      <a:gd name="T13" fmla="*/ 2 h 3"/>
                      <a:gd name="T14" fmla="*/ 1 w 14"/>
                      <a:gd name="T15" fmla="*/ 3 h 3"/>
                      <a:gd name="T16" fmla="*/ 5 w 14"/>
                      <a:gd name="T17" fmla="*/ 3 h 3"/>
                      <a:gd name="T18" fmla="*/ 7 w 14"/>
                      <a:gd name="T19" fmla="*/ 3 h 3"/>
                      <a:gd name="T20" fmla="*/ 11 w 14"/>
                      <a:gd name="T21" fmla="*/ 2 h 3"/>
                      <a:gd name="T22" fmla="*/ 14 w 14"/>
                      <a:gd name="T23" fmla="*/ 1 h 3"/>
                      <a:gd name="T24" fmla="*/ 14 w 14"/>
                      <a:gd name="T25" fmla="*/ 0 h 3"/>
                      <a:gd name="T26" fmla="*/ 13 w 14"/>
                      <a:gd name="T27" fmla="*/ 0 h 3"/>
                      <a:gd name="T28" fmla="*/ 13 w 14"/>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3">
                    <a:extLst>
                      <a:ext uri="{FF2B5EF4-FFF2-40B4-BE49-F238E27FC236}">
                        <a16:creationId xmlns:a16="http://schemas.microsoft.com/office/drawing/2014/main" id="{55F50856-F827-4B23-8D64-F2E82224CBEE}"/>
                      </a:ext>
                    </a:extLst>
                  </p:cNvPr>
                  <p:cNvSpPr>
                    <a:spLocks noEditPoints="1"/>
                  </p:cNvSpPr>
                  <p:nvPr/>
                </p:nvSpPr>
                <p:spPr bwMode="auto">
                  <a:xfrm>
                    <a:off x="879475" y="2232026"/>
                    <a:ext cx="28575" cy="30163"/>
                  </a:xfrm>
                  <a:custGeom>
                    <a:avLst/>
                    <a:gdLst>
                      <a:gd name="T0" fmla="*/ 6 w 26"/>
                      <a:gd name="T1" fmla="*/ 9 h 28"/>
                      <a:gd name="T2" fmla="*/ 6 w 26"/>
                      <a:gd name="T3" fmla="*/ 9 h 28"/>
                      <a:gd name="T4" fmla="*/ 13 w 26"/>
                      <a:gd name="T5" fmla="*/ 3 h 28"/>
                      <a:gd name="T6" fmla="*/ 14 w 26"/>
                      <a:gd name="T7" fmla="*/ 3 h 28"/>
                      <a:gd name="T8" fmla="*/ 13 w 26"/>
                      <a:gd name="T9" fmla="*/ 4 h 28"/>
                      <a:gd name="T10" fmla="*/ 13 w 26"/>
                      <a:gd name="T11" fmla="*/ 3 h 28"/>
                      <a:gd name="T12" fmla="*/ 13 w 26"/>
                      <a:gd name="T13" fmla="*/ 2 h 28"/>
                      <a:gd name="T14" fmla="*/ 10 w 26"/>
                      <a:gd name="T15" fmla="*/ 1 h 28"/>
                      <a:gd name="T16" fmla="*/ 10 w 26"/>
                      <a:gd name="T17" fmla="*/ 2 h 28"/>
                      <a:gd name="T18" fmla="*/ 9 w 26"/>
                      <a:gd name="T19" fmla="*/ 2 h 28"/>
                      <a:gd name="T20" fmla="*/ 9 w 26"/>
                      <a:gd name="T21" fmla="*/ 1 h 28"/>
                      <a:gd name="T22" fmla="*/ 9 w 26"/>
                      <a:gd name="T23" fmla="*/ 0 h 28"/>
                      <a:gd name="T24" fmla="*/ 5 w 26"/>
                      <a:gd name="T25" fmla="*/ 2 h 28"/>
                      <a:gd name="T26" fmla="*/ 1 w 26"/>
                      <a:gd name="T27" fmla="*/ 5 h 28"/>
                      <a:gd name="T28" fmla="*/ 8 w 26"/>
                      <a:gd name="T29" fmla="*/ 10 h 28"/>
                      <a:gd name="T30" fmla="*/ 11 w 26"/>
                      <a:gd name="T31" fmla="*/ 16 h 28"/>
                      <a:gd name="T32" fmla="*/ 12 w 26"/>
                      <a:gd name="T33" fmla="*/ 26 h 28"/>
                      <a:gd name="T34" fmla="*/ 8 w 26"/>
                      <a:gd name="T35" fmla="*/ 9 h 28"/>
                      <a:gd name="T36" fmla="*/ 2 w 26"/>
                      <a:gd name="T37" fmla="*/ 6 h 28"/>
                      <a:gd name="T38" fmla="*/ 2 w 26"/>
                      <a:gd name="T39" fmla="*/ 4 h 28"/>
                      <a:gd name="T40" fmla="*/ 2 w 26"/>
                      <a:gd name="T41" fmla="*/ 3 h 28"/>
                      <a:gd name="T42" fmla="*/ 4 w 26"/>
                      <a:gd name="T43" fmla="*/ 3 h 28"/>
                      <a:gd name="T44" fmla="*/ 6 w 26"/>
                      <a:gd name="T45" fmla="*/ 6 h 28"/>
                      <a:gd name="T46" fmla="*/ 6 w 26"/>
                      <a:gd name="T47" fmla="*/ 2 h 28"/>
                      <a:gd name="T48" fmla="*/ 8 w 26"/>
                      <a:gd name="T49" fmla="*/ 1 h 28"/>
                      <a:gd name="T50" fmla="*/ 11 w 26"/>
                      <a:gd name="T51" fmla="*/ 3 h 28"/>
                      <a:gd name="T52" fmla="*/ 12 w 26"/>
                      <a:gd name="T53" fmla="*/ 2 h 28"/>
                      <a:gd name="T54" fmla="*/ 12 w 26"/>
                      <a:gd name="T55" fmla="*/ 5 h 28"/>
                      <a:gd name="T56" fmla="*/ 14 w 26"/>
                      <a:gd name="T57" fmla="*/ 2 h 28"/>
                      <a:gd name="T58" fmla="*/ 15 w 26"/>
                      <a:gd name="T59" fmla="*/ 3 h 28"/>
                      <a:gd name="T60" fmla="*/ 17 w 26"/>
                      <a:gd name="T61" fmla="*/ 3 h 28"/>
                      <a:gd name="T62" fmla="*/ 17 w 26"/>
                      <a:gd name="T63" fmla="*/ 1 h 28"/>
                      <a:gd name="T64" fmla="*/ 19 w 26"/>
                      <a:gd name="T65" fmla="*/ 1 h 28"/>
                      <a:gd name="T66" fmla="*/ 18 w 26"/>
                      <a:gd name="T67" fmla="*/ 4 h 28"/>
                      <a:gd name="T68" fmla="*/ 21 w 26"/>
                      <a:gd name="T69" fmla="*/ 2 h 28"/>
                      <a:gd name="T70" fmla="*/ 21 w 26"/>
                      <a:gd name="T71" fmla="*/ 2 h 28"/>
                      <a:gd name="T72" fmla="*/ 23 w 26"/>
                      <a:gd name="T73" fmla="*/ 2 h 28"/>
                      <a:gd name="T74" fmla="*/ 24 w 26"/>
                      <a:gd name="T75" fmla="*/ 3 h 28"/>
                      <a:gd name="T76" fmla="*/ 25 w 26"/>
                      <a:gd name="T77" fmla="*/ 4 h 28"/>
                      <a:gd name="T78" fmla="*/ 24 w 26"/>
                      <a:gd name="T79" fmla="*/ 6 h 28"/>
                      <a:gd name="T80" fmla="*/ 18 w 26"/>
                      <a:gd name="T81" fmla="*/ 10 h 28"/>
                      <a:gd name="T82" fmla="*/ 15 w 26"/>
                      <a:gd name="T83" fmla="*/ 28 h 28"/>
                      <a:gd name="T84" fmla="*/ 16 w 26"/>
                      <a:gd name="T85" fmla="*/ 26 h 28"/>
                      <a:gd name="T86" fmla="*/ 19 w 26"/>
                      <a:gd name="T87" fmla="*/ 11 h 28"/>
                      <a:gd name="T88" fmla="*/ 25 w 26"/>
                      <a:gd name="T89" fmla="*/ 6 h 28"/>
                      <a:gd name="T90" fmla="*/ 22 w 26"/>
                      <a:gd name="T91" fmla="*/ 1 h 28"/>
                      <a:gd name="T92" fmla="*/ 20 w 26"/>
                      <a:gd name="T93" fmla="*/ 1 h 28"/>
                      <a:gd name="T94" fmla="*/ 13 w 26"/>
                      <a:gd name="T95" fmla="*/ 1 h 28"/>
                      <a:gd name="T96" fmla="*/ 10 w 26"/>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8">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84">
                    <a:extLst>
                      <a:ext uri="{FF2B5EF4-FFF2-40B4-BE49-F238E27FC236}">
                        <a16:creationId xmlns:a16="http://schemas.microsoft.com/office/drawing/2014/main" id="{31CCD716-8A59-47EA-98CF-441DA70671D9}"/>
                      </a:ext>
                    </a:extLst>
                  </p:cNvPr>
                  <p:cNvSpPr/>
                  <p:nvPr/>
                </p:nvSpPr>
                <p:spPr bwMode="auto">
                  <a:xfrm>
                    <a:off x="896938" y="2190751"/>
                    <a:ext cx="1588" cy="11113"/>
                  </a:xfrm>
                  <a:custGeom>
                    <a:avLst/>
                    <a:gdLst>
                      <a:gd name="T0" fmla="*/ 0 w 1"/>
                      <a:gd name="T1" fmla="*/ 1 h 11"/>
                      <a:gd name="T2" fmla="*/ 0 w 1"/>
                      <a:gd name="T3" fmla="*/ 11 h 11"/>
                      <a:gd name="T4" fmla="*/ 1 w 1"/>
                      <a:gd name="T5" fmla="*/ 11 h 11"/>
                      <a:gd name="T6" fmla="*/ 1 w 1"/>
                      <a:gd name="T7" fmla="*/ 11 h 11"/>
                      <a:gd name="T8" fmla="*/ 1 w 1"/>
                      <a:gd name="T9" fmla="*/ 1 h 11"/>
                      <a:gd name="T10" fmla="*/ 0 w 1"/>
                      <a:gd name="T11" fmla="*/ 0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85">
                    <a:extLst>
                      <a:ext uri="{FF2B5EF4-FFF2-40B4-BE49-F238E27FC236}">
                        <a16:creationId xmlns:a16="http://schemas.microsoft.com/office/drawing/2014/main" id="{9CDD3177-F925-4762-8D3F-4131E6817729}"/>
                      </a:ext>
                    </a:extLst>
                  </p:cNvPr>
                  <p:cNvSpPr/>
                  <p:nvPr/>
                </p:nvSpPr>
                <p:spPr bwMode="auto">
                  <a:xfrm>
                    <a:off x="912813" y="2197101"/>
                    <a:ext cx="9525" cy="7938"/>
                  </a:xfrm>
                  <a:custGeom>
                    <a:avLst/>
                    <a:gdLst>
                      <a:gd name="T0" fmla="*/ 8 w 9"/>
                      <a:gd name="T1" fmla="*/ 0 h 8"/>
                      <a:gd name="T2" fmla="*/ 4 w 9"/>
                      <a:gd name="T3" fmla="*/ 3 h 8"/>
                      <a:gd name="T4" fmla="*/ 0 w 9"/>
                      <a:gd name="T5" fmla="*/ 8 h 8"/>
                      <a:gd name="T6" fmla="*/ 0 w 9"/>
                      <a:gd name="T7" fmla="*/ 8 h 8"/>
                      <a:gd name="T8" fmla="*/ 1 w 9"/>
                      <a:gd name="T9" fmla="*/ 8 h 8"/>
                      <a:gd name="T10" fmla="*/ 1 w 9"/>
                      <a:gd name="T11" fmla="*/ 8 h 8"/>
                      <a:gd name="T12" fmla="*/ 6 w 9"/>
                      <a:gd name="T13" fmla="*/ 3 h 8"/>
                      <a:gd name="T14" fmla="*/ 9 w 9"/>
                      <a:gd name="T15" fmla="*/ 1 h 8"/>
                      <a:gd name="T16" fmla="*/ 9 w 9"/>
                      <a:gd name="T17" fmla="*/ 1 h 8"/>
                      <a:gd name="T18" fmla="*/ 8 w 9"/>
                      <a:gd name="T19" fmla="*/ 0 h 8"/>
                      <a:gd name="T20" fmla="*/ 8 w 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86">
                    <a:extLst>
                      <a:ext uri="{FF2B5EF4-FFF2-40B4-BE49-F238E27FC236}">
                        <a16:creationId xmlns:a16="http://schemas.microsoft.com/office/drawing/2014/main" id="{0769EB7F-4BB7-4846-9229-8177E626154E}"/>
                      </a:ext>
                    </a:extLst>
                  </p:cNvPr>
                  <p:cNvSpPr>
                    <a:spLocks noEditPoints="1"/>
                  </p:cNvSpPr>
                  <p:nvPr/>
                </p:nvSpPr>
                <p:spPr bwMode="auto">
                  <a:xfrm>
                    <a:off x="920750" y="2209801"/>
                    <a:ext cx="9525" cy="3175"/>
                  </a:xfrm>
                  <a:custGeom>
                    <a:avLst/>
                    <a:gdLst>
                      <a:gd name="T0" fmla="*/ 3 w 9"/>
                      <a:gd name="T1" fmla="*/ 1 h 2"/>
                      <a:gd name="T2" fmla="*/ 3 w 9"/>
                      <a:gd name="T3" fmla="*/ 1 h 2"/>
                      <a:gd name="T4" fmla="*/ 3 w 9"/>
                      <a:gd name="T5" fmla="*/ 1 h 2"/>
                      <a:gd name="T6" fmla="*/ 8 w 9"/>
                      <a:gd name="T7" fmla="*/ 0 h 2"/>
                      <a:gd name="T8" fmla="*/ 3 w 9"/>
                      <a:gd name="T9" fmla="*/ 1 h 2"/>
                      <a:gd name="T10" fmla="*/ 0 w 9"/>
                      <a:gd name="T11" fmla="*/ 1 h 2"/>
                      <a:gd name="T12" fmla="*/ 0 w 9"/>
                      <a:gd name="T13" fmla="*/ 2 h 2"/>
                      <a:gd name="T14" fmla="*/ 0 w 9"/>
                      <a:gd name="T15" fmla="*/ 2 h 2"/>
                      <a:gd name="T16" fmla="*/ 5 w 9"/>
                      <a:gd name="T17" fmla="*/ 2 h 2"/>
                      <a:gd name="T18" fmla="*/ 9 w 9"/>
                      <a:gd name="T19" fmla="*/ 1 h 2"/>
                      <a:gd name="T20" fmla="*/ 9 w 9"/>
                      <a:gd name="T21" fmla="*/ 0 h 2"/>
                      <a:gd name="T22" fmla="*/ 8 w 9"/>
                      <a:gd name="T23" fmla="*/ 0 h 2"/>
                      <a:gd name="T24" fmla="*/ 8 w 9"/>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7">
                    <a:extLst>
                      <a:ext uri="{FF2B5EF4-FFF2-40B4-BE49-F238E27FC236}">
                        <a16:creationId xmlns:a16="http://schemas.microsoft.com/office/drawing/2014/main" id="{468B5413-3B55-4EB4-A913-30F4880D3FF4}"/>
                      </a:ext>
                    </a:extLst>
                  </p:cNvPr>
                  <p:cNvSpPr/>
                  <p:nvPr/>
                </p:nvSpPr>
                <p:spPr bwMode="auto">
                  <a:xfrm>
                    <a:off x="925513" y="2225676"/>
                    <a:ext cx="9525" cy="0"/>
                  </a:xfrm>
                  <a:custGeom>
                    <a:avLst/>
                    <a:gdLst>
                      <a:gd name="T0" fmla="*/ 8 w 9"/>
                      <a:gd name="T1" fmla="*/ 0 h 1"/>
                      <a:gd name="T2" fmla="*/ 6 w 9"/>
                      <a:gd name="T3" fmla="*/ 0 h 1"/>
                      <a:gd name="T4" fmla="*/ 2 w 9"/>
                      <a:gd name="T5" fmla="*/ 0 h 1"/>
                      <a:gd name="T6" fmla="*/ 0 w 9"/>
                      <a:gd name="T7" fmla="*/ 0 h 1"/>
                      <a:gd name="T8" fmla="*/ 0 w 9"/>
                      <a:gd name="T9" fmla="*/ 1 h 1"/>
                      <a:gd name="T10" fmla="*/ 0 w 9"/>
                      <a:gd name="T11" fmla="*/ 1 h 1"/>
                      <a:gd name="T12" fmla="*/ 2 w 9"/>
                      <a:gd name="T13" fmla="*/ 1 h 1"/>
                      <a:gd name="T14" fmla="*/ 9 w 9"/>
                      <a:gd name="T15" fmla="*/ 1 h 1"/>
                      <a:gd name="T16" fmla="*/ 9 w 9"/>
                      <a:gd name="T17" fmla="*/ 0 h 1"/>
                      <a:gd name="T18" fmla="*/ 9 w 9"/>
                      <a:gd name="T19" fmla="*/ 0 h 1"/>
                      <a:gd name="T20" fmla="*/ 8 w 9"/>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8">
                    <a:extLst>
                      <a:ext uri="{FF2B5EF4-FFF2-40B4-BE49-F238E27FC236}">
                        <a16:creationId xmlns:a16="http://schemas.microsoft.com/office/drawing/2014/main" id="{8A9E5248-2E71-4B56-83AD-260685503AAA}"/>
                      </a:ext>
                    </a:extLst>
                  </p:cNvPr>
                  <p:cNvSpPr>
                    <a:spLocks noEditPoints="1"/>
                  </p:cNvSpPr>
                  <p:nvPr/>
                </p:nvSpPr>
                <p:spPr bwMode="auto">
                  <a:xfrm>
                    <a:off x="923925" y="2238376"/>
                    <a:ext cx="7938" cy="6350"/>
                  </a:xfrm>
                  <a:custGeom>
                    <a:avLst/>
                    <a:gdLst>
                      <a:gd name="T0" fmla="*/ 2 w 7"/>
                      <a:gd name="T1" fmla="*/ 2 h 6"/>
                      <a:gd name="T2" fmla="*/ 2 w 7"/>
                      <a:gd name="T3" fmla="*/ 2 h 6"/>
                      <a:gd name="T4" fmla="*/ 2 w 7"/>
                      <a:gd name="T5" fmla="*/ 2 h 6"/>
                      <a:gd name="T6" fmla="*/ 0 w 7"/>
                      <a:gd name="T7" fmla="*/ 0 h 6"/>
                      <a:gd name="T8" fmla="*/ 1 w 7"/>
                      <a:gd name="T9" fmla="*/ 1 h 6"/>
                      <a:gd name="T10" fmla="*/ 2 w 7"/>
                      <a:gd name="T11" fmla="*/ 2 h 6"/>
                      <a:gd name="T12" fmla="*/ 5 w 7"/>
                      <a:gd name="T13" fmla="*/ 3 h 6"/>
                      <a:gd name="T14" fmla="*/ 6 w 7"/>
                      <a:gd name="T15" fmla="*/ 4 h 6"/>
                      <a:gd name="T16" fmla="*/ 6 w 7"/>
                      <a:gd name="T17" fmla="*/ 4 h 6"/>
                      <a:gd name="T18" fmla="*/ 6 w 7"/>
                      <a:gd name="T19" fmla="*/ 5 h 6"/>
                      <a:gd name="T20" fmla="*/ 6 w 7"/>
                      <a:gd name="T21" fmla="*/ 5 h 6"/>
                      <a:gd name="T22" fmla="*/ 6 w 7"/>
                      <a:gd name="T23" fmla="*/ 5 h 6"/>
                      <a:gd name="T24" fmla="*/ 6 w 7"/>
                      <a:gd name="T25" fmla="*/ 6 h 6"/>
                      <a:gd name="T26" fmla="*/ 7 w 7"/>
                      <a:gd name="T27" fmla="*/ 6 h 6"/>
                      <a:gd name="T28" fmla="*/ 7 w 7"/>
                      <a:gd name="T29" fmla="*/ 4 h 6"/>
                      <a:gd name="T30" fmla="*/ 5 w 7"/>
                      <a:gd name="T31" fmla="*/ 2 h 6"/>
                      <a:gd name="T32" fmla="*/ 1 w 7"/>
                      <a:gd name="T33" fmla="*/ 0 h 6"/>
                      <a:gd name="T34" fmla="*/ 1 w 7"/>
                      <a:gd name="T35" fmla="*/ 0 h 6"/>
                      <a:gd name="T36" fmla="*/ 0 w 7"/>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89">
                    <a:extLst>
                      <a:ext uri="{FF2B5EF4-FFF2-40B4-BE49-F238E27FC236}">
                        <a16:creationId xmlns:a16="http://schemas.microsoft.com/office/drawing/2014/main" id="{9794040B-23AD-44B2-90C8-2E4AFAE7D768}"/>
                      </a:ext>
                    </a:extLst>
                  </p:cNvPr>
                  <p:cNvSpPr/>
                  <p:nvPr/>
                </p:nvSpPr>
                <p:spPr bwMode="auto">
                  <a:xfrm>
                    <a:off x="919163" y="2251076"/>
                    <a:ext cx="7938" cy="6350"/>
                  </a:xfrm>
                  <a:custGeom>
                    <a:avLst/>
                    <a:gdLst>
                      <a:gd name="T0" fmla="*/ 0 w 7"/>
                      <a:gd name="T1" fmla="*/ 0 h 6"/>
                      <a:gd name="T2" fmla="*/ 1 w 7"/>
                      <a:gd name="T3" fmla="*/ 1 h 6"/>
                      <a:gd name="T4" fmla="*/ 4 w 7"/>
                      <a:gd name="T5" fmla="*/ 3 h 6"/>
                      <a:gd name="T6" fmla="*/ 5 w 7"/>
                      <a:gd name="T7" fmla="*/ 5 h 6"/>
                      <a:gd name="T8" fmla="*/ 6 w 7"/>
                      <a:gd name="T9" fmla="*/ 5 h 6"/>
                      <a:gd name="T10" fmla="*/ 6 w 7"/>
                      <a:gd name="T11" fmla="*/ 5 h 6"/>
                      <a:gd name="T12" fmla="*/ 7 w 7"/>
                      <a:gd name="T13" fmla="*/ 6 h 6"/>
                      <a:gd name="T14" fmla="*/ 7 w 7"/>
                      <a:gd name="T15" fmla="*/ 5 h 6"/>
                      <a:gd name="T16" fmla="*/ 5 w 7"/>
                      <a:gd name="T17" fmla="*/ 2 h 6"/>
                      <a:gd name="T18" fmla="*/ 1 w 7"/>
                      <a:gd name="T19" fmla="*/ 0 h 6"/>
                      <a:gd name="T20" fmla="*/ 1 w 7"/>
                      <a:gd name="T21" fmla="*/ 0 h 6"/>
                      <a:gd name="T22" fmla="*/ 0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90">
                    <a:extLst>
                      <a:ext uri="{FF2B5EF4-FFF2-40B4-BE49-F238E27FC236}">
                        <a16:creationId xmlns:a16="http://schemas.microsoft.com/office/drawing/2014/main" id="{EA5007FE-314E-407E-9723-C8B4BB2E8F76}"/>
                      </a:ext>
                    </a:extLst>
                  </p:cNvPr>
                  <p:cNvSpPr/>
                  <p:nvPr/>
                </p:nvSpPr>
                <p:spPr bwMode="auto">
                  <a:xfrm>
                    <a:off x="862013" y="2254251"/>
                    <a:ext cx="11113" cy="6350"/>
                  </a:xfrm>
                  <a:custGeom>
                    <a:avLst/>
                    <a:gdLst>
                      <a:gd name="T0" fmla="*/ 10 w 11"/>
                      <a:gd name="T1" fmla="*/ 0 h 5"/>
                      <a:gd name="T2" fmla="*/ 7 w 11"/>
                      <a:gd name="T3" fmla="*/ 1 h 5"/>
                      <a:gd name="T4" fmla="*/ 3 w 11"/>
                      <a:gd name="T5" fmla="*/ 3 h 5"/>
                      <a:gd name="T6" fmla="*/ 2 w 11"/>
                      <a:gd name="T7" fmla="*/ 3 h 5"/>
                      <a:gd name="T8" fmla="*/ 1 w 11"/>
                      <a:gd name="T9" fmla="*/ 3 h 5"/>
                      <a:gd name="T10" fmla="*/ 1 w 11"/>
                      <a:gd name="T11" fmla="*/ 3 h 5"/>
                      <a:gd name="T12" fmla="*/ 0 w 11"/>
                      <a:gd name="T13" fmla="*/ 4 h 5"/>
                      <a:gd name="T14" fmla="*/ 0 w 11"/>
                      <a:gd name="T15" fmla="*/ 5 h 5"/>
                      <a:gd name="T16" fmla="*/ 4 w 11"/>
                      <a:gd name="T17" fmla="*/ 4 h 5"/>
                      <a:gd name="T18" fmla="*/ 8 w 11"/>
                      <a:gd name="T19" fmla="*/ 2 h 5"/>
                      <a:gd name="T20" fmla="*/ 10 w 11"/>
                      <a:gd name="T21" fmla="*/ 1 h 5"/>
                      <a:gd name="T22" fmla="*/ 11 w 11"/>
                      <a:gd name="T23" fmla="*/ 1 h 5"/>
                      <a:gd name="T24" fmla="*/ 10 w 11"/>
                      <a:gd name="T25" fmla="*/ 0 h 5"/>
                      <a:gd name="T26" fmla="*/ 10 w 1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91">
                    <a:extLst>
                      <a:ext uri="{FF2B5EF4-FFF2-40B4-BE49-F238E27FC236}">
                        <a16:creationId xmlns:a16="http://schemas.microsoft.com/office/drawing/2014/main" id="{CF28C8E3-EC95-44AD-9D11-885DF3854444}"/>
                      </a:ext>
                    </a:extLst>
                  </p:cNvPr>
                  <p:cNvSpPr/>
                  <p:nvPr/>
                </p:nvSpPr>
                <p:spPr bwMode="auto">
                  <a:xfrm>
                    <a:off x="852488" y="2244726"/>
                    <a:ext cx="11113" cy="3175"/>
                  </a:xfrm>
                  <a:custGeom>
                    <a:avLst/>
                    <a:gdLst>
                      <a:gd name="T0" fmla="*/ 10 w 11"/>
                      <a:gd name="T1" fmla="*/ 0 h 2"/>
                      <a:gd name="T2" fmla="*/ 6 w 11"/>
                      <a:gd name="T3" fmla="*/ 0 h 2"/>
                      <a:gd name="T4" fmla="*/ 1 w 11"/>
                      <a:gd name="T5" fmla="*/ 1 h 2"/>
                      <a:gd name="T6" fmla="*/ 0 w 11"/>
                      <a:gd name="T7" fmla="*/ 1 h 2"/>
                      <a:gd name="T8" fmla="*/ 1 w 11"/>
                      <a:gd name="T9" fmla="*/ 2 h 2"/>
                      <a:gd name="T10" fmla="*/ 10 w 11"/>
                      <a:gd name="T11" fmla="*/ 1 h 2"/>
                      <a:gd name="T12" fmla="*/ 11 w 11"/>
                      <a:gd name="T13" fmla="*/ 0 h 2"/>
                      <a:gd name="T14" fmla="*/ 10 w 11"/>
                      <a:gd name="T15" fmla="*/ 0 h 2"/>
                      <a:gd name="T16" fmla="*/ 10 w 1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92">
                    <a:extLst>
                      <a:ext uri="{FF2B5EF4-FFF2-40B4-BE49-F238E27FC236}">
                        <a16:creationId xmlns:a16="http://schemas.microsoft.com/office/drawing/2014/main" id="{3A4CAAFA-88CC-4542-8E5D-D9B1E8FF985D}"/>
                      </a:ext>
                    </a:extLst>
                  </p:cNvPr>
                  <p:cNvSpPr/>
                  <p:nvPr/>
                </p:nvSpPr>
                <p:spPr bwMode="auto">
                  <a:xfrm>
                    <a:off x="854075" y="2219326"/>
                    <a:ext cx="9525" cy="6350"/>
                  </a:xfrm>
                  <a:custGeom>
                    <a:avLst/>
                    <a:gdLst>
                      <a:gd name="T0" fmla="*/ 1 w 9"/>
                      <a:gd name="T1" fmla="*/ 0 h 7"/>
                      <a:gd name="T2" fmla="*/ 0 w 9"/>
                      <a:gd name="T3" fmla="*/ 1 h 7"/>
                      <a:gd name="T4" fmla="*/ 4 w 9"/>
                      <a:gd name="T5" fmla="*/ 4 h 7"/>
                      <a:gd name="T6" fmla="*/ 8 w 9"/>
                      <a:gd name="T7" fmla="*/ 7 h 7"/>
                      <a:gd name="T8" fmla="*/ 9 w 9"/>
                      <a:gd name="T9" fmla="*/ 6 h 7"/>
                      <a:gd name="T10" fmla="*/ 9 w 9"/>
                      <a:gd name="T11" fmla="*/ 6 h 7"/>
                      <a:gd name="T12" fmla="*/ 3 w 9"/>
                      <a:gd name="T13" fmla="*/ 2 h 7"/>
                      <a:gd name="T14" fmla="*/ 2 w 9"/>
                      <a:gd name="T15" fmla="*/ 1 h 7"/>
                      <a:gd name="T16" fmla="*/ 1 w 9"/>
                      <a:gd name="T17" fmla="*/ 0 h 7"/>
                      <a:gd name="T18" fmla="*/ 1 w 9"/>
                      <a:gd name="T19" fmla="*/ 0 h 7"/>
                      <a:gd name="T20" fmla="*/ 1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93">
                    <a:extLst>
                      <a:ext uri="{FF2B5EF4-FFF2-40B4-BE49-F238E27FC236}">
                        <a16:creationId xmlns:a16="http://schemas.microsoft.com/office/drawing/2014/main" id="{D97181AD-ADBD-4FB0-9F41-60EE61736476}"/>
                      </a:ext>
                    </a:extLst>
                  </p:cNvPr>
                  <p:cNvSpPr/>
                  <p:nvPr/>
                </p:nvSpPr>
                <p:spPr bwMode="auto">
                  <a:xfrm>
                    <a:off x="866775" y="2198688"/>
                    <a:ext cx="9525" cy="11113"/>
                  </a:xfrm>
                  <a:custGeom>
                    <a:avLst/>
                    <a:gdLst>
                      <a:gd name="T0" fmla="*/ 0 w 9"/>
                      <a:gd name="T1" fmla="*/ 1 h 10"/>
                      <a:gd name="T2" fmla="*/ 1 w 9"/>
                      <a:gd name="T3" fmla="*/ 4 h 10"/>
                      <a:gd name="T4" fmla="*/ 3 w 9"/>
                      <a:gd name="T5" fmla="*/ 6 h 10"/>
                      <a:gd name="T6" fmla="*/ 6 w 9"/>
                      <a:gd name="T7" fmla="*/ 8 h 10"/>
                      <a:gd name="T8" fmla="*/ 8 w 9"/>
                      <a:gd name="T9" fmla="*/ 10 h 10"/>
                      <a:gd name="T10" fmla="*/ 9 w 9"/>
                      <a:gd name="T11" fmla="*/ 10 h 10"/>
                      <a:gd name="T12" fmla="*/ 9 w 9"/>
                      <a:gd name="T13" fmla="*/ 9 h 10"/>
                      <a:gd name="T14" fmla="*/ 5 w 9"/>
                      <a:gd name="T15" fmla="*/ 7 h 10"/>
                      <a:gd name="T16" fmla="*/ 2 w 9"/>
                      <a:gd name="T17" fmla="*/ 3 h 10"/>
                      <a:gd name="T18" fmla="*/ 1 w 9"/>
                      <a:gd name="T19" fmla="*/ 2 h 10"/>
                      <a:gd name="T20" fmla="*/ 1 w 9"/>
                      <a:gd name="T21" fmla="*/ 1 h 10"/>
                      <a:gd name="T22" fmla="*/ 1 w 9"/>
                      <a:gd name="T23" fmla="*/ 1 h 10"/>
                      <a:gd name="T24" fmla="*/ 0 w 9"/>
                      <a:gd name="T25" fmla="*/ 0 h 10"/>
                      <a:gd name="T26" fmla="*/ 0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94">
                    <a:extLst>
                      <a:ext uri="{FF2B5EF4-FFF2-40B4-BE49-F238E27FC236}">
                        <a16:creationId xmlns:a16="http://schemas.microsoft.com/office/drawing/2014/main" id="{8613E8E9-A325-4041-85FA-5975CA78AC4A}"/>
                      </a:ext>
                    </a:extLst>
                  </p:cNvPr>
                  <p:cNvSpPr/>
                  <p:nvPr/>
                </p:nvSpPr>
                <p:spPr bwMode="auto">
                  <a:xfrm>
                    <a:off x="855663" y="2439988"/>
                    <a:ext cx="1588" cy="9525"/>
                  </a:xfrm>
                  <a:custGeom>
                    <a:avLst/>
                    <a:gdLst>
                      <a:gd name="T0" fmla="*/ 1 w 2"/>
                      <a:gd name="T1" fmla="*/ 0 h 9"/>
                      <a:gd name="T2" fmla="*/ 0 w 2"/>
                      <a:gd name="T3" fmla="*/ 9 h 9"/>
                      <a:gd name="T4" fmla="*/ 1 w 2"/>
                      <a:gd name="T5" fmla="*/ 9 h 9"/>
                      <a:gd name="T6" fmla="*/ 2 w 2"/>
                      <a:gd name="T7" fmla="*/ 0 h 9"/>
                      <a:gd name="T8" fmla="*/ 1 w 2"/>
                      <a:gd name="T9" fmla="*/ 0 h 9"/>
                      <a:gd name="T10" fmla="*/ 1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95">
                    <a:extLst>
                      <a:ext uri="{FF2B5EF4-FFF2-40B4-BE49-F238E27FC236}">
                        <a16:creationId xmlns:a16="http://schemas.microsoft.com/office/drawing/2014/main" id="{166F6DEC-A0E7-4FF4-9065-C740BFA8AF17}"/>
                      </a:ext>
                    </a:extLst>
                  </p:cNvPr>
                  <p:cNvSpPr>
                    <a:spLocks noEditPoints="1"/>
                  </p:cNvSpPr>
                  <p:nvPr/>
                </p:nvSpPr>
                <p:spPr bwMode="auto">
                  <a:xfrm>
                    <a:off x="820738" y="2447926"/>
                    <a:ext cx="39688" cy="41275"/>
                  </a:xfrm>
                  <a:custGeom>
                    <a:avLst/>
                    <a:gdLst>
                      <a:gd name="T0" fmla="*/ 18 w 37"/>
                      <a:gd name="T1" fmla="*/ 38 h 39"/>
                      <a:gd name="T2" fmla="*/ 18 w 37"/>
                      <a:gd name="T3" fmla="*/ 38 h 39"/>
                      <a:gd name="T4" fmla="*/ 28 w 37"/>
                      <a:gd name="T5" fmla="*/ 35 h 39"/>
                      <a:gd name="T6" fmla="*/ 26 w 37"/>
                      <a:gd name="T7" fmla="*/ 18 h 39"/>
                      <a:gd name="T8" fmla="*/ 26 w 37"/>
                      <a:gd name="T9" fmla="*/ 18 h 39"/>
                      <a:gd name="T10" fmla="*/ 20 w 37"/>
                      <a:gd name="T11" fmla="*/ 16 h 39"/>
                      <a:gd name="T12" fmla="*/ 20 w 37"/>
                      <a:gd name="T13" fmla="*/ 16 h 39"/>
                      <a:gd name="T14" fmla="*/ 20 w 37"/>
                      <a:gd name="T15" fmla="*/ 16 h 39"/>
                      <a:gd name="T16" fmla="*/ 16 w 37"/>
                      <a:gd name="T17" fmla="*/ 8 h 39"/>
                      <a:gd name="T18" fmla="*/ 23 w 37"/>
                      <a:gd name="T19" fmla="*/ 3 h 39"/>
                      <a:gd name="T20" fmla="*/ 23 w 37"/>
                      <a:gd name="T21" fmla="*/ 3 h 39"/>
                      <a:gd name="T22" fmla="*/ 18 w 37"/>
                      <a:gd name="T23" fmla="*/ 4 h 39"/>
                      <a:gd name="T24" fmla="*/ 14 w 37"/>
                      <a:gd name="T25" fmla="*/ 14 h 39"/>
                      <a:gd name="T26" fmla="*/ 21 w 37"/>
                      <a:gd name="T27" fmla="*/ 17 h 39"/>
                      <a:gd name="T28" fmla="*/ 30 w 37"/>
                      <a:gd name="T29" fmla="*/ 19 h 39"/>
                      <a:gd name="T30" fmla="*/ 33 w 37"/>
                      <a:gd name="T31" fmla="*/ 21 h 39"/>
                      <a:gd name="T32" fmla="*/ 35 w 37"/>
                      <a:gd name="T33" fmla="*/ 26 h 39"/>
                      <a:gd name="T34" fmla="*/ 35 w 37"/>
                      <a:gd name="T35" fmla="*/ 30 h 39"/>
                      <a:gd name="T36" fmla="*/ 32 w 37"/>
                      <a:gd name="T37" fmla="*/ 33 h 39"/>
                      <a:gd name="T38" fmla="*/ 18 w 37"/>
                      <a:gd name="T39" fmla="*/ 38 h 39"/>
                      <a:gd name="T40" fmla="*/ 18 w 37"/>
                      <a:gd name="T41" fmla="*/ 38 h 39"/>
                      <a:gd name="T42" fmla="*/ 18 w 37"/>
                      <a:gd name="T43" fmla="*/ 38 h 39"/>
                      <a:gd name="T44" fmla="*/ 2 w 37"/>
                      <a:gd name="T45" fmla="*/ 37 h 39"/>
                      <a:gd name="T46" fmla="*/ 0 w 37"/>
                      <a:gd name="T47" fmla="*/ 29 h 39"/>
                      <a:gd name="T48" fmla="*/ 0 w 37"/>
                      <a:gd name="T49" fmla="*/ 29 h 39"/>
                      <a:gd name="T50" fmla="*/ 2 w 37"/>
                      <a:gd name="T51" fmla="*/ 38 h 39"/>
                      <a:gd name="T52" fmla="*/ 17 w 37"/>
                      <a:gd name="T53" fmla="*/ 39 h 39"/>
                      <a:gd name="T54" fmla="*/ 32 w 37"/>
                      <a:gd name="T55" fmla="*/ 34 h 39"/>
                      <a:gd name="T56" fmla="*/ 35 w 37"/>
                      <a:gd name="T57" fmla="*/ 23 h 39"/>
                      <a:gd name="T58" fmla="*/ 29 w 37"/>
                      <a:gd name="T59" fmla="*/ 18 h 39"/>
                      <a:gd name="T60" fmla="*/ 17 w 37"/>
                      <a:gd name="T61" fmla="*/ 16 h 39"/>
                      <a:gd name="T62" fmla="*/ 15 w 37"/>
                      <a:gd name="T63" fmla="*/ 14 h 39"/>
                      <a:gd name="T64" fmla="*/ 14 w 37"/>
                      <a:gd name="T65" fmla="*/ 12 h 39"/>
                      <a:gd name="T66" fmla="*/ 15 w 37"/>
                      <a:gd name="T67" fmla="*/ 9 h 39"/>
                      <a:gd name="T68" fmla="*/ 18 w 37"/>
                      <a:gd name="T69" fmla="*/ 5 h 39"/>
                      <a:gd name="T70" fmla="*/ 28 w 37"/>
                      <a:gd name="T71" fmla="*/ 1 h 39"/>
                      <a:gd name="T72" fmla="*/ 33 w 37"/>
                      <a:gd name="T73" fmla="*/ 2 h 39"/>
                      <a:gd name="T74" fmla="*/ 35 w 37"/>
                      <a:gd name="T75" fmla="*/ 2 h 39"/>
                      <a:gd name="T76" fmla="*/ 30 w 37"/>
                      <a:gd name="T7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6">
                    <a:extLst>
                      <a:ext uri="{FF2B5EF4-FFF2-40B4-BE49-F238E27FC236}">
                        <a16:creationId xmlns:a16="http://schemas.microsoft.com/office/drawing/2014/main" id="{B7595E5D-B469-4848-AF88-A8B69F4D1A34}"/>
                      </a:ext>
                    </a:extLst>
                  </p:cNvPr>
                  <p:cNvSpPr>
                    <a:spLocks noEditPoints="1"/>
                  </p:cNvSpPr>
                  <p:nvPr/>
                </p:nvSpPr>
                <p:spPr bwMode="auto">
                  <a:xfrm>
                    <a:off x="819150" y="2439988"/>
                    <a:ext cx="38100" cy="39688"/>
                  </a:xfrm>
                  <a:custGeom>
                    <a:avLst/>
                    <a:gdLst>
                      <a:gd name="T0" fmla="*/ 5 w 36"/>
                      <a:gd name="T1" fmla="*/ 36 h 37"/>
                      <a:gd name="T2" fmla="*/ 5 w 36"/>
                      <a:gd name="T3" fmla="*/ 36 h 37"/>
                      <a:gd name="T4" fmla="*/ 5 w 36"/>
                      <a:gd name="T5" fmla="*/ 36 h 37"/>
                      <a:gd name="T6" fmla="*/ 19 w 36"/>
                      <a:gd name="T7" fmla="*/ 32 h 37"/>
                      <a:gd name="T8" fmla="*/ 3 w 36"/>
                      <a:gd name="T9" fmla="*/ 20 h 37"/>
                      <a:gd name="T10" fmla="*/ 3 w 36"/>
                      <a:gd name="T11" fmla="*/ 20 h 37"/>
                      <a:gd name="T12" fmla="*/ 3 w 36"/>
                      <a:gd name="T13" fmla="*/ 12 h 37"/>
                      <a:gd name="T14" fmla="*/ 8 w 36"/>
                      <a:gd name="T15" fmla="*/ 6 h 37"/>
                      <a:gd name="T16" fmla="*/ 8 w 36"/>
                      <a:gd name="T17" fmla="*/ 6 h 37"/>
                      <a:gd name="T18" fmla="*/ 14 w 36"/>
                      <a:gd name="T19" fmla="*/ 3 h 37"/>
                      <a:gd name="T20" fmla="*/ 19 w 36"/>
                      <a:gd name="T21" fmla="*/ 1 h 37"/>
                      <a:gd name="T22" fmla="*/ 1 w 36"/>
                      <a:gd name="T23" fmla="*/ 15 h 37"/>
                      <a:gd name="T24" fmla="*/ 4 w 36"/>
                      <a:gd name="T25" fmla="*/ 23 h 37"/>
                      <a:gd name="T26" fmla="*/ 11 w 36"/>
                      <a:gd name="T27" fmla="*/ 27 h 37"/>
                      <a:gd name="T28" fmla="*/ 19 w 36"/>
                      <a:gd name="T29" fmla="*/ 32 h 37"/>
                      <a:gd name="T30" fmla="*/ 19 w 36"/>
                      <a:gd name="T31" fmla="*/ 33 h 37"/>
                      <a:gd name="T32" fmla="*/ 19 w 36"/>
                      <a:gd name="T33" fmla="*/ 34 h 37"/>
                      <a:gd name="T34" fmla="*/ 19 w 36"/>
                      <a:gd name="T35" fmla="*/ 35 h 37"/>
                      <a:gd name="T36" fmla="*/ 14 w 36"/>
                      <a:gd name="T37" fmla="*/ 36 h 37"/>
                      <a:gd name="T38" fmla="*/ 1 w 36"/>
                      <a:gd name="T39" fmla="*/ 35 h 37"/>
                      <a:gd name="T40" fmla="*/ 1 w 36"/>
                      <a:gd name="T41" fmla="*/ 36 h 37"/>
                      <a:gd name="T42" fmla="*/ 9 w 36"/>
                      <a:gd name="T43" fmla="*/ 37 h 37"/>
                      <a:gd name="T44" fmla="*/ 18 w 36"/>
                      <a:gd name="T45" fmla="*/ 36 h 37"/>
                      <a:gd name="T46" fmla="*/ 20 w 36"/>
                      <a:gd name="T47" fmla="*/ 32 h 37"/>
                      <a:gd name="T48" fmla="*/ 13 w 36"/>
                      <a:gd name="T49" fmla="*/ 27 h 37"/>
                      <a:gd name="T50" fmla="*/ 4 w 36"/>
                      <a:gd name="T51" fmla="*/ 22 h 37"/>
                      <a:gd name="T52" fmla="*/ 2 w 36"/>
                      <a:gd name="T53" fmla="*/ 17 h 37"/>
                      <a:gd name="T54" fmla="*/ 3 w 36"/>
                      <a:gd name="T55" fmla="*/ 12 h 37"/>
                      <a:gd name="T56" fmla="*/ 8 w 36"/>
                      <a:gd name="T57" fmla="*/ 6 h 37"/>
                      <a:gd name="T58" fmla="*/ 22 w 36"/>
                      <a:gd name="T59" fmla="*/ 1 h 37"/>
                      <a:gd name="T60" fmla="*/ 36 w 36"/>
                      <a:gd name="T61" fmla="*/ 0 h 37"/>
                      <a:gd name="T62" fmla="*/ 19 w 36"/>
                      <a:gd name="T6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97">
                    <a:extLst>
                      <a:ext uri="{FF2B5EF4-FFF2-40B4-BE49-F238E27FC236}">
                        <a16:creationId xmlns:a16="http://schemas.microsoft.com/office/drawing/2014/main" id="{D28B5FA6-A35C-42A2-A6F1-68C18562DCA7}"/>
                      </a:ext>
                    </a:extLst>
                  </p:cNvPr>
                  <p:cNvSpPr/>
                  <p:nvPr/>
                </p:nvSpPr>
                <p:spPr bwMode="auto">
                  <a:xfrm>
                    <a:off x="838200" y="2432051"/>
                    <a:ext cx="9525" cy="9525"/>
                  </a:xfrm>
                  <a:custGeom>
                    <a:avLst/>
                    <a:gdLst>
                      <a:gd name="T0" fmla="*/ 1 w 8"/>
                      <a:gd name="T1" fmla="*/ 1 h 9"/>
                      <a:gd name="T2" fmla="*/ 0 w 8"/>
                      <a:gd name="T3" fmla="*/ 1 h 9"/>
                      <a:gd name="T4" fmla="*/ 0 w 8"/>
                      <a:gd name="T5" fmla="*/ 9 h 9"/>
                      <a:gd name="T6" fmla="*/ 1 w 8"/>
                      <a:gd name="T7" fmla="*/ 9 h 9"/>
                      <a:gd name="T8" fmla="*/ 1 w 8"/>
                      <a:gd name="T9" fmla="*/ 9 h 9"/>
                      <a:gd name="T10" fmla="*/ 1 w 8"/>
                      <a:gd name="T11" fmla="*/ 1 h 9"/>
                      <a:gd name="T12" fmla="*/ 7 w 8"/>
                      <a:gd name="T13" fmla="*/ 1 h 9"/>
                      <a:gd name="T14" fmla="*/ 7 w 8"/>
                      <a:gd name="T15" fmla="*/ 7 h 9"/>
                      <a:gd name="T16" fmla="*/ 8 w 8"/>
                      <a:gd name="T17" fmla="*/ 7 h 9"/>
                      <a:gd name="T18" fmla="*/ 8 w 8"/>
                      <a:gd name="T19" fmla="*/ 1 h 9"/>
                      <a:gd name="T20" fmla="*/ 7 w 8"/>
                      <a:gd name="T21" fmla="*/ 0 h 9"/>
                      <a:gd name="T22" fmla="*/ 6 w 8"/>
                      <a:gd name="T23" fmla="*/ 0 h 9"/>
                      <a:gd name="T24" fmla="*/ 1 w 8"/>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98">
                    <a:extLst>
                      <a:ext uri="{FF2B5EF4-FFF2-40B4-BE49-F238E27FC236}">
                        <a16:creationId xmlns:a16="http://schemas.microsoft.com/office/drawing/2014/main" id="{BE69AC2A-4754-47EB-9C69-C616746BBFDB}"/>
                      </a:ext>
                    </a:extLst>
                  </p:cNvPr>
                  <p:cNvSpPr/>
                  <p:nvPr/>
                </p:nvSpPr>
                <p:spPr bwMode="auto">
                  <a:xfrm>
                    <a:off x="839788" y="2486026"/>
                    <a:ext cx="7938" cy="9525"/>
                  </a:xfrm>
                  <a:custGeom>
                    <a:avLst/>
                    <a:gdLst>
                      <a:gd name="T0" fmla="*/ 7 w 8"/>
                      <a:gd name="T1" fmla="*/ 0 h 8"/>
                      <a:gd name="T2" fmla="*/ 7 w 8"/>
                      <a:gd name="T3" fmla="*/ 6 h 8"/>
                      <a:gd name="T4" fmla="*/ 6 w 8"/>
                      <a:gd name="T5" fmla="*/ 6 h 8"/>
                      <a:gd name="T6" fmla="*/ 1 w 8"/>
                      <a:gd name="T7" fmla="*/ 7 h 8"/>
                      <a:gd name="T8" fmla="*/ 1 w 8"/>
                      <a:gd name="T9" fmla="*/ 2 h 8"/>
                      <a:gd name="T10" fmla="*/ 0 w 8"/>
                      <a:gd name="T11" fmla="*/ 2 h 8"/>
                      <a:gd name="T12" fmla="*/ 0 w 8"/>
                      <a:gd name="T13" fmla="*/ 7 h 8"/>
                      <a:gd name="T14" fmla="*/ 0 w 8"/>
                      <a:gd name="T15" fmla="*/ 7 h 8"/>
                      <a:gd name="T16" fmla="*/ 7 w 8"/>
                      <a:gd name="T17" fmla="*/ 7 h 8"/>
                      <a:gd name="T18" fmla="*/ 8 w 8"/>
                      <a:gd name="T19" fmla="*/ 7 h 8"/>
                      <a:gd name="T20" fmla="*/ 8 w 8"/>
                      <a:gd name="T21" fmla="*/ 0 h 8"/>
                      <a:gd name="T22" fmla="*/ 7 w 8"/>
                      <a:gd name="T23" fmla="*/ 0 h 8"/>
                      <a:gd name="T24" fmla="*/ 7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99">
                    <a:extLst>
                      <a:ext uri="{FF2B5EF4-FFF2-40B4-BE49-F238E27FC236}">
                        <a16:creationId xmlns:a16="http://schemas.microsoft.com/office/drawing/2014/main" id="{77916CFD-8239-4BEF-B02F-5244FB3268BE}"/>
                      </a:ext>
                    </a:extLst>
                  </p:cNvPr>
                  <p:cNvSpPr>
                    <a:spLocks noEditPoints="1"/>
                  </p:cNvSpPr>
                  <p:nvPr/>
                </p:nvSpPr>
                <p:spPr bwMode="auto">
                  <a:xfrm>
                    <a:off x="819150" y="2441576"/>
                    <a:ext cx="36513" cy="19050"/>
                  </a:xfrm>
                  <a:custGeom>
                    <a:avLst/>
                    <a:gdLst>
                      <a:gd name="T0" fmla="*/ 32 w 34"/>
                      <a:gd name="T1" fmla="*/ 1 h 19"/>
                      <a:gd name="T2" fmla="*/ 31 w 34"/>
                      <a:gd name="T3" fmla="*/ 3 h 19"/>
                      <a:gd name="T4" fmla="*/ 29 w 34"/>
                      <a:gd name="T5" fmla="*/ 3 h 19"/>
                      <a:gd name="T6" fmla="*/ 34 w 34"/>
                      <a:gd name="T7" fmla="*/ 4 h 19"/>
                      <a:gd name="T8" fmla="*/ 27 w 34"/>
                      <a:gd name="T9" fmla="*/ 4 h 19"/>
                      <a:gd name="T10" fmla="*/ 26 w 34"/>
                      <a:gd name="T11" fmla="*/ 5 h 19"/>
                      <a:gd name="T12" fmla="*/ 20 w 34"/>
                      <a:gd name="T13" fmla="*/ 6 h 19"/>
                      <a:gd name="T14" fmla="*/ 21 w 34"/>
                      <a:gd name="T15" fmla="*/ 6 h 19"/>
                      <a:gd name="T16" fmla="*/ 3 w 34"/>
                      <a:gd name="T17" fmla="*/ 13 h 19"/>
                      <a:gd name="T18" fmla="*/ 3 w 34"/>
                      <a:gd name="T19" fmla="*/ 14 h 19"/>
                      <a:gd name="T20" fmla="*/ 3 w 34"/>
                      <a:gd name="T21" fmla="*/ 16 h 19"/>
                      <a:gd name="T22" fmla="*/ 5 w 34"/>
                      <a:gd name="T23" fmla="*/ 17 h 19"/>
                      <a:gd name="T24" fmla="*/ 4 w 34"/>
                      <a:gd name="T25" fmla="*/ 10 h 19"/>
                      <a:gd name="T26" fmla="*/ 5 w 34"/>
                      <a:gd name="T27" fmla="*/ 8 h 19"/>
                      <a:gd name="T28" fmla="*/ 0 w 34"/>
                      <a:gd name="T29" fmla="*/ 15 h 19"/>
                      <a:gd name="T30" fmla="*/ 4 w 34"/>
                      <a:gd name="T31" fmla="*/ 8 h 19"/>
                      <a:gd name="T32" fmla="*/ 3 w 34"/>
                      <a:gd name="T33" fmla="*/ 13 h 19"/>
                      <a:gd name="T34" fmla="*/ 17 w 34"/>
                      <a:gd name="T35" fmla="*/ 7 h 19"/>
                      <a:gd name="T36" fmla="*/ 33 w 34"/>
                      <a:gd name="T37" fmla="*/ 5 h 19"/>
                      <a:gd name="T38" fmla="*/ 7 w 34"/>
                      <a:gd name="T39" fmla="*/ 6 h 19"/>
                      <a:gd name="T40" fmla="*/ 5 w 34"/>
                      <a:gd name="T41" fmla="*/ 8 h 19"/>
                      <a:gd name="T42" fmla="*/ 8 w 34"/>
                      <a:gd name="T43" fmla="*/ 4 h 19"/>
                      <a:gd name="T44" fmla="*/ 14 w 34"/>
                      <a:gd name="T45" fmla="*/ 6 h 19"/>
                      <a:gd name="T46" fmla="*/ 9 w 34"/>
                      <a:gd name="T47" fmla="*/ 5 h 19"/>
                      <a:gd name="T48" fmla="*/ 8 w 34"/>
                      <a:gd name="T49" fmla="*/ 14 h 19"/>
                      <a:gd name="T50" fmla="*/ 19 w 34"/>
                      <a:gd name="T51" fmla="*/ 9 h 19"/>
                      <a:gd name="T52" fmla="*/ 28 w 34"/>
                      <a:gd name="T53" fmla="*/ 2 h 19"/>
                      <a:gd name="T54" fmla="*/ 27 w 34"/>
                      <a:gd name="T55" fmla="*/ 4 h 19"/>
                      <a:gd name="T56" fmla="*/ 27 w 34"/>
                      <a:gd name="T57" fmla="*/ 6 h 19"/>
                      <a:gd name="T58" fmla="*/ 26 w 34"/>
                      <a:gd name="T59" fmla="*/ 2 h 19"/>
                      <a:gd name="T60" fmla="*/ 30 w 34"/>
                      <a:gd name="T61" fmla="*/ 5 h 19"/>
                      <a:gd name="T62" fmla="*/ 32 w 34"/>
                      <a:gd name="T63" fmla="*/ 1 h 19"/>
                      <a:gd name="T64" fmla="*/ 25 w 34"/>
                      <a:gd name="T65" fmla="*/ 4 h 19"/>
                      <a:gd name="T66" fmla="*/ 27 w 34"/>
                      <a:gd name="T67" fmla="*/ 0 h 19"/>
                      <a:gd name="T68" fmla="*/ 19 w 34"/>
                      <a:gd name="T69" fmla="*/ 7 h 19"/>
                      <a:gd name="T70" fmla="*/ 19 w 34"/>
                      <a:gd name="T71" fmla="*/ 1 h 19"/>
                      <a:gd name="T72" fmla="*/ 17 w 34"/>
                      <a:gd name="T73" fmla="*/ 1 h 19"/>
                      <a:gd name="T74" fmla="*/ 9 w 34"/>
                      <a:gd name="T75" fmla="*/ 4 h 19"/>
                      <a:gd name="T76" fmla="*/ 0 w 34"/>
                      <a:gd name="T77" fmla="*/ 16 h 19"/>
                      <a:gd name="T78" fmla="*/ 2 w 34"/>
                      <a:gd name="T79" fmla="*/ 16 h 19"/>
                      <a:gd name="T80" fmla="*/ 3 w 34"/>
                      <a:gd name="T81" fmla="*/ 17 h 19"/>
                      <a:gd name="T82" fmla="*/ 13 w 34"/>
                      <a:gd name="T83" fmla="*/ 5 h 19"/>
                      <a:gd name="T84" fmla="*/ 9 w 34"/>
                      <a:gd name="T85" fmla="*/ 10 h 19"/>
                      <a:gd name="T86" fmla="*/ 16 w 34"/>
                      <a:gd name="T87" fmla="*/ 3 h 19"/>
                      <a:gd name="T88" fmla="*/ 11 w 34"/>
                      <a:gd name="T89" fmla="*/ 9 h 19"/>
                      <a:gd name="T90" fmla="*/ 17 w 34"/>
                      <a:gd name="T91" fmla="*/ 2 h 19"/>
                      <a:gd name="T92" fmla="*/ 15 w 34"/>
                      <a:gd name="T93" fmla="*/ 7 h 19"/>
                      <a:gd name="T94" fmla="*/ 16 w 34"/>
                      <a:gd name="T95" fmla="*/ 7 h 19"/>
                      <a:gd name="T96" fmla="*/ 23 w 34"/>
                      <a:gd name="T97" fmla="*/ 1 h 19"/>
                      <a:gd name="T98" fmla="*/ 26 w 34"/>
                      <a:gd name="T99" fmla="*/ 0 h 19"/>
                      <a:gd name="T100" fmla="*/ 27 w 34"/>
                      <a:gd name="T101" fmla="*/ 1 h 19"/>
                      <a:gd name="T102" fmla="*/ 27 w 34"/>
                      <a:gd name="T103" fmla="*/ 1 h 19"/>
                      <a:gd name="T104" fmla="*/ 25 w 34"/>
                      <a:gd name="T105" fmla="*/ 4 h 19"/>
                      <a:gd name="T106" fmla="*/ 24 w 34"/>
                      <a:gd name="T107" fmla="*/ 7 h 19"/>
                      <a:gd name="T108" fmla="*/ 31 w 34"/>
                      <a:gd name="T109" fmla="*/ 2 h 19"/>
                      <a:gd name="T110" fmla="*/ 32 w 34"/>
                      <a:gd name="T111" fmla="*/ 1 h 19"/>
                      <a:gd name="T112" fmla="*/ 33 w 34"/>
                      <a:gd name="T113" fmla="*/ 1 h 19"/>
                      <a:gd name="T114" fmla="*/ 32 w 34"/>
                      <a:gd name="T115" fmla="*/ 3 h 19"/>
                      <a:gd name="T116" fmla="*/ 33 w 34"/>
                      <a:gd name="T117" fmla="*/ 6 h 19"/>
                      <a:gd name="T118" fmla="*/ 34 w 34"/>
                      <a:gd name="T119" fmla="*/ 4 h 19"/>
                      <a:gd name="T120" fmla="*/ 34 w 34"/>
                      <a:gd name="T121" fmla="*/ 2 h 19"/>
                      <a:gd name="T122" fmla="*/ 33 w 34"/>
                      <a:gd name="T123" fmla="*/ 0 h 19"/>
                      <a:gd name="T124" fmla="*/ 28 w 34"/>
                      <a:gd name="T1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9">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00">
                    <a:extLst>
                      <a:ext uri="{FF2B5EF4-FFF2-40B4-BE49-F238E27FC236}">
                        <a16:creationId xmlns:a16="http://schemas.microsoft.com/office/drawing/2014/main" id="{528D6403-4B94-48F9-88B0-409FE1C9A0FC}"/>
                      </a:ext>
                    </a:extLst>
                  </p:cNvPr>
                  <p:cNvSpPr>
                    <a:spLocks noEditPoints="1"/>
                  </p:cNvSpPr>
                  <p:nvPr/>
                </p:nvSpPr>
                <p:spPr bwMode="auto">
                  <a:xfrm>
                    <a:off x="823913" y="2454276"/>
                    <a:ext cx="6350" cy="9525"/>
                  </a:xfrm>
                  <a:custGeom>
                    <a:avLst/>
                    <a:gdLst>
                      <a:gd name="T0" fmla="*/ 5 w 6"/>
                      <a:gd name="T1" fmla="*/ 6 h 9"/>
                      <a:gd name="T2" fmla="*/ 5 w 6"/>
                      <a:gd name="T3" fmla="*/ 6 h 9"/>
                      <a:gd name="T4" fmla="*/ 1 w 6"/>
                      <a:gd name="T5" fmla="*/ 7 h 9"/>
                      <a:gd name="T6" fmla="*/ 1 w 6"/>
                      <a:gd name="T7" fmla="*/ 7 h 9"/>
                      <a:gd name="T8" fmla="*/ 3 w 6"/>
                      <a:gd name="T9" fmla="*/ 8 h 9"/>
                      <a:gd name="T10" fmla="*/ 3 w 6"/>
                      <a:gd name="T11" fmla="*/ 8 h 9"/>
                      <a:gd name="T12" fmla="*/ 4 w 6"/>
                      <a:gd name="T13" fmla="*/ 8 h 9"/>
                      <a:gd name="T14" fmla="*/ 3 w 6"/>
                      <a:gd name="T15" fmla="*/ 7 h 9"/>
                      <a:gd name="T16" fmla="*/ 3 w 6"/>
                      <a:gd name="T17" fmla="*/ 7 h 9"/>
                      <a:gd name="T18" fmla="*/ 0 w 6"/>
                      <a:gd name="T19" fmla="*/ 6 h 9"/>
                      <a:gd name="T20" fmla="*/ 6 w 6"/>
                      <a:gd name="T21" fmla="*/ 4 h 9"/>
                      <a:gd name="T22" fmla="*/ 6 w 6"/>
                      <a:gd name="T23" fmla="*/ 4 h 9"/>
                      <a:gd name="T24" fmla="*/ 5 w 6"/>
                      <a:gd name="T25" fmla="*/ 6 h 9"/>
                      <a:gd name="T26" fmla="*/ 5 w 6"/>
                      <a:gd name="T27" fmla="*/ 6 h 9"/>
                      <a:gd name="T28" fmla="*/ 5 w 6"/>
                      <a:gd name="T29" fmla="*/ 6 h 9"/>
                      <a:gd name="T30" fmla="*/ 2 w 6"/>
                      <a:gd name="T31" fmla="*/ 0 h 9"/>
                      <a:gd name="T32" fmla="*/ 0 w 6"/>
                      <a:gd name="T33" fmla="*/ 6 h 9"/>
                      <a:gd name="T34" fmla="*/ 2 w 6"/>
                      <a:gd name="T35" fmla="*/ 3 h 9"/>
                      <a:gd name="T36" fmla="*/ 1 w 6"/>
                      <a:gd name="T37" fmla="*/ 9 h 9"/>
                      <a:gd name="T38" fmla="*/ 3 w 6"/>
                      <a:gd name="T39" fmla="*/ 6 h 9"/>
                      <a:gd name="T40" fmla="*/ 3 w 6"/>
                      <a:gd name="T41" fmla="*/ 9 h 9"/>
                      <a:gd name="T42" fmla="*/ 4 w 6"/>
                      <a:gd name="T43" fmla="*/ 9 h 9"/>
                      <a:gd name="T44" fmla="*/ 4 w 6"/>
                      <a:gd name="T45" fmla="*/ 8 h 9"/>
                      <a:gd name="T46" fmla="*/ 6 w 6"/>
                      <a:gd name="T47" fmla="*/ 3 h 9"/>
                      <a:gd name="T48" fmla="*/ 5 w 6"/>
                      <a:gd name="T49" fmla="*/ 6 h 9"/>
                      <a:gd name="T50" fmla="*/ 3 w 6"/>
                      <a:gd name="T51" fmla="*/ 9 h 9"/>
                      <a:gd name="T52" fmla="*/ 3 w 6"/>
                      <a:gd name="T53" fmla="*/ 8 h 9"/>
                      <a:gd name="T54" fmla="*/ 3 w 6"/>
                      <a:gd name="T55" fmla="*/ 8 h 9"/>
                      <a:gd name="T56" fmla="*/ 3 w 6"/>
                      <a:gd name="T57" fmla="*/ 8 h 9"/>
                      <a:gd name="T58" fmla="*/ 3 w 6"/>
                      <a:gd name="T59" fmla="*/ 6 h 9"/>
                      <a:gd name="T60" fmla="*/ 3 w 6"/>
                      <a:gd name="T61" fmla="*/ 6 h 9"/>
                      <a:gd name="T62" fmla="*/ 4 w 6"/>
                      <a:gd name="T63" fmla="*/ 4 h 9"/>
                      <a:gd name="T64" fmla="*/ 2 w 6"/>
                      <a:gd name="T65" fmla="*/ 8 h 9"/>
                      <a:gd name="T66" fmla="*/ 1 w 6"/>
                      <a:gd name="T67" fmla="*/ 8 h 9"/>
                      <a:gd name="T68" fmla="*/ 1 w 6"/>
                      <a:gd name="T69" fmla="*/ 7 h 9"/>
                      <a:gd name="T70" fmla="*/ 1 w 6"/>
                      <a:gd name="T71" fmla="*/ 7 h 9"/>
                      <a:gd name="T72" fmla="*/ 2 w 6"/>
                      <a:gd name="T73" fmla="*/ 5 h 9"/>
                      <a:gd name="T74" fmla="*/ 3 w 6"/>
                      <a:gd name="T75" fmla="*/ 2 h 9"/>
                      <a:gd name="T76" fmla="*/ 0 w 6"/>
                      <a:gd name="T77" fmla="*/ 6 h 9"/>
                      <a:gd name="T78" fmla="*/ 0 w 6"/>
                      <a:gd name="T79" fmla="*/ 5 h 9"/>
                      <a:gd name="T80" fmla="*/ 1 w 6"/>
                      <a:gd name="T81" fmla="*/ 2 h 9"/>
                      <a:gd name="T82" fmla="*/ 2 w 6"/>
                      <a:gd name="T83" fmla="*/ 0 h 9"/>
                      <a:gd name="T84" fmla="*/ 2 w 6"/>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9">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1">
                    <a:extLst>
                      <a:ext uri="{FF2B5EF4-FFF2-40B4-BE49-F238E27FC236}">
                        <a16:creationId xmlns:a16="http://schemas.microsoft.com/office/drawing/2014/main" id="{74F059AF-E7F2-47DD-9C46-3C998D5673B5}"/>
                      </a:ext>
                    </a:extLst>
                  </p:cNvPr>
                  <p:cNvSpPr>
                    <a:spLocks noEditPoints="1"/>
                  </p:cNvSpPr>
                  <p:nvPr/>
                </p:nvSpPr>
                <p:spPr bwMode="auto">
                  <a:xfrm>
                    <a:off x="822325" y="2454276"/>
                    <a:ext cx="34925" cy="31750"/>
                  </a:xfrm>
                  <a:custGeom>
                    <a:avLst/>
                    <a:gdLst>
                      <a:gd name="T0" fmla="*/ 25 w 34"/>
                      <a:gd name="T1" fmla="*/ 13 h 31"/>
                      <a:gd name="T2" fmla="*/ 25 w 34"/>
                      <a:gd name="T3" fmla="*/ 18 h 31"/>
                      <a:gd name="T4" fmla="*/ 16 w 34"/>
                      <a:gd name="T5" fmla="*/ 21 h 31"/>
                      <a:gd name="T6" fmla="*/ 11 w 34"/>
                      <a:gd name="T7" fmla="*/ 25 h 31"/>
                      <a:gd name="T8" fmla="*/ 4 w 34"/>
                      <a:gd name="T9" fmla="*/ 26 h 31"/>
                      <a:gd name="T10" fmla="*/ 5 w 34"/>
                      <a:gd name="T11" fmla="*/ 27 h 31"/>
                      <a:gd name="T12" fmla="*/ 2 w 34"/>
                      <a:gd name="T13" fmla="*/ 30 h 31"/>
                      <a:gd name="T14" fmla="*/ 4 w 34"/>
                      <a:gd name="T15" fmla="*/ 29 h 31"/>
                      <a:gd name="T16" fmla="*/ 1 w 34"/>
                      <a:gd name="T17" fmla="*/ 27 h 31"/>
                      <a:gd name="T18" fmla="*/ 31 w 34"/>
                      <a:gd name="T19" fmla="*/ 26 h 31"/>
                      <a:gd name="T20" fmla="*/ 1 w 34"/>
                      <a:gd name="T21" fmla="*/ 27 h 31"/>
                      <a:gd name="T22" fmla="*/ 6 w 34"/>
                      <a:gd name="T23" fmla="*/ 26 h 31"/>
                      <a:gd name="T24" fmla="*/ 4 w 34"/>
                      <a:gd name="T25" fmla="*/ 26 h 31"/>
                      <a:gd name="T26" fmla="*/ 11 w 34"/>
                      <a:gd name="T27" fmla="*/ 27 h 31"/>
                      <a:gd name="T28" fmla="*/ 5 w 34"/>
                      <a:gd name="T29" fmla="*/ 30 h 31"/>
                      <a:gd name="T30" fmla="*/ 3 w 34"/>
                      <a:gd name="T31" fmla="*/ 25 h 31"/>
                      <a:gd name="T32" fmla="*/ 18 w 34"/>
                      <a:gd name="T33" fmla="*/ 27 h 31"/>
                      <a:gd name="T34" fmla="*/ 13 w 34"/>
                      <a:gd name="T35" fmla="*/ 26 h 31"/>
                      <a:gd name="T36" fmla="*/ 30 w 34"/>
                      <a:gd name="T37" fmla="*/ 24 h 31"/>
                      <a:gd name="T38" fmla="*/ 15 w 34"/>
                      <a:gd name="T39" fmla="*/ 27 h 31"/>
                      <a:gd name="T40" fmla="*/ 13 w 34"/>
                      <a:gd name="T41" fmla="*/ 25 h 31"/>
                      <a:gd name="T42" fmla="*/ 13 w 34"/>
                      <a:gd name="T43" fmla="*/ 24 h 31"/>
                      <a:gd name="T44" fmla="*/ 17 w 34"/>
                      <a:gd name="T45" fmla="*/ 21 h 31"/>
                      <a:gd name="T46" fmla="*/ 13 w 34"/>
                      <a:gd name="T47" fmla="*/ 27 h 31"/>
                      <a:gd name="T48" fmla="*/ 17 w 34"/>
                      <a:gd name="T49" fmla="*/ 21 h 31"/>
                      <a:gd name="T50" fmla="*/ 18 w 34"/>
                      <a:gd name="T51" fmla="*/ 21 h 31"/>
                      <a:gd name="T52" fmla="*/ 16 w 34"/>
                      <a:gd name="T53" fmla="*/ 27 h 31"/>
                      <a:gd name="T54" fmla="*/ 19 w 34"/>
                      <a:gd name="T55" fmla="*/ 23 h 31"/>
                      <a:gd name="T56" fmla="*/ 19 w 34"/>
                      <a:gd name="T57" fmla="*/ 24 h 31"/>
                      <a:gd name="T58" fmla="*/ 27 w 34"/>
                      <a:gd name="T59" fmla="*/ 18 h 31"/>
                      <a:gd name="T60" fmla="*/ 21 w 34"/>
                      <a:gd name="T61" fmla="*/ 16 h 31"/>
                      <a:gd name="T62" fmla="*/ 18 w 34"/>
                      <a:gd name="T63" fmla="*/ 21 h 31"/>
                      <a:gd name="T64" fmla="*/ 23 w 34"/>
                      <a:gd name="T65" fmla="*/ 13 h 31"/>
                      <a:gd name="T66" fmla="*/ 24 w 34"/>
                      <a:gd name="T67" fmla="*/ 13 h 31"/>
                      <a:gd name="T68" fmla="*/ 14 w 34"/>
                      <a:gd name="T69" fmla="*/ 9 h 31"/>
                      <a:gd name="T70" fmla="*/ 8 w 34"/>
                      <a:gd name="T71" fmla="*/ 11 h 31"/>
                      <a:gd name="T72" fmla="*/ 12 w 34"/>
                      <a:gd name="T73" fmla="*/ 1 h 31"/>
                      <a:gd name="T74" fmla="*/ 9 w 34"/>
                      <a:gd name="T75" fmla="*/ 10 h 31"/>
                      <a:gd name="T76" fmla="*/ 9 w 34"/>
                      <a:gd name="T77" fmla="*/ 12 h 31"/>
                      <a:gd name="T78" fmla="*/ 14 w 34"/>
                      <a:gd name="T79" fmla="*/ 9 h 31"/>
                      <a:gd name="T80" fmla="*/ 15 w 34"/>
                      <a:gd name="T81" fmla="*/ 15 h 31"/>
                      <a:gd name="T82" fmla="*/ 16 w 34"/>
                      <a:gd name="T83" fmla="*/ 18 h 31"/>
                      <a:gd name="T84" fmla="*/ 20 w 34"/>
                      <a:gd name="T85" fmla="*/ 16 h 31"/>
                      <a:gd name="T86" fmla="*/ 19 w 34"/>
                      <a:gd name="T87" fmla="*/ 21 h 31"/>
                      <a:gd name="T88" fmla="*/ 11 w 34"/>
                      <a:gd name="T89" fmla="*/ 24 h 31"/>
                      <a:gd name="T90" fmla="*/ 3 w 34"/>
                      <a:gd name="T91" fmla="*/ 27 h 31"/>
                      <a:gd name="T92" fmla="*/ 0 w 34"/>
                      <a:gd name="T93" fmla="*/ 28 h 31"/>
                      <a:gd name="T94" fmla="*/ 5 w 34"/>
                      <a:gd name="T95" fmla="*/ 27 h 31"/>
                      <a:gd name="T96" fmla="*/ 6 w 34"/>
                      <a:gd name="T97" fmla="*/ 31 h 31"/>
                      <a:gd name="T98" fmla="*/ 10 w 34"/>
                      <a:gd name="T99" fmla="*/ 31 h 31"/>
                      <a:gd name="T100" fmla="*/ 15 w 34"/>
                      <a:gd name="T101" fmla="*/ 31 h 31"/>
                      <a:gd name="T102" fmla="*/ 23 w 34"/>
                      <a:gd name="T103" fmla="*/ 18 h 31"/>
                      <a:gd name="T104" fmla="*/ 19 w 34"/>
                      <a:gd name="T105" fmla="*/ 29 h 31"/>
                      <a:gd name="T106" fmla="*/ 23 w 34"/>
                      <a:gd name="T107" fmla="*/ 26 h 31"/>
                      <a:gd name="T108" fmla="*/ 29 w 34"/>
                      <a:gd name="T109" fmla="*/ 22 h 31"/>
                      <a:gd name="T110" fmla="*/ 32 w 34"/>
                      <a:gd name="T111" fmla="*/ 24 h 31"/>
                      <a:gd name="T112" fmla="*/ 33 w 34"/>
                      <a:gd name="T113" fmla="*/ 24 h 31"/>
                      <a:gd name="T114" fmla="*/ 31 w 34"/>
                      <a:gd name="T115" fmla="*/ 15 h 31"/>
                      <a:gd name="T116" fmla="*/ 23 w 34"/>
                      <a:gd name="T117" fmla="*/ 17 h 31"/>
                      <a:gd name="T118" fmla="*/ 18 w 34"/>
                      <a:gd name="T119" fmla="*/ 14 h 31"/>
                      <a:gd name="T120" fmla="*/ 12 w 34"/>
                      <a:gd name="T12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31">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spTree>
    <p:extLst>
      <p:ext uri="{BB962C8B-B14F-4D97-AF65-F5344CB8AC3E}">
        <p14:creationId xmlns:p14="http://schemas.microsoft.com/office/powerpoint/2010/main" val="193460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E66B-4A29-460D-922B-AD95123C6970}"/>
              </a:ext>
            </a:extLst>
          </p:cNvPr>
          <p:cNvSpPr>
            <a:spLocks noGrp="1"/>
          </p:cNvSpPr>
          <p:nvPr>
            <p:ph type="title"/>
          </p:nvPr>
        </p:nvSpPr>
        <p:spPr>
          <a:xfrm>
            <a:off x="103717" y="889000"/>
            <a:ext cx="3943350" cy="700089"/>
          </a:xfrm>
        </p:spPr>
        <p:txBody>
          <a:bodyPr>
            <a:normAutofit/>
          </a:bodyPr>
          <a:lstStyle/>
          <a:p>
            <a:r>
              <a:rPr lang="en-US" altLang="zh-CN" sz="2400" b="1" dirty="0">
                <a:latin typeface="Myriad Pro Light" panose="020B0603030403020204" pitchFamily="34" charset="0"/>
              </a:rPr>
              <a:t>Feature Representation</a:t>
            </a:r>
            <a:endParaRPr lang="zh-CN" altLang="en-US" sz="2400" dirty="0">
              <a:latin typeface="Myriad Pro Light" panose="020B0603030403020204" pitchFamily="34" charset="0"/>
            </a:endParaRPr>
          </a:p>
        </p:txBody>
      </p:sp>
      <p:sp>
        <p:nvSpPr>
          <p:cNvPr id="8" name="矩形 7">
            <a:extLst>
              <a:ext uri="{FF2B5EF4-FFF2-40B4-BE49-F238E27FC236}">
                <a16:creationId xmlns:a16="http://schemas.microsoft.com/office/drawing/2014/main" id="{925AA990-D146-4E93-BA81-8276488D69A1}"/>
              </a:ext>
            </a:extLst>
          </p:cNvPr>
          <p:cNvSpPr/>
          <p:nvPr/>
        </p:nvSpPr>
        <p:spPr>
          <a:xfrm>
            <a:off x="573024" y="3248421"/>
            <a:ext cx="3310467" cy="369332"/>
          </a:xfrm>
          <a:prstGeom prst="rect">
            <a:avLst/>
          </a:prstGeom>
        </p:spPr>
        <p:txBody>
          <a:bodyPr wrap="square">
            <a:spAutoFit/>
          </a:bodyPr>
          <a:lstStyle/>
          <a:p>
            <a:r>
              <a:rPr lang="en-US" altLang="zh-CN" b="1" dirty="0"/>
              <a:t>Binning based features:</a:t>
            </a:r>
            <a:endParaRPr lang="zh-CN" altLang="en-US" dirty="0"/>
          </a:p>
        </p:txBody>
      </p:sp>
      <p:sp>
        <p:nvSpPr>
          <p:cNvPr id="13" name="矩形 12">
            <a:extLst>
              <a:ext uri="{FF2B5EF4-FFF2-40B4-BE49-F238E27FC236}">
                <a16:creationId xmlns:a16="http://schemas.microsoft.com/office/drawing/2014/main" id="{A41DF75B-4410-4641-9EE6-F881F0603976}"/>
              </a:ext>
            </a:extLst>
          </p:cNvPr>
          <p:cNvSpPr/>
          <p:nvPr/>
        </p:nvSpPr>
        <p:spPr>
          <a:xfrm>
            <a:off x="573024" y="98490"/>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0349" y="98489"/>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pic>
        <p:nvPicPr>
          <p:cNvPr id="7" name="图片 6">
            <a:extLst>
              <a:ext uri="{FF2B5EF4-FFF2-40B4-BE49-F238E27FC236}">
                <a16:creationId xmlns:a16="http://schemas.microsoft.com/office/drawing/2014/main" id="{58FE54F6-5C48-4A0D-91C5-88A54A92D99C}"/>
              </a:ext>
            </a:extLst>
          </p:cNvPr>
          <p:cNvPicPr>
            <a:picLocks noChangeAspect="1"/>
          </p:cNvPicPr>
          <p:nvPr/>
        </p:nvPicPr>
        <p:blipFill>
          <a:blip r:embed="rId2"/>
          <a:stretch>
            <a:fillRect/>
          </a:stretch>
        </p:blipFill>
        <p:spPr>
          <a:xfrm>
            <a:off x="1328208" y="1535761"/>
            <a:ext cx="6487583" cy="1584237"/>
          </a:xfrm>
          <a:prstGeom prst="rect">
            <a:avLst/>
          </a:prstGeom>
        </p:spPr>
      </p:pic>
      <p:sp>
        <p:nvSpPr>
          <p:cNvPr id="9" name="矩形 8">
            <a:extLst>
              <a:ext uri="{FF2B5EF4-FFF2-40B4-BE49-F238E27FC236}">
                <a16:creationId xmlns:a16="http://schemas.microsoft.com/office/drawing/2014/main" id="{958281C9-B4FB-4A9B-A73B-CAA685EB329E}"/>
              </a:ext>
            </a:extLst>
          </p:cNvPr>
          <p:cNvSpPr/>
          <p:nvPr/>
        </p:nvSpPr>
        <p:spPr>
          <a:xfrm>
            <a:off x="1075265" y="3587030"/>
            <a:ext cx="7780867" cy="646331"/>
          </a:xfrm>
          <a:prstGeom prst="rect">
            <a:avLst/>
          </a:prstGeom>
        </p:spPr>
        <p:txBody>
          <a:bodyPr wrap="square">
            <a:spAutoFit/>
          </a:bodyPr>
          <a:lstStyle/>
          <a:p>
            <a:r>
              <a:rPr lang="en-US" altLang="zh-CN" dirty="0">
                <a:solidFill>
                  <a:srgbClr val="333333"/>
                </a:solidFill>
                <a:latin typeface="OpenSans-Regular"/>
              </a:rPr>
              <a:t>aggregate this information using fixed size bins representing different likelihood ranges</a:t>
            </a:r>
            <a:endParaRPr lang="zh-CN" altLang="en-US" dirty="0"/>
          </a:p>
        </p:txBody>
      </p:sp>
      <p:sp>
        <p:nvSpPr>
          <p:cNvPr id="10" name="矩形 9">
            <a:extLst>
              <a:ext uri="{FF2B5EF4-FFF2-40B4-BE49-F238E27FC236}">
                <a16:creationId xmlns:a16="http://schemas.microsoft.com/office/drawing/2014/main" id="{5863D478-DE62-4B46-B5D7-4A51A0A5AFB3}"/>
              </a:ext>
            </a:extLst>
          </p:cNvPr>
          <p:cNvSpPr/>
          <p:nvPr/>
        </p:nvSpPr>
        <p:spPr>
          <a:xfrm>
            <a:off x="1075265" y="4248804"/>
            <a:ext cx="7086602" cy="369332"/>
          </a:xfrm>
          <a:prstGeom prst="rect">
            <a:avLst/>
          </a:prstGeom>
        </p:spPr>
        <p:txBody>
          <a:bodyPr wrap="square">
            <a:spAutoFit/>
          </a:bodyPr>
          <a:lstStyle/>
          <a:p>
            <a:r>
              <a:rPr lang="en-US" altLang="zh-CN" dirty="0">
                <a:solidFill>
                  <a:srgbClr val="333333"/>
                </a:solidFill>
                <a:latin typeface="OpenSans-Regular"/>
              </a:rPr>
              <a:t>create bin sizes of 0.001, 0.005 and 0.010 for probabilities</a:t>
            </a:r>
            <a:endParaRPr lang="zh-CN" altLang="en-US" dirty="0"/>
          </a:p>
        </p:txBody>
      </p:sp>
      <p:sp>
        <p:nvSpPr>
          <p:cNvPr id="12" name="矩形 11">
            <a:extLst>
              <a:ext uri="{FF2B5EF4-FFF2-40B4-BE49-F238E27FC236}">
                <a16:creationId xmlns:a16="http://schemas.microsoft.com/office/drawing/2014/main" id="{9545B039-8450-4628-9467-1EC581FA1A89}"/>
              </a:ext>
            </a:extLst>
          </p:cNvPr>
          <p:cNvSpPr/>
          <p:nvPr/>
        </p:nvSpPr>
        <p:spPr>
          <a:xfrm>
            <a:off x="1075265" y="4723014"/>
            <a:ext cx="4170822" cy="369332"/>
          </a:xfrm>
          <a:prstGeom prst="rect">
            <a:avLst/>
          </a:prstGeom>
        </p:spPr>
        <p:txBody>
          <a:bodyPr wrap="none">
            <a:spAutoFit/>
          </a:bodyPr>
          <a:lstStyle/>
          <a:p>
            <a:r>
              <a:rPr lang="en-US" altLang="zh-CN" dirty="0">
                <a:solidFill>
                  <a:srgbClr val="333333"/>
                </a:solidFill>
                <a:latin typeface="OpenSans-Regular"/>
              </a:rPr>
              <a:t>create bin sizes of 10, 50 and 100 for ranks</a:t>
            </a:r>
            <a:endParaRPr lang="zh-CN" altLang="en-US" dirty="0"/>
          </a:p>
        </p:txBody>
      </p:sp>
      <p:sp>
        <p:nvSpPr>
          <p:cNvPr id="16" name="矩形 15">
            <a:extLst>
              <a:ext uri="{FF2B5EF4-FFF2-40B4-BE49-F238E27FC236}">
                <a16:creationId xmlns:a16="http://schemas.microsoft.com/office/drawing/2014/main" id="{4DC2776D-B261-44F5-99FF-70A7812A9B21}"/>
              </a:ext>
            </a:extLst>
          </p:cNvPr>
          <p:cNvSpPr/>
          <p:nvPr/>
        </p:nvSpPr>
        <p:spPr>
          <a:xfrm>
            <a:off x="1075265" y="5184517"/>
            <a:ext cx="7780866" cy="646331"/>
          </a:xfrm>
          <a:prstGeom prst="rect">
            <a:avLst/>
          </a:prstGeom>
        </p:spPr>
        <p:txBody>
          <a:bodyPr wrap="square">
            <a:spAutoFit/>
          </a:bodyPr>
          <a:lstStyle/>
          <a:p>
            <a:r>
              <a:rPr lang="en-US" altLang="zh-CN" dirty="0">
                <a:solidFill>
                  <a:srgbClr val="333333"/>
                </a:solidFill>
                <a:latin typeface="OpenSans-Regular"/>
              </a:rPr>
              <a:t>each bin contains the proportion of words in the document with likelihood in that range</a:t>
            </a:r>
            <a:endParaRPr lang="zh-CN" altLang="en-US" dirty="0"/>
          </a:p>
        </p:txBody>
      </p:sp>
    </p:spTree>
    <p:extLst>
      <p:ext uri="{BB962C8B-B14F-4D97-AF65-F5344CB8AC3E}">
        <p14:creationId xmlns:p14="http://schemas.microsoft.com/office/powerpoint/2010/main" val="160491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E66B-4A29-460D-922B-AD95123C6970}"/>
              </a:ext>
            </a:extLst>
          </p:cNvPr>
          <p:cNvSpPr>
            <a:spLocks noGrp="1"/>
          </p:cNvSpPr>
          <p:nvPr>
            <p:ph type="title"/>
          </p:nvPr>
        </p:nvSpPr>
        <p:spPr>
          <a:xfrm>
            <a:off x="103717" y="889000"/>
            <a:ext cx="3943350" cy="700089"/>
          </a:xfrm>
        </p:spPr>
        <p:txBody>
          <a:bodyPr>
            <a:normAutofit/>
          </a:bodyPr>
          <a:lstStyle/>
          <a:p>
            <a:r>
              <a:rPr lang="en-US" altLang="zh-CN" sz="2400" b="1" dirty="0">
                <a:latin typeface="Myriad Pro Light" panose="020B0603030403020204" pitchFamily="34" charset="0"/>
              </a:rPr>
              <a:t>Feature Representation</a:t>
            </a:r>
            <a:endParaRPr lang="zh-CN" altLang="en-US" sz="2400" dirty="0">
              <a:latin typeface="Myriad Pro Light" panose="020B0603030403020204" pitchFamily="34" charset="0"/>
            </a:endParaRPr>
          </a:p>
        </p:txBody>
      </p:sp>
      <p:sp>
        <p:nvSpPr>
          <p:cNvPr id="8" name="矩形 7">
            <a:extLst>
              <a:ext uri="{FF2B5EF4-FFF2-40B4-BE49-F238E27FC236}">
                <a16:creationId xmlns:a16="http://schemas.microsoft.com/office/drawing/2014/main" id="{925AA990-D146-4E93-BA81-8276488D69A1}"/>
              </a:ext>
            </a:extLst>
          </p:cNvPr>
          <p:cNvSpPr/>
          <p:nvPr/>
        </p:nvSpPr>
        <p:spPr>
          <a:xfrm>
            <a:off x="573024" y="3248421"/>
            <a:ext cx="3310467" cy="369332"/>
          </a:xfrm>
          <a:prstGeom prst="rect">
            <a:avLst/>
          </a:prstGeom>
        </p:spPr>
        <p:txBody>
          <a:bodyPr wrap="square">
            <a:spAutoFit/>
          </a:bodyPr>
          <a:lstStyle/>
          <a:p>
            <a:r>
              <a:rPr lang="en-US" altLang="zh-CN" b="1" dirty="0"/>
              <a:t>Image based features:</a:t>
            </a:r>
            <a:endParaRPr lang="zh-CN" altLang="en-US" dirty="0"/>
          </a:p>
        </p:txBody>
      </p:sp>
      <p:sp>
        <p:nvSpPr>
          <p:cNvPr id="13" name="矩形 12">
            <a:extLst>
              <a:ext uri="{FF2B5EF4-FFF2-40B4-BE49-F238E27FC236}">
                <a16:creationId xmlns:a16="http://schemas.microsoft.com/office/drawing/2014/main" id="{A41DF75B-4410-4641-9EE6-F881F0603976}"/>
              </a:ext>
            </a:extLst>
          </p:cNvPr>
          <p:cNvSpPr/>
          <p:nvPr/>
        </p:nvSpPr>
        <p:spPr>
          <a:xfrm>
            <a:off x="573024" y="98490"/>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0349" y="98489"/>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pic>
        <p:nvPicPr>
          <p:cNvPr id="7" name="图片 6">
            <a:extLst>
              <a:ext uri="{FF2B5EF4-FFF2-40B4-BE49-F238E27FC236}">
                <a16:creationId xmlns:a16="http://schemas.microsoft.com/office/drawing/2014/main" id="{58FE54F6-5C48-4A0D-91C5-88A54A92D99C}"/>
              </a:ext>
            </a:extLst>
          </p:cNvPr>
          <p:cNvPicPr>
            <a:picLocks noChangeAspect="1"/>
          </p:cNvPicPr>
          <p:nvPr/>
        </p:nvPicPr>
        <p:blipFill>
          <a:blip r:embed="rId2"/>
          <a:stretch>
            <a:fillRect/>
          </a:stretch>
        </p:blipFill>
        <p:spPr>
          <a:xfrm>
            <a:off x="1328208" y="1535761"/>
            <a:ext cx="6487583" cy="1584237"/>
          </a:xfrm>
          <a:prstGeom prst="rect">
            <a:avLst/>
          </a:prstGeom>
        </p:spPr>
      </p:pic>
      <p:sp>
        <p:nvSpPr>
          <p:cNvPr id="3" name="矩形 2">
            <a:extLst>
              <a:ext uri="{FF2B5EF4-FFF2-40B4-BE49-F238E27FC236}">
                <a16:creationId xmlns:a16="http://schemas.microsoft.com/office/drawing/2014/main" id="{1684CFBB-2F21-4F02-9F13-F95353EFA4DB}"/>
              </a:ext>
            </a:extLst>
          </p:cNvPr>
          <p:cNvSpPr/>
          <p:nvPr/>
        </p:nvSpPr>
        <p:spPr>
          <a:xfrm>
            <a:off x="795866" y="3617753"/>
            <a:ext cx="7857067" cy="369332"/>
          </a:xfrm>
          <a:prstGeom prst="rect">
            <a:avLst/>
          </a:prstGeom>
        </p:spPr>
        <p:txBody>
          <a:bodyPr wrap="square">
            <a:spAutoFit/>
          </a:bodyPr>
          <a:lstStyle/>
          <a:p>
            <a:r>
              <a:rPr lang="en-US" altLang="zh-CN" dirty="0">
                <a:solidFill>
                  <a:srgbClr val="333333"/>
                </a:solidFill>
                <a:latin typeface="OpenSans-Regular"/>
              </a:rPr>
              <a:t>the word likelihood values received from language models are in essence signals</a:t>
            </a:r>
            <a:endParaRPr lang="zh-CN" altLang="en-US" dirty="0"/>
          </a:p>
        </p:txBody>
      </p:sp>
      <p:sp>
        <p:nvSpPr>
          <p:cNvPr id="4" name="矩形 3">
            <a:extLst>
              <a:ext uri="{FF2B5EF4-FFF2-40B4-BE49-F238E27FC236}">
                <a16:creationId xmlns:a16="http://schemas.microsoft.com/office/drawing/2014/main" id="{3657EFEF-9CC1-4BD3-8650-09E879D20852}"/>
              </a:ext>
            </a:extLst>
          </p:cNvPr>
          <p:cNvSpPr/>
          <p:nvPr/>
        </p:nvSpPr>
        <p:spPr>
          <a:xfrm>
            <a:off x="795866" y="4040666"/>
            <a:ext cx="7713134" cy="646331"/>
          </a:xfrm>
          <a:prstGeom prst="rect">
            <a:avLst/>
          </a:prstGeom>
        </p:spPr>
        <p:txBody>
          <a:bodyPr wrap="square">
            <a:spAutoFit/>
          </a:bodyPr>
          <a:lstStyle/>
          <a:p>
            <a:r>
              <a:rPr lang="en-US" altLang="zh-CN" dirty="0">
                <a:solidFill>
                  <a:srgbClr val="333333"/>
                </a:solidFill>
                <a:latin typeface="OpenSans-Regular"/>
              </a:rPr>
              <a:t>explore a transfer learning approach wherein use the VGG-19 classifier4 trained for image classification on ImageNet dataset</a:t>
            </a:r>
            <a:endParaRPr lang="zh-CN" altLang="en-US" dirty="0"/>
          </a:p>
        </p:txBody>
      </p:sp>
      <p:sp>
        <p:nvSpPr>
          <p:cNvPr id="6" name="矩形 5">
            <a:extLst>
              <a:ext uri="{FF2B5EF4-FFF2-40B4-BE49-F238E27FC236}">
                <a16:creationId xmlns:a16="http://schemas.microsoft.com/office/drawing/2014/main" id="{D2CAE577-BA42-4247-B168-048F36F548C7}"/>
              </a:ext>
            </a:extLst>
          </p:cNvPr>
          <p:cNvSpPr/>
          <p:nvPr/>
        </p:nvSpPr>
        <p:spPr>
          <a:xfrm>
            <a:off x="795865" y="4784260"/>
            <a:ext cx="7857067" cy="646331"/>
          </a:xfrm>
          <a:prstGeom prst="rect">
            <a:avLst/>
          </a:prstGeom>
        </p:spPr>
        <p:txBody>
          <a:bodyPr wrap="square">
            <a:spAutoFit/>
          </a:bodyPr>
          <a:lstStyle/>
          <a:p>
            <a:r>
              <a:rPr lang="en-US" altLang="zh-CN" dirty="0">
                <a:solidFill>
                  <a:srgbClr val="333333"/>
                </a:solidFill>
                <a:latin typeface="OpenSans-Regular"/>
              </a:rPr>
              <a:t>sort the extracted likelihood values for the text in descending order and then plot these values saving it as an image.</a:t>
            </a:r>
            <a:endParaRPr lang="zh-CN" altLang="en-US" dirty="0"/>
          </a:p>
        </p:txBody>
      </p:sp>
      <p:sp>
        <p:nvSpPr>
          <p:cNvPr id="11" name="矩形 10">
            <a:extLst>
              <a:ext uri="{FF2B5EF4-FFF2-40B4-BE49-F238E27FC236}">
                <a16:creationId xmlns:a16="http://schemas.microsoft.com/office/drawing/2014/main" id="{82071FBC-C141-46C5-859B-453510568145}"/>
              </a:ext>
            </a:extLst>
          </p:cNvPr>
          <p:cNvSpPr/>
          <p:nvPr/>
        </p:nvSpPr>
        <p:spPr>
          <a:xfrm>
            <a:off x="795865" y="5593103"/>
            <a:ext cx="7984065" cy="369332"/>
          </a:xfrm>
          <a:prstGeom prst="rect">
            <a:avLst/>
          </a:prstGeom>
        </p:spPr>
        <p:txBody>
          <a:bodyPr wrap="square">
            <a:spAutoFit/>
          </a:bodyPr>
          <a:lstStyle/>
          <a:p>
            <a:r>
              <a:rPr lang="en-US" altLang="zh-CN" dirty="0">
                <a:solidFill>
                  <a:srgbClr val="333333"/>
                </a:solidFill>
                <a:latin typeface="OpenSans-Regular"/>
              </a:rPr>
              <a:t>extract the document’s 6 representation from the last flatten layer of VGG-19</a:t>
            </a:r>
            <a:endParaRPr lang="zh-CN" altLang="en-US" dirty="0"/>
          </a:p>
        </p:txBody>
      </p:sp>
    </p:spTree>
    <p:extLst>
      <p:ext uri="{BB962C8B-B14F-4D97-AF65-F5344CB8AC3E}">
        <p14:creationId xmlns:p14="http://schemas.microsoft.com/office/powerpoint/2010/main" val="193885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E66B-4A29-460D-922B-AD95123C6970}"/>
              </a:ext>
            </a:extLst>
          </p:cNvPr>
          <p:cNvSpPr>
            <a:spLocks noGrp="1"/>
          </p:cNvSpPr>
          <p:nvPr>
            <p:ph type="title"/>
          </p:nvPr>
        </p:nvSpPr>
        <p:spPr>
          <a:xfrm>
            <a:off x="103717" y="889000"/>
            <a:ext cx="3943350" cy="700089"/>
          </a:xfrm>
        </p:spPr>
        <p:txBody>
          <a:bodyPr>
            <a:normAutofit/>
          </a:bodyPr>
          <a:lstStyle/>
          <a:p>
            <a:r>
              <a:rPr lang="en-US" altLang="zh-CN" sz="2400" b="1" dirty="0">
                <a:latin typeface="Myriad Pro Light" panose="020B0603030403020204" pitchFamily="34" charset="0"/>
              </a:rPr>
              <a:t>Classification</a:t>
            </a:r>
            <a:endParaRPr lang="zh-CN" altLang="en-US" sz="2400" dirty="0">
              <a:latin typeface="Myriad Pro Light" panose="020B0603030403020204" pitchFamily="34" charset="0"/>
            </a:endParaRPr>
          </a:p>
        </p:txBody>
      </p:sp>
      <p:sp>
        <p:nvSpPr>
          <p:cNvPr id="13" name="矩形 12">
            <a:extLst>
              <a:ext uri="{FF2B5EF4-FFF2-40B4-BE49-F238E27FC236}">
                <a16:creationId xmlns:a16="http://schemas.microsoft.com/office/drawing/2014/main" id="{A41DF75B-4410-4641-9EE6-F881F0603976}"/>
              </a:ext>
            </a:extLst>
          </p:cNvPr>
          <p:cNvSpPr/>
          <p:nvPr/>
        </p:nvSpPr>
        <p:spPr>
          <a:xfrm>
            <a:off x="573024" y="98490"/>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0349" y="98489"/>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pic>
        <p:nvPicPr>
          <p:cNvPr id="5" name="图片 4">
            <a:extLst>
              <a:ext uri="{FF2B5EF4-FFF2-40B4-BE49-F238E27FC236}">
                <a16:creationId xmlns:a16="http://schemas.microsoft.com/office/drawing/2014/main" id="{6CFB892E-9B7A-445F-817B-E0AB0E52C710}"/>
              </a:ext>
            </a:extLst>
          </p:cNvPr>
          <p:cNvPicPr>
            <a:picLocks noChangeAspect="1"/>
          </p:cNvPicPr>
          <p:nvPr/>
        </p:nvPicPr>
        <p:blipFill>
          <a:blip r:embed="rId2"/>
          <a:stretch>
            <a:fillRect/>
          </a:stretch>
        </p:blipFill>
        <p:spPr>
          <a:xfrm>
            <a:off x="651934" y="1521356"/>
            <a:ext cx="7569200" cy="1839695"/>
          </a:xfrm>
          <a:prstGeom prst="rect">
            <a:avLst/>
          </a:prstGeom>
        </p:spPr>
      </p:pic>
      <p:sp>
        <p:nvSpPr>
          <p:cNvPr id="9" name="矩形 8">
            <a:extLst>
              <a:ext uri="{FF2B5EF4-FFF2-40B4-BE49-F238E27FC236}">
                <a16:creationId xmlns:a16="http://schemas.microsoft.com/office/drawing/2014/main" id="{E148996A-603E-4BCE-BF93-C270E150BFAF}"/>
              </a:ext>
            </a:extLst>
          </p:cNvPr>
          <p:cNvSpPr/>
          <p:nvPr/>
        </p:nvSpPr>
        <p:spPr>
          <a:xfrm>
            <a:off x="2899834" y="3624075"/>
            <a:ext cx="3073399" cy="369332"/>
          </a:xfrm>
          <a:prstGeom prst="rect">
            <a:avLst/>
          </a:prstGeom>
        </p:spPr>
        <p:txBody>
          <a:bodyPr wrap="square">
            <a:spAutoFit/>
          </a:bodyPr>
          <a:lstStyle/>
          <a:p>
            <a:r>
              <a:rPr lang="en-US" altLang="zh-CN" dirty="0">
                <a:solidFill>
                  <a:srgbClr val="333333"/>
                </a:solidFill>
                <a:latin typeface="OpenSans-Regular"/>
              </a:rPr>
              <a:t>Support Vector Machine (SVM)</a:t>
            </a:r>
            <a:endParaRPr lang="zh-CN" altLang="en-US" dirty="0"/>
          </a:p>
        </p:txBody>
      </p:sp>
      <p:sp>
        <p:nvSpPr>
          <p:cNvPr id="10" name="矩形 9">
            <a:extLst>
              <a:ext uri="{FF2B5EF4-FFF2-40B4-BE49-F238E27FC236}">
                <a16:creationId xmlns:a16="http://schemas.microsoft.com/office/drawing/2014/main" id="{94F90AD7-ABDB-44A8-801B-0A397A8CB423}"/>
              </a:ext>
            </a:extLst>
          </p:cNvPr>
          <p:cNvSpPr/>
          <p:nvPr/>
        </p:nvSpPr>
        <p:spPr>
          <a:xfrm>
            <a:off x="2899834" y="4199142"/>
            <a:ext cx="4572000" cy="369332"/>
          </a:xfrm>
          <a:prstGeom prst="rect">
            <a:avLst/>
          </a:prstGeom>
        </p:spPr>
        <p:txBody>
          <a:bodyPr>
            <a:spAutoFit/>
          </a:bodyPr>
          <a:lstStyle/>
          <a:p>
            <a:r>
              <a:rPr lang="en-US" altLang="zh-CN" dirty="0">
                <a:solidFill>
                  <a:srgbClr val="333333"/>
                </a:solidFill>
                <a:latin typeface="OpenSans-Regular"/>
              </a:rPr>
              <a:t>Random Forest Classifier (RFC)</a:t>
            </a:r>
            <a:endParaRPr lang="zh-CN" altLang="en-US" dirty="0"/>
          </a:p>
        </p:txBody>
      </p:sp>
      <p:sp>
        <p:nvSpPr>
          <p:cNvPr id="12" name="矩形 11">
            <a:extLst>
              <a:ext uri="{FF2B5EF4-FFF2-40B4-BE49-F238E27FC236}">
                <a16:creationId xmlns:a16="http://schemas.microsoft.com/office/drawing/2014/main" id="{8CD63731-9209-4EBA-95F8-1C94B91E4F7B}"/>
              </a:ext>
            </a:extLst>
          </p:cNvPr>
          <p:cNvSpPr/>
          <p:nvPr/>
        </p:nvSpPr>
        <p:spPr>
          <a:xfrm>
            <a:off x="2899834" y="4772232"/>
            <a:ext cx="2626873" cy="369332"/>
          </a:xfrm>
          <a:prstGeom prst="rect">
            <a:avLst/>
          </a:prstGeom>
        </p:spPr>
        <p:txBody>
          <a:bodyPr wrap="none">
            <a:spAutoFit/>
          </a:bodyPr>
          <a:lstStyle/>
          <a:p>
            <a:r>
              <a:rPr lang="en-US" altLang="zh-CN" dirty="0">
                <a:solidFill>
                  <a:srgbClr val="333333"/>
                </a:solidFill>
                <a:latin typeface="OpenSans-Regular"/>
              </a:rPr>
              <a:t>K Nearest Neighbor (KNN)</a:t>
            </a:r>
            <a:endParaRPr lang="zh-CN" altLang="en-US" dirty="0"/>
          </a:p>
        </p:txBody>
      </p:sp>
      <p:sp>
        <p:nvSpPr>
          <p:cNvPr id="15" name="矩形 14">
            <a:extLst>
              <a:ext uri="{FF2B5EF4-FFF2-40B4-BE49-F238E27FC236}">
                <a16:creationId xmlns:a16="http://schemas.microsoft.com/office/drawing/2014/main" id="{DE7A9BD4-7915-4958-82FF-A64812423398}"/>
              </a:ext>
            </a:extLst>
          </p:cNvPr>
          <p:cNvSpPr/>
          <p:nvPr/>
        </p:nvSpPr>
        <p:spPr>
          <a:xfrm>
            <a:off x="2899834" y="5345322"/>
            <a:ext cx="3130922" cy="369332"/>
          </a:xfrm>
          <a:prstGeom prst="rect">
            <a:avLst/>
          </a:prstGeom>
        </p:spPr>
        <p:txBody>
          <a:bodyPr wrap="none">
            <a:spAutoFit/>
          </a:bodyPr>
          <a:lstStyle/>
          <a:p>
            <a:r>
              <a:rPr lang="en-US" altLang="zh-CN" dirty="0">
                <a:solidFill>
                  <a:srgbClr val="333333"/>
                </a:solidFill>
                <a:latin typeface="OpenSans-Regular"/>
              </a:rPr>
              <a:t>Artificial Neural Network (ANN)</a:t>
            </a:r>
            <a:endParaRPr lang="zh-CN" altLang="en-US" dirty="0"/>
          </a:p>
        </p:txBody>
      </p:sp>
      <p:sp>
        <p:nvSpPr>
          <p:cNvPr id="16" name="矩形 15">
            <a:extLst>
              <a:ext uri="{FF2B5EF4-FFF2-40B4-BE49-F238E27FC236}">
                <a16:creationId xmlns:a16="http://schemas.microsoft.com/office/drawing/2014/main" id="{CB908B15-FF3C-4FC0-8C2F-4844146C4BBF}"/>
              </a:ext>
            </a:extLst>
          </p:cNvPr>
          <p:cNvSpPr/>
          <p:nvPr/>
        </p:nvSpPr>
        <p:spPr>
          <a:xfrm>
            <a:off x="2899833" y="5918412"/>
            <a:ext cx="3073399" cy="369332"/>
          </a:xfrm>
          <a:prstGeom prst="rect">
            <a:avLst/>
          </a:prstGeom>
        </p:spPr>
        <p:txBody>
          <a:bodyPr wrap="square">
            <a:spAutoFit/>
          </a:bodyPr>
          <a:lstStyle/>
          <a:p>
            <a:r>
              <a:rPr lang="en-US" altLang="zh-CN" dirty="0"/>
              <a:t>Gaussian Naive Bayes (GNB)</a:t>
            </a:r>
            <a:endParaRPr lang="zh-CN" altLang="en-US" dirty="0"/>
          </a:p>
        </p:txBody>
      </p:sp>
    </p:spTree>
    <p:extLst>
      <p:ext uri="{BB962C8B-B14F-4D97-AF65-F5344CB8AC3E}">
        <p14:creationId xmlns:p14="http://schemas.microsoft.com/office/powerpoint/2010/main" val="4235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41DF75B-4410-4641-9EE6-F881F0603976}"/>
              </a:ext>
            </a:extLst>
          </p:cNvPr>
          <p:cNvSpPr/>
          <p:nvPr/>
        </p:nvSpPr>
        <p:spPr>
          <a:xfrm>
            <a:off x="573024" y="98490"/>
            <a:ext cx="3446777" cy="584775"/>
          </a:xfrm>
          <a:prstGeom prst="rect">
            <a:avLst/>
          </a:prstGeom>
        </p:spPr>
        <p:txBody>
          <a:bodyPr wrap="none">
            <a:spAutoFit/>
          </a:bodyPr>
          <a:lstStyle/>
          <a:p>
            <a:r>
              <a:rPr lang="en-US" altLang="zh-CN" sz="3200" dirty="0">
                <a:solidFill>
                  <a:schemeClr val="bg1"/>
                </a:solidFill>
                <a:latin typeface="Impact" panose="020B0806030902050204" pitchFamily="34" charset="0"/>
              </a:rPr>
              <a:t>Experimental Setup</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6761" y="98489"/>
            <a:ext cx="389851"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4" name="标题 3">
            <a:extLst>
              <a:ext uri="{FF2B5EF4-FFF2-40B4-BE49-F238E27FC236}">
                <a16:creationId xmlns:a16="http://schemas.microsoft.com/office/drawing/2014/main" id="{D0A98F06-8A5A-4105-968E-FCFAA690EB66}"/>
              </a:ext>
            </a:extLst>
          </p:cNvPr>
          <p:cNvSpPr>
            <a:spLocks noGrp="1"/>
          </p:cNvSpPr>
          <p:nvPr>
            <p:ph type="title"/>
          </p:nvPr>
        </p:nvSpPr>
        <p:spPr>
          <a:xfrm>
            <a:off x="176761" y="839261"/>
            <a:ext cx="5140114" cy="584776"/>
          </a:xfrm>
        </p:spPr>
        <p:txBody>
          <a:bodyPr>
            <a:normAutofit/>
          </a:bodyPr>
          <a:lstStyle/>
          <a:p>
            <a:r>
              <a:rPr lang="en-US" altLang="zh-CN" sz="2400" b="1" dirty="0">
                <a:latin typeface="Myriad Pro Light" panose="020B0603030403020204" pitchFamily="34" charset="0"/>
              </a:rPr>
              <a:t>Authorship Obfuscation Approaches</a:t>
            </a:r>
            <a:endParaRPr lang="zh-CN" altLang="en-US" sz="2400" dirty="0">
              <a:latin typeface="Myriad Pro Light" panose="020B0603030403020204" pitchFamily="34" charset="0"/>
            </a:endParaRPr>
          </a:p>
        </p:txBody>
      </p:sp>
      <p:sp>
        <p:nvSpPr>
          <p:cNvPr id="6" name="矩形 5">
            <a:extLst>
              <a:ext uri="{FF2B5EF4-FFF2-40B4-BE49-F238E27FC236}">
                <a16:creationId xmlns:a16="http://schemas.microsoft.com/office/drawing/2014/main" id="{E98DAFB3-953B-48D7-BAB8-489DBCD3AAE9}"/>
              </a:ext>
            </a:extLst>
          </p:cNvPr>
          <p:cNvSpPr/>
          <p:nvPr/>
        </p:nvSpPr>
        <p:spPr>
          <a:xfrm>
            <a:off x="429087" y="1580033"/>
            <a:ext cx="3641959" cy="369332"/>
          </a:xfrm>
          <a:prstGeom prst="rect">
            <a:avLst/>
          </a:prstGeom>
        </p:spPr>
        <p:txBody>
          <a:bodyPr wrap="none">
            <a:spAutoFit/>
          </a:bodyPr>
          <a:lstStyle/>
          <a:p>
            <a:r>
              <a:rPr lang="en-US" altLang="zh-CN" b="1" dirty="0">
                <a:solidFill>
                  <a:srgbClr val="333333"/>
                </a:solidFill>
                <a:latin typeface="OpenSans-Bold"/>
              </a:rPr>
              <a:t>Document Simplification(DS-PAN17)</a:t>
            </a:r>
            <a:endParaRPr lang="zh-CN" altLang="en-US" dirty="0"/>
          </a:p>
        </p:txBody>
      </p:sp>
      <p:sp>
        <p:nvSpPr>
          <p:cNvPr id="7" name="矩形 6">
            <a:extLst>
              <a:ext uri="{FF2B5EF4-FFF2-40B4-BE49-F238E27FC236}">
                <a16:creationId xmlns:a16="http://schemas.microsoft.com/office/drawing/2014/main" id="{9474D112-F9D0-4C68-9496-F505445AB3BD}"/>
              </a:ext>
            </a:extLst>
          </p:cNvPr>
          <p:cNvSpPr/>
          <p:nvPr/>
        </p:nvSpPr>
        <p:spPr>
          <a:xfrm>
            <a:off x="711200" y="1949365"/>
            <a:ext cx="8144933" cy="1295868"/>
          </a:xfrm>
          <a:prstGeom prst="rect">
            <a:avLst/>
          </a:prstGeom>
        </p:spPr>
        <p:txBody>
          <a:bodyPr wrap="square">
            <a:spAutoFit/>
          </a:bodyPr>
          <a:lstStyle/>
          <a:p>
            <a:pPr>
              <a:lnSpc>
                <a:spcPct val="150000"/>
              </a:lnSpc>
            </a:pPr>
            <a:r>
              <a:rPr lang="en-US" altLang="zh-CN" dirty="0">
                <a:solidFill>
                  <a:srgbClr val="333333"/>
                </a:solidFill>
                <a:latin typeface="OpenSans-Regular"/>
              </a:rPr>
              <a:t>1) If the number of contractions in the document is greater than the number of expansions, then replace all contractions with expansions otherwise replace all expansions with contractions. </a:t>
            </a:r>
          </a:p>
        </p:txBody>
      </p:sp>
      <p:sp>
        <p:nvSpPr>
          <p:cNvPr id="8" name="矩形 7">
            <a:extLst>
              <a:ext uri="{FF2B5EF4-FFF2-40B4-BE49-F238E27FC236}">
                <a16:creationId xmlns:a16="http://schemas.microsoft.com/office/drawing/2014/main" id="{BAF7F8E5-1646-40F1-B41D-C337C88BFF5A}"/>
              </a:ext>
            </a:extLst>
          </p:cNvPr>
          <p:cNvSpPr/>
          <p:nvPr/>
        </p:nvSpPr>
        <p:spPr>
          <a:xfrm>
            <a:off x="711200" y="3538125"/>
            <a:ext cx="7662333" cy="880369"/>
          </a:xfrm>
          <a:prstGeom prst="rect">
            <a:avLst/>
          </a:prstGeom>
        </p:spPr>
        <p:txBody>
          <a:bodyPr wrap="square">
            <a:spAutoFit/>
          </a:bodyPr>
          <a:lstStyle/>
          <a:p>
            <a:pPr>
              <a:lnSpc>
                <a:spcPct val="150000"/>
              </a:lnSpc>
            </a:pPr>
            <a:r>
              <a:rPr lang="en-US" altLang="zh-CN" dirty="0">
                <a:solidFill>
                  <a:srgbClr val="333333"/>
                </a:solidFill>
                <a:latin typeface="OpenSans-Regular"/>
              </a:rPr>
              <a:t>2) Simplify by removing parenthetical texts that do not contain any named entity, discourse markers or appositions. </a:t>
            </a:r>
          </a:p>
        </p:txBody>
      </p:sp>
      <p:sp>
        <p:nvSpPr>
          <p:cNvPr id="11" name="矩形 10">
            <a:extLst>
              <a:ext uri="{FF2B5EF4-FFF2-40B4-BE49-F238E27FC236}">
                <a16:creationId xmlns:a16="http://schemas.microsoft.com/office/drawing/2014/main" id="{BC20F0A2-8B9E-4E38-88B0-CD6AF0C8718E}"/>
              </a:ext>
            </a:extLst>
          </p:cNvPr>
          <p:cNvSpPr/>
          <p:nvPr/>
        </p:nvSpPr>
        <p:spPr>
          <a:xfrm>
            <a:off x="711200" y="4711386"/>
            <a:ext cx="7721600" cy="464871"/>
          </a:xfrm>
          <a:prstGeom prst="rect">
            <a:avLst/>
          </a:prstGeom>
        </p:spPr>
        <p:txBody>
          <a:bodyPr wrap="square">
            <a:spAutoFit/>
          </a:bodyPr>
          <a:lstStyle/>
          <a:p>
            <a:pPr>
              <a:lnSpc>
                <a:spcPct val="150000"/>
              </a:lnSpc>
            </a:pPr>
            <a:r>
              <a:rPr lang="en-US" altLang="zh-CN" dirty="0">
                <a:solidFill>
                  <a:srgbClr val="333333"/>
                </a:solidFill>
                <a:latin typeface="OpenSans-Regular"/>
              </a:rPr>
              <a:t>3) Replace words with synonyms that haven’t been already used in the text</a:t>
            </a:r>
            <a:endParaRPr lang="zh-CN" altLang="en-US" dirty="0"/>
          </a:p>
        </p:txBody>
      </p:sp>
    </p:spTree>
    <p:extLst>
      <p:ext uri="{BB962C8B-B14F-4D97-AF65-F5344CB8AC3E}">
        <p14:creationId xmlns:p14="http://schemas.microsoft.com/office/powerpoint/2010/main" val="123691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41DF75B-4410-4641-9EE6-F881F0603976}"/>
              </a:ext>
            </a:extLst>
          </p:cNvPr>
          <p:cNvSpPr/>
          <p:nvPr/>
        </p:nvSpPr>
        <p:spPr>
          <a:xfrm>
            <a:off x="573024" y="98490"/>
            <a:ext cx="3446777" cy="584775"/>
          </a:xfrm>
          <a:prstGeom prst="rect">
            <a:avLst/>
          </a:prstGeom>
        </p:spPr>
        <p:txBody>
          <a:bodyPr wrap="none">
            <a:spAutoFit/>
          </a:bodyPr>
          <a:lstStyle/>
          <a:p>
            <a:r>
              <a:rPr lang="en-US" altLang="zh-CN" sz="3200" dirty="0">
                <a:solidFill>
                  <a:schemeClr val="bg1"/>
                </a:solidFill>
                <a:latin typeface="Impact" panose="020B0806030902050204" pitchFamily="34" charset="0"/>
              </a:rPr>
              <a:t>Experimental Setup</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6761" y="98489"/>
            <a:ext cx="389851"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4" name="标题 3">
            <a:extLst>
              <a:ext uri="{FF2B5EF4-FFF2-40B4-BE49-F238E27FC236}">
                <a16:creationId xmlns:a16="http://schemas.microsoft.com/office/drawing/2014/main" id="{D0A98F06-8A5A-4105-968E-FCFAA690EB66}"/>
              </a:ext>
            </a:extLst>
          </p:cNvPr>
          <p:cNvSpPr>
            <a:spLocks noGrp="1"/>
          </p:cNvSpPr>
          <p:nvPr>
            <p:ph type="title"/>
          </p:nvPr>
        </p:nvSpPr>
        <p:spPr>
          <a:xfrm>
            <a:off x="176761" y="839261"/>
            <a:ext cx="5140114" cy="584776"/>
          </a:xfrm>
        </p:spPr>
        <p:txBody>
          <a:bodyPr>
            <a:normAutofit/>
          </a:bodyPr>
          <a:lstStyle/>
          <a:p>
            <a:r>
              <a:rPr lang="en-US" altLang="zh-CN" sz="2400" b="1" dirty="0">
                <a:latin typeface="Myriad Pro Light" panose="020B0603030403020204" pitchFamily="34" charset="0"/>
              </a:rPr>
              <a:t>Authorship Obfuscation Approaches</a:t>
            </a:r>
            <a:endParaRPr lang="zh-CN" altLang="en-US" sz="2400" dirty="0">
              <a:latin typeface="Myriad Pro Light" panose="020B0603030403020204" pitchFamily="34" charset="0"/>
            </a:endParaRPr>
          </a:p>
        </p:txBody>
      </p:sp>
      <p:sp>
        <p:nvSpPr>
          <p:cNvPr id="6" name="矩形 5">
            <a:extLst>
              <a:ext uri="{FF2B5EF4-FFF2-40B4-BE49-F238E27FC236}">
                <a16:creationId xmlns:a16="http://schemas.microsoft.com/office/drawing/2014/main" id="{E98DAFB3-953B-48D7-BAB8-489DBCD3AAE9}"/>
              </a:ext>
            </a:extLst>
          </p:cNvPr>
          <p:cNvSpPr/>
          <p:nvPr/>
        </p:nvSpPr>
        <p:spPr>
          <a:xfrm>
            <a:off x="429087" y="1580033"/>
            <a:ext cx="3300968" cy="369332"/>
          </a:xfrm>
          <a:prstGeom prst="rect">
            <a:avLst/>
          </a:prstGeom>
        </p:spPr>
        <p:txBody>
          <a:bodyPr wrap="none">
            <a:spAutoFit/>
          </a:bodyPr>
          <a:lstStyle/>
          <a:p>
            <a:r>
              <a:rPr lang="en-US" altLang="zh-CN" b="1" dirty="0">
                <a:latin typeface="Myriad Pro Light" panose="020B0603030403020204" pitchFamily="34" charset="0"/>
              </a:rPr>
              <a:t>Style Neutralization</a:t>
            </a:r>
            <a:r>
              <a:rPr lang="en-US" altLang="zh-CN" b="1" dirty="0">
                <a:solidFill>
                  <a:srgbClr val="333333"/>
                </a:solidFill>
                <a:latin typeface="Myriad Pro Light" panose="020B0603030403020204" pitchFamily="34" charset="0"/>
              </a:rPr>
              <a:t>(SN-PAN16)</a:t>
            </a:r>
            <a:endParaRPr lang="zh-CN" altLang="en-US" dirty="0">
              <a:latin typeface="Myriad Pro Light" panose="020B0603030403020204" pitchFamily="34" charset="0"/>
            </a:endParaRPr>
          </a:p>
        </p:txBody>
      </p:sp>
      <p:sp>
        <p:nvSpPr>
          <p:cNvPr id="7" name="矩形 6">
            <a:extLst>
              <a:ext uri="{FF2B5EF4-FFF2-40B4-BE49-F238E27FC236}">
                <a16:creationId xmlns:a16="http://schemas.microsoft.com/office/drawing/2014/main" id="{9474D112-F9D0-4C68-9496-F505445AB3BD}"/>
              </a:ext>
            </a:extLst>
          </p:cNvPr>
          <p:cNvSpPr/>
          <p:nvPr/>
        </p:nvSpPr>
        <p:spPr>
          <a:xfrm>
            <a:off x="711200" y="1949365"/>
            <a:ext cx="8144933" cy="46487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t>calculate the average values for the whole corpus for stylometric features</a:t>
            </a:r>
            <a:endParaRPr lang="en-US" altLang="zh-CN" dirty="0">
              <a:solidFill>
                <a:srgbClr val="333333"/>
              </a:solidFill>
              <a:latin typeface="OpenSans-Regular"/>
            </a:endParaRPr>
          </a:p>
        </p:txBody>
      </p:sp>
      <p:sp>
        <p:nvSpPr>
          <p:cNvPr id="8" name="矩形 7">
            <a:extLst>
              <a:ext uri="{FF2B5EF4-FFF2-40B4-BE49-F238E27FC236}">
                <a16:creationId xmlns:a16="http://schemas.microsoft.com/office/drawing/2014/main" id="{BAF7F8E5-1646-40F1-B41D-C337C88BFF5A}"/>
              </a:ext>
            </a:extLst>
          </p:cNvPr>
          <p:cNvSpPr/>
          <p:nvPr/>
        </p:nvSpPr>
        <p:spPr>
          <a:xfrm>
            <a:off x="711199" y="3331154"/>
            <a:ext cx="7662333" cy="646331"/>
          </a:xfrm>
          <a:prstGeom prst="rect">
            <a:avLst/>
          </a:prstGeom>
        </p:spPr>
        <p:txBody>
          <a:bodyPr wrap="square">
            <a:spAutoFit/>
          </a:bodyPr>
          <a:lstStyle/>
          <a:p>
            <a:pPr marL="285750" indent="-285750">
              <a:buFont typeface="Arial" panose="020B0604020202020204" pitchFamily="34" charset="0"/>
              <a:buChar char="•"/>
            </a:pPr>
            <a:r>
              <a:rPr lang="en-US" altLang="zh-CN" dirty="0"/>
              <a:t>using text transformation move the document’s stylometric feature values towards the corpus averages</a:t>
            </a:r>
            <a:endParaRPr lang="en-US" altLang="zh-CN" dirty="0">
              <a:solidFill>
                <a:srgbClr val="333333"/>
              </a:solidFill>
              <a:latin typeface="OpenSans-Regular"/>
            </a:endParaRPr>
          </a:p>
        </p:txBody>
      </p:sp>
      <p:sp>
        <p:nvSpPr>
          <p:cNvPr id="2" name="矩形 1">
            <a:extLst>
              <a:ext uri="{FF2B5EF4-FFF2-40B4-BE49-F238E27FC236}">
                <a16:creationId xmlns:a16="http://schemas.microsoft.com/office/drawing/2014/main" id="{AC143750-35AD-4C5E-B914-7CC023AA4A5A}"/>
              </a:ext>
            </a:extLst>
          </p:cNvPr>
          <p:cNvSpPr/>
          <p:nvPr/>
        </p:nvSpPr>
        <p:spPr>
          <a:xfrm>
            <a:off x="711199" y="2688029"/>
            <a:ext cx="7275576" cy="369332"/>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calculate the values of same </a:t>
            </a:r>
            <a:r>
              <a:rPr lang="en-US" altLang="zh-CN" dirty="0" err="1">
                <a:solidFill>
                  <a:srgbClr val="333333"/>
                </a:solidFill>
                <a:latin typeface="OpenSans-Regular"/>
              </a:rPr>
              <a:t>stylomteric</a:t>
            </a:r>
            <a:r>
              <a:rPr lang="en-US" altLang="zh-CN" dirty="0">
                <a:solidFill>
                  <a:srgbClr val="333333"/>
                </a:solidFill>
                <a:latin typeface="OpenSans-Regular"/>
              </a:rPr>
              <a:t> features for the input document</a:t>
            </a:r>
            <a:endParaRPr lang="zh-CN" altLang="en-US" dirty="0"/>
          </a:p>
        </p:txBody>
      </p:sp>
      <p:sp>
        <p:nvSpPr>
          <p:cNvPr id="3" name="矩形 2">
            <a:extLst>
              <a:ext uri="{FF2B5EF4-FFF2-40B4-BE49-F238E27FC236}">
                <a16:creationId xmlns:a16="http://schemas.microsoft.com/office/drawing/2014/main" id="{D6827BE3-576D-4130-BCE3-984968508C2C}"/>
              </a:ext>
            </a:extLst>
          </p:cNvPr>
          <p:cNvSpPr/>
          <p:nvPr/>
        </p:nvSpPr>
        <p:spPr>
          <a:xfrm>
            <a:off x="429087" y="4146868"/>
            <a:ext cx="1235723" cy="369332"/>
          </a:xfrm>
          <a:prstGeom prst="rect">
            <a:avLst/>
          </a:prstGeom>
        </p:spPr>
        <p:txBody>
          <a:bodyPr wrap="none">
            <a:spAutoFit/>
          </a:bodyPr>
          <a:lstStyle/>
          <a:p>
            <a:r>
              <a:rPr lang="en-US" altLang="zh-CN" b="1" dirty="0">
                <a:solidFill>
                  <a:srgbClr val="333333"/>
                </a:solidFill>
                <a:latin typeface="OpenSans-Bold"/>
              </a:rPr>
              <a:t>MUTANT-X</a:t>
            </a:r>
            <a:endParaRPr lang="zh-CN" altLang="en-US" dirty="0"/>
          </a:p>
        </p:txBody>
      </p:sp>
      <p:sp>
        <p:nvSpPr>
          <p:cNvPr id="5" name="矩形 4">
            <a:extLst>
              <a:ext uri="{FF2B5EF4-FFF2-40B4-BE49-F238E27FC236}">
                <a16:creationId xmlns:a16="http://schemas.microsoft.com/office/drawing/2014/main" id="{8A62C6FD-A2A1-499D-AC0A-340050DEBD3F}"/>
              </a:ext>
            </a:extLst>
          </p:cNvPr>
          <p:cNvSpPr/>
          <p:nvPr/>
        </p:nvSpPr>
        <p:spPr>
          <a:xfrm>
            <a:off x="711199" y="4516200"/>
            <a:ext cx="7535333"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uses a genetic algorithm (GAs) in combination with an authorship attribution system to identify words</a:t>
            </a:r>
            <a:endParaRPr lang="zh-CN" altLang="en-US" dirty="0"/>
          </a:p>
        </p:txBody>
      </p:sp>
      <p:sp>
        <p:nvSpPr>
          <p:cNvPr id="9" name="矩形 8">
            <a:extLst>
              <a:ext uri="{FF2B5EF4-FFF2-40B4-BE49-F238E27FC236}">
                <a16:creationId xmlns:a16="http://schemas.microsoft.com/office/drawing/2014/main" id="{571B55A1-E6C5-452A-9755-885CFFFA30F8}"/>
              </a:ext>
            </a:extLst>
          </p:cNvPr>
          <p:cNvSpPr/>
          <p:nvPr/>
        </p:nvSpPr>
        <p:spPr>
          <a:xfrm>
            <a:off x="711199" y="5331914"/>
            <a:ext cx="7662333"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MUTANT-X </a:t>
            </a:r>
            <a:r>
              <a:rPr lang="en-US" altLang="zh-CN" dirty="0" err="1">
                <a:solidFill>
                  <a:srgbClr val="333333"/>
                </a:solidFill>
                <a:latin typeface="OpenSans-Regular"/>
              </a:rPr>
              <a:t>embeddingCNN</a:t>
            </a:r>
            <a:r>
              <a:rPr lang="en-US" altLang="zh-CN" dirty="0">
                <a:solidFill>
                  <a:srgbClr val="333333"/>
                </a:solidFill>
                <a:latin typeface="OpenSans-Regular"/>
              </a:rPr>
              <a:t>: </a:t>
            </a:r>
            <a:r>
              <a:rPr lang="en-US" altLang="zh-CN" dirty="0"/>
              <a:t>built using a deep learning based authorship attribution system</a:t>
            </a:r>
            <a:endParaRPr lang="zh-CN" altLang="en-US" dirty="0"/>
          </a:p>
        </p:txBody>
      </p:sp>
    </p:spTree>
    <p:extLst>
      <p:ext uri="{BB962C8B-B14F-4D97-AF65-F5344CB8AC3E}">
        <p14:creationId xmlns:p14="http://schemas.microsoft.com/office/powerpoint/2010/main" val="233875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41DF75B-4410-4641-9EE6-F881F0603976}"/>
              </a:ext>
            </a:extLst>
          </p:cNvPr>
          <p:cNvSpPr/>
          <p:nvPr/>
        </p:nvSpPr>
        <p:spPr>
          <a:xfrm>
            <a:off x="573024" y="98490"/>
            <a:ext cx="3446777" cy="584775"/>
          </a:xfrm>
          <a:prstGeom prst="rect">
            <a:avLst/>
          </a:prstGeom>
        </p:spPr>
        <p:txBody>
          <a:bodyPr wrap="none">
            <a:spAutoFit/>
          </a:bodyPr>
          <a:lstStyle/>
          <a:p>
            <a:r>
              <a:rPr lang="en-US" altLang="zh-CN" sz="3200" dirty="0">
                <a:solidFill>
                  <a:schemeClr val="bg1"/>
                </a:solidFill>
                <a:latin typeface="Impact" panose="020B0806030902050204" pitchFamily="34" charset="0"/>
              </a:rPr>
              <a:t>Experimental Setup</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6761" y="98489"/>
            <a:ext cx="389851" cy="584775"/>
          </a:xfrm>
          <a:prstGeom prst="rect">
            <a:avLst/>
          </a:prstGeom>
        </p:spPr>
        <p:txBody>
          <a:bodyPr wrap="square">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11" name="标题 10">
            <a:extLst>
              <a:ext uri="{FF2B5EF4-FFF2-40B4-BE49-F238E27FC236}">
                <a16:creationId xmlns:a16="http://schemas.microsoft.com/office/drawing/2014/main" id="{B92CBF5E-AC06-4DE1-AD48-9C9BD17BDEE9}"/>
              </a:ext>
            </a:extLst>
          </p:cNvPr>
          <p:cNvSpPr>
            <a:spLocks noGrp="1"/>
          </p:cNvSpPr>
          <p:nvPr>
            <p:ph type="title"/>
          </p:nvPr>
        </p:nvSpPr>
        <p:spPr>
          <a:xfrm>
            <a:off x="442383" y="914400"/>
            <a:ext cx="7886700" cy="522289"/>
          </a:xfrm>
        </p:spPr>
        <p:txBody>
          <a:bodyPr>
            <a:normAutofit/>
          </a:bodyPr>
          <a:lstStyle/>
          <a:p>
            <a:r>
              <a:rPr lang="en-US" altLang="zh-CN" sz="2400" dirty="0">
                <a:latin typeface="Myriad Pro Light" panose="020B0603030403020204" pitchFamily="34" charset="0"/>
              </a:rPr>
              <a:t>Data</a:t>
            </a:r>
            <a:endParaRPr lang="zh-CN" altLang="en-US" sz="2400" dirty="0">
              <a:latin typeface="Myriad Pro Light" panose="020B0603030403020204" pitchFamily="34" charset="0"/>
            </a:endParaRPr>
          </a:p>
        </p:txBody>
      </p:sp>
      <p:pic>
        <p:nvPicPr>
          <p:cNvPr id="12" name="图片 11">
            <a:extLst>
              <a:ext uri="{FF2B5EF4-FFF2-40B4-BE49-F238E27FC236}">
                <a16:creationId xmlns:a16="http://schemas.microsoft.com/office/drawing/2014/main" id="{D0013BC9-8D07-4875-B80B-0EC58E71969E}"/>
              </a:ext>
            </a:extLst>
          </p:cNvPr>
          <p:cNvPicPr>
            <a:picLocks noChangeAspect="1"/>
          </p:cNvPicPr>
          <p:nvPr/>
        </p:nvPicPr>
        <p:blipFill>
          <a:blip r:embed="rId2"/>
          <a:stretch>
            <a:fillRect/>
          </a:stretch>
        </p:blipFill>
        <p:spPr>
          <a:xfrm>
            <a:off x="1897587" y="1436689"/>
            <a:ext cx="4976291" cy="2118544"/>
          </a:xfrm>
          <a:prstGeom prst="rect">
            <a:avLst/>
          </a:prstGeom>
        </p:spPr>
      </p:pic>
      <p:sp>
        <p:nvSpPr>
          <p:cNvPr id="15" name="矩形 14">
            <a:extLst>
              <a:ext uri="{FF2B5EF4-FFF2-40B4-BE49-F238E27FC236}">
                <a16:creationId xmlns:a16="http://schemas.microsoft.com/office/drawing/2014/main" id="{6124242B-0356-419A-A961-519A0565A306}"/>
              </a:ext>
            </a:extLst>
          </p:cNvPr>
          <p:cNvSpPr/>
          <p:nvPr/>
        </p:nvSpPr>
        <p:spPr>
          <a:xfrm>
            <a:off x="566612" y="3642545"/>
            <a:ext cx="7967133" cy="646331"/>
          </a:xfrm>
          <a:prstGeom prst="rect">
            <a:avLst/>
          </a:prstGeom>
        </p:spPr>
        <p:txBody>
          <a:bodyPr wrap="square">
            <a:spAutoFit/>
          </a:bodyPr>
          <a:lstStyle/>
          <a:p>
            <a:r>
              <a:rPr lang="en-US" altLang="zh-CN" dirty="0">
                <a:latin typeface="NimbusRomNo9L-Regu"/>
              </a:rPr>
              <a:t>Table 1: Number of original and obfuscated/evaded documents in train and test sets of each of the four datasets</a:t>
            </a:r>
            <a:endParaRPr lang="zh-CN" altLang="en-US" dirty="0"/>
          </a:p>
        </p:txBody>
      </p:sp>
      <p:sp>
        <p:nvSpPr>
          <p:cNvPr id="16" name="矩形 15">
            <a:extLst>
              <a:ext uri="{FF2B5EF4-FFF2-40B4-BE49-F238E27FC236}">
                <a16:creationId xmlns:a16="http://schemas.microsoft.com/office/drawing/2014/main" id="{A89FE409-FA05-450A-AA9B-9A774EA93DB4}"/>
              </a:ext>
            </a:extLst>
          </p:cNvPr>
          <p:cNvSpPr/>
          <p:nvPr/>
        </p:nvSpPr>
        <p:spPr>
          <a:xfrm>
            <a:off x="442383" y="4419060"/>
            <a:ext cx="7331613" cy="369332"/>
          </a:xfrm>
          <a:prstGeom prst="rect">
            <a:avLst/>
          </a:prstGeom>
        </p:spPr>
        <p:txBody>
          <a:bodyPr wrap="square">
            <a:spAutoFit/>
          </a:bodyPr>
          <a:lstStyle/>
          <a:p>
            <a:r>
              <a:rPr lang="en-US" altLang="zh-CN" b="1" dirty="0">
                <a:solidFill>
                  <a:srgbClr val="333333"/>
                </a:solidFill>
                <a:latin typeface="OpenSans-Regular"/>
              </a:rPr>
              <a:t>EBG</a:t>
            </a:r>
            <a:r>
              <a:rPr lang="en-US" altLang="zh-CN" dirty="0">
                <a:solidFill>
                  <a:srgbClr val="333333"/>
                </a:solidFill>
                <a:latin typeface="OpenSans-Regular"/>
              </a:rPr>
              <a:t>: use the Extended Brennan </a:t>
            </a:r>
            <a:r>
              <a:rPr lang="en-US" altLang="zh-CN" dirty="0" err="1">
                <a:solidFill>
                  <a:srgbClr val="333333"/>
                </a:solidFill>
                <a:latin typeface="OpenSans-Regular"/>
              </a:rPr>
              <a:t>Greenstadt</a:t>
            </a:r>
            <a:r>
              <a:rPr lang="en-US" altLang="zh-CN" dirty="0">
                <a:solidFill>
                  <a:srgbClr val="333333"/>
                </a:solidFill>
                <a:latin typeface="OpenSans-Regular"/>
              </a:rPr>
              <a:t> corpus</a:t>
            </a:r>
            <a:endParaRPr lang="zh-CN" altLang="en-US" dirty="0">
              <a:solidFill>
                <a:srgbClr val="333333"/>
              </a:solidFill>
              <a:latin typeface="OpenSans-Regular"/>
            </a:endParaRPr>
          </a:p>
        </p:txBody>
      </p:sp>
      <p:sp>
        <p:nvSpPr>
          <p:cNvPr id="17" name="矩形 16">
            <a:extLst>
              <a:ext uri="{FF2B5EF4-FFF2-40B4-BE49-F238E27FC236}">
                <a16:creationId xmlns:a16="http://schemas.microsoft.com/office/drawing/2014/main" id="{8BA84956-1492-4E38-B945-BA8AEFB3DC4A}"/>
              </a:ext>
            </a:extLst>
          </p:cNvPr>
          <p:cNvSpPr/>
          <p:nvPr/>
        </p:nvSpPr>
        <p:spPr>
          <a:xfrm>
            <a:off x="442383" y="4954601"/>
            <a:ext cx="7967133" cy="369332"/>
          </a:xfrm>
          <a:prstGeom prst="rect">
            <a:avLst/>
          </a:prstGeom>
        </p:spPr>
        <p:txBody>
          <a:bodyPr wrap="square">
            <a:spAutoFit/>
          </a:bodyPr>
          <a:lstStyle/>
          <a:p>
            <a:r>
              <a:rPr lang="en-US" altLang="zh-CN" b="1" dirty="0">
                <a:solidFill>
                  <a:srgbClr val="333333"/>
                </a:solidFill>
                <a:latin typeface="OpenSans-Regular"/>
              </a:rPr>
              <a:t>BLOG</a:t>
            </a:r>
            <a:r>
              <a:rPr lang="en-US" altLang="zh-CN" dirty="0">
                <a:solidFill>
                  <a:srgbClr val="333333"/>
                </a:solidFill>
                <a:latin typeface="OpenSans-Regular"/>
              </a:rPr>
              <a:t>: use the Blog authorship corpus</a:t>
            </a:r>
            <a:endParaRPr lang="zh-CN" altLang="en-US" dirty="0">
              <a:solidFill>
                <a:srgbClr val="333333"/>
              </a:solidFill>
              <a:latin typeface="OpenSans-Regular"/>
            </a:endParaRPr>
          </a:p>
        </p:txBody>
      </p:sp>
    </p:spTree>
    <p:extLst>
      <p:ext uri="{BB962C8B-B14F-4D97-AF65-F5344CB8AC3E}">
        <p14:creationId xmlns:p14="http://schemas.microsoft.com/office/powerpoint/2010/main" val="196973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35DEAB-AB0D-435E-8693-26DBC8D5F625}"/>
              </a:ext>
            </a:extLst>
          </p:cNvPr>
          <p:cNvSpPr>
            <a:spLocks noGrp="1"/>
          </p:cNvSpPr>
          <p:nvPr>
            <p:ph type="title"/>
          </p:nvPr>
        </p:nvSpPr>
        <p:spPr>
          <a:xfrm>
            <a:off x="154516" y="905933"/>
            <a:ext cx="4417483" cy="598489"/>
          </a:xfrm>
        </p:spPr>
        <p:txBody>
          <a:bodyPr>
            <a:noAutofit/>
          </a:bodyPr>
          <a:lstStyle/>
          <a:p>
            <a:r>
              <a:rPr lang="en-US" altLang="zh-CN" sz="2400" b="1" dirty="0">
                <a:latin typeface="Myriad Pro Light" panose="020B0603030403020204" pitchFamily="34" charset="0"/>
              </a:rPr>
              <a:t>Obfuscation Detection Methods</a:t>
            </a:r>
            <a:endParaRPr lang="zh-CN" altLang="en-US" sz="2400" dirty="0">
              <a:latin typeface="Myriad Pro Light" panose="020B0603030403020204" pitchFamily="34" charset="0"/>
            </a:endParaRPr>
          </a:p>
        </p:txBody>
      </p:sp>
      <p:sp>
        <p:nvSpPr>
          <p:cNvPr id="4" name="矩形 3">
            <a:extLst>
              <a:ext uri="{FF2B5EF4-FFF2-40B4-BE49-F238E27FC236}">
                <a16:creationId xmlns:a16="http://schemas.microsoft.com/office/drawing/2014/main" id="{5E24C756-B203-4360-B8CF-348B07009FDD}"/>
              </a:ext>
            </a:extLst>
          </p:cNvPr>
          <p:cNvSpPr/>
          <p:nvPr/>
        </p:nvSpPr>
        <p:spPr>
          <a:xfrm>
            <a:off x="544367" y="1544047"/>
            <a:ext cx="8471121"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rgbClr val="333333"/>
                </a:solidFill>
                <a:latin typeface="OpenSans-Regular"/>
              </a:rPr>
              <a:t>propose a total of 160 distinct architectures,</a:t>
            </a:r>
            <a:r>
              <a:rPr lang="en-US" altLang="zh-CN" dirty="0"/>
              <a:t> testing these for each of the four datasets, conduct a total of 640 distinct obfuscation detection experiments</a:t>
            </a:r>
            <a:endParaRPr lang="zh-CN" altLang="en-US" dirty="0"/>
          </a:p>
        </p:txBody>
      </p:sp>
      <p:sp>
        <p:nvSpPr>
          <p:cNvPr id="5" name="矩形 4">
            <a:extLst>
              <a:ext uri="{FF2B5EF4-FFF2-40B4-BE49-F238E27FC236}">
                <a16:creationId xmlns:a16="http://schemas.microsoft.com/office/drawing/2014/main" id="{184D9ACD-5BD7-4F32-8C8E-1220341C82DF}"/>
              </a:ext>
            </a:extLst>
          </p:cNvPr>
          <p:cNvSpPr/>
          <p:nvPr/>
        </p:nvSpPr>
        <p:spPr>
          <a:xfrm>
            <a:off x="495079" y="2586797"/>
            <a:ext cx="8081654"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solidFill>
                  <a:srgbClr val="333333"/>
                </a:solidFill>
                <a:latin typeface="OpenSans-Regular"/>
              </a:rPr>
              <a:t>GLTR</a:t>
            </a:r>
            <a:r>
              <a:rPr lang="en-US" altLang="zh-CN" dirty="0">
                <a:solidFill>
                  <a:srgbClr val="333333"/>
                </a:solidFill>
                <a:latin typeface="OpenSans-Regular"/>
              </a:rPr>
              <a:t>: a tool to help humans distinguish between original and machine generated synthetic text,</a:t>
            </a:r>
            <a:r>
              <a:rPr lang="en-US" altLang="zh-CN" dirty="0"/>
              <a:t> uses pre-trained language models to extract word likelihoods</a:t>
            </a:r>
            <a:endParaRPr lang="zh-CN" altLang="en-US" dirty="0"/>
          </a:p>
        </p:txBody>
      </p:sp>
      <p:sp>
        <p:nvSpPr>
          <p:cNvPr id="6" name="矩形 5">
            <a:extLst>
              <a:ext uri="{FF2B5EF4-FFF2-40B4-BE49-F238E27FC236}">
                <a16:creationId xmlns:a16="http://schemas.microsoft.com/office/drawing/2014/main" id="{75C2070C-6032-44F7-9454-0CC00B65AE53}"/>
              </a:ext>
            </a:extLst>
          </p:cNvPr>
          <p:cNvSpPr/>
          <p:nvPr/>
        </p:nvSpPr>
        <p:spPr>
          <a:xfrm>
            <a:off x="488838" y="3629547"/>
            <a:ext cx="8166321" cy="129586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solidFill>
                  <a:srgbClr val="333333"/>
                </a:solidFill>
                <a:latin typeface="OpenSans-Bold"/>
              </a:rPr>
              <a:t>Character trigrams + KNN: </a:t>
            </a:r>
            <a:r>
              <a:rPr lang="en-US" altLang="zh-CN" dirty="0"/>
              <a:t>preprocess each document by unifying case and separating punctuation, represent each document using character trigrams, the classification is performed using KNN with normalized cosine distance.</a:t>
            </a:r>
            <a:endParaRPr lang="zh-CN" altLang="en-US" dirty="0"/>
          </a:p>
        </p:txBody>
      </p:sp>
      <p:sp>
        <p:nvSpPr>
          <p:cNvPr id="7" name="矩形 6">
            <a:extLst>
              <a:ext uri="{FF2B5EF4-FFF2-40B4-BE49-F238E27FC236}">
                <a16:creationId xmlns:a16="http://schemas.microsoft.com/office/drawing/2014/main" id="{0AA9E03D-F02C-49D1-98C9-DB8E641A8FE8}"/>
              </a:ext>
            </a:extLst>
          </p:cNvPr>
          <p:cNvSpPr/>
          <p:nvPr/>
        </p:nvSpPr>
        <p:spPr>
          <a:xfrm>
            <a:off x="495078" y="5087796"/>
            <a:ext cx="7991974"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err="1">
                <a:solidFill>
                  <a:srgbClr val="333333"/>
                </a:solidFill>
                <a:latin typeface="OpenSans-Bold"/>
              </a:rPr>
              <a:t>Writeprints</a:t>
            </a:r>
            <a:r>
              <a:rPr lang="en-US" altLang="zh-CN" b="1" dirty="0">
                <a:solidFill>
                  <a:srgbClr val="333333"/>
                </a:solidFill>
                <a:latin typeface="OpenSans-Bold"/>
              </a:rPr>
              <a:t> + SVM: </a:t>
            </a:r>
            <a:r>
              <a:rPr lang="en-US" altLang="zh-CN" dirty="0"/>
              <a:t>uses stylometric features to perform spun document detection, linear SVM to be working better than the polynomial one</a:t>
            </a:r>
            <a:endParaRPr lang="zh-CN" altLang="en-US" dirty="0"/>
          </a:p>
        </p:txBody>
      </p:sp>
      <p:sp>
        <p:nvSpPr>
          <p:cNvPr id="3" name="矩形 2">
            <a:extLst>
              <a:ext uri="{FF2B5EF4-FFF2-40B4-BE49-F238E27FC236}">
                <a16:creationId xmlns:a16="http://schemas.microsoft.com/office/drawing/2014/main" id="{D9AE6A83-D0EC-45D1-AD44-ABA51710433F}"/>
              </a:ext>
            </a:extLst>
          </p:cNvPr>
          <p:cNvSpPr/>
          <p:nvPr/>
        </p:nvSpPr>
        <p:spPr>
          <a:xfrm>
            <a:off x="495078" y="120953"/>
            <a:ext cx="3446777" cy="584775"/>
          </a:xfrm>
          <a:prstGeom prst="rect">
            <a:avLst/>
          </a:prstGeom>
        </p:spPr>
        <p:txBody>
          <a:bodyPr wrap="none">
            <a:spAutoFit/>
          </a:bodyPr>
          <a:lstStyle/>
          <a:p>
            <a:r>
              <a:rPr lang="en-US" altLang="zh-CN" sz="3200" dirty="0">
                <a:solidFill>
                  <a:schemeClr val="bg1"/>
                </a:solidFill>
                <a:latin typeface="Impact" panose="020B0806030902050204" pitchFamily="34" charset="0"/>
              </a:rPr>
              <a:t>Experimental Setup</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54516" y="120953"/>
            <a:ext cx="389851"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44381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145584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Results</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7302" y="120953"/>
            <a:ext cx="404278"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11" name="矩形 10">
            <a:extLst>
              <a:ext uri="{FF2B5EF4-FFF2-40B4-BE49-F238E27FC236}">
                <a16:creationId xmlns:a16="http://schemas.microsoft.com/office/drawing/2014/main" id="{FA53D03F-4063-404E-8DEF-607B8BD70C6F}"/>
              </a:ext>
            </a:extLst>
          </p:cNvPr>
          <p:cNvSpPr/>
          <p:nvPr/>
        </p:nvSpPr>
        <p:spPr>
          <a:xfrm>
            <a:off x="412811" y="1113654"/>
            <a:ext cx="8260672" cy="923330"/>
          </a:xfrm>
          <a:prstGeom prst="rect">
            <a:avLst/>
          </a:prstGeom>
        </p:spPr>
        <p:txBody>
          <a:bodyPr wrap="square">
            <a:spAutoFit/>
          </a:bodyPr>
          <a:lstStyle/>
          <a:p>
            <a:r>
              <a:rPr lang="en-US" altLang="zh-CN" b="1" dirty="0"/>
              <a:t>Summary trends: </a:t>
            </a:r>
            <a:r>
              <a:rPr lang="en-US" altLang="zh-CN" dirty="0">
                <a:solidFill>
                  <a:srgbClr val="333333"/>
                </a:solidFill>
                <a:latin typeface="OpenSans-Regular"/>
              </a:rPr>
              <a:t>25% of all 160 architectures achieve F1 score greater than 0.76, 50% achieve F1 score greater than 0.72 and a high 75% of them were able to achieve F1 score greater than 0.52</a:t>
            </a:r>
            <a:endParaRPr lang="zh-CN" altLang="en-US" dirty="0"/>
          </a:p>
        </p:txBody>
      </p:sp>
      <p:pic>
        <p:nvPicPr>
          <p:cNvPr id="12" name="图片 11">
            <a:extLst>
              <a:ext uri="{FF2B5EF4-FFF2-40B4-BE49-F238E27FC236}">
                <a16:creationId xmlns:a16="http://schemas.microsoft.com/office/drawing/2014/main" id="{87133544-2627-4080-9E83-C988599E878C}"/>
              </a:ext>
            </a:extLst>
          </p:cNvPr>
          <p:cNvPicPr>
            <a:picLocks noChangeAspect="1"/>
          </p:cNvPicPr>
          <p:nvPr/>
        </p:nvPicPr>
        <p:blipFill>
          <a:blip r:embed="rId2"/>
          <a:stretch>
            <a:fillRect/>
          </a:stretch>
        </p:blipFill>
        <p:spPr>
          <a:xfrm>
            <a:off x="2091593" y="2404463"/>
            <a:ext cx="3984309" cy="2049073"/>
          </a:xfrm>
          <a:prstGeom prst="rect">
            <a:avLst/>
          </a:prstGeom>
        </p:spPr>
      </p:pic>
      <p:sp>
        <p:nvSpPr>
          <p:cNvPr id="13" name="矩形 12">
            <a:extLst>
              <a:ext uri="{FF2B5EF4-FFF2-40B4-BE49-F238E27FC236}">
                <a16:creationId xmlns:a16="http://schemas.microsoft.com/office/drawing/2014/main" id="{B455A381-D647-4284-99A9-8FF59D147276}"/>
              </a:ext>
            </a:extLst>
          </p:cNvPr>
          <p:cNvSpPr/>
          <p:nvPr/>
        </p:nvSpPr>
        <p:spPr>
          <a:xfrm>
            <a:off x="268549" y="4600080"/>
            <a:ext cx="8606902" cy="646331"/>
          </a:xfrm>
          <a:prstGeom prst="rect">
            <a:avLst/>
          </a:prstGeom>
        </p:spPr>
        <p:txBody>
          <a:bodyPr wrap="square">
            <a:spAutoFit/>
          </a:bodyPr>
          <a:lstStyle/>
          <a:p>
            <a:r>
              <a:rPr lang="en-US" altLang="zh-CN" dirty="0">
                <a:latin typeface="NimbusRomNo9L-Regu"/>
              </a:rPr>
              <a:t>Figure 2: Notched box plots for obfuscation detection F1 scores using all 160 architectures for each dataset.</a:t>
            </a:r>
            <a:endParaRPr lang="zh-CN" altLang="en-US" dirty="0"/>
          </a:p>
        </p:txBody>
      </p:sp>
    </p:spTree>
    <p:extLst>
      <p:ext uri="{BB962C8B-B14F-4D97-AF65-F5344CB8AC3E}">
        <p14:creationId xmlns:p14="http://schemas.microsoft.com/office/powerpoint/2010/main" val="389157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145584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Results</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7302" y="120953"/>
            <a:ext cx="404278"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pic>
        <p:nvPicPr>
          <p:cNvPr id="2" name="图片 1">
            <a:extLst>
              <a:ext uri="{FF2B5EF4-FFF2-40B4-BE49-F238E27FC236}">
                <a16:creationId xmlns:a16="http://schemas.microsoft.com/office/drawing/2014/main" id="{C204ADC4-A25E-4ECC-BE46-25D5ECE54062}"/>
              </a:ext>
            </a:extLst>
          </p:cNvPr>
          <p:cNvPicPr>
            <a:picLocks noChangeAspect="1"/>
          </p:cNvPicPr>
          <p:nvPr/>
        </p:nvPicPr>
        <p:blipFill>
          <a:blip r:embed="rId2"/>
          <a:stretch>
            <a:fillRect/>
          </a:stretch>
        </p:blipFill>
        <p:spPr>
          <a:xfrm>
            <a:off x="2678736" y="911236"/>
            <a:ext cx="3400265" cy="3900461"/>
          </a:xfrm>
          <a:prstGeom prst="rect">
            <a:avLst/>
          </a:prstGeom>
        </p:spPr>
      </p:pic>
      <p:sp>
        <p:nvSpPr>
          <p:cNvPr id="4" name="矩形 3">
            <a:extLst>
              <a:ext uri="{FF2B5EF4-FFF2-40B4-BE49-F238E27FC236}">
                <a16:creationId xmlns:a16="http://schemas.microsoft.com/office/drawing/2014/main" id="{322E891D-73FD-4873-875C-862F03B2DE14}"/>
              </a:ext>
            </a:extLst>
          </p:cNvPr>
          <p:cNvSpPr/>
          <p:nvPr/>
        </p:nvSpPr>
        <p:spPr>
          <a:xfrm>
            <a:off x="1020932" y="4947054"/>
            <a:ext cx="7102135" cy="369332"/>
          </a:xfrm>
          <a:prstGeom prst="rect">
            <a:avLst/>
          </a:prstGeom>
        </p:spPr>
        <p:txBody>
          <a:bodyPr wrap="square">
            <a:spAutoFit/>
          </a:bodyPr>
          <a:lstStyle/>
          <a:p>
            <a:r>
              <a:rPr lang="en-US" altLang="zh-CN" dirty="0">
                <a:latin typeface="NimbusRomNo9L-Regu"/>
              </a:rPr>
              <a:t>Table 2: Obfuscation detection results (P: precision, R: recall, F1: F1 score)</a:t>
            </a:r>
            <a:endParaRPr lang="zh-CN" altLang="en-US" dirty="0"/>
          </a:p>
        </p:txBody>
      </p:sp>
    </p:spTree>
    <p:extLst>
      <p:ext uri="{BB962C8B-B14F-4D97-AF65-F5344CB8AC3E}">
        <p14:creationId xmlns:p14="http://schemas.microsoft.com/office/powerpoint/2010/main" val="84418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145584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Results</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7302" y="120953"/>
            <a:ext cx="404278"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pic>
        <p:nvPicPr>
          <p:cNvPr id="5" name="图片 4">
            <a:extLst>
              <a:ext uri="{FF2B5EF4-FFF2-40B4-BE49-F238E27FC236}">
                <a16:creationId xmlns:a16="http://schemas.microsoft.com/office/drawing/2014/main" id="{5B696A06-8BCA-4792-BA30-B840A8B3A5D3}"/>
              </a:ext>
            </a:extLst>
          </p:cNvPr>
          <p:cNvPicPr>
            <a:picLocks noChangeAspect="1"/>
          </p:cNvPicPr>
          <p:nvPr/>
        </p:nvPicPr>
        <p:blipFill>
          <a:blip r:embed="rId2"/>
          <a:stretch>
            <a:fillRect/>
          </a:stretch>
        </p:blipFill>
        <p:spPr>
          <a:xfrm>
            <a:off x="1317899" y="1002644"/>
            <a:ext cx="6508201" cy="3014195"/>
          </a:xfrm>
          <a:prstGeom prst="rect">
            <a:avLst/>
          </a:prstGeom>
        </p:spPr>
      </p:pic>
      <p:sp>
        <p:nvSpPr>
          <p:cNvPr id="6" name="矩形 5">
            <a:extLst>
              <a:ext uri="{FF2B5EF4-FFF2-40B4-BE49-F238E27FC236}">
                <a16:creationId xmlns:a16="http://schemas.microsoft.com/office/drawing/2014/main" id="{C15AC5AD-3D9B-4ABF-A589-069DF0CC8649}"/>
              </a:ext>
            </a:extLst>
          </p:cNvPr>
          <p:cNvSpPr/>
          <p:nvPr/>
        </p:nvSpPr>
        <p:spPr>
          <a:xfrm>
            <a:off x="147303" y="4208742"/>
            <a:ext cx="8863532" cy="2126864"/>
          </a:xfrm>
          <a:prstGeom prst="rect">
            <a:avLst/>
          </a:prstGeom>
        </p:spPr>
        <p:txBody>
          <a:bodyPr wrap="square">
            <a:spAutoFit/>
          </a:bodyPr>
          <a:lstStyle/>
          <a:p>
            <a:pPr>
              <a:lnSpc>
                <a:spcPct val="150000"/>
              </a:lnSpc>
            </a:pPr>
            <a:r>
              <a:rPr lang="en-US" altLang="zh-CN" dirty="0">
                <a:solidFill>
                  <a:srgbClr val="333333"/>
                </a:solidFill>
                <a:latin typeface="OpenSans-Regular"/>
              </a:rPr>
              <a:t>Figure 3: Notched box plots of F1 scores for all dimensions across the two evaded datasets. For each dataset every notched boxplot in (a) is generated from 40 experiments (experiments correspond to architectures), (b) is generated from 80 experiments, (c) is generated from 120 experiments for binning and 40 for image whereas (d) is generated from 32 different experimental combinations.</a:t>
            </a:r>
            <a:endParaRPr lang="zh-CN" altLang="en-US" dirty="0"/>
          </a:p>
        </p:txBody>
      </p:sp>
    </p:spTree>
    <p:extLst>
      <p:ext uri="{BB962C8B-B14F-4D97-AF65-F5344CB8AC3E}">
        <p14:creationId xmlns:p14="http://schemas.microsoft.com/office/powerpoint/2010/main" val="232683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EABE2-E8D8-474D-83E2-0C7D35D87B45}"/>
              </a:ext>
            </a:extLst>
          </p:cNvPr>
          <p:cNvSpPr>
            <a:spLocks noGrp="1"/>
          </p:cNvSpPr>
          <p:nvPr>
            <p:ph type="title"/>
          </p:nvPr>
        </p:nvSpPr>
        <p:spPr>
          <a:xfrm>
            <a:off x="-15489" y="861256"/>
            <a:ext cx="2185572" cy="1250610"/>
          </a:xfrm>
        </p:spPr>
        <p:txBody>
          <a:bodyPr>
            <a:normAutofit fontScale="90000"/>
          </a:bodyPr>
          <a:lstStyle/>
          <a:p>
            <a:pPr algn="ctr"/>
            <a:br>
              <a:rPr lang="en-US" altLang="zh-CN" b="1" dirty="0">
                <a:solidFill>
                  <a:schemeClr val="tx1">
                    <a:lumMod val="85000"/>
                    <a:lumOff val="15000"/>
                  </a:schemeClr>
                </a:solidFill>
              </a:rPr>
            </a:br>
            <a:r>
              <a:rPr lang="en-US" altLang="zh-CN" b="1" dirty="0">
                <a:solidFill>
                  <a:schemeClr val="tx1">
                    <a:lumMod val="85000"/>
                    <a:lumOff val="15000"/>
                  </a:schemeClr>
                </a:solidFill>
              </a:rPr>
              <a:t>Content</a:t>
            </a:r>
            <a:br>
              <a:rPr lang="zh-CN" altLang="en-US" b="1" dirty="0">
                <a:solidFill>
                  <a:schemeClr val="tx1">
                    <a:lumMod val="85000"/>
                    <a:lumOff val="15000"/>
                  </a:schemeClr>
                </a:solidFill>
              </a:rPr>
            </a:br>
            <a:endParaRPr lang="zh-CN" altLang="en-US" dirty="0"/>
          </a:p>
        </p:txBody>
      </p:sp>
      <p:sp>
        <p:nvSpPr>
          <p:cNvPr id="5" name="文本框 4">
            <a:extLst>
              <a:ext uri="{FF2B5EF4-FFF2-40B4-BE49-F238E27FC236}">
                <a16:creationId xmlns:a16="http://schemas.microsoft.com/office/drawing/2014/main" id="{EA341341-5CB6-4E79-9748-816DA64E456D}"/>
              </a:ext>
            </a:extLst>
          </p:cNvPr>
          <p:cNvSpPr txBox="1"/>
          <p:nvPr/>
        </p:nvSpPr>
        <p:spPr>
          <a:xfrm>
            <a:off x="2515656" y="157866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1</a:t>
            </a:r>
            <a:endParaRPr lang="zh-CN" altLang="en-US" sz="2800" dirty="0">
              <a:solidFill>
                <a:schemeClr val="bg1"/>
              </a:solidFill>
              <a:latin typeface="Impact" panose="020B0806030902050204" pitchFamily="34" charset="0"/>
            </a:endParaRPr>
          </a:p>
        </p:txBody>
      </p:sp>
      <p:sp>
        <p:nvSpPr>
          <p:cNvPr id="6" name="文本框 5">
            <a:extLst>
              <a:ext uri="{FF2B5EF4-FFF2-40B4-BE49-F238E27FC236}">
                <a16:creationId xmlns:a16="http://schemas.microsoft.com/office/drawing/2014/main" id="{DF3CC83D-9042-4501-93AD-88C5598F06CC}"/>
              </a:ext>
            </a:extLst>
          </p:cNvPr>
          <p:cNvSpPr txBox="1"/>
          <p:nvPr/>
        </p:nvSpPr>
        <p:spPr>
          <a:xfrm>
            <a:off x="2503507" y="241464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2</a:t>
            </a:r>
            <a:endParaRPr lang="zh-CN" altLang="en-US" sz="2800" dirty="0">
              <a:solidFill>
                <a:schemeClr val="bg1"/>
              </a:solidFill>
              <a:latin typeface="Impact" panose="020B0806030902050204" pitchFamily="34" charset="0"/>
            </a:endParaRPr>
          </a:p>
        </p:txBody>
      </p:sp>
      <p:sp>
        <p:nvSpPr>
          <p:cNvPr id="7" name="文本框 6">
            <a:extLst>
              <a:ext uri="{FF2B5EF4-FFF2-40B4-BE49-F238E27FC236}">
                <a16:creationId xmlns:a16="http://schemas.microsoft.com/office/drawing/2014/main" id="{863A0A45-62E3-4DF6-81CB-DE1B6797FEE3}"/>
              </a:ext>
            </a:extLst>
          </p:cNvPr>
          <p:cNvSpPr txBox="1"/>
          <p:nvPr/>
        </p:nvSpPr>
        <p:spPr>
          <a:xfrm>
            <a:off x="2503506" y="325062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3</a:t>
            </a:r>
            <a:endParaRPr lang="zh-CN" altLang="en-US" sz="2800" dirty="0">
              <a:solidFill>
                <a:schemeClr val="bg1"/>
              </a:solidFill>
              <a:latin typeface="Impact" panose="020B0806030902050204" pitchFamily="34" charset="0"/>
            </a:endParaRPr>
          </a:p>
        </p:txBody>
      </p:sp>
      <p:sp>
        <p:nvSpPr>
          <p:cNvPr id="8" name="文本框 7">
            <a:extLst>
              <a:ext uri="{FF2B5EF4-FFF2-40B4-BE49-F238E27FC236}">
                <a16:creationId xmlns:a16="http://schemas.microsoft.com/office/drawing/2014/main" id="{DF35CCA3-E7FA-4564-800B-4D6778B8190D}"/>
              </a:ext>
            </a:extLst>
          </p:cNvPr>
          <p:cNvSpPr txBox="1"/>
          <p:nvPr/>
        </p:nvSpPr>
        <p:spPr>
          <a:xfrm>
            <a:off x="2515656" y="408660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4</a:t>
            </a:r>
            <a:endParaRPr lang="zh-CN" altLang="en-US" sz="2800" dirty="0">
              <a:solidFill>
                <a:schemeClr val="bg1"/>
              </a:solidFill>
              <a:latin typeface="Impact" panose="020B0806030902050204" pitchFamily="34" charset="0"/>
            </a:endParaRPr>
          </a:p>
        </p:txBody>
      </p:sp>
      <p:sp>
        <p:nvSpPr>
          <p:cNvPr id="9" name="文本框 8">
            <a:extLst>
              <a:ext uri="{FF2B5EF4-FFF2-40B4-BE49-F238E27FC236}">
                <a16:creationId xmlns:a16="http://schemas.microsoft.com/office/drawing/2014/main" id="{1D14DAC4-A71B-494E-BA02-D1A442051A2E}"/>
              </a:ext>
            </a:extLst>
          </p:cNvPr>
          <p:cNvSpPr txBox="1"/>
          <p:nvPr/>
        </p:nvSpPr>
        <p:spPr>
          <a:xfrm>
            <a:off x="2503505" y="492258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5</a:t>
            </a:r>
            <a:endParaRPr lang="zh-CN" altLang="en-US" sz="2800" dirty="0">
              <a:solidFill>
                <a:schemeClr val="bg1"/>
              </a:solidFill>
              <a:latin typeface="Impact" panose="020B0806030902050204" pitchFamily="34" charset="0"/>
            </a:endParaRPr>
          </a:p>
        </p:txBody>
      </p:sp>
      <p:sp>
        <p:nvSpPr>
          <p:cNvPr id="10" name="文本框 9">
            <a:extLst>
              <a:ext uri="{FF2B5EF4-FFF2-40B4-BE49-F238E27FC236}">
                <a16:creationId xmlns:a16="http://schemas.microsoft.com/office/drawing/2014/main" id="{B0A98D51-A2DA-4BB8-973A-B9D99ED63540}"/>
              </a:ext>
            </a:extLst>
          </p:cNvPr>
          <p:cNvSpPr txBox="1"/>
          <p:nvPr/>
        </p:nvSpPr>
        <p:spPr>
          <a:xfrm>
            <a:off x="2503504" y="5758569"/>
            <a:ext cx="626099" cy="533197"/>
          </a:xfrm>
          <a:prstGeom prst="rect">
            <a:avLst/>
          </a:prstGeom>
          <a:solidFill>
            <a:srgbClr val="A40000"/>
          </a:solidFill>
        </p:spPr>
        <p:txBody>
          <a:bodyPr wrap="square" rtlCol="0">
            <a:spAutoFit/>
          </a:bodyPr>
          <a:lstStyle/>
          <a:p>
            <a:pPr algn="ctr"/>
            <a:r>
              <a:rPr lang="en-US" altLang="zh-CN" sz="2800" dirty="0">
                <a:solidFill>
                  <a:schemeClr val="bg1"/>
                </a:solidFill>
                <a:latin typeface="Impact" panose="020B0806030902050204" pitchFamily="34" charset="0"/>
              </a:rPr>
              <a:t>6</a:t>
            </a:r>
            <a:endParaRPr lang="zh-CN" altLang="en-US" sz="2800" dirty="0">
              <a:solidFill>
                <a:schemeClr val="bg1"/>
              </a:solidFill>
              <a:latin typeface="Impact" panose="020B0806030902050204" pitchFamily="34" charset="0"/>
            </a:endParaRPr>
          </a:p>
        </p:txBody>
      </p:sp>
      <p:sp>
        <p:nvSpPr>
          <p:cNvPr id="11" name="矩形 10">
            <a:extLst>
              <a:ext uri="{FF2B5EF4-FFF2-40B4-BE49-F238E27FC236}">
                <a16:creationId xmlns:a16="http://schemas.microsoft.com/office/drawing/2014/main" id="{3DBC39E2-402B-405A-9125-48CD58A97F17}"/>
              </a:ext>
            </a:extLst>
          </p:cNvPr>
          <p:cNvSpPr/>
          <p:nvPr/>
        </p:nvSpPr>
        <p:spPr>
          <a:xfrm>
            <a:off x="3487328" y="1537277"/>
            <a:ext cx="2514919" cy="646331"/>
          </a:xfrm>
          <a:prstGeom prst="rect">
            <a:avLst/>
          </a:prstGeom>
        </p:spPr>
        <p:txBody>
          <a:bodyPr wrap="none">
            <a:spAutoFit/>
          </a:bodyPr>
          <a:lstStyle/>
          <a:p>
            <a:r>
              <a:rPr lang="en-US" altLang="zh-CN" sz="3600" dirty="0"/>
              <a:t>Introduction</a:t>
            </a:r>
            <a:endParaRPr lang="zh-CN" altLang="en-US" sz="3600" dirty="0"/>
          </a:p>
        </p:txBody>
      </p:sp>
      <p:sp>
        <p:nvSpPr>
          <p:cNvPr id="12" name="矩形 11">
            <a:extLst>
              <a:ext uri="{FF2B5EF4-FFF2-40B4-BE49-F238E27FC236}">
                <a16:creationId xmlns:a16="http://schemas.microsoft.com/office/drawing/2014/main" id="{CB481BC1-1600-45F4-8E91-8AC5A8F61998}"/>
              </a:ext>
            </a:extLst>
          </p:cNvPr>
          <p:cNvSpPr/>
          <p:nvPr/>
        </p:nvSpPr>
        <p:spPr>
          <a:xfrm>
            <a:off x="3487328" y="2358081"/>
            <a:ext cx="3110413" cy="646331"/>
          </a:xfrm>
          <a:prstGeom prst="rect">
            <a:avLst/>
          </a:prstGeom>
        </p:spPr>
        <p:txBody>
          <a:bodyPr wrap="square">
            <a:spAutoFit/>
          </a:bodyPr>
          <a:lstStyle/>
          <a:p>
            <a:r>
              <a:rPr lang="en-US" altLang="zh-CN" sz="3600" dirty="0">
                <a:solidFill>
                  <a:srgbClr val="333333"/>
                </a:solidFill>
              </a:rPr>
              <a:t>Related</a:t>
            </a:r>
            <a:r>
              <a:rPr lang="en-US" altLang="zh-CN" b="1" dirty="0">
                <a:solidFill>
                  <a:srgbClr val="333333"/>
                </a:solidFill>
                <a:latin typeface="OpenSans-Bold"/>
              </a:rPr>
              <a:t> </a:t>
            </a:r>
            <a:r>
              <a:rPr lang="en-US" altLang="zh-CN" sz="3600" dirty="0">
                <a:solidFill>
                  <a:srgbClr val="333333"/>
                </a:solidFill>
              </a:rPr>
              <a:t>Work</a:t>
            </a:r>
            <a:endParaRPr lang="zh-CN" altLang="en-US" sz="3600" dirty="0"/>
          </a:p>
        </p:txBody>
      </p:sp>
      <p:sp>
        <p:nvSpPr>
          <p:cNvPr id="13" name="矩形 12">
            <a:extLst>
              <a:ext uri="{FF2B5EF4-FFF2-40B4-BE49-F238E27FC236}">
                <a16:creationId xmlns:a16="http://schemas.microsoft.com/office/drawing/2014/main" id="{1B952D72-94BD-4CEB-B56D-32DF98EADBCA}"/>
              </a:ext>
            </a:extLst>
          </p:cNvPr>
          <p:cNvSpPr/>
          <p:nvPr/>
        </p:nvSpPr>
        <p:spPr>
          <a:xfrm>
            <a:off x="3487328" y="3190182"/>
            <a:ext cx="3956468" cy="646331"/>
          </a:xfrm>
          <a:prstGeom prst="rect">
            <a:avLst/>
          </a:prstGeom>
        </p:spPr>
        <p:txBody>
          <a:bodyPr wrap="none">
            <a:spAutoFit/>
          </a:bodyPr>
          <a:lstStyle/>
          <a:p>
            <a:r>
              <a:rPr lang="en-US" altLang="zh-CN" sz="3600" dirty="0">
                <a:solidFill>
                  <a:srgbClr val="333333"/>
                </a:solidFill>
              </a:rPr>
              <a:t>Proposed Approach</a:t>
            </a:r>
            <a:endParaRPr lang="zh-CN" altLang="en-US" sz="3600" dirty="0"/>
          </a:p>
        </p:txBody>
      </p:sp>
      <p:sp>
        <p:nvSpPr>
          <p:cNvPr id="14" name="矩形 13">
            <a:extLst>
              <a:ext uri="{FF2B5EF4-FFF2-40B4-BE49-F238E27FC236}">
                <a16:creationId xmlns:a16="http://schemas.microsoft.com/office/drawing/2014/main" id="{EC9FCD7D-6B6A-404A-8388-410D3CC8AFC4}"/>
              </a:ext>
            </a:extLst>
          </p:cNvPr>
          <p:cNvSpPr/>
          <p:nvPr/>
        </p:nvSpPr>
        <p:spPr>
          <a:xfrm>
            <a:off x="3487328" y="4030041"/>
            <a:ext cx="3839897" cy="646331"/>
          </a:xfrm>
          <a:prstGeom prst="rect">
            <a:avLst/>
          </a:prstGeom>
        </p:spPr>
        <p:txBody>
          <a:bodyPr wrap="none">
            <a:spAutoFit/>
          </a:bodyPr>
          <a:lstStyle/>
          <a:p>
            <a:r>
              <a:rPr lang="en-US" altLang="zh-CN" sz="3600" dirty="0">
                <a:solidFill>
                  <a:srgbClr val="333333"/>
                </a:solidFill>
              </a:rPr>
              <a:t>Experimental Setup</a:t>
            </a:r>
            <a:endParaRPr lang="zh-CN" altLang="en-US" sz="3600" dirty="0"/>
          </a:p>
        </p:txBody>
      </p:sp>
      <p:sp>
        <p:nvSpPr>
          <p:cNvPr id="15" name="矩形 14">
            <a:extLst>
              <a:ext uri="{FF2B5EF4-FFF2-40B4-BE49-F238E27FC236}">
                <a16:creationId xmlns:a16="http://schemas.microsoft.com/office/drawing/2014/main" id="{E0A8D3EB-E112-4EED-AB84-BC379AA68757}"/>
              </a:ext>
            </a:extLst>
          </p:cNvPr>
          <p:cNvSpPr/>
          <p:nvPr/>
        </p:nvSpPr>
        <p:spPr>
          <a:xfrm>
            <a:off x="3487328" y="4869900"/>
            <a:ext cx="1519840" cy="646331"/>
          </a:xfrm>
          <a:prstGeom prst="rect">
            <a:avLst/>
          </a:prstGeom>
        </p:spPr>
        <p:txBody>
          <a:bodyPr wrap="none">
            <a:spAutoFit/>
          </a:bodyPr>
          <a:lstStyle/>
          <a:p>
            <a:r>
              <a:rPr lang="en-US" altLang="zh-CN" sz="3600" dirty="0">
                <a:solidFill>
                  <a:srgbClr val="333333"/>
                </a:solidFill>
              </a:rPr>
              <a:t>Results</a:t>
            </a:r>
            <a:endParaRPr lang="zh-CN" altLang="en-US" sz="3600" dirty="0"/>
          </a:p>
        </p:txBody>
      </p:sp>
      <p:sp>
        <p:nvSpPr>
          <p:cNvPr id="16" name="矩形 15">
            <a:extLst>
              <a:ext uri="{FF2B5EF4-FFF2-40B4-BE49-F238E27FC236}">
                <a16:creationId xmlns:a16="http://schemas.microsoft.com/office/drawing/2014/main" id="{BBCC8BC7-3EA5-4416-841A-DEBAFBC163BE}"/>
              </a:ext>
            </a:extLst>
          </p:cNvPr>
          <p:cNvSpPr/>
          <p:nvPr/>
        </p:nvSpPr>
        <p:spPr>
          <a:xfrm>
            <a:off x="3491050" y="5702001"/>
            <a:ext cx="2276585" cy="646331"/>
          </a:xfrm>
          <a:prstGeom prst="rect">
            <a:avLst/>
          </a:prstGeom>
        </p:spPr>
        <p:txBody>
          <a:bodyPr wrap="none">
            <a:spAutoFit/>
          </a:bodyPr>
          <a:lstStyle/>
          <a:p>
            <a:r>
              <a:rPr lang="en-US" altLang="zh-CN" sz="3600" dirty="0">
                <a:solidFill>
                  <a:srgbClr val="333333"/>
                </a:solidFill>
              </a:rPr>
              <a:t>Conclusion</a:t>
            </a:r>
            <a:endParaRPr lang="zh-CN" altLang="en-US" sz="3600" dirty="0"/>
          </a:p>
        </p:txBody>
      </p:sp>
    </p:spTree>
    <p:extLst>
      <p:ext uri="{BB962C8B-B14F-4D97-AF65-F5344CB8AC3E}">
        <p14:creationId xmlns:p14="http://schemas.microsoft.com/office/powerpoint/2010/main" val="390505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145584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Results</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7302" y="120953"/>
            <a:ext cx="404278"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2" name="矩形 1">
            <a:extLst>
              <a:ext uri="{FF2B5EF4-FFF2-40B4-BE49-F238E27FC236}">
                <a16:creationId xmlns:a16="http://schemas.microsoft.com/office/drawing/2014/main" id="{24694A17-248C-4F8E-BF2C-BAC1A9399739}"/>
              </a:ext>
            </a:extLst>
          </p:cNvPr>
          <p:cNvSpPr/>
          <p:nvPr/>
        </p:nvSpPr>
        <p:spPr>
          <a:xfrm>
            <a:off x="147302" y="918384"/>
            <a:ext cx="4773614" cy="369332"/>
          </a:xfrm>
          <a:prstGeom prst="rect">
            <a:avLst/>
          </a:prstGeom>
        </p:spPr>
        <p:txBody>
          <a:bodyPr wrap="none">
            <a:spAutoFit/>
          </a:bodyPr>
          <a:lstStyle/>
          <a:p>
            <a:r>
              <a:rPr lang="en-US" altLang="zh-CN" b="1" dirty="0">
                <a:solidFill>
                  <a:srgbClr val="777777"/>
                </a:solidFill>
                <a:latin typeface="Myriad Pro" panose="020B0503030403020204" pitchFamily="34" charset="0"/>
              </a:rPr>
              <a:t>Dimension 1: Language model &amp; output type</a:t>
            </a:r>
            <a:endParaRPr lang="zh-CN" altLang="en-US" dirty="0">
              <a:latin typeface="Myriad Pro" panose="020B0503030403020204" pitchFamily="34" charset="0"/>
            </a:endParaRPr>
          </a:p>
        </p:txBody>
      </p:sp>
      <p:sp>
        <p:nvSpPr>
          <p:cNvPr id="4" name="矩形 3">
            <a:extLst>
              <a:ext uri="{FF2B5EF4-FFF2-40B4-BE49-F238E27FC236}">
                <a16:creationId xmlns:a16="http://schemas.microsoft.com/office/drawing/2014/main" id="{8F61A7D8-7FF2-4882-93C4-559A87A04A92}"/>
              </a:ext>
            </a:extLst>
          </p:cNvPr>
          <p:cNvSpPr/>
          <p:nvPr/>
        </p:nvSpPr>
        <p:spPr>
          <a:xfrm>
            <a:off x="349121" y="1535375"/>
            <a:ext cx="8445758" cy="923330"/>
          </a:xfrm>
          <a:prstGeom prst="rect">
            <a:avLst/>
          </a:prstGeom>
        </p:spPr>
        <p:txBody>
          <a:bodyPr wrap="square">
            <a:spAutoFit/>
          </a:bodyPr>
          <a:lstStyle/>
          <a:p>
            <a:r>
              <a:rPr lang="en-US" altLang="zh-CN" dirty="0">
                <a:solidFill>
                  <a:srgbClr val="333333"/>
                </a:solidFill>
                <a:latin typeface="OpenSans-Regular"/>
              </a:rPr>
              <a:t>BERT shows greater consistency in F1 score (box size) than GPT-2 in both datasets, </a:t>
            </a:r>
            <a:r>
              <a:rPr lang="en-US" altLang="zh-CN" dirty="0"/>
              <a:t>the bidirectional nature of BERT helps in capturing context and consequently smoothness better than GPT-2 which is </a:t>
            </a:r>
            <a:r>
              <a:rPr lang="en-US" altLang="zh-CN" dirty="0" err="1"/>
              <a:t>uni</a:t>
            </a:r>
            <a:r>
              <a:rPr lang="en-US" altLang="zh-CN" dirty="0"/>
              <a:t>-directional</a:t>
            </a:r>
            <a:endParaRPr lang="zh-CN" altLang="en-US" dirty="0"/>
          </a:p>
        </p:txBody>
      </p:sp>
      <p:sp>
        <p:nvSpPr>
          <p:cNvPr id="7" name="矩形 6">
            <a:extLst>
              <a:ext uri="{FF2B5EF4-FFF2-40B4-BE49-F238E27FC236}">
                <a16:creationId xmlns:a16="http://schemas.microsoft.com/office/drawing/2014/main" id="{CB729E83-5B08-40C8-B6DE-B1DAA1137E52}"/>
              </a:ext>
            </a:extLst>
          </p:cNvPr>
          <p:cNvSpPr/>
          <p:nvPr/>
        </p:nvSpPr>
        <p:spPr>
          <a:xfrm>
            <a:off x="349441" y="3407287"/>
            <a:ext cx="7629012" cy="646331"/>
          </a:xfrm>
          <a:prstGeom prst="rect">
            <a:avLst/>
          </a:prstGeom>
        </p:spPr>
        <p:txBody>
          <a:bodyPr wrap="square">
            <a:spAutoFit/>
          </a:bodyPr>
          <a:lstStyle/>
          <a:p>
            <a:r>
              <a:rPr lang="en-US" altLang="zh-CN" dirty="0">
                <a:solidFill>
                  <a:srgbClr val="333333"/>
                </a:solidFill>
                <a:latin typeface="OpenSans-Regular"/>
              </a:rPr>
              <a:t>image based features exhibit strikingly greater stability in F1 scores than binning based features</a:t>
            </a:r>
            <a:endParaRPr lang="zh-CN" altLang="en-US" dirty="0"/>
          </a:p>
        </p:txBody>
      </p:sp>
      <p:sp>
        <p:nvSpPr>
          <p:cNvPr id="9" name="矩形 8">
            <a:extLst>
              <a:ext uri="{FF2B5EF4-FFF2-40B4-BE49-F238E27FC236}">
                <a16:creationId xmlns:a16="http://schemas.microsoft.com/office/drawing/2014/main" id="{496B502E-D0A6-4359-8032-B0ABA4BF2E83}"/>
              </a:ext>
            </a:extLst>
          </p:cNvPr>
          <p:cNvSpPr/>
          <p:nvPr/>
        </p:nvSpPr>
        <p:spPr>
          <a:xfrm>
            <a:off x="147302" y="2706365"/>
            <a:ext cx="2872325" cy="369332"/>
          </a:xfrm>
          <a:prstGeom prst="rect">
            <a:avLst/>
          </a:prstGeom>
        </p:spPr>
        <p:txBody>
          <a:bodyPr wrap="none">
            <a:spAutoFit/>
          </a:bodyPr>
          <a:lstStyle/>
          <a:p>
            <a:r>
              <a:rPr lang="en-US" altLang="zh-CN" b="1" dirty="0">
                <a:solidFill>
                  <a:srgbClr val="777777"/>
                </a:solidFill>
                <a:latin typeface="Myriad Pro" panose="020B0503030403020204" pitchFamily="34" charset="0"/>
              </a:rPr>
              <a:t>Dimension 2: Feature type</a:t>
            </a:r>
            <a:endParaRPr lang="zh-CN" altLang="en-US" dirty="0">
              <a:latin typeface="Myriad Pro" panose="020B0503030403020204" pitchFamily="34" charset="0"/>
            </a:endParaRPr>
          </a:p>
        </p:txBody>
      </p:sp>
      <p:sp>
        <p:nvSpPr>
          <p:cNvPr id="10" name="矩形 9">
            <a:extLst>
              <a:ext uri="{FF2B5EF4-FFF2-40B4-BE49-F238E27FC236}">
                <a16:creationId xmlns:a16="http://schemas.microsoft.com/office/drawing/2014/main" id="{4746F015-6E09-40BE-BDC9-5B7028D386C3}"/>
              </a:ext>
            </a:extLst>
          </p:cNvPr>
          <p:cNvSpPr/>
          <p:nvPr/>
        </p:nvSpPr>
        <p:spPr>
          <a:xfrm>
            <a:off x="147302" y="4385208"/>
            <a:ext cx="2351926" cy="369332"/>
          </a:xfrm>
          <a:prstGeom prst="rect">
            <a:avLst/>
          </a:prstGeom>
        </p:spPr>
        <p:txBody>
          <a:bodyPr wrap="none">
            <a:spAutoFit/>
          </a:bodyPr>
          <a:lstStyle/>
          <a:p>
            <a:r>
              <a:rPr lang="en-US" altLang="zh-CN" b="1" dirty="0">
                <a:solidFill>
                  <a:srgbClr val="777777"/>
                </a:solidFill>
                <a:latin typeface="OpenSans-Bold"/>
              </a:rPr>
              <a:t>Dimension 3: Classifier</a:t>
            </a:r>
            <a:endParaRPr lang="zh-CN" altLang="en-US" dirty="0"/>
          </a:p>
        </p:txBody>
      </p:sp>
      <p:sp>
        <p:nvSpPr>
          <p:cNvPr id="11" name="矩形 10">
            <a:extLst>
              <a:ext uri="{FF2B5EF4-FFF2-40B4-BE49-F238E27FC236}">
                <a16:creationId xmlns:a16="http://schemas.microsoft.com/office/drawing/2014/main" id="{341AD942-BE3F-4D3A-BA2F-A66296F10DFD}"/>
              </a:ext>
            </a:extLst>
          </p:cNvPr>
          <p:cNvSpPr/>
          <p:nvPr/>
        </p:nvSpPr>
        <p:spPr>
          <a:xfrm>
            <a:off x="349121" y="5095410"/>
            <a:ext cx="8445757" cy="646331"/>
          </a:xfrm>
          <a:prstGeom prst="rect">
            <a:avLst/>
          </a:prstGeom>
        </p:spPr>
        <p:txBody>
          <a:bodyPr wrap="square">
            <a:spAutoFit/>
          </a:bodyPr>
          <a:lstStyle/>
          <a:p>
            <a:r>
              <a:rPr lang="en-US" altLang="zh-CN" dirty="0">
                <a:solidFill>
                  <a:srgbClr val="333333"/>
                </a:solidFill>
                <a:latin typeface="OpenSans-Regular"/>
              </a:rPr>
              <a:t>KNN and ANN achieve relatively high and stable performance is in their nature of being able to adapt to diverse and complex feature spaces</a:t>
            </a:r>
            <a:endParaRPr lang="zh-CN" altLang="en-US" dirty="0"/>
          </a:p>
        </p:txBody>
      </p:sp>
    </p:spTree>
    <p:extLst>
      <p:ext uri="{BB962C8B-B14F-4D97-AF65-F5344CB8AC3E}">
        <p14:creationId xmlns:p14="http://schemas.microsoft.com/office/powerpoint/2010/main" val="319591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145584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Results</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7302" y="120953"/>
            <a:ext cx="404278"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pic>
        <p:nvPicPr>
          <p:cNvPr id="5" name="图片 4">
            <a:extLst>
              <a:ext uri="{FF2B5EF4-FFF2-40B4-BE49-F238E27FC236}">
                <a16:creationId xmlns:a16="http://schemas.microsoft.com/office/drawing/2014/main" id="{2985B307-4E94-4259-911A-7CE5A12EA1E9}"/>
              </a:ext>
            </a:extLst>
          </p:cNvPr>
          <p:cNvPicPr>
            <a:picLocks noChangeAspect="1"/>
          </p:cNvPicPr>
          <p:nvPr/>
        </p:nvPicPr>
        <p:blipFill>
          <a:blip r:embed="rId2"/>
          <a:stretch>
            <a:fillRect/>
          </a:stretch>
        </p:blipFill>
        <p:spPr>
          <a:xfrm>
            <a:off x="2156290" y="1020989"/>
            <a:ext cx="4324410" cy="3097555"/>
          </a:xfrm>
          <a:prstGeom prst="rect">
            <a:avLst/>
          </a:prstGeom>
        </p:spPr>
      </p:pic>
      <p:sp>
        <p:nvSpPr>
          <p:cNvPr id="6" name="矩形 5">
            <a:extLst>
              <a:ext uri="{FF2B5EF4-FFF2-40B4-BE49-F238E27FC236}">
                <a16:creationId xmlns:a16="http://schemas.microsoft.com/office/drawing/2014/main" id="{68D238E9-B6ED-4B97-92A1-E1AE1D943622}"/>
              </a:ext>
            </a:extLst>
          </p:cNvPr>
          <p:cNvSpPr/>
          <p:nvPr/>
        </p:nvSpPr>
        <p:spPr>
          <a:xfrm>
            <a:off x="495078" y="4483625"/>
            <a:ext cx="8269550" cy="923330"/>
          </a:xfrm>
          <a:prstGeom prst="rect">
            <a:avLst/>
          </a:prstGeom>
        </p:spPr>
        <p:txBody>
          <a:bodyPr wrap="square">
            <a:spAutoFit/>
          </a:bodyPr>
          <a:lstStyle/>
          <a:p>
            <a:r>
              <a:rPr lang="en-US" altLang="zh-CN" dirty="0">
                <a:solidFill>
                  <a:srgbClr val="333333"/>
                </a:solidFill>
                <a:latin typeface="OpenSans-Regular"/>
              </a:rPr>
              <a:t>Figure 4: Comparison between different obfuscators and original documents on the basis of average sorted probabilities extracted by BERT BASE for EBG obfuscated dataset.</a:t>
            </a:r>
            <a:endParaRPr lang="zh-CN" altLang="en-US" dirty="0"/>
          </a:p>
        </p:txBody>
      </p:sp>
    </p:spTree>
    <p:extLst>
      <p:ext uri="{BB962C8B-B14F-4D97-AF65-F5344CB8AC3E}">
        <p14:creationId xmlns:p14="http://schemas.microsoft.com/office/powerpoint/2010/main" val="1336065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AE6A83-D0EC-45D1-AD44-ABA51710433F}"/>
              </a:ext>
            </a:extLst>
          </p:cNvPr>
          <p:cNvSpPr/>
          <p:nvPr/>
        </p:nvSpPr>
        <p:spPr>
          <a:xfrm>
            <a:off x="495078" y="120953"/>
            <a:ext cx="2098651" cy="584775"/>
          </a:xfrm>
          <a:prstGeom prst="rect">
            <a:avLst/>
          </a:prstGeom>
        </p:spPr>
        <p:txBody>
          <a:bodyPr wrap="none">
            <a:spAutoFit/>
          </a:bodyPr>
          <a:lstStyle/>
          <a:p>
            <a:r>
              <a:rPr lang="en-US" altLang="zh-CN" sz="3200" dirty="0">
                <a:solidFill>
                  <a:schemeClr val="bg1"/>
                </a:solidFill>
                <a:latin typeface="Impact" panose="020B0806030902050204" pitchFamily="34" charset="0"/>
              </a:rPr>
              <a:t>Conclusion</a:t>
            </a:r>
            <a:endParaRPr lang="zh-CN" altLang="en-US" sz="3200" dirty="0">
              <a:solidFill>
                <a:schemeClr val="bg1"/>
              </a:solidFill>
              <a:latin typeface="Impact" panose="020B0806030902050204" pitchFamily="34" charset="0"/>
            </a:endParaRPr>
          </a:p>
        </p:txBody>
      </p:sp>
      <p:sp>
        <p:nvSpPr>
          <p:cNvPr id="8" name="矩形 7">
            <a:extLst>
              <a:ext uri="{FF2B5EF4-FFF2-40B4-BE49-F238E27FC236}">
                <a16:creationId xmlns:a16="http://schemas.microsoft.com/office/drawing/2014/main" id="{CB5344D7-D68A-44FA-A8DB-629C01C7A956}"/>
              </a:ext>
            </a:extLst>
          </p:cNvPr>
          <p:cNvSpPr/>
          <p:nvPr/>
        </p:nvSpPr>
        <p:spPr>
          <a:xfrm>
            <a:off x="145699" y="120953"/>
            <a:ext cx="407484"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6</a:t>
            </a:r>
            <a:endParaRPr lang="zh-CN" altLang="en-US" sz="3200" dirty="0">
              <a:solidFill>
                <a:schemeClr val="bg1"/>
              </a:solidFill>
              <a:latin typeface="Impact" panose="020B0806030902050204" pitchFamily="34" charset="0"/>
            </a:endParaRPr>
          </a:p>
        </p:txBody>
      </p:sp>
      <p:sp>
        <p:nvSpPr>
          <p:cNvPr id="2" name="矩形 1">
            <a:extLst>
              <a:ext uri="{FF2B5EF4-FFF2-40B4-BE49-F238E27FC236}">
                <a16:creationId xmlns:a16="http://schemas.microsoft.com/office/drawing/2014/main" id="{0549002D-3A43-4CF0-8292-2021E3306B5D}"/>
              </a:ext>
            </a:extLst>
          </p:cNvPr>
          <p:cNvSpPr/>
          <p:nvPr/>
        </p:nvSpPr>
        <p:spPr>
          <a:xfrm>
            <a:off x="711324" y="1410809"/>
            <a:ext cx="7674746" cy="369332"/>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the state-of-the-art authorship obfuscation methods are not stealthy</a:t>
            </a:r>
            <a:endParaRPr lang="zh-CN" altLang="en-US" dirty="0"/>
          </a:p>
        </p:txBody>
      </p:sp>
      <p:sp>
        <p:nvSpPr>
          <p:cNvPr id="4" name="矩形 3">
            <a:extLst>
              <a:ext uri="{FF2B5EF4-FFF2-40B4-BE49-F238E27FC236}">
                <a16:creationId xmlns:a16="http://schemas.microsoft.com/office/drawing/2014/main" id="{559A1AB6-7A65-4E5E-BFA8-4100FFB0C3CF}"/>
              </a:ext>
            </a:extLst>
          </p:cNvPr>
          <p:cNvSpPr/>
          <p:nvPr/>
        </p:nvSpPr>
        <p:spPr>
          <a:xfrm>
            <a:off x="711324" y="2586468"/>
            <a:ext cx="7912224"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the degradation in text smoothness caused by authorship obfuscators allow a detector to distinguish between obfuscated documents and original documents</a:t>
            </a:r>
            <a:endParaRPr lang="zh-CN" altLang="en-US" dirty="0"/>
          </a:p>
        </p:txBody>
      </p:sp>
      <p:sp>
        <p:nvSpPr>
          <p:cNvPr id="7" name="矩形 6">
            <a:extLst>
              <a:ext uri="{FF2B5EF4-FFF2-40B4-BE49-F238E27FC236}">
                <a16:creationId xmlns:a16="http://schemas.microsoft.com/office/drawing/2014/main" id="{E3F577E4-E555-46C5-9D6E-D438CDA0D179}"/>
              </a:ext>
            </a:extLst>
          </p:cNvPr>
          <p:cNvSpPr/>
          <p:nvPr/>
        </p:nvSpPr>
        <p:spPr>
          <a:xfrm>
            <a:off x="711324" y="3815613"/>
            <a:ext cx="7770182"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point to future research opportunities to build stealthy authorship obfuscation methods</a:t>
            </a:r>
            <a:endParaRPr lang="zh-CN" altLang="en-US" dirty="0"/>
          </a:p>
        </p:txBody>
      </p:sp>
      <p:sp>
        <p:nvSpPr>
          <p:cNvPr id="9" name="矩形 8">
            <a:extLst>
              <a:ext uri="{FF2B5EF4-FFF2-40B4-BE49-F238E27FC236}">
                <a16:creationId xmlns:a16="http://schemas.microsoft.com/office/drawing/2014/main" id="{15BFE104-F563-4CED-A043-B94B1B339DC9}"/>
              </a:ext>
            </a:extLst>
          </p:cNvPr>
          <p:cNvSpPr/>
          <p:nvPr/>
        </p:nvSpPr>
        <p:spPr>
          <a:xfrm>
            <a:off x="711324" y="5044758"/>
            <a:ext cx="7912223"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Obfuscation methods should strive to preserve text smoothness in addition to semantics</a:t>
            </a:r>
            <a:endParaRPr lang="zh-CN" altLang="en-US" dirty="0"/>
          </a:p>
        </p:txBody>
      </p:sp>
    </p:spTree>
    <p:extLst>
      <p:ext uri="{BB962C8B-B14F-4D97-AF65-F5344CB8AC3E}">
        <p14:creationId xmlns:p14="http://schemas.microsoft.com/office/powerpoint/2010/main" val="120098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E114CF6-E2E2-4A62-BF24-475485E01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Tree>
    <p:extLst>
      <p:ext uri="{BB962C8B-B14F-4D97-AF65-F5344CB8AC3E}">
        <p14:creationId xmlns:p14="http://schemas.microsoft.com/office/powerpoint/2010/main" val="38362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C91308-BDAD-4EF1-A971-DC8FF1641ED2}"/>
              </a:ext>
            </a:extLst>
          </p:cNvPr>
          <p:cNvSpPr/>
          <p:nvPr/>
        </p:nvSpPr>
        <p:spPr>
          <a:xfrm>
            <a:off x="264126" y="99874"/>
            <a:ext cx="341761"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sp>
        <p:nvSpPr>
          <p:cNvPr id="3" name="文本框 2">
            <a:extLst>
              <a:ext uri="{FF2B5EF4-FFF2-40B4-BE49-F238E27FC236}">
                <a16:creationId xmlns:a16="http://schemas.microsoft.com/office/drawing/2014/main" id="{6C90CDC7-FB83-436D-84F0-2950E366FF57}"/>
              </a:ext>
            </a:extLst>
          </p:cNvPr>
          <p:cNvSpPr txBox="1"/>
          <p:nvPr/>
        </p:nvSpPr>
        <p:spPr>
          <a:xfrm>
            <a:off x="692457" y="99874"/>
            <a:ext cx="2867487" cy="58477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Introduction</a:t>
            </a:r>
            <a:endParaRPr lang="zh-CN" altLang="en-US" sz="3200" dirty="0">
              <a:solidFill>
                <a:schemeClr val="bg1"/>
              </a:solidFill>
              <a:latin typeface="Impact" panose="020B0806030902050204" pitchFamily="34" charset="0"/>
            </a:endParaRPr>
          </a:p>
        </p:txBody>
      </p:sp>
      <p:sp>
        <p:nvSpPr>
          <p:cNvPr id="5" name="矩形 4">
            <a:extLst>
              <a:ext uri="{FF2B5EF4-FFF2-40B4-BE49-F238E27FC236}">
                <a16:creationId xmlns:a16="http://schemas.microsoft.com/office/drawing/2014/main" id="{7305896D-E85F-4F81-9BC7-A6DA2BC6F2E8}"/>
              </a:ext>
            </a:extLst>
          </p:cNvPr>
          <p:cNvSpPr/>
          <p:nvPr/>
        </p:nvSpPr>
        <p:spPr>
          <a:xfrm>
            <a:off x="264126" y="1069305"/>
            <a:ext cx="3190553" cy="461665"/>
          </a:xfrm>
          <a:prstGeom prst="rect">
            <a:avLst/>
          </a:prstGeom>
        </p:spPr>
        <p:txBody>
          <a:bodyPr wrap="none">
            <a:spAutoFit/>
          </a:bodyPr>
          <a:lstStyle/>
          <a:p>
            <a:r>
              <a:rPr lang="en-US" altLang="zh-CN" sz="2400" dirty="0">
                <a:solidFill>
                  <a:srgbClr val="333333"/>
                </a:solidFill>
                <a:latin typeface="Myriad Pro Light" panose="020B0603030403020204" pitchFamily="34" charset="0"/>
              </a:rPr>
              <a:t>Authorship attribution</a:t>
            </a:r>
            <a:endParaRPr lang="zh-CN" altLang="en-US" sz="2400" dirty="0">
              <a:latin typeface="Myriad Pro Light" panose="020B0603030403020204" pitchFamily="34" charset="0"/>
            </a:endParaRPr>
          </a:p>
        </p:txBody>
      </p:sp>
      <p:sp>
        <p:nvSpPr>
          <p:cNvPr id="6" name="矩形 5">
            <a:extLst>
              <a:ext uri="{FF2B5EF4-FFF2-40B4-BE49-F238E27FC236}">
                <a16:creationId xmlns:a16="http://schemas.microsoft.com/office/drawing/2014/main" id="{45792A68-E076-49E4-872C-69999BEF322E}"/>
              </a:ext>
            </a:extLst>
          </p:cNvPr>
          <p:cNvSpPr/>
          <p:nvPr/>
        </p:nvSpPr>
        <p:spPr>
          <a:xfrm>
            <a:off x="435006" y="1728005"/>
            <a:ext cx="8538113"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rgbClr val="333333"/>
                </a:solidFill>
                <a:latin typeface="OpenSans-Regular"/>
              </a:rPr>
              <a:t>identify the author of a text using stylometric techniques designed to capitalize on differences in the writing style of different authors</a:t>
            </a:r>
            <a:endParaRPr lang="zh-CN" altLang="en-US" dirty="0"/>
          </a:p>
        </p:txBody>
      </p:sp>
      <p:sp>
        <p:nvSpPr>
          <p:cNvPr id="7" name="矩形 6">
            <a:extLst>
              <a:ext uri="{FF2B5EF4-FFF2-40B4-BE49-F238E27FC236}">
                <a16:creationId xmlns:a16="http://schemas.microsoft.com/office/drawing/2014/main" id="{5427B13E-6641-4D67-A9AE-B70F5BC84DFF}"/>
              </a:ext>
            </a:extLst>
          </p:cNvPr>
          <p:cNvSpPr/>
          <p:nvPr/>
        </p:nvSpPr>
        <p:spPr>
          <a:xfrm>
            <a:off x="435006" y="3244334"/>
            <a:ext cx="8246533" cy="369332"/>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authorship attribution methods can now identify authors with impressive accuracy</a:t>
            </a:r>
            <a:endParaRPr lang="zh-CN" altLang="en-US" dirty="0"/>
          </a:p>
        </p:txBody>
      </p:sp>
      <p:sp>
        <p:nvSpPr>
          <p:cNvPr id="8" name="矩形 7">
            <a:extLst>
              <a:ext uri="{FF2B5EF4-FFF2-40B4-BE49-F238E27FC236}">
                <a16:creationId xmlns:a16="http://schemas.microsoft.com/office/drawing/2014/main" id="{F4133A2A-0DD3-4117-BE2B-9A1CC81F2550}"/>
              </a:ext>
            </a:extLst>
          </p:cNvPr>
          <p:cNvSpPr/>
          <p:nvPr/>
        </p:nvSpPr>
        <p:spPr>
          <a:xfrm>
            <a:off x="435006" y="4242934"/>
            <a:ext cx="8075652"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rgbClr val="333333"/>
                </a:solidFill>
                <a:latin typeface="OpenSans-Regular"/>
              </a:rPr>
              <a:t>pose a threat to privacy-conscious users such as journalists and activists who may wish to publish anonymously</a:t>
            </a:r>
            <a:endParaRPr lang="zh-CN" altLang="en-US" dirty="0"/>
          </a:p>
        </p:txBody>
      </p:sp>
    </p:spTree>
    <p:extLst>
      <p:ext uri="{BB962C8B-B14F-4D97-AF65-F5344CB8AC3E}">
        <p14:creationId xmlns:p14="http://schemas.microsoft.com/office/powerpoint/2010/main" val="143921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B0A941C-2F9E-49E9-9B43-3CCD0E6E96A7}"/>
              </a:ext>
            </a:extLst>
          </p:cNvPr>
          <p:cNvGrpSpPr/>
          <p:nvPr/>
        </p:nvGrpSpPr>
        <p:grpSpPr>
          <a:xfrm>
            <a:off x="156136" y="83855"/>
            <a:ext cx="605224" cy="584775"/>
            <a:chOff x="4351830" y="1479168"/>
            <a:chExt cx="438463" cy="584775"/>
          </a:xfrm>
          <a:solidFill>
            <a:srgbClr val="A40000"/>
          </a:solidFill>
        </p:grpSpPr>
        <p:sp>
          <p:nvSpPr>
            <p:cNvPr id="16" name="圆角矩形 31">
              <a:extLst>
                <a:ext uri="{FF2B5EF4-FFF2-40B4-BE49-F238E27FC236}">
                  <a16:creationId xmlns:a16="http://schemas.microsoft.com/office/drawing/2014/main" id="{3511DC47-6497-4F99-8882-C7BB3E08BC0F}"/>
                </a:ext>
              </a:extLst>
            </p:cNvPr>
            <p:cNvSpPr/>
            <p:nvPr/>
          </p:nvSpPr>
          <p:spPr>
            <a:xfrm>
              <a:off x="4397265" y="1522520"/>
              <a:ext cx="393028" cy="393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7" name="文本框 16">
              <a:extLst>
                <a:ext uri="{FF2B5EF4-FFF2-40B4-BE49-F238E27FC236}">
                  <a16:creationId xmlns:a16="http://schemas.microsoft.com/office/drawing/2014/main" id="{7E71961F-D4E2-449A-815D-8FC5479A45E1}"/>
                </a:ext>
              </a:extLst>
            </p:cNvPr>
            <p:cNvSpPr txBox="1"/>
            <p:nvPr/>
          </p:nvSpPr>
          <p:spPr>
            <a:xfrm>
              <a:off x="4351830" y="1479168"/>
              <a:ext cx="438463" cy="584775"/>
            </a:xfrm>
            <a:prstGeom prst="rect">
              <a:avLst/>
            </a:prstGeom>
            <a:grpFill/>
          </p:spPr>
          <p:txBody>
            <a:bodyPr wrap="square" rtlCol="0">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sp>
        <p:nvSpPr>
          <p:cNvPr id="2" name="矩形 1">
            <a:extLst>
              <a:ext uri="{FF2B5EF4-FFF2-40B4-BE49-F238E27FC236}">
                <a16:creationId xmlns:a16="http://schemas.microsoft.com/office/drawing/2014/main" id="{CA9064CF-BD50-4BFA-8A4D-500483696FD5}"/>
              </a:ext>
            </a:extLst>
          </p:cNvPr>
          <p:cNvSpPr/>
          <p:nvPr/>
        </p:nvSpPr>
        <p:spPr>
          <a:xfrm>
            <a:off x="761361" y="83855"/>
            <a:ext cx="2294218" cy="584775"/>
          </a:xfrm>
          <a:prstGeom prst="rect">
            <a:avLst/>
          </a:prstGeom>
        </p:spPr>
        <p:txBody>
          <a:bodyPr wrap="none">
            <a:spAutoFit/>
          </a:bodyPr>
          <a:lstStyle/>
          <a:p>
            <a:r>
              <a:rPr lang="en-US" altLang="zh-CN" sz="3200" dirty="0">
                <a:solidFill>
                  <a:schemeClr val="bg1"/>
                </a:solidFill>
                <a:latin typeface="Impact" panose="020B0806030902050204" pitchFamily="34" charset="0"/>
              </a:rPr>
              <a:t>Introduction</a:t>
            </a:r>
            <a:endParaRPr lang="zh-CN" altLang="en-US" sz="3200" dirty="0">
              <a:solidFill>
                <a:schemeClr val="bg1"/>
              </a:solidFill>
              <a:latin typeface="Impact" panose="020B0806030902050204" pitchFamily="34" charset="0"/>
            </a:endParaRPr>
          </a:p>
        </p:txBody>
      </p:sp>
      <p:sp>
        <p:nvSpPr>
          <p:cNvPr id="3" name="矩形 2">
            <a:extLst>
              <a:ext uri="{FF2B5EF4-FFF2-40B4-BE49-F238E27FC236}">
                <a16:creationId xmlns:a16="http://schemas.microsoft.com/office/drawing/2014/main" id="{6858B5C3-D7EC-43BD-9324-F076A1A2676C}"/>
              </a:ext>
            </a:extLst>
          </p:cNvPr>
          <p:cNvSpPr/>
          <p:nvPr/>
        </p:nvSpPr>
        <p:spPr>
          <a:xfrm>
            <a:off x="306519" y="1043001"/>
            <a:ext cx="3325206" cy="461665"/>
          </a:xfrm>
          <a:prstGeom prst="rect">
            <a:avLst/>
          </a:prstGeom>
        </p:spPr>
        <p:txBody>
          <a:bodyPr wrap="none">
            <a:spAutoFit/>
          </a:bodyPr>
          <a:lstStyle/>
          <a:p>
            <a:r>
              <a:rPr lang="en-US" altLang="zh-CN" sz="2400" dirty="0">
                <a:solidFill>
                  <a:srgbClr val="333333"/>
                </a:solidFill>
                <a:latin typeface="Myriad Pro Light" panose="020B0603030403020204" pitchFamily="34" charset="0"/>
              </a:rPr>
              <a:t>Authorship obfuscation</a:t>
            </a:r>
            <a:endParaRPr lang="zh-CN" altLang="en-US" sz="2400" dirty="0"/>
          </a:p>
        </p:txBody>
      </p:sp>
      <p:sp>
        <p:nvSpPr>
          <p:cNvPr id="4" name="矩形 3">
            <a:extLst>
              <a:ext uri="{FF2B5EF4-FFF2-40B4-BE49-F238E27FC236}">
                <a16:creationId xmlns:a16="http://schemas.microsoft.com/office/drawing/2014/main" id="{161909B7-7C4D-4373-A05F-D2150ACAB0BB}"/>
              </a:ext>
            </a:extLst>
          </p:cNvPr>
          <p:cNvSpPr/>
          <p:nvPr/>
        </p:nvSpPr>
        <p:spPr>
          <a:xfrm>
            <a:off x="490105" y="1671936"/>
            <a:ext cx="8297333"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rgbClr val="333333"/>
                </a:solidFill>
                <a:latin typeface="OpenSans-Regular"/>
              </a:rPr>
              <a:t>a protective countermeasure, aims to evade authorship attribution by obfuscating the writing style in a text</a:t>
            </a:r>
            <a:endParaRPr lang="zh-CN" altLang="en-US" dirty="0"/>
          </a:p>
        </p:txBody>
      </p:sp>
      <p:sp>
        <p:nvSpPr>
          <p:cNvPr id="5" name="矩形 4">
            <a:extLst>
              <a:ext uri="{FF2B5EF4-FFF2-40B4-BE49-F238E27FC236}">
                <a16:creationId xmlns:a16="http://schemas.microsoft.com/office/drawing/2014/main" id="{4AD9BE4C-D99A-4B14-A2EF-6325825AC6FC}"/>
              </a:ext>
            </a:extLst>
          </p:cNvPr>
          <p:cNvSpPr/>
          <p:nvPr/>
        </p:nvSpPr>
        <p:spPr>
          <a:xfrm>
            <a:off x="490104" y="3075001"/>
            <a:ext cx="8297333" cy="129586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t>automated authorship obfuscation methods can evade attribution while preserving semantics, but do not consider the adversarial threat model where the adversary is “obfuscation aware”</a:t>
            </a:r>
            <a:endParaRPr lang="zh-CN" altLang="en-US" dirty="0"/>
          </a:p>
        </p:txBody>
      </p:sp>
      <p:sp>
        <p:nvSpPr>
          <p:cNvPr id="6" name="矩形 5">
            <a:extLst>
              <a:ext uri="{FF2B5EF4-FFF2-40B4-BE49-F238E27FC236}">
                <a16:creationId xmlns:a16="http://schemas.microsoft.com/office/drawing/2014/main" id="{850973A9-C6D1-4DFE-86B1-CF8FCC4A1F53}"/>
              </a:ext>
            </a:extLst>
          </p:cNvPr>
          <p:cNvSpPr/>
          <p:nvPr/>
        </p:nvSpPr>
        <p:spPr>
          <a:xfrm>
            <a:off x="490104" y="4893565"/>
            <a:ext cx="8297333" cy="129586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t>in addition to evading attribution and preserving semantics, it is important that authorship obfuscation methods are “stealthy” – i.e., they need to hide the fact that text </a:t>
            </a:r>
            <a:r>
              <a:rPr lang="en-US" altLang="zh-CN"/>
              <a:t>was obfuscated</a:t>
            </a:r>
            <a:endParaRPr lang="zh-CN" altLang="en-US" dirty="0"/>
          </a:p>
        </p:txBody>
      </p:sp>
    </p:spTree>
    <p:extLst>
      <p:ext uri="{BB962C8B-B14F-4D97-AF65-F5344CB8AC3E}">
        <p14:creationId xmlns:p14="http://schemas.microsoft.com/office/powerpoint/2010/main" val="40829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A129F8-D836-45AD-A5AF-1CB729901A6C}"/>
              </a:ext>
            </a:extLst>
          </p:cNvPr>
          <p:cNvSpPr>
            <a:spLocks noGrp="1"/>
          </p:cNvSpPr>
          <p:nvPr>
            <p:ph type="title"/>
          </p:nvPr>
        </p:nvSpPr>
        <p:spPr>
          <a:xfrm>
            <a:off x="156136" y="957793"/>
            <a:ext cx="4072467" cy="584776"/>
          </a:xfrm>
        </p:spPr>
        <p:txBody>
          <a:bodyPr>
            <a:normAutofit/>
          </a:bodyPr>
          <a:lstStyle/>
          <a:p>
            <a:r>
              <a:rPr lang="en-US" altLang="zh-CN" sz="2400" dirty="0">
                <a:latin typeface="Myriad Pro Light" panose="020B0603030403020204" pitchFamily="34" charset="0"/>
              </a:rPr>
              <a:t>Authorship Obfuscation</a:t>
            </a:r>
            <a:endParaRPr lang="zh-CN" altLang="en-US" sz="2400" dirty="0">
              <a:latin typeface="Myriad Pro Light" panose="020B0603030403020204" pitchFamily="34" charset="0"/>
            </a:endParaRPr>
          </a:p>
        </p:txBody>
      </p:sp>
      <p:sp>
        <p:nvSpPr>
          <p:cNvPr id="4" name="文本框 3">
            <a:extLst>
              <a:ext uri="{FF2B5EF4-FFF2-40B4-BE49-F238E27FC236}">
                <a16:creationId xmlns:a16="http://schemas.microsoft.com/office/drawing/2014/main" id="{7C05E43B-C6DA-4F43-879E-51CCD73E2757}"/>
              </a:ext>
            </a:extLst>
          </p:cNvPr>
          <p:cNvSpPr txBox="1"/>
          <p:nvPr/>
        </p:nvSpPr>
        <p:spPr>
          <a:xfrm>
            <a:off x="156136" y="83855"/>
            <a:ext cx="605224" cy="584775"/>
          </a:xfrm>
          <a:prstGeom prst="rect">
            <a:avLst/>
          </a:prstGeom>
          <a:solidFill>
            <a:srgbClr val="A40000"/>
          </a:solidFill>
        </p:spPr>
        <p:txBody>
          <a:bodyPr wrap="square" rtlCol="0">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5" name="矩形 4">
            <a:extLst>
              <a:ext uri="{FF2B5EF4-FFF2-40B4-BE49-F238E27FC236}">
                <a16:creationId xmlns:a16="http://schemas.microsoft.com/office/drawing/2014/main" id="{F3923A1A-6B8A-4DE5-B300-4C8451E2C564}"/>
              </a:ext>
            </a:extLst>
          </p:cNvPr>
          <p:cNvSpPr/>
          <p:nvPr/>
        </p:nvSpPr>
        <p:spPr>
          <a:xfrm>
            <a:off x="761361" y="83855"/>
            <a:ext cx="244329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Related Work</a:t>
            </a:r>
            <a:endParaRPr lang="zh-CN" altLang="en-US" sz="3200" dirty="0">
              <a:solidFill>
                <a:schemeClr val="bg1"/>
              </a:solidFill>
              <a:latin typeface="Impact" panose="020B0806030902050204" pitchFamily="34" charset="0"/>
            </a:endParaRPr>
          </a:p>
        </p:txBody>
      </p:sp>
      <p:sp>
        <p:nvSpPr>
          <p:cNvPr id="6" name="矩形 5">
            <a:extLst>
              <a:ext uri="{FF2B5EF4-FFF2-40B4-BE49-F238E27FC236}">
                <a16:creationId xmlns:a16="http://schemas.microsoft.com/office/drawing/2014/main" id="{BBA93542-A649-4C92-8A52-04F1E3CDDFE9}"/>
              </a:ext>
            </a:extLst>
          </p:cNvPr>
          <p:cNvSpPr/>
          <p:nvPr/>
        </p:nvSpPr>
        <p:spPr>
          <a:xfrm>
            <a:off x="372533" y="1831732"/>
            <a:ext cx="8602134"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t>instructed users to manually obfuscate text such as by imitating the writing style of someone else</a:t>
            </a:r>
            <a:endParaRPr lang="zh-CN" altLang="en-US" dirty="0"/>
          </a:p>
        </p:txBody>
      </p:sp>
      <p:sp>
        <p:nvSpPr>
          <p:cNvPr id="3" name="矩形 2">
            <a:extLst>
              <a:ext uri="{FF2B5EF4-FFF2-40B4-BE49-F238E27FC236}">
                <a16:creationId xmlns:a16="http://schemas.microsoft.com/office/drawing/2014/main" id="{E9D57F7B-8177-47A3-A168-8349CB29F63A}"/>
              </a:ext>
            </a:extLst>
          </p:cNvPr>
          <p:cNvSpPr/>
          <p:nvPr/>
        </p:nvSpPr>
        <p:spPr>
          <a:xfrm>
            <a:off x="372533" y="3086288"/>
            <a:ext cx="8371972"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presented a rule-based obfuscation approach to adapt the style of a text towards the “average style” of the text corpus</a:t>
            </a:r>
            <a:endParaRPr lang="zh-CN" altLang="en-US" dirty="0"/>
          </a:p>
        </p:txBody>
      </p:sp>
      <p:sp>
        <p:nvSpPr>
          <p:cNvPr id="7" name="矩形 6">
            <a:extLst>
              <a:ext uri="{FF2B5EF4-FFF2-40B4-BE49-F238E27FC236}">
                <a16:creationId xmlns:a16="http://schemas.microsoft.com/office/drawing/2014/main" id="{E6645058-8084-42F9-8BA3-86C8C774DA99}"/>
              </a:ext>
            </a:extLst>
          </p:cNvPr>
          <p:cNvSpPr/>
          <p:nvPr/>
        </p:nvSpPr>
        <p:spPr>
          <a:xfrm>
            <a:off x="372533" y="4106806"/>
            <a:ext cx="7841873" cy="369332"/>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proposed search and model based approaches for authorship obfuscation</a:t>
            </a:r>
            <a:endParaRPr lang="zh-CN" altLang="en-US" dirty="0"/>
          </a:p>
        </p:txBody>
      </p:sp>
    </p:spTree>
    <p:extLst>
      <p:ext uri="{BB962C8B-B14F-4D97-AF65-F5344CB8AC3E}">
        <p14:creationId xmlns:p14="http://schemas.microsoft.com/office/powerpoint/2010/main" val="36981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2A7FCD-D78F-4A08-8F21-A7E970AC24F0}"/>
              </a:ext>
            </a:extLst>
          </p:cNvPr>
          <p:cNvSpPr>
            <a:spLocks noGrp="1"/>
          </p:cNvSpPr>
          <p:nvPr>
            <p:ph type="title"/>
          </p:nvPr>
        </p:nvSpPr>
        <p:spPr>
          <a:xfrm>
            <a:off x="229723" y="942591"/>
            <a:ext cx="3158828" cy="584775"/>
          </a:xfrm>
        </p:spPr>
        <p:txBody>
          <a:bodyPr>
            <a:normAutofit/>
          </a:bodyPr>
          <a:lstStyle/>
          <a:p>
            <a:r>
              <a:rPr lang="en-US" altLang="zh-CN" sz="2400" b="1" dirty="0">
                <a:latin typeface="Myriad Pro Light" panose="020B0603030403020204" pitchFamily="34" charset="0"/>
              </a:rPr>
              <a:t>Obfuscation Detection</a:t>
            </a:r>
            <a:endParaRPr lang="zh-CN" altLang="en-US" sz="2400" dirty="0">
              <a:latin typeface="Myriad Pro Light" panose="020B0603030403020204" pitchFamily="34" charset="0"/>
            </a:endParaRPr>
          </a:p>
        </p:txBody>
      </p:sp>
      <p:sp>
        <p:nvSpPr>
          <p:cNvPr id="4" name="矩形 3">
            <a:extLst>
              <a:ext uri="{FF2B5EF4-FFF2-40B4-BE49-F238E27FC236}">
                <a16:creationId xmlns:a16="http://schemas.microsoft.com/office/drawing/2014/main" id="{C339D5FB-038D-42F8-8BF2-A3C1DD3487CE}"/>
              </a:ext>
            </a:extLst>
          </p:cNvPr>
          <p:cNvSpPr/>
          <p:nvPr/>
        </p:nvSpPr>
        <p:spPr>
          <a:xfrm>
            <a:off x="297457" y="62942"/>
            <a:ext cx="331193" cy="604368"/>
          </a:xfrm>
          <a:prstGeom prst="rect">
            <a:avLst/>
          </a:prstGeom>
        </p:spPr>
        <p:txBody>
          <a:bodyPr wrap="square">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5" name="矩形 4">
            <a:extLst>
              <a:ext uri="{FF2B5EF4-FFF2-40B4-BE49-F238E27FC236}">
                <a16:creationId xmlns:a16="http://schemas.microsoft.com/office/drawing/2014/main" id="{8EA66D10-07BC-471D-B95E-229A59B64533}"/>
              </a:ext>
            </a:extLst>
          </p:cNvPr>
          <p:cNvSpPr/>
          <p:nvPr/>
        </p:nvSpPr>
        <p:spPr>
          <a:xfrm>
            <a:off x="628650" y="62942"/>
            <a:ext cx="2443298" cy="584775"/>
          </a:xfrm>
          <a:prstGeom prst="rect">
            <a:avLst/>
          </a:prstGeom>
        </p:spPr>
        <p:txBody>
          <a:bodyPr wrap="none">
            <a:spAutoFit/>
          </a:bodyPr>
          <a:lstStyle/>
          <a:p>
            <a:r>
              <a:rPr lang="en-US" altLang="zh-CN" sz="3200" dirty="0">
                <a:solidFill>
                  <a:schemeClr val="bg1"/>
                </a:solidFill>
                <a:latin typeface="Impact" panose="020B0806030902050204" pitchFamily="34" charset="0"/>
              </a:rPr>
              <a:t>Related Work</a:t>
            </a:r>
            <a:endParaRPr lang="zh-CN" altLang="en-US" sz="3200" dirty="0">
              <a:solidFill>
                <a:schemeClr val="bg1"/>
              </a:solidFill>
              <a:latin typeface="Impact" panose="020B0806030902050204" pitchFamily="34" charset="0"/>
            </a:endParaRPr>
          </a:p>
        </p:txBody>
      </p:sp>
      <p:sp>
        <p:nvSpPr>
          <p:cNvPr id="6" name="矩形 5">
            <a:extLst>
              <a:ext uri="{FF2B5EF4-FFF2-40B4-BE49-F238E27FC236}">
                <a16:creationId xmlns:a16="http://schemas.microsoft.com/office/drawing/2014/main" id="{9ABC4216-0D45-449A-B545-6D80C5E7EE8E}"/>
              </a:ext>
            </a:extLst>
          </p:cNvPr>
          <p:cNvSpPr/>
          <p:nvPr/>
        </p:nvSpPr>
        <p:spPr>
          <a:xfrm>
            <a:off x="463052" y="1527366"/>
            <a:ext cx="8148288"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Prior work has successfully used stylometric analysis to detect manual authorship obfuscation,</a:t>
            </a:r>
            <a:r>
              <a:rPr lang="en-US" altLang="zh-CN" dirty="0"/>
              <a:t> do not accurately detect more advanced automated authorship obfuscation methods</a:t>
            </a:r>
            <a:endParaRPr lang="zh-CN" altLang="en-US" dirty="0"/>
          </a:p>
        </p:txBody>
      </p:sp>
      <p:sp>
        <p:nvSpPr>
          <p:cNvPr id="7" name="矩形 6">
            <a:extLst>
              <a:ext uri="{FF2B5EF4-FFF2-40B4-BE49-F238E27FC236}">
                <a16:creationId xmlns:a16="http://schemas.microsoft.com/office/drawing/2014/main" id="{1AEF7B63-D1FA-4674-BA73-4AA40428299A}"/>
              </a:ext>
            </a:extLst>
          </p:cNvPr>
          <p:cNvSpPr/>
          <p:nvPr/>
        </p:nvSpPr>
        <p:spPr>
          <a:xfrm>
            <a:off x="463050" y="3210602"/>
            <a:ext cx="8148287"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a classifier based on a language model can accurately detect synthetic text generated by the same language model</a:t>
            </a:r>
            <a:endParaRPr lang="zh-CN" altLang="en-US" dirty="0"/>
          </a:p>
        </p:txBody>
      </p:sp>
      <p:sp>
        <p:nvSpPr>
          <p:cNvPr id="8" name="矩形 7">
            <a:extLst>
              <a:ext uri="{FF2B5EF4-FFF2-40B4-BE49-F238E27FC236}">
                <a16:creationId xmlns:a16="http://schemas.microsoft.com/office/drawing/2014/main" id="{6D1A52CA-9EDB-4417-8D07-4A9B0079E1F5}"/>
              </a:ext>
            </a:extLst>
          </p:cNvPr>
          <p:cNvSpPr/>
          <p:nvPr/>
        </p:nvSpPr>
        <p:spPr>
          <a:xfrm>
            <a:off x="463050" y="4616839"/>
            <a:ext cx="8065361" cy="923330"/>
          </a:xfrm>
          <a:prstGeom prst="rect">
            <a:avLst/>
          </a:prstGeom>
        </p:spPr>
        <p:txBody>
          <a:bodyPr wrap="square">
            <a:spAutoFit/>
          </a:bodyPr>
          <a:lstStyle/>
          <a:p>
            <a:pPr marL="285750" indent="-285750">
              <a:buFont typeface="Arial" panose="020B0604020202020204" pitchFamily="34" charset="0"/>
              <a:buChar char="•"/>
            </a:pPr>
            <a:r>
              <a:rPr lang="en-US" altLang="zh-CN" dirty="0"/>
              <a:t>mingled in unpredictable proportions and ways with the author’s original writing style, the detection of obfuscated text different and potentially more challenging than synthetic text detection</a:t>
            </a:r>
            <a:endParaRPr lang="zh-CN" altLang="en-US" dirty="0"/>
          </a:p>
        </p:txBody>
      </p:sp>
    </p:spTree>
    <p:extLst>
      <p:ext uri="{BB962C8B-B14F-4D97-AF65-F5344CB8AC3E}">
        <p14:creationId xmlns:p14="http://schemas.microsoft.com/office/powerpoint/2010/main" val="283845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A23F23-A48C-4BC1-8DFF-F09D4A0CEB1A}"/>
              </a:ext>
            </a:extLst>
          </p:cNvPr>
          <p:cNvSpPr>
            <a:spLocks noGrp="1"/>
          </p:cNvSpPr>
          <p:nvPr>
            <p:ph type="title"/>
          </p:nvPr>
        </p:nvSpPr>
        <p:spPr>
          <a:xfrm>
            <a:off x="225975" y="1059392"/>
            <a:ext cx="2461683" cy="584775"/>
          </a:xfrm>
        </p:spPr>
        <p:txBody>
          <a:bodyPr>
            <a:normAutofit/>
          </a:bodyPr>
          <a:lstStyle/>
          <a:p>
            <a:r>
              <a:rPr lang="en-US" altLang="zh-CN" sz="2400" dirty="0">
                <a:latin typeface="Myriad Pro Light" panose="020B0603030403020204" pitchFamily="34" charset="0"/>
              </a:rPr>
              <a:t>intuition</a:t>
            </a:r>
            <a:endParaRPr lang="zh-CN" altLang="en-US" sz="2400" dirty="0">
              <a:latin typeface="Myriad Pro Light" panose="020B0603030403020204" pitchFamily="34" charset="0"/>
            </a:endParaRPr>
          </a:p>
        </p:txBody>
      </p:sp>
      <p:pic>
        <p:nvPicPr>
          <p:cNvPr id="9" name="内容占位符 8">
            <a:extLst>
              <a:ext uri="{FF2B5EF4-FFF2-40B4-BE49-F238E27FC236}">
                <a16:creationId xmlns:a16="http://schemas.microsoft.com/office/drawing/2014/main" id="{23E631B9-EB77-4B73-8962-1404AD371B0B}"/>
              </a:ext>
            </a:extLst>
          </p:cNvPr>
          <p:cNvPicPr>
            <a:picLocks noGrp="1" noChangeAspect="1"/>
          </p:cNvPicPr>
          <p:nvPr>
            <p:ph idx="1"/>
          </p:nvPr>
        </p:nvPicPr>
        <p:blipFill>
          <a:blip r:embed="rId2"/>
          <a:stretch>
            <a:fillRect/>
          </a:stretch>
        </p:blipFill>
        <p:spPr>
          <a:xfrm>
            <a:off x="552450" y="3147550"/>
            <a:ext cx="7886700" cy="1938735"/>
          </a:xfrm>
          <a:prstGeom prst="rect">
            <a:avLst/>
          </a:prstGeom>
        </p:spPr>
      </p:pic>
      <p:sp>
        <p:nvSpPr>
          <p:cNvPr id="5" name="矩形 4">
            <a:extLst>
              <a:ext uri="{FF2B5EF4-FFF2-40B4-BE49-F238E27FC236}">
                <a16:creationId xmlns:a16="http://schemas.microsoft.com/office/drawing/2014/main" id="{E9538A21-857A-42E6-BCB8-2234B9AFCD24}"/>
              </a:ext>
            </a:extLst>
          </p:cNvPr>
          <p:cNvSpPr/>
          <p:nvPr/>
        </p:nvSpPr>
        <p:spPr>
          <a:xfrm>
            <a:off x="225975" y="96262"/>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6" name="矩形 5">
            <a:extLst>
              <a:ext uri="{FF2B5EF4-FFF2-40B4-BE49-F238E27FC236}">
                <a16:creationId xmlns:a16="http://schemas.microsoft.com/office/drawing/2014/main" id="{53F6193A-EC17-4F0E-92F7-D075927530FF}"/>
              </a:ext>
            </a:extLst>
          </p:cNvPr>
          <p:cNvSpPr/>
          <p:nvPr/>
        </p:nvSpPr>
        <p:spPr>
          <a:xfrm>
            <a:off x="628650" y="96262"/>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7" name="矩形 6">
            <a:extLst>
              <a:ext uri="{FF2B5EF4-FFF2-40B4-BE49-F238E27FC236}">
                <a16:creationId xmlns:a16="http://schemas.microsoft.com/office/drawing/2014/main" id="{FFDB4234-815F-4BC5-B033-05193F58BEFD}"/>
              </a:ext>
            </a:extLst>
          </p:cNvPr>
          <p:cNvSpPr/>
          <p:nvPr/>
        </p:nvSpPr>
        <p:spPr>
          <a:xfrm>
            <a:off x="379687" y="1785686"/>
            <a:ext cx="8384625" cy="369332"/>
          </a:xfrm>
          <a:prstGeom prst="rect">
            <a:avLst/>
          </a:prstGeom>
        </p:spPr>
        <p:txBody>
          <a:bodyPr wrap="square">
            <a:spAutoFit/>
          </a:bodyPr>
          <a:lstStyle/>
          <a:p>
            <a:r>
              <a:rPr lang="en-US" altLang="zh-CN" dirty="0">
                <a:solidFill>
                  <a:srgbClr val="333333"/>
                </a:solidFill>
                <a:latin typeface="OpenSans-Regular"/>
              </a:rPr>
              <a:t>exploit the differences in text smoothness between human written and obfuscated texts.</a:t>
            </a:r>
            <a:endParaRPr lang="zh-CN" altLang="en-US" dirty="0"/>
          </a:p>
        </p:txBody>
      </p:sp>
      <p:sp>
        <p:nvSpPr>
          <p:cNvPr id="8" name="矩形 7">
            <a:extLst>
              <a:ext uri="{FF2B5EF4-FFF2-40B4-BE49-F238E27FC236}">
                <a16:creationId xmlns:a16="http://schemas.microsoft.com/office/drawing/2014/main" id="{7A690D06-5AC7-46CA-A9C9-90E96CA74AD4}"/>
              </a:ext>
            </a:extLst>
          </p:cNvPr>
          <p:cNvSpPr/>
          <p:nvPr/>
        </p:nvSpPr>
        <p:spPr>
          <a:xfrm>
            <a:off x="225975" y="2379484"/>
            <a:ext cx="3186898" cy="461665"/>
          </a:xfrm>
          <a:prstGeom prst="rect">
            <a:avLst/>
          </a:prstGeom>
        </p:spPr>
        <p:txBody>
          <a:bodyPr wrap="none">
            <a:spAutoFit/>
          </a:bodyPr>
          <a:lstStyle/>
          <a:p>
            <a:r>
              <a:rPr lang="en-US" altLang="zh-CN" sz="2400" b="1" dirty="0">
                <a:solidFill>
                  <a:srgbClr val="333333"/>
                </a:solidFill>
                <a:latin typeface="Myriad Pro Light" panose="020B0603030403020204" pitchFamily="34" charset="0"/>
              </a:rPr>
              <a:t>Detector Architectures</a:t>
            </a:r>
            <a:endParaRPr lang="zh-CN" altLang="en-US" sz="2400" dirty="0">
              <a:latin typeface="Myriad Pro Light" panose="020B0603030403020204" pitchFamily="34" charset="0"/>
            </a:endParaRPr>
          </a:p>
        </p:txBody>
      </p:sp>
      <p:sp>
        <p:nvSpPr>
          <p:cNvPr id="10" name="矩形 9">
            <a:extLst>
              <a:ext uri="{FF2B5EF4-FFF2-40B4-BE49-F238E27FC236}">
                <a16:creationId xmlns:a16="http://schemas.microsoft.com/office/drawing/2014/main" id="{996243C4-012F-47AF-B141-1D84D04D47F5}"/>
              </a:ext>
            </a:extLst>
          </p:cNvPr>
          <p:cNvSpPr/>
          <p:nvPr/>
        </p:nvSpPr>
        <p:spPr>
          <a:xfrm>
            <a:off x="2457446" y="5429276"/>
            <a:ext cx="4229106" cy="369332"/>
          </a:xfrm>
          <a:prstGeom prst="rect">
            <a:avLst/>
          </a:prstGeom>
        </p:spPr>
        <p:txBody>
          <a:bodyPr wrap="none">
            <a:spAutoFit/>
          </a:bodyPr>
          <a:lstStyle/>
          <a:p>
            <a:r>
              <a:rPr lang="en-US" altLang="zh-CN" dirty="0"/>
              <a:t>Figure 1: Pipeline for obfuscation detection</a:t>
            </a:r>
            <a:endParaRPr lang="zh-CN" altLang="en-US" dirty="0"/>
          </a:p>
        </p:txBody>
      </p:sp>
    </p:spTree>
    <p:extLst>
      <p:ext uri="{BB962C8B-B14F-4D97-AF65-F5344CB8AC3E}">
        <p14:creationId xmlns:p14="http://schemas.microsoft.com/office/powerpoint/2010/main" val="33169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E66B-4A29-460D-922B-AD95123C6970}"/>
              </a:ext>
            </a:extLst>
          </p:cNvPr>
          <p:cNvSpPr>
            <a:spLocks noGrp="1"/>
          </p:cNvSpPr>
          <p:nvPr>
            <p:ph type="title"/>
          </p:nvPr>
        </p:nvSpPr>
        <p:spPr>
          <a:xfrm>
            <a:off x="103717" y="889000"/>
            <a:ext cx="3943350" cy="700089"/>
          </a:xfrm>
        </p:spPr>
        <p:txBody>
          <a:bodyPr>
            <a:normAutofit/>
          </a:bodyPr>
          <a:lstStyle/>
          <a:p>
            <a:r>
              <a:rPr lang="en-US" altLang="zh-CN" sz="2400" b="1" dirty="0">
                <a:latin typeface="Myriad Pro Light" panose="020B0603030403020204" pitchFamily="34" charset="0"/>
              </a:rPr>
              <a:t>Word likelihood extraction</a:t>
            </a:r>
            <a:endParaRPr lang="zh-CN" altLang="en-US" sz="2400" dirty="0">
              <a:latin typeface="Myriad Pro Light" panose="020B0603030403020204" pitchFamily="34" charset="0"/>
            </a:endParaRPr>
          </a:p>
        </p:txBody>
      </p:sp>
      <p:pic>
        <p:nvPicPr>
          <p:cNvPr id="6" name="图片 5">
            <a:extLst>
              <a:ext uri="{FF2B5EF4-FFF2-40B4-BE49-F238E27FC236}">
                <a16:creationId xmlns:a16="http://schemas.microsoft.com/office/drawing/2014/main" id="{DA822D0A-0EB7-4FCC-BCBF-39FC4BB3B25D}"/>
              </a:ext>
            </a:extLst>
          </p:cNvPr>
          <p:cNvPicPr>
            <a:picLocks noChangeAspect="1"/>
          </p:cNvPicPr>
          <p:nvPr/>
        </p:nvPicPr>
        <p:blipFill>
          <a:blip r:embed="rId3"/>
          <a:stretch>
            <a:fillRect/>
          </a:stretch>
        </p:blipFill>
        <p:spPr>
          <a:xfrm>
            <a:off x="964141" y="1552578"/>
            <a:ext cx="7215717" cy="1764996"/>
          </a:xfrm>
          <a:prstGeom prst="rect">
            <a:avLst/>
          </a:prstGeom>
        </p:spPr>
      </p:pic>
      <p:sp>
        <p:nvSpPr>
          <p:cNvPr id="7" name="矩形 6">
            <a:extLst>
              <a:ext uri="{FF2B5EF4-FFF2-40B4-BE49-F238E27FC236}">
                <a16:creationId xmlns:a16="http://schemas.microsoft.com/office/drawing/2014/main" id="{2B8AEB95-3180-4144-B774-05BBF5EF8B82}"/>
              </a:ext>
            </a:extLst>
          </p:cNvPr>
          <p:cNvSpPr/>
          <p:nvPr/>
        </p:nvSpPr>
        <p:spPr>
          <a:xfrm>
            <a:off x="524933" y="3344574"/>
            <a:ext cx="8500534" cy="880369"/>
          </a:xfrm>
          <a:prstGeom prst="rect">
            <a:avLst/>
          </a:prstGeom>
        </p:spPr>
        <p:txBody>
          <a:bodyPr wrap="square">
            <a:spAutoFit/>
          </a:bodyPr>
          <a:lstStyle/>
          <a:p>
            <a:pPr>
              <a:lnSpc>
                <a:spcPct val="150000"/>
              </a:lnSpc>
            </a:pPr>
            <a:r>
              <a:rPr lang="en-US" altLang="zh-CN" dirty="0">
                <a:solidFill>
                  <a:srgbClr val="333333"/>
                </a:solidFill>
                <a:latin typeface="OpenSans-Regular"/>
              </a:rPr>
              <a:t>extract the likelihood from the language model (either as a probability or as a rank) for each word in the text given its context</a:t>
            </a:r>
            <a:endParaRPr lang="zh-CN" altLang="en-US" dirty="0"/>
          </a:p>
        </p:txBody>
      </p:sp>
      <p:sp>
        <p:nvSpPr>
          <p:cNvPr id="8" name="矩形 7">
            <a:extLst>
              <a:ext uri="{FF2B5EF4-FFF2-40B4-BE49-F238E27FC236}">
                <a16:creationId xmlns:a16="http://schemas.microsoft.com/office/drawing/2014/main" id="{925AA990-D146-4E93-BA81-8276488D69A1}"/>
              </a:ext>
            </a:extLst>
          </p:cNvPr>
          <p:cNvSpPr/>
          <p:nvPr/>
        </p:nvSpPr>
        <p:spPr>
          <a:xfrm>
            <a:off x="524933" y="4425917"/>
            <a:ext cx="756233" cy="369332"/>
          </a:xfrm>
          <a:prstGeom prst="rect">
            <a:avLst/>
          </a:prstGeom>
        </p:spPr>
        <p:txBody>
          <a:bodyPr wrap="none">
            <a:spAutoFit/>
          </a:bodyPr>
          <a:lstStyle/>
          <a:p>
            <a:r>
              <a:rPr lang="en-US" altLang="zh-CN" b="1" dirty="0">
                <a:solidFill>
                  <a:srgbClr val="333333"/>
                </a:solidFill>
                <a:latin typeface="OpenSans-Bold"/>
              </a:rPr>
              <a:t>GPT-2</a:t>
            </a:r>
            <a:endParaRPr lang="zh-CN" altLang="en-US" dirty="0"/>
          </a:p>
        </p:txBody>
      </p:sp>
      <p:sp>
        <p:nvSpPr>
          <p:cNvPr id="9" name="矩形 8">
            <a:extLst>
              <a:ext uri="{FF2B5EF4-FFF2-40B4-BE49-F238E27FC236}">
                <a16:creationId xmlns:a16="http://schemas.microsoft.com/office/drawing/2014/main" id="{20A7D524-B000-4ED4-BA21-4DFAC7022BE1}"/>
              </a:ext>
            </a:extLst>
          </p:cNvPr>
          <p:cNvSpPr/>
          <p:nvPr/>
        </p:nvSpPr>
        <p:spPr>
          <a:xfrm>
            <a:off x="1651000" y="4402834"/>
            <a:ext cx="6812294" cy="784830"/>
          </a:xfrm>
          <a:prstGeom prst="rect">
            <a:avLst/>
          </a:prstGeom>
        </p:spPr>
        <p:txBody>
          <a:bodyPr wrap="square">
            <a:spAutoFit/>
          </a:bodyPr>
          <a:lstStyle/>
          <a:p>
            <a:pPr>
              <a:lnSpc>
                <a:spcPct val="150000"/>
              </a:lnSpc>
            </a:pPr>
            <a:r>
              <a:rPr lang="en-US" altLang="zh-CN" dirty="0">
                <a:solidFill>
                  <a:srgbClr val="333333"/>
                </a:solidFill>
                <a:latin typeface="OpenSans-Regular"/>
              </a:rPr>
              <a:t>a variation of the “transformer” architecture.</a:t>
            </a:r>
            <a:r>
              <a:rPr lang="en-US" altLang="zh-CN" dirty="0"/>
              <a:t> </a:t>
            </a:r>
          </a:p>
          <a:p>
            <a:r>
              <a:rPr lang="en-US" altLang="zh-CN" dirty="0"/>
              <a:t>compute the conditional probability for word </a:t>
            </a:r>
            <a:r>
              <a:rPr lang="en-US" altLang="zh-CN" dirty="0" err="1"/>
              <a:t>i</a:t>
            </a:r>
            <a:r>
              <a:rPr lang="en-US" altLang="zh-CN" dirty="0"/>
              <a:t> as  </a:t>
            </a:r>
            <a:endParaRPr lang="zh-CN" altLang="en-US" dirty="0"/>
          </a:p>
        </p:txBody>
      </p:sp>
      <p:graphicFrame>
        <p:nvGraphicFramePr>
          <p:cNvPr id="10" name="对象 9">
            <a:extLst>
              <a:ext uri="{FF2B5EF4-FFF2-40B4-BE49-F238E27FC236}">
                <a16:creationId xmlns:a16="http://schemas.microsoft.com/office/drawing/2014/main" id="{A20DACEB-F3DF-49D4-8252-3D387B378C7F}"/>
              </a:ext>
            </a:extLst>
          </p:cNvPr>
          <p:cNvGraphicFramePr>
            <a:graphicFrameLocks noChangeAspect="1"/>
          </p:cNvGraphicFramePr>
          <p:nvPr>
            <p:extLst>
              <p:ext uri="{D42A27DB-BD31-4B8C-83A1-F6EECF244321}">
                <p14:modId xmlns:p14="http://schemas.microsoft.com/office/powerpoint/2010/main" val="2309577213"/>
              </p:ext>
            </p:extLst>
          </p:nvPr>
        </p:nvGraphicFramePr>
        <p:xfrm>
          <a:off x="6334647" y="4888299"/>
          <a:ext cx="1069330" cy="299365"/>
        </p:xfrm>
        <a:graphic>
          <a:graphicData uri="http://schemas.openxmlformats.org/presentationml/2006/ole">
            <mc:AlternateContent xmlns:mc="http://schemas.openxmlformats.org/markup-compatibility/2006">
              <mc:Choice xmlns:v="urn:schemas-microsoft-com:vml" Requires="v">
                <p:oleObj spid="_x0000_s1073" name="Equation" r:id="rId4" imgW="799920" imgH="228600" progId="Equation.DSMT4">
                  <p:embed/>
                </p:oleObj>
              </mc:Choice>
              <mc:Fallback>
                <p:oleObj name="Equation" r:id="rId4" imgW="799920" imgH="228600" progId="Equation.DSMT4">
                  <p:embed/>
                  <p:pic>
                    <p:nvPicPr>
                      <p:cNvPr id="0" name=""/>
                      <p:cNvPicPr/>
                      <p:nvPr/>
                    </p:nvPicPr>
                    <p:blipFill>
                      <a:blip r:embed="rId5"/>
                      <a:stretch>
                        <a:fillRect/>
                      </a:stretch>
                    </p:blipFill>
                    <p:spPr>
                      <a:xfrm>
                        <a:off x="6334647" y="4888299"/>
                        <a:ext cx="1069330" cy="299365"/>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8133C11D-7BB1-4699-82DD-9CDDA3DAE300}"/>
              </a:ext>
            </a:extLst>
          </p:cNvPr>
          <p:cNvSpPr/>
          <p:nvPr/>
        </p:nvSpPr>
        <p:spPr>
          <a:xfrm>
            <a:off x="1679963" y="5605258"/>
            <a:ext cx="2346326" cy="1061829"/>
          </a:xfrm>
          <a:prstGeom prst="rect">
            <a:avLst/>
          </a:prstGeom>
        </p:spPr>
        <p:txBody>
          <a:bodyPr wrap="square">
            <a:spAutoFit/>
          </a:bodyPr>
          <a:lstStyle/>
          <a:p>
            <a:r>
              <a:rPr lang="en-US" altLang="zh-CN" dirty="0">
                <a:solidFill>
                  <a:srgbClr val="333333"/>
                </a:solidFill>
              </a:rPr>
              <a:t>GPT-2 117M</a:t>
            </a:r>
          </a:p>
          <a:p>
            <a:pPr>
              <a:lnSpc>
                <a:spcPct val="150000"/>
              </a:lnSpc>
            </a:pPr>
            <a:r>
              <a:rPr lang="en-US" altLang="zh-CN" dirty="0">
                <a:solidFill>
                  <a:srgbClr val="333333"/>
                </a:solidFill>
              </a:rPr>
              <a:t>GPT-2 345M</a:t>
            </a:r>
          </a:p>
          <a:p>
            <a:endParaRPr lang="zh-CN" altLang="en-US" dirty="0"/>
          </a:p>
        </p:txBody>
      </p:sp>
      <p:sp>
        <p:nvSpPr>
          <p:cNvPr id="13" name="矩形 12">
            <a:extLst>
              <a:ext uri="{FF2B5EF4-FFF2-40B4-BE49-F238E27FC236}">
                <a16:creationId xmlns:a16="http://schemas.microsoft.com/office/drawing/2014/main" id="{A41DF75B-4410-4641-9EE6-F881F0603976}"/>
              </a:ext>
            </a:extLst>
          </p:cNvPr>
          <p:cNvSpPr/>
          <p:nvPr/>
        </p:nvSpPr>
        <p:spPr>
          <a:xfrm>
            <a:off x="573024" y="98490"/>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0349" y="98489"/>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15" name="矩形 14">
            <a:extLst>
              <a:ext uri="{FF2B5EF4-FFF2-40B4-BE49-F238E27FC236}">
                <a16:creationId xmlns:a16="http://schemas.microsoft.com/office/drawing/2014/main" id="{B5F7273C-84EE-4AEE-B6A9-07F111C696DB}"/>
              </a:ext>
            </a:extLst>
          </p:cNvPr>
          <p:cNvSpPr/>
          <p:nvPr/>
        </p:nvSpPr>
        <p:spPr>
          <a:xfrm>
            <a:off x="1651000" y="5199657"/>
            <a:ext cx="2307555" cy="369332"/>
          </a:xfrm>
          <a:prstGeom prst="rect">
            <a:avLst/>
          </a:prstGeom>
        </p:spPr>
        <p:txBody>
          <a:bodyPr wrap="none">
            <a:spAutoFit/>
          </a:bodyPr>
          <a:lstStyle/>
          <a:p>
            <a:r>
              <a:rPr lang="en-US" altLang="zh-CN" dirty="0" err="1">
                <a:solidFill>
                  <a:srgbClr val="333333"/>
                </a:solidFill>
                <a:latin typeface="OpenSans-Regular"/>
              </a:rPr>
              <a:t>uni</a:t>
            </a:r>
            <a:r>
              <a:rPr lang="en-US" altLang="zh-CN" dirty="0">
                <a:solidFill>
                  <a:srgbClr val="333333"/>
                </a:solidFill>
                <a:latin typeface="OpenSans-Regular"/>
              </a:rPr>
              <a:t>-directional context</a:t>
            </a:r>
            <a:endParaRPr lang="zh-CN" altLang="en-US" dirty="0"/>
          </a:p>
        </p:txBody>
      </p:sp>
    </p:spTree>
    <p:extLst>
      <p:ext uri="{BB962C8B-B14F-4D97-AF65-F5344CB8AC3E}">
        <p14:creationId xmlns:p14="http://schemas.microsoft.com/office/powerpoint/2010/main" val="117700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E66B-4A29-460D-922B-AD95123C6970}"/>
              </a:ext>
            </a:extLst>
          </p:cNvPr>
          <p:cNvSpPr>
            <a:spLocks noGrp="1"/>
          </p:cNvSpPr>
          <p:nvPr>
            <p:ph type="title"/>
          </p:nvPr>
        </p:nvSpPr>
        <p:spPr>
          <a:xfrm>
            <a:off x="103717" y="889000"/>
            <a:ext cx="3943350" cy="700089"/>
          </a:xfrm>
        </p:spPr>
        <p:txBody>
          <a:bodyPr>
            <a:normAutofit/>
          </a:bodyPr>
          <a:lstStyle/>
          <a:p>
            <a:r>
              <a:rPr lang="en-US" altLang="zh-CN" sz="2400" b="1" dirty="0">
                <a:latin typeface="Myriad Pro Light" panose="020B0603030403020204" pitchFamily="34" charset="0"/>
              </a:rPr>
              <a:t>Word likelihood extraction</a:t>
            </a:r>
            <a:endParaRPr lang="zh-CN" altLang="en-US" sz="2400" dirty="0">
              <a:latin typeface="Myriad Pro Light" panose="020B0603030403020204" pitchFamily="34" charset="0"/>
            </a:endParaRPr>
          </a:p>
        </p:txBody>
      </p:sp>
      <p:pic>
        <p:nvPicPr>
          <p:cNvPr id="6" name="图片 5">
            <a:extLst>
              <a:ext uri="{FF2B5EF4-FFF2-40B4-BE49-F238E27FC236}">
                <a16:creationId xmlns:a16="http://schemas.microsoft.com/office/drawing/2014/main" id="{DA822D0A-0EB7-4FCC-BCBF-39FC4BB3B25D}"/>
              </a:ext>
            </a:extLst>
          </p:cNvPr>
          <p:cNvPicPr>
            <a:picLocks noChangeAspect="1"/>
          </p:cNvPicPr>
          <p:nvPr/>
        </p:nvPicPr>
        <p:blipFill>
          <a:blip r:embed="rId3"/>
          <a:stretch>
            <a:fillRect/>
          </a:stretch>
        </p:blipFill>
        <p:spPr>
          <a:xfrm>
            <a:off x="964141" y="1552578"/>
            <a:ext cx="7215717" cy="1764996"/>
          </a:xfrm>
          <a:prstGeom prst="rect">
            <a:avLst/>
          </a:prstGeom>
        </p:spPr>
      </p:pic>
      <p:sp>
        <p:nvSpPr>
          <p:cNvPr id="8" name="矩形 7">
            <a:extLst>
              <a:ext uri="{FF2B5EF4-FFF2-40B4-BE49-F238E27FC236}">
                <a16:creationId xmlns:a16="http://schemas.microsoft.com/office/drawing/2014/main" id="{925AA990-D146-4E93-BA81-8276488D69A1}"/>
              </a:ext>
            </a:extLst>
          </p:cNvPr>
          <p:cNvSpPr/>
          <p:nvPr/>
        </p:nvSpPr>
        <p:spPr>
          <a:xfrm>
            <a:off x="573024" y="3540427"/>
            <a:ext cx="3310467" cy="369332"/>
          </a:xfrm>
          <a:prstGeom prst="rect">
            <a:avLst/>
          </a:prstGeom>
        </p:spPr>
        <p:txBody>
          <a:bodyPr wrap="square">
            <a:spAutoFit/>
          </a:bodyPr>
          <a:lstStyle/>
          <a:p>
            <a:r>
              <a:rPr lang="en-US" altLang="zh-CN" b="1" dirty="0"/>
              <a:t>BERT</a:t>
            </a:r>
            <a:endParaRPr lang="zh-CN" altLang="en-US" dirty="0"/>
          </a:p>
        </p:txBody>
      </p:sp>
      <p:sp>
        <p:nvSpPr>
          <p:cNvPr id="13" name="矩形 12">
            <a:extLst>
              <a:ext uri="{FF2B5EF4-FFF2-40B4-BE49-F238E27FC236}">
                <a16:creationId xmlns:a16="http://schemas.microsoft.com/office/drawing/2014/main" id="{A41DF75B-4410-4641-9EE6-F881F0603976}"/>
              </a:ext>
            </a:extLst>
          </p:cNvPr>
          <p:cNvSpPr/>
          <p:nvPr/>
        </p:nvSpPr>
        <p:spPr>
          <a:xfrm>
            <a:off x="573024" y="98490"/>
            <a:ext cx="3478837" cy="584775"/>
          </a:xfrm>
          <a:prstGeom prst="rect">
            <a:avLst/>
          </a:prstGeom>
        </p:spPr>
        <p:txBody>
          <a:bodyPr wrap="none">
            <a:spAutoFit/>
          </a:bodyPr>
          <a:lstStyle/>
          <a:p>
            <a:r>
              <a:rPr lang="en-US" altLang="zh-CN" sz="3200" dirty="0">
                <a:solidFill>
                  <a:schemeClr val="bg1"/>
                </a:solidFill>
                <a:latin typeface="Impact" panose="020B0806030902050204" pitchFamily="34" charset="0"/>
              </a:rPr>
              <a:t>Proposed Approach</a:t>
            </a:r>
            <a:endParaRPr lang="zh-CN" altLang="en-US" sz="3200" dirty="0">
              <a:solidFill>
                <a:schemeClr val="bg1"/>
              </a:solidFill>
              <a:latin typeface="Impact" panose="020B0806030902050204" pitchFamily="34" charset="0"/>
            </a:endParaRPr>
          </a:p>
        </p:txBody>
      </p:sp>
      <p:sp>
        <p:nvSpPr>
          <p:cNvPr id="14" name="矩形 13">
            <a:extLst>
              <a:ext uri="{FF2B5EF4-FFF2-40B4-BE49-F238E27FC236}">
                <a16:creationId xmlns:a16="http://schemas.microsoft.com/office/drawing/2014/main" id="{79C765BE-DB0A-4037-8015-157BD5DB21E2}"/>
              </a:ext>
            </a:extLst>
          </p:cNvPr>
          <p:cNvSpPr/>
          <p:nvPr/>
        </p:nvSpPr>
        <p:spPr>
          <a:xfrm>
            <a:off x="170349" y="98489"/>
            <a:ext cx="402675" cy="584775"/>
          </a:xfrm>
          <a:prstGeom prst="rect">
            <a:avLst/>
          </a:prstGeom>
        </p:spPr>
        <p:txBody>
          <a:bodyPr wrap="none">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3" name="矩形 2">
            <a:extLst>
              <a:ext uri="{FF2B5EF4-FFF2-40B4-BE49-F238E27FC236}">
                <a16:creationId xmlns:a16="http://schemas.microsoft.com/office/drawing/2014/main" id="{2C3A33C1-58D5-48B9-9A4F-F8A568D5D4FF}"/>
              </a:ext>
            </a:extLst>
          </p:cNvPr>
          <p:cNvSpPr/>
          <p:nvPr/>
        </p:nvSpPr>
        <p:spPr>
          <a:xfrm>
            <a:off x="1675541" y="3540427"/>
            <a:ext cx="2558649" cy="369332"/>
          </a:xfrm>
          <a:prstGeom prst="rect">
            <a:avLst/>
          </a:prstGeom>
        </p:spPr>
        <p:txBody>
          <a:bodyPr wrap="none">
            <a:spAutoFit/>
          </a:bodyPr>
          <a:lstStyle/>
          <a:p>
            <a:r>
              <a:rPr lang="en-US" altLang="zh-CN" dirty="0">
                <a:solidFill>
                  <a:srgbClr val="333333"/>
                </a:solidFill>
                <a:latin typeface="OpenSans-Regular"/>
              </a:rPr>
              <a:t>based on “Transformers”.</a:t>
            </a:r>
            <a:endParaRPr lang="zh-CN" altLang="en-US" dirty="0"/>
          </a:p>
        </p:txBody>
      </p:sp>
      <p:sp>
        <p:nvSpPr>
          <p:cNvPr id="4" name="矩形 3">
            <a:extLst>
              <a:ext uri="{FF2B5EF4-FFF2-40B4-BE49-F238E27FC236}">
                <a16:creationId xmlns:a16="http://schemas.microsoft.com/office/drawing/2014/main" id="{03951165-D0A2-4131-85E4-4550984194FD}"/>
              </a:ext>
            </a:extLst>
          </p:cNvPr>
          <p:cNvSpPr/>
          <p:nvPr/>
        </p:nvSpPr>
        <p:spPr>
          <a:xfrm>
            <a:off x="1675541" y="4002221"/>
            <a:ext cx="4572000" cy="369332"/>
          </a:xfrm>
          <a:prstGeom prst="rect">
            <a:avLst/>
          </a:prstGeom>
        </p:spPr>
        <p:txBody>
          <a:bodyPr>
            <a:spAutoFit/>
          </a:bodyPr>
          <a:lstStyle/>
          <a:p>
            <a:r>
              <a:rPr lang="en-US" altLang="zh-CN" dirty="0">
                <a:solidFill>
                  <a:srgbClr val="333333"/>
                </a:solidFill>
                <a:latin typeface="OpenSans-Regular"/>
              </a:rPr>
              <a:t>considers a bidirectional context</a:t>
            </a:r>
            <a:endParaRPr lang="zh-CN" altLang="en-US" dirty="0"/>
          </a:p>
        </p:txBody>
      </p:sp>
      <p:sp>
        <p:nvSpPr>
          <p:cNvPr id="5" name="矩形 4">
            <a:extLst>
              <a:ext uri="{FF2B5EF4-FFF2-40B4-BE49-F238E27FC236}">
                <a16:creationId xmlns:a16="http://schemas.microsoft.com/office/drawing/2014/main" id="{23C5CA00-0E59-4397-B9E7-BCF2B2AC9444}"/>
              </a:ext>
            </a:extLst>
          </p:cNvPr>
          <p:cNvSpPr/>
          <p:nvPr/>
        </p:nvSpPr>
        <p:spPr>
          <a:xfrm>
            <a:off x="1675541" y="4464015"/>
            <a:ext cx="6833459" cy="369332"/>
          </a:xfrm>
          <a:prstGeom prst="rect">
            <a:avLst/>
          </a:prstGeom>
        </p:spPr>
        <p:txBody>
          <a:bodyPr wrap="square">
            <a:spAutoFit/>
          </a:bodyPr>
          <a:lstStyle/>
          <a:p>
            <a:r>
              <a:rPr lang="en-US" altLang="zh-CN" dirty="0">
                <a:solidFill>
                  <a:srgbClr val="333333"/>
                </a:solidFill>
                <a:latin typeface="OpenSans-Regular"/>
              </a:rPr>
              <a:t>the conditional occurrence probability for word </a:t>
            </a:r>
            <a:r>
              <a:rPr lang="en-US" altLang="zh-CN" dirty="0" err="1">
                <a:solidFill>
                  <a:srgbClr val="333333"/>
                </a:solidFill>
                <a:latin typeface="OpenSans-Regular"/>
              </a:rPr>
              <a:t>i</a:t>
            </a:r>
            <a:r>
              <a:rPr lang="en-US" altLang="zh-CN" dirty="0">
                <a:solidFill>
                  <a:srgbClr val="333333"/>
                </a:solidFill>
                <a:latin typeface="OpenSans-Regular"/>
              </a:rPr>
              <a:t> is</a:t>
            </a:r>
            <a:endParaRPr lang="zh-CN" altLang="en-US" dirty="0"/>
          </a:p>
        </p:txBody>
      </p:sp>
      <p:graphicFrame>
        <p:nvGraphicFramePr>
          <p:cNvPr id="11" name="对象 10">
            <a:extLst>
              <a:ext uri="{FF2B5EF4-FFF2-40B4-BE49-F238E27FC236}">
                <a16:creationId xmlns:a16="http://schemas.microsoft.com/office/drawing/2014/main" id="{140945CD-2A87-4D7A-9BC8-22CEE6180F87}"/>
              </a:ext>
            </a:extLst>
          </p:cNvPr>
          <p:cNvGraphicFramePr>
            <a:graphicFrameLocks noChangeAspect="1"/>
          </p:cNvGraphicFramePr>
          <p:nvPr>
            <p:extLst>
              <p:ext uri="{D42A27DB-BD31-4B8C-83A1-F6EECF244321}">
                <p14:modId xmlns:p14="http://schemas.microsoft.com/office/powerpoint/2010/main" val="3314340655"/>
              </p:ext>
            </p:extLst>
          </p:nvPr>
        </p:nvGraphicFramePr>
        <p:xfrm>
          <a:off x="6487583" y="4468729"/>
          <a:ext cx="2537884" cy="369332"/>
        </p:xfrm>
        <a:graphic>
          <a:graphicData uri="http://schemas.openxmlformats.org/presentationml/2006/ole">
            <mc:AlternateContent xmlns:mc="http://schemas.openxmlformats.org/markup-compatibility/2006">
              <mc:Choice xmlns:v="urn:schemas-microsoft-com:vml" Requires="v">
                <p:oleObj spid="_x0000_s2067" name="Equation" r:id="rId4" imgW="1384200" imgH="228600" progId="Equation.DSMT4">
                  <p:embed/>
                </p:oleObj>
              </mc:Choice>
              <mc:Fallback>
                <p:oleObj name="Equation" r:id="rId4" imgW="1384200" imgH="228600" progId="Equation.DSMT4">
                  <p:embed/>
                  <p:pic>
                    <p:nvPicPr>
                      <p:cNvPr id="0" name=""/>
                      <p:cNvPicPr/>
                      <p:nvPr/>
                    </p:nvPicPr>
                    <p:blipFill>
                      <a:blip r:embed="rId5"/>
                      <a:stretch>
                        <a:fillRect/>
                      </a:stretch>
                    </p:blipFill>
                    <p:spPr>
                      <a:xfrm>
                        <a:off x="6487583" y="4468729"/>
                        <a:ext cx="2537884" cy="369332"/>
                      </a:xfrm>
                      <a:prstGeom prst="rect">
                        <a:avLst/>
                      </a:prstGeom>
                    </p:spPr>
                  </p:pic>
                </p:oleObj>
              </mc:Fallback>
            </mc:AlternateContent>
          </a:graphicData>
        </a:graphic>
      </p:graphicFrame>
      <p:sp>
        <p:nvSpPr>
          <p:cNvPr id="15" name="矩形 14">
            <a:extLst>
              <a:ext uri="{FF2B5EF4-FFF2-40B4-BE49-F238E27FC236}">
                <a16:creationId xmlns:a16="http://schemas.microsoft.com/office/drawing/2014/main" id="{0659E9CB-374F-47F7-84E2-764DDCA8F257}"/>
              </a:ext>
            </a:extLst>
          </p:cNvPr>
          <p:cNvSpPr/>
          <p:nvPr/>
        </p:nvSpPr>
        <p:spPr>
          <a:xfrm>
            <a:off x="573024" y="5148662"/>
            <a:ext cx="7844798" cy="369332"/>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333333"/>
                </a:solidFill>
                <a:latin typeface="OpenSans-Regular"/>
              </a:rPr>
              <a:t>using code made available by the Giant Language Model Test Room (GLTR) tool</a:t>
            </a:r>
            <a:endParaRPr lang="zh-CN" altLang="en-US" dirty="0"/>
          </a:p>
        </p:txBody>
      </p:sp>
    </p:spTree>
    <p:extLst>
      <p:ext uri="{BB962C8B-B14F-4D97-AF65-F5344CB8AC3E}">
        <p14:creationId xmlns:p14="http://schemas.microsoft.com/office/powerpoint/2010/main" val="203464781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B6EFA4-C252-594E-AAB0-79E573FAD10D}" vid="{DCFA9674-C635-BE48-92BC-7595E1B99E4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BDML_template</Template>
  <TotalTime>11399</TotalTime>
  <Words>1220</Words>
  <Application>Microsoft Office PowerPoint</Application>
  <PresentationFormat>全屏显示(4:3)</PresentationFormat>
  <Paragraphs>147</Paragraphs>
  <Slides>23</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4" baseType="lpstr">
      <vt:lpstr>NimbusRomNo9L-Regu</vt:lpstr>
      <vt:lpstr>OpenSans-Bold</vt:lpstr>
      <vt:lpstr>OpenSans-Regular</vt:lpstr>
      <vt:lpstr>Arial</vt:lpstr>
      <vt:lpstr>Calibri</vt:lpstr>
      <vt:lpstr>Calibri Light</vt:lpstr>
      <vt:lpstr>Impact</vt:lpstr>
      <vt:lpstr>Myriad Pro</vt:lpstr>
      <vt:lpstr>Myriad Pro Light</vt:lpstr>
      <vt:lpstr>Office 主题</vt:lpstr>
      <vt:lpstr>Equation</vt:lpstr>
      <vt:lpstr>A Girl Has A Name: Detecting Authorship Obfuscation</vt:lpstr>
      <vt:lpstr> Content </vt:lpstr>
      <vt:lpstr>PowerPoint 演示文稿</vt:lpstr>
      <vt:lpstr>PowerPoint 演示文稿</vt:lpstr>
      <vt:lpstr>Authorship Obfuscation</vt:lpstr>
      <vt:lpstr>Obfuscation Detection</vt:lpstr>
      <vt:lpstr>intuition</vt:lpstr>
      <vt:lpstr>Word likelihood extraction</vt:lpstr>
      <vt:lpstr>Word likelihood extraction</vt:lpstr>
      <vt:lpstr>Feature Representation</vt:lpstr>
      <vt:lpstr>Feature Representation</vt:lpstr>
      <vt:lpstr>Classification</vt:lpstr>
      <vt:lpstr>Authorship Obfuscation Approaches</vt:lpstr>
      <vt:lpstr>Authorship Obfuscation Approaches</vt:lpstr>
      <vt:lpstr>Data</vt:lpstr>
      <vt:lpstr>Obfuscation Detection Methods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Naria Petrova</dc:creator>
  <cp:lastModifiedBy>张 耀洪</cp:lastModifiedBy>
  <cp:revision>308</cp:revision>
  <dcterms:created xsi:type="dcterms:W3CDTF">2018-12-28T03:18:29Z</dcterms:created>
  <dcterms:modified xsi:type="dcterms:W3CDTF">2020-11-07T12:29:59Z</dcterms:modified>
</cp:coreProperties>
</file>