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3" r:id="rId3"/>
    <p:sldId id="271" r:id="rId4"/>
    <p:sldId id="278" r:id="rId5"/>
    <p:sldId id="276" r:id="rId6"/>
    <p:sldId id="279" r:id="rId7"/>
    <p:sldId id="280" r:id="rId8"/>
    <p:sldId id="275" r:id="rId9"/>
    <p:sldId id="281" r:id="rId10"/>
    <p:sldId id="273" r:id="rId11"/>
    <p:sldId id="282" r:id="rId12"/>
    <p:sldId id="283" r:id="rId13"/>
    <p:sldId id="284" r:id="rId14"/>
    <p:sldId id="262" r:id="rId15"/>
    <p:sldId id="285" r:id="rId16"/>
    <p:sldId id="286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299" autoAdjust="0"/>
  </p:normalViewPr>
  <p:slideViewPr>
    <p:cSldViewPr snapToGrid="0">
      <p:cViewPr varScale="1">
        <p:scale>
          <a:sx n="77" d="100"/>
          <a:sy n="77" d="100"/>
        </p:scale>
        <p:origin x="110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34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43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07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40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3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07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7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2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95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13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8897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57A638C-84D8-4CC9-9ABA-FA0E5D88495F}"/>
              </a:ext>
            </a:extLst>
          </p:cNvPr>
          <p:cNvSpPr txBox="1"/>
          <p:nvPr/>
        </p:nvSpPr>
        <p:spPr>
          <a:xfrm>
            <a:off x="5404013" y="1804888"/>
            <a:ext cx="6033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0" u="none" strike="noStrike" baseline="0" dirty="0">
                <a:latin typeface="NimbusRomNo9L-Medi"/>
              </a:rPr>
              <a:t>Politeness Transfer: A Tag and Generate Approach</a:t>
            </a:r>
            <a:endParaRPr lang="zh-CN" altLang="en-US" sz="32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A54D44-9CA1-4CF5-908B-755025511592}"/>
              </a:ext>
            </a:extLst>
          </p:cNvPr>
          <p:cNvSpPr txBox="1"/>
          <p:nvPr/>
        </p:nvSpPr>
        <p:spPr>
          <a:xfrm>
            <a:off x="4766290" y="3075599"/>
            <a:ext cx="7308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NimbusRomNo9L-Medi"/>
              </a:rPr>
              <a:t>Aman </a:t>
            </a:r>
            <a:r>
              <a:rPr lang="en-US" altLang="zh-CN" sz="2000" dirty="0" err="1">
                <a:latin typeface="NimbusRomNo9L-Medi"/>
              </a:rPr>
              <a:t>Madaan</a:t>
            </a:r>
            <a:r>
              <a:rPr lang="en-US" altLang="zh-CN" sz="2000" dirty="0">
                <a:latin typeface="NimbusRomNo9L-Medi"/>
              </a:rPr>
              <a:t>  , </a:t>
            </a:r>
            <a:r>
              <a:rPr lang="en-US" altLang="zh-CN" sz="2000" dirty="0" err="1">
                <a:latin typeface="NimbusRomNo9L-Medi"/>
              </a:rPr>
              <a:t>Amrith</a:t>
            </a:r>
            <a:r>
              <a:rPr lang="en-US" altLang="zh-CN" sz="2000" dirty="0">
                <a:latin typeface="NimbusRomNo9L-Medi"/>
              </a:rPr>
              <a:t> </a:t>
            </a:r>
            <a:r>
              <a:rPr lang="en-US" altLang="zh-CN" sz="2000" dirty="0" err="1">
                <a:latin typeface="NimbusRomNo9L-Medi"/>
              </a:rPr>
              <a:t>Setlur</a:t>
            </a:r>
            <a:r>
              <a:rPr lang="en-US" altLang="zh-CN" sz="2000" dirty="0">
                <a:latin typeface="NimbusRomNo9L-Medi"/>
              </a:rPr>
              <a:t>  , Tanmay Parekh  , Barnabas </a:t>
            </a:r>
            <a:r>
              <a:rPr lang="en-US" altLang="zh-CN" sz="2000" dirty="0" err="1">
                <a:latin typeface="NimbusRomNo9L-Medi"/>
              </a:rPr>
              <a:t>Poczos</a:t>
            </a:r>
            <a:r>
              <a:rPr lang="en-US" altLang="zh-CN" sz="2000" dirty="0">
                <a:latin typeface="NimbusRomNo9L-Medi"/>
              </a:rPr>
              <a:t>, Graham </a:t>
            </a:r>
            <a:r>
              <a:rPr lang="en-US" altLang="zh-CN" sz="2000" dirty="0" err="1">
                <a:latin typeface="NimbusRomNo9L-Medi"/>
              </a:rPr>
              <a:t>Neubig,Yiming</a:t>
            </a:r>
            <a:r>
              <a:rPr lang="en-US" altLang="zh-CN" sz="2000" dirty="0">
                <a:latin typeface="NimbusRomNo9L-Medi"/>
              </a:rPr>
              <a:t> Yang, Ruslan </a:t>
            </a:r>
            <a:r>
              <a:rPr lang="en-US" altLang="zh-CN" sz="2000" dirty="0" err="1">
                <a:latin typeface="NimbusRomNo9L-Medi"/>
              </a:rPr>
              <a:t>Salakhutdinov</a:t>
            </a:r>
            <a:r>
              <a:rPr lang="en-US" altLang="zh-CN" sz="2000" dirty="0">
                <a:latin typeface="NimbusRomNo9L-Medi"/>
              </a:rPr>
              <a:t>, </a:t>
            </a:r>
            <a:r>
              <a:rPr lang="en-US" altLang="zh-CN" sz="2000" dirty="0" err="1">
                <a:latin typeface="NimbusRomNo9L-Medi"/>
              </a:rPr>
              <a:t>AlanW</a:t>
            </a:r>
            <a:r>
              <a:rPr lang="en-US" altLang="zh-CN" sz="2000" dirty="0">
                <a:latin typeface="NimbusRomNo9L-Medi"/>
              </a:rPr>
              <a:t> Black, </a:t>
            </a:r>
            <a:r>
              <a:rPr lang="en-US" altLang="zh-CN" sz="2000" dirty="0" err="1">
                <a:latin typeface="NimbusRomNo9L-Medi"/>
              </a:rPr>
              <a:t>Shrimai</a:t>
            </a:r>
            <a:r>
              <a:rPr lang="en-US" altLang="zh-CN" sz="2000" dirty="0">
                <a:latin typeface="NimbusRomNo9L-Medi"/>
              </a:rPr>
              <a:t> </a:t>
            </a:r>
            <a:r>
              <a:rPr lang="en-US" altLang="zh-CN" sz="2000" dirty="0" err="1">
                <a:latin typeface="NimbusRomNo9L-Medi"/>
              </a:rPr>
              <a:t>Prabhumoye</a:t>
            </a:r>
            <a:endParaRPr lang="zh-CN" altLang="en-US" sz="2000" dirty="0">
              <a:latin typeface="NimbusRomNo9L-Med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BB8D4FB-37BA-4528-BBA9-2C55307B8046}"/>
              </a:ext>
            </a:extLst>
          </p:cNvPr>
          <p:cNvSpPr txBox="1"/>
          <p:nvPr/>
        </p:nvSpPr>
        <p:spPr>
          <a:xfrm>
            <a:off x="8221153" y="4643883"/>
            <a:ext cx="3853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NimbusRomNo9L-Medi"/>
              </a:rPr>
              <a:t>Speaker: </a:t>
            </a:r>
            <a:r>
              <a:rPr lang="en-US" altLang="zh-CN" sz="2800" dirty="0" err="1">
                <a:latin typeface="NimbusRomNo9L-Medi"/>
              </a:rPr>
              <a:t>ZhangLiang</a:t>
            </a:r>
            <a:endParaRPr lang="en-US" altLang="zh-CN" sz="2800" dirty="0">
              <a:latin typeface="NimbusRomNo9L-Medi"/>
            </a:endParaRPr>
          </a:p>
          <a:p>
            <a:pPr algn="ctr"/>
            <a:r>
              <a:rPr lang="en-US" altLang="zh-CN" sz="2800" dirty="0">
                <a:latin typeface="NimbusRomNo9L-Medi"/>
              </a:rPr>
              <a:t>2020.11.19</a:t>
            </a:r>
            <a:endParaRPr lang="zh-CN" altLang="en-US" sz="2800" dirty="0">
              <a:latin typeface="NimbusRomNo9L-Med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32BCE3-A77C-4CB5-9CE0-EAA1F5779628}"/>
              </a:ext>
            </a:extLst>
          </p:cNvPr>
          <p:cNvSpPr txBox="1"/>
          <p:nvPr/>
        </p:nvSpPr>
        <p:spPr>
          <a:xfrm>
            <a:off x="5404013" y="5926769"/>
            <a:ext cx="6105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i="0" u="none" strike="noStrike" baseline="0" dirty="0">
                <a:latin typeface="NimbusRomNo9L-ReguItal"/>
              </a:rPr>
              <a:t>Proceedings of the 58th Annual Meeting of the Association for Computational Linguistics</a:t>
            </a:r>
            <a:r>
              <a:rPr lang="en-US" altLang="zh-CN" sz="1600" i="0" u="none" strike="noStrike" baseline="0" dirty="0">
                <a:latin typeface="NimbusRomNo9L-Regu"/>
              </a:rPr>
              <a:t>, pages 1869–1881</a:t>
            </a:r>
          </a:p>
          <a:p>
            <a:pPr algn="l"/>
            <a:r>
              <a:rPr lang="en-US" altLang="zh-CN" sz="1600" i="0" u="none" strike="noStrike" baseline="0" dirty="0">
                <a:latin typeface="NimbusRomNo9L-Regu"/>
              </a:rPr>
              <a:t>July 5 - 10, 2020. c 2020 Association for Computational Linguistics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Methodology</a:t>
            </a:r>
          </a:p>
        </p:txBody>
      </p:sp>
      <p:pic>
        <p:nvPicPr>
          <p:cNvPr id="3" name="image3.png">
            <a:extLst>
              <a:ext uri="{FF2B5EF4-FFF2-40B4-BE49-F238E27FC236}">
                <a16:creationId xmlns:a16="http://schemas.microsoft.com/office/drawing/2014/main" id="{05A16458-D675-4FB2-B026-19E0D81DB4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180" y="2053328"/>
            <a:ext cx="10068463" cy="18328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08D0148-A4A1-4389-BAD8-6F3464B2DA0B}"/>
                  </a:ext>
                </a:extLst>
              </p:cNvPr>
              <p:cNvSpPr txBox="1"/>
              <p:nvPr/>
            </p:nvSpPr>
            <p:spPr>
              <a:xfrm>
                <a:off x="1401417" y="4263888"/>
                <a:ext cx="9660835" cy="99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Figure 3: Our proposed approach: </a:t>
                </a:r>
                <a:r>
                  <a:rPr lang="en-US" altLang="zh-CN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tag 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:r>
                  <a:rPr lang="en-US" altLang="zh-CN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generate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tagger infers the interpretable style free sentence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𝑍</m:t>
                    </m:r>
                    <m:r>
                      <a:rPr lang="en-US" altLang="zh-CN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an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source style</a:t>
                </a:r>
                <a:r>
                  <a:rPr lang="en-US" altLang="zh-CN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generator transforms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which is in target style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08D0148-A4A1-4389-BAD8-6F3464B2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17" y="4263888"/>
                <a:ext cx="9660835" cy="998928"/>
              </a:xfrm>
              <a:prstGeom prst="rect">
                <a:avLst/>
              </a:prstGeom>
              <a:blipFill>
                <a:blip r:embed="rId4"/>
                <a:stretch>
                  <a:fillRect l="-568" t="-3049" b="-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C80DF31-AAB8-4B82-8A31-AEC5E953B826}"/>
                  </a:ext>
                </a:extLst>
              </p:cNvPr>
              <p:cNvSpPr txBox="1"/>
              <p:nvPr/>
            </p:nvSpPr>
            <p:spPr>
              <a:xfrm>
                <a:off x="1401417" y="5466522"/>
                <a:ext cx="6042992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samples of sentences from style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C80DF31-AAB8-4B82-8A31-AEC5E953B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17" y="5466522"/>
                <a:ext cx="6042992" cy="504369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10CBC48-9387-4338-A8BE-EABA0C715836}"/>
                  </a:ext>
                </a:extLst>
              </p:cNvPr>
              <p:cNvSpPr txBox="1"/>
              <p:nvPr/>
            </p:nvSpPr>
            <p:spPr>
              <a:xfrm>
                <a:off x="1401417" y="5970891"/>
                <a:ext cx="697727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dirty="0"/>
                  <a:t>:samples of sentences from style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(target style)	</a:t>
                </a: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10CBC48-9387-4338-A8BE-EABA0C715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17" y="5970891"/>
                <a:ext cx="6977270" cy="781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18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Methodology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08D0148-A4A1-4389-BAD8-6F3464B2DA0B}"/>
                  </a:ext>
                </a:extLst>
              </p:cNvPr>
              <p:cNvSpPr txBox="1"/>
              <p:nvPr/>
            </p:nvSpPr>
            <p:spPr>
              <a:xfrm>
                <a:off x="5734877" y="2464449"/>
                <a:ext cx="5764697" cy="649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b="0" i="1" u="none" strike="noStrike" baseline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i="0" u="none" strike="noStrike" baseline="0" dirty="0">
                    <a:latin typeface="NimbusRomNo9L-Regu"/>
                  </a:rPr>
                  <a:t>is the ratio of the mean </a:t>
                </a:r>
                <a:r>
                  <a:rPr lang="en-US" altLang="zh-CN" sz="1800" b="0" i="0" u="none" strike="noStrike" baseline="0" dirty="0" err="1">
                    <a:latin typeface="NimbusRomNo9L-Regu"/>
                  </a:rPr>
                  <a:t>tf-idfs</a:t>
                </a:r>
                <a:r>
                  <a:rPr lang="en-US" altLang="zh-CN" dirty="0">
                    <a:latin typeface="NimbusRomNo9L-Regu"/>
                  </a:rPr>
                  <a:t> </a:t>
                </a:r>
                <a:r>
                  <a:rPr lang="en-US" altLang="zh-CN" sz="1800" b="0" i="0" u="none" strike="noStrike" baseline="0" dirty="0">
                    <a:latin typeface="NimbusRomNo9L-Regu"/>
                  </a:rPr>
                  <a:t>for a given n-gram </a:t>
                </a:r>
                <a:r>
                  <a:rPr lang="en-US" altLang="zh-CN" sz="1800" b="0" i="0" u="none" strike="noStrike" baseline="0" dirty="0">
                    <a:latin typeface="CMMI10"/>
                  </a:rPr>
                  <a:t>w </a:t>
                </a:r>
                <a:r>
                  <a:rPr lang="en-US" altLang="zh-CN" sz="1800" b="0" i="0" u="none" strike="noStrike" baseline="0" dirty="0">
                    <a:latin typeface="NimbusRomNo9L-Regu"/>
                  </a:rPr>
                  <a:t>present in both </a:t>
                </a:r>
                <a:r>
                  <a:rPr lang="en-US" altLang="zh-CN" sz="1800" b="0" i="0" u="none" strike="noStrike" baseline="0" dirty="0">
                    <a:latin typeface="CMBX10"/>
                  </a:rPr>
                  <a:t>X</a:t>
                </a:r>
                <a:r>
                  <a:rPr lang="en-US" altLang="zh-CN" sz="1800" b="0" i="0" u="none" strike="noStrike" baseline="0" dirty="0">
                    <a:latin typeface="CMR8"/>
                  </a:rPr>
                  <a:t>1</a:t>
                </a:r>
                <a:r>
                  <a:rPr lang="en-US" altLang="zh-CN" sz="1800" b="0" i="0" u="none" strike="noStrike" baseline="0" dirty="0">
                    <a:latin typeface="CMMI10"/>
                  </a:rPr>
                  <a:t>;</a:t>
                </a:r>
                <a:r>
                  <a:rPr lang="en-US" altLang="zh-CN" sz="1800" b="0" i="0" u="none" strike="noStrike" baseline="0" dirty="0">
                    <a:latin typeface="CMBX10"/>
                  </a:rPr>
                  <a:t>X</a:t>
                </a:r>
                <a:r>
                  <a:rPr lang="en-US" altLang="zh-CN" sz="1800" b="0" i="0" u="none" strike="noStrike" baseline="0" dirty="0">
                    <a:latin typeface="CMR8"/>
                  </a:rPr>
                  <a:t>2</a:t>
                </a:r>
                <a:endParaRPr lang="zh-CN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08D0148-A4A1-4389-BAD8-6F3464B2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77" y="2464449"/>
                <a:ext cx="5764697" cy="649537"/>
              </a:xfrm>
              <a:prstGeom prst="rect">
                <a:avLst/>
              </a:prstGeom>
              <a:blipFill>
                <a:blip r:embed="rId3"/>
                <a:stretch>
                  <a:fillRect l="-952" t="-3738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1629041-53E8-4C44-B231-A73553892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1" y="2354900"/>
            <a:ext cx="4022462" cy="18558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9419AA-ECFB-4CD9-A92E-00E736E62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704" y="4762440"/>
            <a:ext cx="3198080" cy="597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37CFE2F-9DAB-42EE-A2BD-3FA4A94F9A9E}"/>
                  </a:ext>
                </a:extLst>
              </p:cNvPr>
              <p:cNvSpPr txBox="1"/>
              <p:nvPr/>
            </p:nvSpPr>
            <p:spPr>
              <a:xfrm>
                <a:off x="5734877" y="3600319"/>
                <a:ext cx="5144478" cy="37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NimbusRomNo9L-Regu"/>
                  </a:rPr>
                  <a:t>F</a:t>
                </a:r>
                <a:r>
                  <a:rPr lang="en-US" altLang="zh-CN" sz="1800" b="0" i="0" u="none" strike="noStrike" baseline="0" dirty="0">
                    <a:latin typeface="NimbusRomNo9L-Regu"/>
                  </a:rPr>
                  <a:t>urther smooth and normalize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b="0" i="1" u="none" strike="noStrike" baseline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37CFE2F-9DAB-42EE-A2BD-3FA4A94F9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77" y="3600319"/>
                <a:ext cx="5144478" cy="372538"/>
              </a:xfrm>
              <a:prstGeom prst="rect">
                <a:avLst/>
              </a:prstGeom>
              <a:blipFill>
                <a:blip r:embed="rId6"/>
                <a:stretch>
                  <a:fillRect l="-1066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5D5A97-3FFD-410B-B15A-D24CACEB88A6}"/>
                  </a:ext>
                </a:extLst>
              </p:cNvPr>
              <p:cNvSpPr txBox="1"/>
              <p:nvPr/>
            </p:nvSpPr>
            <p:spPr>
              <a:xfrm>
                <a:off x="5734877" y="4831729"/>
                <a:ext cx="2981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NimbusRomNo9L-Regu"/>
                  </a:rPr>
                  <a:t>E</a:t>
                </a:r>
                <a:r>
                  <a:rPr lang="en-US" altLang="zh-CN" sz="1800" b="0" i="0" u="none" strike="noStrike" baseline="0" dirty="0">
                    <a:latin typeface="NimbusRomNo9L-Regu"/>
                  </a:rPr>
                  <a:t>stimate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5D5A97-3FFD-410B-B15A-D24CACEB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77" y="4831729"/>
                <a:ext cx="2981739" cy="369332"/>
              </a:xfrm>
              <a:prstGeom prst="rect">
                <a:avLst/>
              </a:prstGeom>
              <a:blipFill>
                <a:blip r:embed="rId7"/>
                <a:stretch>
                  <a:fillRect l="-184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8FD5B61-8F4C-4B0A-ADD4-0C4C5C0889E8}"/>
              </a:ext>
            </a:extLst>
          </p:cNvPr>
          <p:cNvSpPr txBox="1"/>
          <p:nvPr/>
        </p:nvSpPr>
        <p:spPr>
          <a:xfrm>
            <a:off x="994591" y="1584286"/>
            <a:ext cx="292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NimbusRomNo9L-Medi"/>
              </a:rPr>
              <a:t>Estimating Style Phrases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3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Methodology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641B86-0E5F-499E-AEE6-98AF791FF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06" y="3468834"/>
            <a:ext cx="4313294" cy="8687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472949-ADC5-41A1-BCC8-428BC8CB9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498" y="2156224"/>
            <a:ext cx="4023709" cy="83827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9EBA809-EDC8-447A-98C1-475537A552A7}"/>
              </a:ext>
            </a:extLst>
          </p:cNvPr>
          <p:cNvSpPr txBox="1"/>
          <p:nvPr/>
        </p:nvSpPr>
        <p:spPr>
          <a:xfrm>
            <a:off x="1033669" y="1522106"/>
            <a:ext cx="323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NimbusRomNo9L-Medi"/>
              </a:rPr>
              <a:t>Style Invariant Tagged Sentence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953965-0B2F-4319-A643-83F990E7487F}"/>
              </a:ext>
            </a:extLst>
          </p:cNvPr>
          <p:cNvSpPr txBox="1"/>
          <p:nvPr/>
        </p:nvSpPr>
        <p:spPr>
          <a:xfrm>
            <a:off x="6314645" y="2350986"/>
            <a:ext cx="410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The loss for replace-tagger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5" name="image4.png">
            <a:extLst>
              <a:ext uri="{FF2B5EF4-FFF2-40B4-BE49-F238E27FC236}">
                <a16:creationId xmlns:a16="http://schemas.microsoft.com/office/drawing/2014/main" id="{DDE94ADF-198F-430C-BE9A-3FEBFC8B5B4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5929" y="3164713"/>
            <a:ext cx="3982294" cy="208635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1758D16-5134-4F73-B4F4-B1D5207713B8}"/>
              </a:ext>
            </a:extLst>
          </p:cNvPr>
          <p:cNvSpPr txBox="1"/>
          <p:nvPr/>
        </p:nvSpPr>
        <p:spPr>
          <a:xfrm>
            <a:off x="6273246" y="5391861"/>
            <a:ext cx="470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Figure 4: Creation of training data for add-tagger.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335DE03-843F-47EA-B3EE-73117F07FFE3}"/>
              </a:ext>
            </a:extLst>
          </p:cNvPr>
          <p:cNvSpPr txBox="1"/>
          <p:nvPr/>
        </p:nvSpPr>
        <p:spPr>
          <a:xfrm>
            <a:off x="2271067" y="4402997"/>
            <a:ext cx="410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The loss for add-tagger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6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Methodology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102BE5-0CFE-4042-8DDE-F06867B77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747" y="2897440"/>
            <a:ext cx="4214225" cy="8611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AF15B6-2121-46D2-BADB-66B978940ED5}"/>
              </a:ext>
            </a:extLst>
          </p:cNvPr>
          <p:cNvSpPr txBox="1"/>
          <p:nvPr/>
        </p:nvSpPr>
        <p:spPr>
          <a:xfrm>
            <a:off x="695739" y="1717299"/>
            <a:ext cx="340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ts val="1100"/>
              <a:tabLst>
                <a:tab pos="1225550" algn="l"/>
                <a:tab pos="1226185" algn="l"/>
              </a:tabLst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NimbusRomNo9L-Medi"/>
              </a:rPr>
              <a:t>Style Targeted Generation</a:t>
            </a:r>
            <a:endParaRPr lang="zh-CN" altLang="zh-CN" dirty="0">
              <a:solidFill>
                <a:schemeClr val="accent1">
                  <a:lumMod val="75000"/>
                </a:schemeClr>
              </a:solidFill>
              <a:latin typeface="NimbusRomNo9L-Med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6B214F-4136-42AD-BCB3-C9E32D203520}"/>
              </a:ext>
            </a:extLst>
          </p:cNvPr>
          <p:cNvSpPr txBox="1"/>
          <p:nvPr/>
        </p:nvSpPr>
        <p:spPr>
          <a:xfrm>
            <a:off x="1997747" y="4025348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The loss objective (La) given by Eq. 4 is crucial for tasks like politeness transfer where one of the styles is poorly defined.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3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 and Results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39B3FE-26D5-4ED7-839B-9B52F1BB9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65" y="1957930"/>
            <a:ext cx="8657070" cy="18289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4ECD59-0447-4627-B2CD-AFDFB4768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740" y="4086417"/>
            <a:ext cx="4191363" cy="163844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43B6B1B-FB53-48E3-B971-13BDE2AAD433}"/>
              </a:ext>
            </a:extLst>
          </p:cNvPr>
          <p:cNvSpPr txBox="1"/>
          <p:nvPr/>
        </p:nvSpPr>
        <p:spPr>
          <a:xfrm>
            <a:off x="2097156" y="5724859"/>
            <a:ext cx="742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Table 3: Human evaluation on Politeness, </a:t>
            </a:r>
            <a:r>
              <a:rPr lang="en-US" altLang="zh-CN" dirty="0" err="1">
                <a:latin typeface="Times New Roman" panose="02020603050405020304" pitchFamily="18" charset="0"/>
              </a:rPr>
              <a:t>Gender,Political</a:t>
            </a:r>
            <a:r>
              <a:rPr lang="en-US" altLang="zh-CN" dirty="0">
                <a:latin typeface="Times New Roman" panose="02020603050405020304" pitchFamily="18" charset="0"/>
              </a:rPr>
              <a:t> and Yelp datasets.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5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 and Results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94A581-0F2E-499A-8270-8D560B68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044" y="1905191"/>
            <a:ext cx="8947409" cy="34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2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 and Results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8A243-A561-4EF8-9885-AA64DFD6A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40" y="2265094"/>
            <a:ext cx="5910816" cy="23278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FCEC50-7184-4B7F-9AC0-AA1D391C76BF}"/>
              </a:ext>
            </a:extLst>
          </p:cNvPr>
          <p:cNvSpPr txBox="1"/>
          <p:nvPr/>
        </p:nvSpPr>
        <p:spPr>
          <a:xfrm>
            <a:off x="1987826" y="4830417"/>
            <a:ext cx="788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Table 5: Comparison of different tagger variants for Yelp and Captions datasets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Content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92286" y="1541758"/>
            <a:ext cx="8090453" cy="3920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4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4000" dirty="0">
                <a:solidFill>
                  <a:schemeClr val="tx1"/>
                </a:solidFill>
                <a:effectLst/>
              </a:rPr>
              <a:t>1 Introduction</a:t>
            </a:r>
          </a:p>
          <a:p>
            <a:r>
              <a:rPr lang="en-US" altLang="zh-CN" sz="4000" dirty="0">
                <a:solidFill>
                  <a:schemeClr val="tx1"/>
                </a:solidFill>
                <a:effectLst/>
              </a:rPr>
              <a:t>2 Related Work</a:t>
            </a:r>
          </a:p>
          <a:p>
            <a:r>
              <a:rPr lang="en-US" altLang="zh-CN" sz="4000" dirty="0">
                <a:solidFill>
                  <a:schemeClr val="tx1"/>
                </a:solidFill>
                <a:effectLst/>
              </a:rPr>
              <a:t>3 Task and Datasets</a:t>
            </a:r>
          </a:p>
          <a:p>
            <a:r>
              <a:rPr lang="en-US" altLang="zh-CN" sz="4000" dirty="0">
                <a:solidFill>
                  <a:schemeClr val="tx1"/>
                </a:solidFill>
                <a:effectLst/>
              </a:rPr>
              <a:t>4 Methodology</a:t>
            </a:r>
          </a:p>
          <a:p>
            <a:r>
              <a:rPr lang="en-US" altLang="zh-CN" sz="4000" dirty="0">
                <a:solidFill>
                  <a:schemeClr val="tx1"/>
                </a:solidFill>
                <a:effectLst/>
              </a:rPr>
              <a:t>5 Experiments and Results</a:t>
            </a:r>
            <a:endParaRPr lang="zh-CN" altLang="en-US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Introduction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b="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1C9E8D-BA61-4BCB-AAA2-56097141628B}"/>
              </a:ext>
            </a:extLst>
          </p:cNvPr>
          <p:cNvSpPr txBox="1"/>
          <p:nvPr/>
        </p:nvSpPr>
        <p:spPr>
          <a:xfrm>
            <a:off x="2146851" y="1828799"/>
            <a:ext cx="936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latin typeface="NimbusRomNo9L-Regu"/>
              </a:rPr>
              <a:t>·Paper motivation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5C3EDF-9D40-47DB-BFE3-E2391E8CF5EC}"/>
              </a:ext>
            </a:extLst>
          </p:cNvPr>
          <p:cNvSpPr txBox="1"/>
          <p:nvPr/>
        </p:nvSpPr>
        <p:spPr>
          <a:xfrm>
            <a:off x="2146851" y="2862589"/>
            <a:ext cx="979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NimbusRomNo9L-Regu"/>
              </a:rPr>
              <a:t>·Prior work on text style has not focused on politeness as a style transfer task.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B0C701-55F9-4DF6-91F3-409515DD77D0}"/>
              </a:ext>
            </a:extLst>
          </p:cNvPr>
          <p:cNvSpPr txBox="1"/>
          <p:nvPr/>
        </p:nvSpPr>
        <p:spPr>
          <a:xfrm>
            <a:off x="2146851" y="3865601"/>
            <a:ext cx="926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·There are primarily two reasons for this complexity. 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C8DCE3-246E-478F-B176-6370FC584736}"/>
              </a:ext>
            </a:extLst>
          </p:cNvPr>
          <p:cNvSpPr txBox="1"/>
          <p:nvPr/>
        </p:nvSpPr>
        <p:spPr>
          <a:xfrm>
            <a:off x="2148508" y="4868613"/>
            <a:ext cx="950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NimbusRomNo9L-Regu"/>
              </a:rPr>
              <a:t>·Circumscribe the scope of politeness for the purpose of this study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.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416969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Introduction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b="0" dirty="0"/>
          </a:p>
        </p:txBody>
      </p:sp>
      <p:sp>
        <p:nvSpPr>
          <p:cNvPr id="5" name="矩形 4"/>
          <p:cNvSpPr/>
          <p:nvPr/>
        </p:nvSpPr>
        <p:spPr>
          <a:xfrm>
            <a:off x="720635" y="4192211"/>
            <a:ext cx="10633165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1C9E8D-BA61-4BCB-AAA2-56097141628B}"/>
              </a:ext>
            </a:extLst>
          </p:cNvPr>
          <p:cNvSpPr txBox="1"/>
          <p:nvPr/>
        </p:nvSpPr>
        <p:spPr>
          <a:xfrm>
            <a:off x="2335695" y="1909824"/>
            <a:ext cx="936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latin typeface="NimbusRomNo9L-Regu"/>
              </a:rPr>
              <a:t>·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Contrast with the standard style transfer tasks.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5C3EDF-9D40-47DB-BFE3-E2391E8CF5EC}"/>
              </a:ext>
            </a:extLst>
          </p:cNvPr>
          <p:cNvSpPr txBox="1"/>
          <p:nvPr/>
        </p:nvSpPr>
        <p:spPr>
          <a:xfrm>
            <a:off x="2335695" y="2961036"/>
            <a:ext cx="979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NimbusRomNo9L-Regu"/>
              </a:rPr>
              <a:t>·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P</a:t>
            </a:r>
            <a:r>
              <a:rPr lang="en-US" altLang="zh-CN" sz="1800" b="0" i="0" u="none" strike="noStrike" baseline="0" dirty="0">
                <a:latin typeface="NimbusRomNo9L-Regu"/>
              </a:rPr>
              <a:t>ropose a </a:t>
            </a:r>
            <a:r>
              <a:rPr lang="en-US" altLang="zh-CN" sz="1800" b="0" i="0" u="none" strike="noStrike" baseline="0" dirty="0">
                <a:latin typeface="NimbusRomNo9L-ReguItal"/>
              </a:rPr>
              <a:t>tag </a:t>
            </a:r>
            <a:r>
              <a:rPr lang="en-US" altLang="zh-CN" sz="1800" b="0" i="0" u="none" strike="noStrike" baseline="0" dirty="0">
                <a:latin typeface="NimbusRomNo9L-Regu"/>
              </a:rPr>
              <a:t>and </a:t>
            </a:r>
            <a:r>
              <a:rPr lang="en-US" altLang="zh-CN" sz="1800" b="0" i="0" u="none" strike="noStrike" baseline="0" dirty="0">
                <a:latin typeface="NimbusRomNo9L-ReguItal"/>
              </a:rPr>
              <a:t>generate </a:t>
            </a:r>
            <a:r>
              <a:rPr lang="en-US" altLang="zh-CN" sz="1800" b="0" i="0" u="none" strike="noStrike" baseline="0" dirty="0">
                <a:latin typeface="NimbusRomNo9L-Regu"/>
              </a:rPr>
              <a:t>pipeline.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B0C701-55F9-4DF6-91F3-409515DD77D0}"/>
              </a:ext>
            </a:extLst>
          </p:cNvPr>
          <p:cNvSpPr txBox="1"/>
          <p:nvPr/>
        </p:nvSpPr>
        <p:spPr>
          <a:xfrm>
            <a:off x="2335695" y="3975795"/>
            <a:ext cx="926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·Evaluate </a:t>
            </a:r>
            <a:r>
              <a:rPr lang="en-US" altLang="zh-CN" dirty="0">
                <a:latin typeface="NimbusRomNo9L-Regu"/>
              </a:rPr>
              <a:t>on content preservation, fluency and style transfer accuracy.</a:t>
            </a:r>
            <a:endParaRPr lang="zh-CN" altLang="en-US" dirty="0">
              <a:latin typeface="NimbusRomNo9L-Regu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535B5C-3994-4993-BA4A-0B567BF66899}"/>
              </a:ext>
            </a:extLst>
          </p:cNvPr>
          <p:cNvSpPr txBox="1"/>
          <p:nvPr/>
        </p:nvSpPr>
        <p:spPr>
          <a:xfrm>
            <a:off x="2335695" y="4932819"/>
            <a:ext cx="76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NimbusRomNo9L-Regu"/>
              </a:rPr>
              <a:t>·Main contribution is the design of politeness transfer task.</a:t>
            </a:r>
            <a:endParaRPr lang="zh-CN" alt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6268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Related 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altLang="zh-CN" sz="3200" b="0" dirty="0">
              <a:solidFill>
                <a:schemeClr val="tx1"/>
              </a:solidFill>
              <a:effectLst/>
            </a:endParaRPr>
          </a:p>
          <a:p>
            <a:pPr marL="0" lvl="1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3200" b="0" dirty="0">
                <a:solidFill>
                  <a:schemeClr val="tx1"/>
                </a:solidFill>
                <a:effectLst/>
              </a:rPr>
              <a:t>    </a:t>
            </a:r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9A44B1-843C-4748-AFCF-B6C13098BB06}"/>
              </a:ext>
            </a:extLst>
          </p:cNvPr>
          <p:cNvSpPr txBox="1"/>
          <p:nvPr/>
        </p:nvSpPr>
        <p:spPr>
          <a:xfrm>
            <a:off x="1603513" y="1868979"/>
            <a:ext cx="996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NimbusRomNo9L-Regu"/>
              </a:rPr>
              <a:t>·Prior work on style transfer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15C0C4-C1BE-4114-BDBB-1898AF9FE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57" y="2474605"/>
            <a:ext cx="630228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5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Related 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altLang="zh-CN" sz="3200" b="0" dirty="0">
              <a:solidFill>
                <a:schemeClr val="tx1"/>
              </a:solidFill>
              <a:effectLst/>
            </a:endParaRPr>
          </a:p>
          <a:p>
            <a:pPr marL="0" lvl="1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3200" b="0" dirty="0">
                <a:solidFill>
                  <a:schemeClr val="tx1"/>
                </a:solidFill>
                <a:effectLst/>
              </a:rPr>
              <a:t>    </a:t>
            </a:r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BC2011-C583-49E7-8895-CAFEDD1B35C7}"/>
              </a:ext>
            </a:extLst>
          </p:cNvPr>
          <p:cNvSpPr txBox="1"/>
          <p:nvPr/>
        </p:nvSpPr>
        <p:spPr>
          <a:xfrm>
            <a:off x="2180422" y="2297437"/>
            <a:ext cx="737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·Current style transfer techniques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82D5FF-A63A-484D-88CD-E9BB1E737731}"/>
              </a:ext>
            </a:extLst>
          </p:cNvPr>
          <p:cNvSpPr txBox="1"/>
          <p:nvPr/>
        </p:nvSpPr>
        <p:spPr>
          <a:xfrm>
            <a:off x="2180422" y="3498536"/>
            <a:ext cx="5293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·Delete, Retrieve, Generate(DRG)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    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                           Advantages and disadvantages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C98DB41-66B8-4A6A-91C7-2AA6816357C3}"/>
              </a:ext>
            </a:extLst>
          </p:cNvPr>
          <p:cNvSpPr txBox="1"/>
          <p:nvPr/>
        </p:nvSpPr>
        <p:spPr>
          <a:xfrm>
            <a:off x="2180422" y="4930082"/>
            <a:ext cx="737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·Improvements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5571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Task and Datasets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F5A841-763B-4889-B16C-FC59F6EE6877}"/>
              </a:ext>
            </a:extLst>
          </p:cNvPr>
          <p:cNvSpPr txBox="1"/>
          <p:nvPr/>
        </p:nvSpPr>
        <p:spPr>
          <a:xfrm>
            <a:off x="1013792" y="1709532"/>
            <a:ext cx="622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Data Preparation</a:t>
            </a:r>
            <a:endParaRPr lang="zh-CN" altLang="en-US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03536C-CCB6-4CC3-AA49-8B02773F059C}"/>
              </a:ext>
            </a:extLst>
          </p:cNvPr>
          <p:cNvSpPr txBox="1"/>
          <p:nvPr/>
        </p:nvSpPr>
        <p:spPr>
          <a:xfrm>
            <a:off x="3442253" y="2415386"/>
            <a:ext cx="580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·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step1: Pre-processing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9E9E04-A1FA-4038-9B07-3C29392B8BD6}"/>
              </a:ext>
            </a:extLst>
          </p:cNvPr>
          <p:cNvSpPr txBox="1"/>
          <p:nvPr/>
        </p:nvSpPr>
        <p:spPr>
          <a:xfrm>
            <a:off x="3442253" y="3577298"/>
            <a:ext cx="580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·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step2:Further pruning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34A879-1FD1-4B83-85C3-A5FD3464FB12}"/>
              </a:ext>
            </a:extLst>
          </p:cNvPr>
          <p:cNvSpPr txBox="1"/>
          <p:nvPr/>
        </p:nvSpPr>
        <p:spPr>
          <a:xfrm>
            <a:off x="3442253" y="4739210"/>
            <a:ext cx="8017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·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step3: Use a politeness classifier to assign politeness scores to these sentences and filter them into ten buckets based on the score (P0-P9; Fig. 1).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2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Task and Datasets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F5A841-763B-4889-B16C-FC59F6EE6877}"/>
              </a:ext>
            </a:extLst>
          </p:cNvPr>
          <p:cNvSpPr txBox="1"/>
          <p:nvPr/>
        </p:nvSpPr>
        <p:spPr>
          <a:xfrm>
            <a:off x="1013792" y="1709532"/>
            <a:ext cx="622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Data Preparation</a:t>
            </a:r>
            <a:endParaRPr lang="zh-CN" altLang="en-US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AB9CE2-56E1-4C78-A1B3-5D90D5BB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811" y="3082147"/>
            <a:ext cx="4659678" cy="23413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EC83948-BF3A-4A3C-B037-6C668F9D917C}"/>
              </a:ext>
            </a:extLst>
          </p:cNvPr>
          <p:cNvSpPr txBox="1"/>
          <p:nvPr/>
        </p:nvSpPr>
        <p:spPr>
          <a:xfrm>
            <a:off x="3355811" y="5561860"/>
            <a:ext cx="667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0" i="0" u="none" strike="noStrike" baseline="0" dirty="0">
                <a:latin typeface="NimbusRomNo9L-Regu"/>
              </a:rPr>
              <a:t>Figure 1: Distribution of Politeness Scores for the Enron Corpus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6B56D3-ADC1-44A5-89A9-611A5002D391}"/>
              </a:ext>
            </a:extLst>
          </p:cNvPr>
          <p:cNvSpPr txBox="1"/>
          <p:nvPr/>
        </p:nvSpPr>
        <p:spPr>
          <a:xfrm>
            <a:off x="3355811" y="2235864"/>
            <a:ext cx="501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Train data: P9         Test Data: all buckets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Task and Datasets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F5A841-763B-4889-B16C-FC59F6EE6877}"/>
              </a:ext>
            </a:extLst>
          </p:cNvPr>
          <p:cNvSpPr txBox="1"/>
          <p:nvPr/>
        </p:nvSpPr>
        <p:spPr>
          <a:xfrm>
            <a:off x="1013792" y="1709532"/>
            <a:ext cx="622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Data Preparation</a:t>
            </a:r>
            <a:endParaRPr lang="zh-CN" altLang="en-US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C83948-BF3A-4A3C-B037-6C668F9D917C}"/>
              </a:ext>
            </a:extLst>
          </p:cNvPr>
          <p:cNvSpPr txBox="1"/>
          <p:nvPr/>
        </p:nvSpPr>
        <p:spPr>
          <a:xfrm>
            <a:off x="2646205" y="5373111"/>
            <a:ext cx="6899590" cy="118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3310" marR="32385" indent="-145415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2: Probability of occurrence for 10 of the most common 30 words in the P</a:t>
            </a:r>
            <a:r>
              <a:rPr lang="en-US" altLang="zh-CN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P</a:t>
            </a:r>
            <a:r>
              <a:rPr lang="en-US" altLang="zh-CN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buckets</a:t>
            </a:r>
            <a:endParaRPr lang="zh-CN" altLang="zh-C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zh-CN" altLang="zh-C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zh-CN" altLang="en-US" sz="1600" dirty="0"/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907FB6C8-5F4E-44FC-9507-92D74881D7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3436" y="2401782"/>
            <a:ext cx="4307564" cy="28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16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13791</TotalTime>
  <Words>528</Words>
  <Application>Microsoft Office PowerPoint</Application>
  <PresentationFormat>宽屏</PresentationFormat>
  <Paragraphs>105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CMBX10</vt:lpstr>
      <vt:lpstr>CMMI10</vt:lpstr>
      <vt:lpstr>CMR8</vt:lpstr>
      <vt:lpstr>NimbusRomNo9L-Medi</vt:lpstr>
      <vt:lpstr>NimbusRomNo9L-Regu</vt:lpstr>
      <vt:lpstr>NimbusRomNo9L-ReguItal</vt:lpstr>
      <vt:lpstr>等线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Content</vt:lpstr>
      <vt:lpstr>Introduction</vt:lpstr>
      <vt:lpstr>Introduction</vt:lpstr>
      <vt:lpstr>Related Work</vt:lpstr>
      <vt:lpstr>Related Work</vt:lpstr>
      <vt:lpstr>Task and Datasets</vt:lpstr>
      <vt:lpstr>Task and Datasets</vt:lpstr>
      <vt:lpstr>Task and Datasets</vt:lpstr>
      <vt:lpstr>Methodology</vt:lpstr>
      <vt:lpstr>Methodology</vt:lpstr>
      <vt:lpstr>Methodology</vt:lpstr>
      <vt:lpstr>Methodology</vt:lpstr>
      <vt:lpstr>Experiments and Results</vt:lpstr>
      <vt:lpstr>Experiments and Results</vt:lpstr>
      <vt:lpstr>Experiments and Results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亮 the</cp:lastModifiedBy>
  <cp:revision>737</cp:revision>
  <dcterms:created xsi:type="dcterms:W3CDTF">2017-04-22T07:59:29Z</dcterms:created>
  <dcterms:modified xsi:type="dcterms:W3CDTF">2020-11-18T11:02:34Z</dcterms:modified>
</cp:coreProperties>
</file>