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08" r:id="rId2"/>
    <p:sldId id="409" r:id="rId3"/>
    <p:sldId id="363" r:id="rId4"/>
    <p:sldId id="434" r:id="rId5"/>
    <p:sldId id="435" r:id="rId6"/>
    <p:sldId id="436" r:id="rId7"/>
    <p:sldId id="428" r:id="rId8"/>
    <p:sldId id="439" r:id="rId9"/>
    <p:sldId id="438" r:id="rId10"/>
    <p:sldId id="429"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B5FBF69-3723-481B-A05D-C6FD68CE0464}">
          <p14:sldIdLst>
            <p14:sldId id="408"/>
            <p14:sldId id="409"/>
            <p14:sldId id="363"/>
            <p14:sldId id="434"/>
            <p14:sldId id="435"/>
            <p14:sldId id="436"/>
            <p14:sldId id="428"/>
            <p14:sldId id="439"/>
            <p14:sldId id="438"/>
            <p14:sldId id="4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ia Petrova" initials="NP" lastIdx="1" clrIdx="0">
    <p:extLst>
      <p:ext uri="{19B8F6BF-5375-455C-9EA6-DF929625EA0E}">
        <p15:presenceInfo xmlns:p15="http://schemas.microsoft.com/office/powerpoint/2012/main" userId="d99e6cf608b48da0" providerId="Windows Live"/>
      </p:ext>
    </p:extLst>
  </p:cmAuthor>
  <p:cmAuthor id="2" name="Yang Allen" initials="YA" lastIdx="1" clrIdx="1">
    <p:extLst>
      <p:ext uri="{19B8F6BF-5375-455C-9EA6-DF929625EA0E}">
        <p15:presenceInfo xmlns:p15="http://schemas.microsoft.com/office/powerpoint/2012/main" userId="5204d476213cf629" providerId="Windows Live"/>
      </p:ext>
    </p:extLst>
  </p:cmAuthor>
  <p:cmAuthor id="3" name="张 耀洪" initials="张" lastIdx="1" clrIdx="2">
    <p:extLst>
      <p:ext uri="{19B8F6BF-5375-455C-9EA6-DF929625EA0E}">
        <p15:presenceInfo xmlns:p15="http://schemas.microsoft.com/office/powerpoint/2012/main" userId="99e395485f13da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7618" autoAdjust="0"/>
  </p:normalViewPr>
  <p:slideViewPr>
    <p:cSldViewPr snapToGrid="0">
      <p:cViewPr varScale="1">
        <p:scale>
          <a:sx n="80" d="100"/>
          <a:sy n="80" d="100"/>
        </p:scale>
        <p:origin x="1555"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4A977-DCA7-4669-8B00-6C141106432B}" type="datetimeFigureOut">
              <a:rPr lang="zh-CN" altLang="en-US" smtClean="0"/>
              <a:t>2020/12/5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031A7-4900-4265-AAA0-E0930032C187}" type="slidenum">
              <a:rPr lang="zh-CN" altLang="en-US" smtClean="0"/>
              <a:t>‹#›</a:t>
            </a:fld>
            <a:endParaRPr lang="zh-CN" altLang="en-US"/>
          </a:p>
        </p:txBody>
      </p:sp>
    </p:spTree>
    <p:extLst>
      <p:ext uri="{BB962C8B-B14F-4D97-AF65-F5344CB8AC3E}">
        <p14:creationId xmlns:p14="http://schemas.microsoft.com/office/powerpoint/2010/main" val="109591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1</a:t>
            </a:fld>
            <a:endParaRPr lang="zh-CN" altLang="en-US"/>
          </a:p>
        </p:txBody>
      </p:sp>
    </p:spTree>
    <p:extLst>
      <p:ext uri="{BB962C8B-B14F-4D97-AF65-F5344CB8AC3E}">
        <p14:creationId xmlns:p14="http://schemas.microsoft.com/office/powerpoint/2010/main" val="199384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2</a:t>
            </a:fld>
            <a:endParaRPr lang="zh-CN" altLang="en-US"/>
          </a:p>
        </p:txBody>
      </p:sp>
    </p:spTree>
    <p:extLst>
      <p:ext uri="{BB962C8B-B14F-4D97-AF65-F5344CB8AC3E}">
        <p14:creationId xmlns:p14="http://schemas.microsoft.com/office/powerpoint/2010/main" val="282301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3</a:t>
            </a:fld>
            <a:endParaRPr lang="zh-CN" altLang="en-US"/>
          </a:p>
        </p:txBody>
      </p:sp>
    </p:spTree>
    <p:extLst>
      <p:ext uri="{BB962C8B-B14F-4D97-AF65-F5344CB8AC3E}">
        <p14:creationId xmlns:p14="http://schemas.microsoft.com/office/powerpoint/2010/main" val="264442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4</a:t>
            </a:fld>
            <a:endParaRPr lang="zh-CN" altLang="en-US"/>
          </a:p>
        </p:txBody>
      </p:sp>
    </p:spTree>
    <p:extLst>
      <p:ext uri="{BB962C8B-B14F-4D97-AF65-F5344CB8AC3E}">
        <p14:creationId xmlns:p14="http://schemas.microsoft.com/office/powerpoint/2010/main" val="419366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5</a:t>
            </a:fld>
            <a:endParaRPr lang="zh-CN" altLang="en-US"/>
          </a:p>
        </p:txBody>
      </p:sp>
    </p:spTree>
    <p:extLst>
      <p:ext uri="{BB962C8B-B14F-4D97-AF65-F5344CB8AC3E}">
        <p14:creationId xmlns:p14="http://schemas.microsoft.com/office/powerpoint/2010/main" val="211004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6</a:t>
            </a:fld>
            <a:endParaRPr lang="zh-CN" altLang="en-US"/>
          </a:p>
        </p:txBody>
      </p:sp>
    </p:spTree>
    <p:extLst>
      <p:ext uri="{BB962C8B-B14F-4D97-AF65-F5344CB8AC3E}">
        <p14:creationId xmlns:p14="http://schemas.microsoft.com/office/powerpoint/2010/main" val="119237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7</a:t>
            </a:fld>
            <a:endParaRPr lang="zh-CN" altLang="en-US"/>
          </a:p>
        </p:txBody>
      </p:sp>
    </p:spTree>
    <p:extLst>
      <p:ext uri="{BB962C8B-B14F-4D97-AF65-F5344CB8AC3E}">
        <p14:creationId xmlns:p14="http://schemas.microsoft.com/office/powerpoint/2010/main" val="39519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8</a:t>
            </a:fld>
            <a:endParaRPr lang="zh-CN" altLang="en-US"/>
          </a:p>
        </p:txBody>
      </p:sp>
    </p:spTree>
    <p:extLst>
      <p:ext uri="{BB962C8B-B14F-4D97-AF65-F5344CB8AC3E}">
        <p14:creationId xmlns:p14="http://schemas.microsoft.com/office/powerpoint/2010/main" val="78884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E1031A7-4900-4265-AAA0-E0930032C187}" type="slidenum">
              <a:rPr lang="zh-CN" altLang="en-US" smtClean="0"/>
              <a:t>9</a:t>
            </a:fld>
            <a:endParaRPr lang="zh-CN" altLang="en-US"/>
          </a:p>
        </p:txBody>
      </p:sp>
    </p:spTree>
    <p:extLst>
      <p:ext uri="{BB962C8B-B14F-4D97-AF65-F5344CB8AC3E}">
        <p14:creationId xmlns:p14="http://schemas.microsoft.com/office/powerpoint/2010/main" val="1800278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5617"/>
            <a:ext cx="9144000" cy="5146766"/>
          </a:xfrm>
          <a:prstGeom prst="rect">
            <a:avLst/>
          </a:prstGeom>
        </p:spPr>
      </p:pic>
      <p:pic>
        <p:nvPicPr>
          <p:cNvPr id="8" name="图片 7">
            <a:extLst>
              <a:ext uri="{FF2B5EF4-FFF2-40B4-BE49-F238E27FC236}">
                <a16:creationId xmlns:a16="http://schemas.microsoft.com/office/drawing/2014/main" id="{7B4ECC63-95BF-4A4C-83AF-4A7707A811B5}"/>
              </a:ext>
            </a:extLst>
          </p:cNvPr>
          <p:cNvPicPr>
            <a:picLocks noChangeAspect="1"/>
          </p:cNvPicPr>
          <p:nvPr userDrawn="1"/>
        </p:nvPicPr>
        <p:blipFill>
          <a:blip r:embed="rId3"/>
          <a:stretch>
            <a:fillRect/>
          </a:stretch>
        </p:blipFill>
        <p:spPr>
          <a:xfrm>
            <a:off x="0" y="14042"/>
            <a:ext cx="350550" cy="733304"/>
          </a:xfrm>
          <a:prstGeom prst="rect">
            <a:avLst/>
          </a:prstGeom>
        </p:spPr>
      </p:pic>
    </p:spTree>
    <p:extLst>
      <p:ext uri="{BB962C8B-B14F-4D97-AF65-F5344CB8AC3E}">
        <p14:creationId xmlns:p14="http://schemas.microsoft.com/office/powerpoint/2010/main" val="421523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49273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732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92361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223241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601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01161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49372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5241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3153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55829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B33BA-5C1F-41E2-89CC-9A0981093C74}" type="datetimeFigureOut">
              <a:rPr lang="zh-CN" altLang="en-US" smtClean="0"/>
              <a:t>2020/12/5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86534-C23B-4D28-849F-14E4D2201633}"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66" y="0"/>
            <a:ext cx="9137668" cy="6858000"/>
          </a:xfrm>
          <a:prstGeom prst="rect">
            <a:avLst/>
          </a:prstGeom>
        </p:spPr>
      </p:pic>
      <p:pic>
        <p:nvPicPr>
          <p:cNvPr id="8" name="图片 7">
            <a:extLst>
              <a:ext uri="{FF2B5EF4-FFF2-40B4-BE49-F238E27FC236}">
                <a16:creationId xmlns:a16="http://schemas.microsoft.com/office/drawing/2014/main" id="{1022E3A2-C6E1-4221-B6D4-C6189E4C4B6E}"/>
              </a:ext>
            </a:extLst>
          </p:cNvPr>
          <p:cNvPicPr>
            <a:picLocks noChangeAspect="1"/>
          </p:cNvPicPr>
          <p:nvPr userDrawn="1"/>
        </p:nvPicPr>
        <p:blipFill>
          <a:blip r:embed="rId14"/>
          <a:stretch>
            <a:fillRect/>
          </a:stretch>
        </p:blipFill>
        <p:spPr>
          <a:xfrm>
            <a:off x="0" y="26376"/>
            <a:ext cx="281964" cy="720969"/>
          </a:xfrm>
          <a:prstGeom prst="rect">
            <a:avLst/>
          </a:prstGeom>
        </p:spPr>
      </p:pic>
    </p:spTree>
    <p:extLst>
      <p:ext uri="{BB962C8B-B14F-4D97-AF65-F5344CB8AC3E}">
        <p14:creationId xmlns:p14="http://schemas.microsoft.com/office/powerpoint/2010/main" val="78231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A0C48-1D08-4B1C-91F7-C40F12EC4C61}"/>
              </a:ext>
            </a:extLst>
          </p:cNvPr>
          <p:cNvSpPr>
            <a:spLocks noGrp="1"/>
          </p:cNvSpPr>
          <p:nvPr>
            <p:ph type="title"/>
          </p:nvPr>
        </p:nvSpPr>
        <p:spPr>
          <a:xfrm>
            <a:off x="0" y="1233174"/>
            <a:ext cx="9144000" cy="1325563"/>
          </a:xfrm>
        </p:spPr>
        <p:txBody>
          <a:bodyPr>
            <a:normAutofit/>
          </a:bodyPr>
          <a:lstStyle/>
          <a:p>
            <a:pPr algn="ctr"/>
            <a:r>
              <a:rPr lang="en-US" altLang="zh-CN" sz="2800" b="1" dirty="0">
                <a:latin typeface="Times New Roman" panose="02020603050405020304" pitchFamily="18" charset="0"/>
                <a:cs typeface="Times New Roman" panose="02020603050405020304" pitchFamily="18" charset="0"/>
              </a:rPr>
              <a:t>Proactive Human-Machine Conversation</a:t>
            </a:r>
            <a:br>
              <a:rPr lang="en-US" altLang="zh-CN" sz="2800" b="1" dirty="0">
                <a:latin typeface="Times New Roman" panose="02020603050405020304" pitchFamily="18" charset="0"/>
                <a:cs typeface="Times New Roman" panose="02020603050405020304" pitchFamily="18" charset="0"/>
              </a:rPr>
            </a:br>
            <a:r>
              <a:rPr lang="en-US" altLang="zh-CN" sz="2800" b="1" dirty="0">
                <a:latin typeface="Times New Roman" panose="02020603050405020304" pitchFamily="18" charset="0"/>
                <a:cs typeface="Times New Roman" panose="02020603050405020304" pitchFamily="18" charset="0"/>
              </a:rPr>
              <a:t>with Explicit Conversation Goals</a:t>
            </a:r>
            <a:endParaRPr lang="zh-CN" altLang="en-US" sz="2800" b="1"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A86C4DD1-7010-4255-9616-FCC3B66F3973}"/>
              </a:ext>
            </a:extLst>
          </p:cNvPr>
          <p:cNvSpPr/>
          <p:nvPr/>
        </p:nvSpPr>
        <p:spPr>
          <a:xfrm>
            <a:off x="586992" y="2751300"/>
            <a:ext cx="7732449" cy="1107996"/>
          </a:xfrm>
          <a:prstGeom prst="rect">
            <a:avLst/>
          </a:prstGeom>
        </p:spPr>
        <p:txBody>
          <a:bodyPr wrap="square">
            <a:spAutoFit/>
          </a:bodyPr>
          <a:lstStyle/>
          <a:p>
            <a:pPr algn="ctr"/>
            <a:r>
              <a:rPr lang="en-US" altLang="zh-CN" sz="2200" b="0" i="0" u="none" strike="noStrike" dirty="0" err="1">
                <a:effectLst/>
                <a:latin typeface="Times New Roman" panose="02020603050405020304" pitchFamily="18" charset="0"/>
                <a:ea typeface="Microsoft YaHei" panose="020B0503020204020204" pitchFamily="34" charset="-122"/>
                <a:cs typeface="Times New Roman" panose="02020603050405020304" pitchFamily="18" charset="0"/>
              </a:rPr>
              <a:t>WenquanWu</a:t>
            </a:r>
            <a:r>
              <a:rPr lang="en-US" altLang="zh-CN" sz="22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 Zhen Guo, </a:t>
            </a:r>
            <a:r>
              <a:rPr lang="en-US" altLang="zh-CN" sz="2200" b="0" i="0" u="none" strike="noStrike" dirty="0" err="1">
                <a:effectLst/>
                <a:latin typeface="Times New Roman" panose="02020603050405020304" pitchFamily="18" charset="0"/>
                <a:ea typeface="Microsoft YaHei" panose="020B0503020204020204" pitchFamily="34" charset="-122"/>
                <a:cs typeface="Times New Roman" panose="02020603050405020304" pitchFamily="18" charset="0"/>
              </a:rPr>
              <a:t>Xiangyang</a:t>
            </a:r>
            <a:r>
              <a:rPr lang="en-US" altLang="zh-CN" sz="22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 Zhou, Hua Wu,</a:t>
            </a:r>
          </a:p>
          <a:p>
            <a:pPr algn="ctr"/>
            <a:r>
              <a:rPr lang="en-US" altLang="zh-CN" sz="2200" b="0" i="0" u="none" strike="noStrike" dirty="0" err="1">
                <a:effectLst/>
                <a:latin typeface="Times New Roman" panose="02020603050405020304" pitchFamily="18" charset="0"/>
                <a:ea typeface="Microsoft YaHei" panose="020B0503020204020204" pitchFamily="34" charset="-122"/>
                <a:cs typeface="Times New Roman" panose="02020603050405020304" pitchFamily="18" charset="0"/>
              </a:rPr>
              <a:t>Xiyuan</a:t>
            </a:r>
            <a:r>
              <a:rPr lang="en-US" altLang="zh-CN" sz="22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 Zhang, </a:t>
            </a:r>
            <a:r>
              <a:rPr lang="en-US" altLang="zh-CN" sz="2200" b="0" i="0" u="none" strike="noStrike" dirty="0" err="1">
                <a:effectLst/>
                <a:latin typeface="Times New Roman" panose="02020603050405020304" pitchFamily="18" charset="0"/>
                <a:ea typeface="Microsoft YaHei" panose="020B0503020204020204" pitchFamily="34" charset="-122"/>
                <a:cs typeface="Times New Roman" panose="02020603050405020304" pitchFamily="18" charset="0"/>
              </a:rPr>
              <a:t>Rongzhong</a:t>
            </a:r>
            <a:r>
              <a:rPr lang="en-US" altLang="zh-CN" sz="22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 Lian and Haifeng Wang</a:t>
            </a:r>
          </a:p>
          <a:p>
            <a:pPr algn="ctr"/>
            <a:r>
              <a:rPr lang="en-US" altLang="zh-CN" sz="22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Baidu Inc., Beijing, China</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p:txBody>
      </p:sp>
      <p:sp>
        <p:nvSpPr>
          <p:cNvPr id="5" name="矩形 4">
            <a:extLst>
              <a:ext uri="{FF2B5EF4-FFF2-40B4-BE49-F238E27FC236}">
                <a16:creationId xmlns:a16="http://schemas.microsoft.com/office/drawing/2014/main" id="{F099C3EA-B77A-4A06-883D-CC8268CCB486}"/>
              </a:ext>
            </a:extLst>
          </p:cNvPr>
          <p:cNvSpPr/>
          <p:nvPr/>
        </p:nvSpPr>
        <p:spPr>
          <a:xfrm>
            <a:off x="4453217" y="3244334"/>
            <a:ext cx="237566" cy="369332"/>
          </a:xfrm>
          <a:prstGeom prst="rect">
            <a:avLst/>
          </a:prstGeom>
        </p:spPr>
        <p:txBody>
          <a:bodyPr wrap="none">
            <a:spAutoFit/>
          </a:bodyPr>
          <a:lstStyle/>
          <a:p>
            <a:r>
              <a:rPr lang="zh-CN" altLang="en-US" dirty="0"/>
              <a:t> </a:t>
            </a:r>
          </a:p>
        </p:txBody>
      </p:sp>
      <p:sp>
        <p:nvSpPr>
          <p:cNvPr id="6" name="矩形 5">
            <a:extLst>
              <a:ext uri="{FF2B5EF4-FFF2-40B4-BE49-F238E27FC236}">
                <a16:creationId xmlns:a16="http://schemas.microsoft.com/office/drawing/2014/main" id="{17345DC1-AFC6-4643-AAD7-33ECE8E21119}"/>
              </a:ext>
            </a:extLst>
          </p:cNvPr>
          <p:cNvSpPr/>
          <p:nvPr/>
        </p:nvSpPr>
        <p:spPr>
          <a:xfrm>
            <a:off x="5232695" y="4562037"/>
            <a:ext cx="3542190" cy="1015663"/>
          </a:xfrm>
          <a:prstGeom prst="rect">
            <a:avLst/>
          </a:prstGeom>
        </p:spPr>
        <p:txBody>
          <a:bodyPr wrap="square">
            <a:spAutoFit/>
          </a:bodyPr>
          <a:lstStyle/>
          <a:p>
            <a:pPr algn="r"/>
            <a:r>
              <a:rPr lang="en-US" altLang="zh-CN" sz="2000" dirty="0">
                <a:latin typeface="Times New Roman" panose="02020603050405020304" pitchFamily="18" charset="0"/>
                <a:ea typeface="+mj-ea"/>
                <a:cs typeface="Times New Roman" panose="02020603050405020304" pitchFamily="18" charset="0"/>
              </a:rPr>
              <a:t>Speaker: Yang  </a:t>
            </a:r>
            <a:r>
              <a:rPr lang="en-US" altLang="zh-CN" sz="2000" dirty="0" err="1">
                <a:latin typeface="Times New Roman" panose="02020603050405020304" pitchFamily="18" charset="0"/>
                <a:ea typeface="+mj-ea"/>
                <a:cs typeface="Times New Roman" panose="02020603050405020304" pitchFamily="18" charset="0"/>
              </a:rPr>
              <a:t>Junming</a:t>
            </a:r>
            <a:endParaRPr lang="en-US" altLang="zh-CN" sz="2000" dirty="0">
              <a:latin typeface="Times New Roman" panose="02020603050405020304" pitchFamily="18" charset="0"/>
              <a:ea typeface="+mj-ea"/>
              <a:cs typeface="Times New Roman" panose="02020603050405020304" pitchFamily="18" charset="0"/>
            </a:endParaRPr>
          </a:p>
          <a:p>
            <a:pPr algn="r"/>
            <a:r>
              <a:rPr lang="en-US" altLang="zh-CN" sz="2000" dirty="0">
                <a:latin typeface="Times New Roman" panose="02020603050405020304" pitchFamily="18" charset="0"/>
                <a:cs typeface="Times New Roman" panose="02020603050405020304" pitchFamily="18" charset="0"/>
              </a:rPr>
              <a:t>2020.11.26</a:t>
            </a:r>
            <a:endParaRPr lang="zh-CN" altLang="en-US" sz="2000" dirty="0">
              <a:latin typeface="Times New Roman" panose="02020603050405020304" pitchFamily="18" charset="0"/>
              <a:cs typeface="Times New Roman" panose="02020603050405020304" pitchFamily="18" charset="0"/>
            </a:endParaRPr>
          </a:p>
          <a:p>
            <a:pPr algn="r"/>
            <a:endParaRPr lang="zh-CN" altLang="en-US" sz="2000" dirty="0">
              <a:latin typeface="Times New Roman" panose="02020603050405020304" pitchFamily="18" charset="0"/>
              <a:ea typeface="+mj-ea"/>
              <a:cs typeface="Times New Roman" panose="02020603050405020304" pitchFamily="18" charset="0"/>
            </a:endParaRPr>
          </a:p>
        </p:txBody>
      </p:sp>
      <p:sp>
        <p:nvSpPr>
          <p:cNvPr id="7" name="文本框 6">
            <a:extLst>
              <a:ext uri="{FF2B5EF4-FFF2-40B4-BE49-F238E27FC236}">
                <a16:creationId xmlns:a16="http://schemas.microsoft.com/office/drawing/2014/main" id="{9E4E454B-F3EA-4245-8F5D-6E09C8284791}"/>
              </a:ext>
            </a:extLst>
          </p:cNvPr>
          <p:cNvSpPr txBox="1"/>
          <p:nvPr/>
        </p:nvSpPr>
        <p:spPr>
          <a:xfrm>
            <a:off x="91440" y="5545803"/>
            <a:ext cx="8948759" cy="923330"/>
          </a:xfrm>
          <a:prstGeom prst="rect">
            <a:avLst/>
          </a:prstGeom>
          <a:noFill/>
        </p:spPr>
        <p:txBody>
          <a:bodyPr wrap="square" rtlCol="0">
            <a:spAutoFit/>
          </a:bodyPr>
          <a:lstStyle/>
          <a:p>
            <a:pPr algn="ctr"/>
            <a:r>
              <a:rPr lang="en-US" altLang="zh-CN" sz="1800" b="0" i="0" u="none" strike="noStrike" baseline="0" dirty="0">
                <a:latin typeface="Times New Roman" panose="02020603050405020304" pitchFamily="18" charset="0"/>
                <a:cs typeface="Times New Roman" panose="02020603050405020304" pitchFamily="18" charset="0"/>
              </a:rPr>
              <a:t>Proceedings of the 57th Annual Meeting of the Association for Computational Linguistics, pages 3794–3804 Florence, Italy, July 28 - August 2, 2019. c 2019 Association for Computational Linguistics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60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E1DC26D-352D-44CA-B8D9-1B13A0308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Tree>
    <p:extLst>
      <p:ext uri="{BB962C8B-B14F-4D97-AF65-F5344CB8AC3E}">
        <p14:creationId xmlns:p14="http://schemas.microsoft.com/office/powerpoint/2010/main" val="383626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EABE2-E8D8-474D-83E2-0C7D35D87B45}"/>
              </a:ext>
            </a:extLst>
          </p:cNvPr>
          <p:cNvSpPr>
            <a:spLocks noGrp="1"/>
          </p:cNvSpPr>
          <p:nvPr>
            <p:ph type="title"/>
          </p:nvPr>
        </p:nvSpPr>
        <p:spPr>
          <a:xfrm>
            <a:off x="-129207" y="-16998"/>
            <a:ext cx="2683566" cy="785984"/>
          </a:xfrm>
        </p:spPr>
        <p:txBody>
          <a:bodyPr>
            <a:noAutofit/>
          </a:bodyPr>
          <a:lstStyle/>
          <a:p>
            <a:pPr algn="ctr"/>
            <a:br>
              <a:rPr lang="en-US" altLang="zh-CN" sz="3600" b="1" dirty="0">
                <a:solidFill>
                  <a:schemeClr val="bg1"/>
                </a:solidFill>
                <a:latin typeface="Times New Roman" panose="02020603050405020304" pitchFamily="18" charset="0"/>
                <a:cs typeface="Times New Roman" panose="02020603050405020304" pitchFamily="18" charset="0"/>
              </a:rPr>
            </a:br>
            <a:r>
              <a:rPr lang="en-US" altLang="zh-CN" sz="3600" b="1" dirty="0">
                <a:solidFill>
                  <a:schemeClr val="bg1"/>
                </a:solidFill>
                <a:latin typeface="Times New Roman" panose="02020603050405020304" pitchFamily="18" charset="0"/>
                <a:cs typeface="Times New Roman" panose="02020603050405020304" pitchFamily="18" charset="0"/>
              </a:rPr>
              <a:t>Content</a:t>
            </a:r>
            <a:br>
              <a:rPr lang="zh-CN" altLang="en-US" sz="3600" b="1" dirty="0">
                <a:solidFill>
                  <a:schemeClr val="bg1"/>
                </a:solidFill>
                <a:latin typeface="Times New Roman" panose="02020603050405020304" pitchFamily="18" charset="0"/>
                <a:cs typeface="Times New Roman" panose="02020603050405020304" pitchFamily="18" charset="0"/>
              </a:rPr>
            </a:br>
            <a:endParaRPr lang="zh-CN" altLang="en-US" sz="3600"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A341341-5CB6-4E79-9748-816DA64E456D}"/>
              </a:ext>
            </a:extLst>
          </p:cNvPr>
          <p:cNvSpPr txBox="1"/>
          <p:nvPr/>
        </p:nvSpPr>
        <p:spPr>
          <a:xfrm>
            <a:off x="2647541" y="1751216"/>
            <a:ext cx="626099" cy="533197"/>
          </a:xfrm>
          <a:prstGeom prst="rect">
            <a:avLst/>
          </a:prstGeom>
          <a:solidFill>
            <a:srgbClr val="A40000"/>
          </a:solid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1</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DF35CCA3-E7FA-4564-800B-4D6778B8190D}"/>
              </a:ext>
            </a:extLst>
          </p:cNvPr>
          <p:cNvSpPr txBox="1"/>
          <p:nvPr/>
        </p:nvSpPr>
        <p:spPr>
          <a:xfrm>
            <a:off x="2647541" y="2810086"/>
            <a:ext cx="626099" cy="533197"/>
          </a:xfrm>
          <a:prstGeom prst="rect">
            <a:avLst/>
          </a:prstGeom>
          <a:solidFill>
            <a:srgbClr val="A40000"/>
          </a:solid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2</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1D14DAC4-A71B-494E-BA02-D1A442051A2E}"/>
              </a:ext>
            </a:extLst>
          </p:cNvPr>
          <p:cNvSpPr txBox="1"/>
          <p:nvPr/>
        </p:nvSpPr>
        <p:spPr>
          <a:xfrm>
            <a:off x="2635390" y="3883556"/>
            <a:ext cx="626099" cy="533197"/>
          </a:xfrm>
          <a:prstGeom prst="rect">
            <a:avLst/>
          </a:prstGeom>
          <a:solidFill>
            <a:srgbClr val="A40000"/>
          </a:solid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3</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DBC39E2-402B-405A-9125-48CD58A97F17}"/>
              </a:ext>
            </a:extLst>
          </p:cNvPr>
          <p:cNvSpPr/>
          <p:nvPr/>
        </p:nvSpPr>
        <p:spPr>
          <a:xfrm>
            <a:off x="3416913" y="1734003"/>
            <a:ext cx="1959191"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Introduction</a:t>
            </a:r>
            <a:endParaRPr lang="zh-CN" altLang="en-US" sz="2800"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C9FCD7D-6B6A-404A-8388-410D3CC8AFC4}"/>
              </a:ext>
            </a:extLst>
          </p:cNvPr>
          <p:cNvSpPr/>
          <p:nvPr/>
        </p:nvSpPr>
        <p:spPr>
          <a:xfrm>
            <a:off x="3373839" y="2739310"/>
            <a:ext cx="1529586" cy="523220"/>
          </a:xfrm>
          <a:prstGeom prst="rect">
            <a:avLst/>
          </a:prstGeom>
        </p:spPr>
        <p:txBody>
          <a:bodyPr wrap="none">
            <a:spAutoFit/>
          </a:bodyPr>
          <a:lstStyle/>
          <a:p>
            <a:r>
              <a:rPr lang="en-US" altLang="zh-CN" sz="2800" dirty="0">
                <a:solidFill>
                  <a:srgbClr val="333333"/>
                </a:solidFill>
                <a:latin typeface="Times New Roman" panose="02020603050405020304" pitchFamily="18" charset="0"/>
                <a:cs typeface="Times New Roman" panose="02020603050405020304" pitchFamily="18" charset="0"/>
              </a:rPr>
              <a:t> Methods</a:t>
            </a:r>
            <a:endParaRPr lang="zh-CN" altLang="en-US" sz="2800"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E0A8D3EB-E112-4EED-AB84-BC379AA68757}"/>
              </a:ext>
            </a:extLst>
          </p:cNvPr>
          <p:cNvSpPr/>
          <p:nvPr/>
        </p:nvSpPr>
        <p:spPr>
          <a:xfrm>
            <a:off x="3416913" y="3828505"/>
            <a:ext cx="6554711" cy="523220"/>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Experiments</a:t>
            </a:r>
            <a:endParaRPr lang="zh-CN" altLang="en-US" sz="28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47F6763A-2F65-4257-8F08-9ECE08755C31}"/>
              </a:ext>
            </a:extLst>
          </p:cNvPr>
          <p:cNvSpPr txBox="1"/>
          <p:nvPr/>
        </p:nvSpPr>
        <p:spPr>
          <a:xfrm>
            <a:off x="2641033" y="4980842"/>
            <a:ext cx="626099" cy="533197"/>
          </a:xfrm>
          <a:prstGeom prst="rect">
            <a:avLst/>
          </a:prstGeom>
          <a:solidFill>
            <a:srgbClr val="A40000"/>
          </a:solid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4</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4F661E9A-330D-4CC7-8332-01ADCC4C6803}"/>
              </a:ext>
            </a:extLst>
          </p:cNvPr>
          <p:cNvSpPr/>
          <p:nvPr/>
        </p:nvSpPr>
        <p:spPr>
          <a:xfrm>
            <a:off x="3422556" y="4925791"/>
            <a:ext cx="6554711" cy="523220"/>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Case  Study</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05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C91308-BDAD-4EF1-A971-DC8FF1641ED2}"/>
              </a:ext>
            </a:extLst>
          </p:cNvPr>
          <p:cNvSpPr/>
          <p:nvPr/>
        </p:nvSpPr>
        <p:spPr>
          <a:xfrm>
            <a:off x="252906" y="99874"/>
            <a:ext cx="364202" cy="523220"/>
          </a:xfrm>
          <a:prstGeom prst="rect">
            <a:avLst/>
          </a:prstGeom>
        </p:spPr>
        <p:txBody>
          <a:bodyPr wrap="none">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1</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6C90CDC7-FB83-436D-84F0-2950E366FF57}"/>
              </a:ext>
            </a:extLst>
          </p:cNvPr>
          <p:cNvSpPr txBox="1"/>
          <p:nvPr/>
        </p:nvSpPr>
        <p:spPr>
          <a:xfrm>
            <a:off x="617108" y="130651"/>
            <a:ext cx="5728221" cy="46166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Introduction</a:t>
            </a:r>
          </a:p>
        </p:txBody>
      </p:sp>
      <p:sp>
        <p:nvSpPr>
          <p:cNvPr id="9" name="矩形 8">
            <a:extLst>
              <a:ext uri="{FF2B5EF4-FFF2-40B4-BE49-F238E27FC236}">
                <a16:creationId xmlns:a16="http://schemas.microsoft.com/office/drawing/2014/main" id="{B002FE3A-C0C7-4865-8C8C-7AFDF9A9FA5E}"/>
              </a:ext>
            </a:extLst>
          </p:cNvPr>
          <p:cNvSpPr/>
          <p:nvPr/>
        </p:nvSpPr>
        <p:spPr>
          <a:xfrm>
            <a:off x="270933" y="1509873"/>
            <a:ext cx="8602134" cy="96032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Building a human-like conversational agent is one of long-cherished goals in Artificial Intelligence (AI) </a:t>
            </a:r>
            <a:endParaRPr lang="zh-CN" altLang="en-US" sz="2000"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49143958-77F3-4E6B-8A07-2FB9B804173D}"/>
              </a:ext>
            </a:extLst>
          </p:cNvPr>
          <p:cNvSpPr/>
          <p:nvPr/>
        </p:nvSpPr>
        <p:spPr>
          <a:xfrm>
            <a:off x="270933" y="3387759"/>
            <a:ext cx="7841873" cy="2246769"/>
          </a:xfrm>
          <a:prstGeom prst="rect">
            <a:avLst/>
          </a:prstGeom>
        </p:spPr>
        <p:txBody>
          <a:bodyPr wrap="square">
            <a:spAutoFit/>
          </a:bodyPr>
          <a:lstStyle/>
          <a:p>
            <a:pPr marL="285750" indent="-285750">
              <a:buFont typeface="Arial" panose="020B0604020202020204" pitchFamily="34" charset="0"/>
              <a:buChar char="•"/>
            </a:pPr>
            <a:r>
              <a:rPr lang="en-US" altLang="zh-CN" sz="2000" dirty="0">
                <a:solidFill>
                  <a:srgbClr val="000000"/>
                </a:solidFill>
                <a:effectLst/>
                <a:latin typeface="Times New Roman" panose="02020603050405020304" pitchFamily="18" charset="0"/>
                <a:cs typeface="Times New Roman" panose="02020603050405020304" pitchFamily="18" charset="0"/>
              </a:rPr>
              <a:t>Now</a:t>
            </a:r>
            <a:r>
              <a:rPr lang="zh-CN" altLang="en-US"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endowing </a:t>
            </a:r>
            <a:r>
              <a:rPr lang="en-US" altLang="zh-CN" sz="2000" dirty="0">
                <a:solidFill>
                  <a:srgbClr val="000000"/>
                </a:solidFill>
                <a:latin typeface="Times New Roman" panose="02020603050405020304" pitchFamily="18" charset="0"/>
                <a:cs typeface="Times New Roman" panose="02020603050405020304" pitchFamily="18" charset="0"/>
              </a:rPr>
              <a:t>the agent</a:t>
            </a:r>
            <a:r>
              <a:rPr lang="en-US" altLang="zh-CN" sz="2000" dirty="0">
                <a:solidFill>
                  <a:srgbClr val="000000"/>
                </a:solidFill>
                <a:effectLst/>
                <a:latin typeface="Times New Roman" panose="02020603050405020304" pitchFamily="18" charset="0"/>
                <a:cs typeface="Times New Roman" panose="02020603050405020304" pitchFamily="18" charset="0"/>
              </a:rPr>
              <a:t> with the ability of proactively leading the conversation (introducing a new topic or maintaining the current topic).</a:t>
            </a:r>
          </a:p>
          <a:p>
            <a:pPr marL="285750" indent="-285750">
              <a:buFont typeface="Arial" panose="020B0604020202020204" pitchFamily="34" charset="0"/>
              <a:buChar char="•"/>
            </a:pPr>
            <a:endParaRPr lang="en-US" altLang="zh-CN" sz="20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20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000" dirty="0">
                <a:solidFill>
                  <a:srgbClr val="000000"/>
                </a:solidFill>
                <a:latin typeface="Times New Roman" panose="02020603050405020304" pitchFamily="18" charset="0"/>
                <a:cs typeface="Times New Roman" panose="02020603050405020304" pitchFamily="18" charset="0"/>
              </a:rPr>
              <a:t>The Baidu Conversation Corpus (</a:t>
            </a:r>
            <a:r>
              <a:rPr lang="en-US" altLang="zh-CN" sz="2000" dirty="0" err="1">
                <a:solidFill>
                  <a:srgbClr val="000000"/>
                </a:solidFill>
                <a:latin typeface="Times New Roman" panose="02020603050405020304" pitchFamily="18" charset="0"/>
                <a:cs typeface="Times New Roman" panose="02020603050405020304" pitchFamily="18" charset="0"/>
              </a:rPr>
              <a:t>DuConv</a:t>
            </a:r>
            <a:r>
              <a:rPr lang="en-US" altLang="zh-CN" sz="2000" dirty="0">
                <a:solidFill>
                  <a:srgbClr val="000000"/>
                </a:solidFill>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21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C91308-BDAD-4EF1-A971-DC8FF1641ED2}"/>
              </a:ext>
            </a:extLst>
          </p:cNvPr>
          <p:cNvSpPr/>
          <p:nvPr/>
        </p:nvSpPr>
        <p:spPr>
          <a:xfrm>
            <a:off x="252906" y="99874"/>
            <a:ext cx="364202" cy="523220"/>
          </a:xfrm>
          <a:prstGeom prst="rect">
            <a:avLst/>
          </a:prstGeom>
        </p:spPr>
        <p:txBody>
          <a:bodyPr wrap="none">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1</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6C90CDC7-FB83-436D-84F0-2950E366FF57}"/>
              </a:ext>
            </a:extLst>
          </p:cNvPr>
          <p:cNvSpPr txBox="1"/>
          <p:nvPr/>
        </p:nvSpPr>
        <p:spPr>
          <a:xfrm>
            <a:off x="617108" y="130651"/>
            <a:ext cx="5728221" cy="46166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Introduction</a:t>
            </a:r>
          </a:p>
        </p:txBody>
      </p:sp>
      <p:sp>
        <p:nvSpPr>
          <p:cNvPr id="9" name="矩形 8">
            <a:extLst>
              <a:ext uri="{FF2B5EF4-FFF2-40B4-BE49-F238E27FC236}">
                <a16:creationId xmlns:a16="http://schemas.microsoft.com/office/drawing/2014/main" id="{B002FE3A-C0C7-4865-8C8C-7AFDF9A9FA5E}"/>
              </a:ext>
            </a:extLst>
          </p:cNvPr>
          <p:cNvSpPr/>
          <p:nvPr/>
        </p:nvSpPr>
        <p:spPr>
          <a:xfrm>
            <a:off x="252906" y="962955"/>
            <a:ext cx="8602134" cy="2345322"/>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Each dialog in the </a:t>
            </a:r>
            <a:r>
              <a:rPr lang="en-US" altLang="zh-CN" sz="2000" dirty="0" err="1">
                <a:latin typeface="Times New Roman" panose="02020603050405020304" pitchFamily="18" charset="0"/>
                <a:cs typeface="Times New Roman" panose="02020603050405020304" pitchFamily="18" charset="0"/>
              </a:rPr>
              <a:t>DuConv</a:t>
            </a:r>
            <a:r>
              <a:rPr lang="en-US" altLang="zh-CN" sz="2000" dirty="0">
                <a:latin typeface="Times New Roman" panose="02020603050405020304" pitchFamily="18" charset="0"/>
                <a:cs typeface="Times New Roman" panose="02020603050405020304" pitchFamily="18" charset="0"/>
              </a:rPr>
              <a:t> is created by two crowdsourced workers, Both the leader and the </a:t>
            </a:r>
            <a:r>
              <a:rPr lang="en-US" altLang="zh-CN" sz="2000" dirty="0" err="1">
                <a:latin typeface="Times New Roman" panose="02020603050405020304" pitchFamily="18" charset="0"/>
                <a:cs typeface="Times New Roman" panose="02020603050405020304" pitchFamily="18" charset="0"/>
              </a:rPr>
              <a:t>follwer</a:t>
            </a:r>
            <a:r>
              <a:rPr lang="en-US" altLang="zh-CN" sz="2000" dirty="0">
                <a:latin typeface="Times New Roman" panose="02020603050405020304" pitchFamily="18" charset="0"/>
                <a:cs typeface="Times New Roman" panose="02020603050405020304" pitchFamily="18" charset="0"/>
              </a:rPr>
              <a:t>. the leading player is assigned with an explicit goal. The conversation goal is a knowledge path comprised of two topics and structured as </a:t>
            </a:r>
            <a:r>
              <a:rPr lang="en-US" altLang="zh-CN" sz="2000" i="1" dirty="0">
                <a:latin typeface="Times New Roman" panose="02020603050405020304" pitchFamily="18" charset="0"/>
                <a:cs typeface="Times New Roman" panose="02020603050405020304" pitchFamily="18" charset="0"/>
              </a:rPr>
              <a:t>“[start]→ </a:t>
            </a:r>
            <a:r>
              <a:rPr lang="en-US" altLang="zh-CN" sz="2000" i="1" dirty="0" err="1">
                <a:latin typeface="Times New Roman" panose="02020603050405020304" pitchFamily="18" charset="0"/>
                <a:cs typeface="Times New Roman" panose="02020603050405020304" pitchFamily="18" charset="0"/>
              </a:rPr>
              <a:t>topic_a</a:t>
            </a:r>
            <a:r>
              <a:rPr lang="en-US" altLang="zh-CN" sz="2000" i="1" dirty="0">
                <a:latin typeface="Times New Roman" panose="02020603050405020304" pitchFamily="18" charset="0"/>
                <a:cs typeface="Times New Roman" panose="02020603050405020304" pitchFamily="18" charset="0"/>
              </a:rPr>
              <a:t> → </a:t>
            </a:r>
            <a:r>
              <a:rPr lang="en-US" altLang="zh-CN" sz="2000" i="1" dirty="0" err="1">
                <a:latin typeface="Times New Roman" panose="02020603050405020304" pitchFamily="18" charset="0"/>
                <a:cs typeface="Times New Roman" panose="02020603050405020304" pitchFamily="18" charset="0"/>
              </a:rPr>
              <a:t>topic_b</a:t>
            </a:r>
            <a:r>
              <a:rPr lang="en-US" altLang="zh-CN" sz="2000" i="1"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C07EC03E-31CD-4447-B1D8-FC43D18E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0" y="3225679"/>
            <a:ext cx="8783920" cy="2881900"/>
          </a:xfrm>
          <a:prstGeom prst="rect">
            <a:avLst/>
          </a:prstGeom>
        </p:spPr>
      </p:pic>
    </p:spTree>
    <p:extLst>
      <p:ext uri="{BB962C8B-B14F-4D97-AF65-F5344CB8AC3E}">
        <p14:creationId xmlns:p14="http://schemas.microsoft.com/office/powerpoint/2010/main" val="13878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A5C7F40-4AAD-482E-9AF8-37A0D32B5973}"/>
              </a:ext>
            </a:extLst>
          </p:cNvPr>
          <p:cNvSpPr txBox="1"/>
          <p:nvPr/>
        </p:nvSpPr>
        <p:spPr>
          <a:xfrm>
            <a:off x="79512" y="143138"/>
            <a:ext cx="6351104" cy="892552"/>
          </a:xfrm>
          <a:prstGeom prst="rect">
            <a:avLst/>
          </a:prstGeom>
          <a:no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2  </a:t>
            </a:r>
            <a:r>
              <a:rPr lang="en-US" altLang="zh-CN" sz="2400" b="1" dirty="0">
                <a:solidFill>
                  <a:schemeClr val="bg1"/>
                </a:solidFill>
                <a:latin typeface="Times New Roman" panose="02020603050405020304" pitchFamily="18" charset="0"/>
                <a:cs typeface="Times New Roman" panose="02020603050405020304" pitchFamily="18" charset="0"/>
              </a:rPr>
              <a:t>  Methods</a:t>
            </a:r>
          </a:p>
          <a:p>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B19DA6E3-74C4-434F-A4A4-2DD44A733032}"/>
              </a:ext>
            </a:extLst>
          </p:cNvPr>
          <p:cNvPicPr>
            <a:picLocks noChangeAspect="1"/>
          </p:cNvPicPr>
          <p:nvPr/>
        </p:nvPicPr>
        <p:blipFill rotWithShape="1">
          <a:blip r:embed="rId3">
            <a:extLst>
              <a:ext uri="{28A0092B-C50C-407E-A947-70E740481C1C}">
                <a14:useLocalDpi xmlns:a14="http://schemas.microsoft.com/office/drawing/2010/main" val="0"/>
              </a:ext>
            </a:extLst>
          </a:blip>
          <a:srcRect b="7328"/>
          <a:stretch/>
        </p:blipFill>
        <p:spPr>
          <a:xfrm>
            <a:off x="2489200" y="1126136"/>
            <a:ext cx="6464425" cy="4721018"/>
          </a:xfrm>
          <a:prstGeom prst="rect">
            <a:avLst/>
          </a:prstGeom>
        </p:spPr>
      </p:pic>
      <p:sp>
        <p:nvSpPr>
          <p:cNvPr id="4" name="矩形 3">
            <a:extLst>
              <a:ext uri="{FF2B5EF4-FFF2-40B4-BE49-F238E27FC236}">
                <a16:creationId xmlns:a16="http://schemas.microsoft.com/office/drawing/2014/main" id="{A360F427-BB9F-466C-AFD3-19AFC13DDBE9}"/>
              </a:ext>
            </a:extLst>
          </p:cNvPr>
          <p:cNvSpPr/>
          <p:nvPr/>
        </p:nvSpPr>
        <p:spPr>
          <a:xfrm>
            <a:off x="315675" y="853617"/>
            <a:ext cx="8371972" cy="57996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dirty="0">
                <a:solidFill>
                  <a:srgbClr val="000000"/>
                </a:solidFill>
                <a:effectLst/>
                <a:latin typeface="Times New Roman" panose="02020603050405020304" pitchFamily="18" charset="0"/>
                <a:ea typeface="等线" panose="02010600030101010101" pitchFamily="2" charset="-122"/>
              </a:rPr>
              <a:t>a retrieval-based model.</a:t>
            </a:r>
          </a:p>
        </p:txBody>
      </p:sp>
      <p:sp>
        <p:nvSpPr>
          <p:cNvPr id="2" name="文本框 1">
            <a:extLst>
              <a:ext uri="{FF2B5EF4-FFF2-40B4-BE49-F238E27FC236}">
                <a16:creationId xmlns:a16="http://schemas.microsoft.com/office/drawing/2014/main" id="{20CFDC05-6D29-4956-9D71-9E409A42BDDC}"/>
              </a:ext>
            </a:extLst>
          </p:cNvPr>
          <p:cNvSpPr txBox="1"/>
          <p:nvPr/>
        </p:nvSpPr>
        <p:spPr>
          <a:xfrm>
            <a:off x="0" y="3700539"/>
            <a:ext cx="4836160"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effectLst/>
                <a:latin typeface="Times New Roman" panose="02020603050405020304" pitchFamily="18" charset="0"/>
                <a:ea typeface="等线" panose="02010600030101010101" pitchFamily="2" charset="-122"/>
              </a:rPr>
              <a:t>the context-response representation module (Encoder)</a:t>
            </a:r>
          </a:p>
          <a:p>
            <a:pPr marL="285750" indent="-285750">
              <a:buFont typeface="Arial" panose="020B0604020202020204" pitchFamily="34" charset="0"/>
              <a:buChar char="•"/>
            </a:pPr>
            <a:r>
              <a:rPr lang="en-US" altLang="zh-CN" dirty="0">
                <a:effectLst/>
                <a:latin typeface="Times New Roman" panose="02020603050405020304" pitchFamily="18" charset="0"/>
                <a:ea typeface="等线" panose="02010600030101010101" pitchFamily="2" charset="-122"/>
              </a:rPr>
              <a:t>the knowledge representation module (Knowledge Encoder)</a:t>
            </a:r>
          </a:p>
          <a:p>
            <a:pPr marL="285750" indent="-285750">
              <a:buFont typeface="Arial" panose="020B0604020202020204" pitchFamily="34" charset="0"/>
              <a:buChar char="•"/>
            </a:pPr>
            <a:r>
              <a:rPr lang="en-US" altLang="zh-CN" dirty="0">
                <a:effectLst/>
                <a:latin typeface="Times New Roman" panose="02020603050405020304" pitchFamily="18" charset="0"/>
                <a:ea typeface="等线" panose="02010600030101010101" pitchFamily="2" charset="-122"/>
              </a:rPr>
              <a:t>the knowledge reasoning module</a:t>
            </a:r>
          </a:p>
          <a:p>
            <a:r>
              <a:rPr lang="en-US" altLang="zh-CN" dirty="0">
                <a:effectLst/>
                <a:latin typeface="Times New Roman" panose="02020603050405020304" pitchFamily="18" charset="0"/>
                <a:ea typeface="等线" panose="02010600030101010101" pitchFamily="2" charset="-122"/>
              </a:rPr>
              <a:t>     (Knowledge Reasoner)</a:t>
            </a:r>
          </a:p>
          <a:p>
            <a:pPr marL="285750" indent="-285750">
              <a:buFont typeface="Arial" panose="020B0604020202020204" pitchFamily="34" charset="0"/>
              <a:buChar char="•"/>
            </a:pPr>
            <a:r>
              <a:rPr lang="en-US" altLang="zh-CN" dirty="0">
                <a:effectLst/>
                <a:latin typeface="Times New Roman" panose="02020603050405020304" pitchFamily="18" charset="0"/>
                <a:ea typeface="等线" panose="02010600030101010101" pitchFamily="2" charset="-122"/>
              </a:rPr>
              <a:t>the matching module </a:t>
            </a:r>
          </a:p>
          <a:p>
            <a:r>
              <a:rPr lang="en-US" altLang="zh-CN" dirty="0">
                <a:effectLst/>
                <a:latin typeface="Times New Roman" panose="02020603050405020304" pitchFamily="18" charset="0"/>
                <a:ea typeface="等线" panose="02010600030101010101" pitchFamily="2" charset="-122"/>
              </a:rPr>
              <a:t>     (Matcher)</a:t>
            </a:r>
            <a:endParaRPr lang="zh-CN" altLang="en-US" dirty="0"/>
          </a:p>
        </p:txBody>
      </p:sp>
    </p:spTree>
    <p:extLst>
      <p:ext uri="{BB962C8B-B14F-4D97-AF65-F5344CB8AC3E}">
        <p14:creationId xmlns:p14="http://schemas.microsoft.com/office/powerpoint/2010/main" val="186807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A5C7F40-4AAD-482E-9AF8-37A0D32B5973}"/>
              </a:ext>
            </a:extLst>
          </p:cNvPr>
          <p:cNvSpPr txBox="1"/>
          <p:nvPr/>
        </p:nvSpPr>
        <p:spPr>
          <a:xfrm>
            <a:off x="79512" y="143138"/>
            <a:ext cx="6351104" cy="892552"/>
          </a:xfrm>
          <a:prstGeom prst="rect">
            <a:avLst/>
          </a:prstGeom>
          <a:no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2  </a:t>
            </a:r>
            <a:r>
              <a:rPr lang="en-US" altLang="zh-CN" sz="2400" b="1" dirty="0">
                <a:solidFill>
                  <a:schemeClr val="bg1"/>
                </a:solidFill>
                <a:latin typeface="Times New Roman" panose="02020603050405020304" pitchFamily="18" charset="0"/>
                <a:cs typeface="Times New Roman" panose="02020603050405020304" pitchFamily="18" charset="0"/>
              </a:rPr>
              <a:t>  Methods</a:t>
            </a:r>
          </a:p>
          <a:p>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F72423A-32F4-43E7-81AB-5D791E27A2B9}"/>
              </a:ext>
            </a:extLst>
          </p:cNvPr>
          <p:cNvPicPr>
            <a:picLocks noChangeAspect="1"/>
          </p:cNvPicPr>
          <p:nvPr/>
        </p:nvPicPr>
        <p:blipFill rotWithShape="1">
          <a:blip r:embed="rId3">
            <a:extLst>
              <a:ext uri="{28A0092B-C50C-407E-A947-70E740481C1C}">
                <a14:useLocalDpi xmlns:a14="http://schemas.microsoft.com/office/drawing/2010/main" val="0"/>
              </a:ext>
            </a:extLst>
          </a:blip>
          <a:srcRect b="10116"/>
          <a:stretch/>
        </p:blipFill>
        <p:spPr>
          <a:xfrm>
            <a:off x="2378212" y="1327730"/>
            <a:ext cx="6515665" cy="4616771"/>
          </a:xfrm>
          <a:prstGeom prst="rect">
            <a:avLst/>
          </a:prstGeom>
        </p:spPr>
      </p:pic>
      <p:sp>
        <p:nvSpPr>
          <p:cNvPr id="4" name="矩形 3">
            <a:extLst>
              <a:ext uri="{FF2B5EF4-FFF2-40B4-BE49-F238E27FC236}">
                <a16:creationId xmlns:a16="http://schemas.microsoft.com/office/drawing/2014/main" id="{B693F1E3-A42D-4067-938C-858DA37C3BF9}"/>
              </a:ext>
            </a:extLst>
          </p:cNvPr>
          <p:cNvSpPr/>
          <p:nvPr/>
        </p:nvSpPr>
        <p:spPr>
          <a:xfrm>
            <a:off x="142173" y="877939"/>
            <a:ext cx="8371972" cy="57996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dirty="0">
                <a:solidFill>
                  <a:srgbClr val="000000"/>
                </a:solidFill>
                <a:effectLst/>
                <a:latin typeface="Times New Roman" panose="02020603050405020304" pitchFamily="18" charset="0"/>
                <a:ea typeface="等线" panose="02010600030101010101" pitchFamily="2" charset="-122"/>
              </a:rPr>
              <a:t>a generation-based model.</a:t>
            </a:r>
          </a:p>
        </p:txBody>
      </p:sp>
      <p:sp>
        <p:nvSpPr>
          <p:cNvPr id="7" name="文本框 6">
            <a:extLst>
              <a:ext uri="{FF2B5EF4-FFF2-40B4-BE49-F238E27FC236}">
                <a16:creationId xmlns:a16="http://schemas.microsoft.com/office/drawing/2014/main" id="{308CC175-0327-4022-A5C6-EBD5226FC07A}"/>
              </a:ext>
            </a:extLst>
          </p:cNvPr>
          <p:cNvSpPr txBox="1"/>
          <p:nvPr/>
        </p:nvSpPr>
        <p:spPr>
          <a:xfrm>
            <a:off x="79512" y="3636115"/>
            <a:ext cx="4597400" cy="1200329"/>
          </a:xfrm>
          <a:prstGeom prst="rect">
            <a:avLst/>
          </a:prstGeom>
          <a:noFill/>
        </p:spPr>
        <p:txBody>
          <a:bodyPr wrap="square">
            <a:spAutoFit/>
          </a:bodyPr>
          <a:lstStyle/>
          <a:p>
            <a:pPr marL="285750" indent="-285750">
              <a:buFont typeface="Arial" panose="020B0604020202020204" pitchFamily="34" charset="0"/>
              <a:buChar char="•"/>
            </a:pPr>
            <a:r>
              <a:rPr lang="en-US" altLang="zh-CN" sz="1800" dirty="0">
                <a:effectLst/>
                <a:latin typeface="Times New Roman" panose="02020603050405020304" pitchFamily="18" charset="0"/>
                <a:ea typeface="等线" panose="02010600030101010101" pitchFamily="2" charset="-122"/>
              </a:rPr>
              <a:t>the Utterance Encoder</a:t>
            </a:r>
          </a:p>
          <a:p>
            <a:pPr marL="285750" indent="-285750">
              <a:buFont typeface="Arial" panose="020B0604020202020204" pitchFamily="34" charset="0"/>
              <a:buChar char="•"/>
            </a:pPr>
            <a:r>
              <a:rPr lang="en-US" altLang="zh-CN" sz="1800" dirty="0">
                <a:effectLst/>
                <a:latin typeface="Times New Roman" panose="02020603050405020304" pitchFamily="18" charset="0"/>
                <a:ea typeface="等线" panose="02010600030101010101" pitchFamily="2" charset="-122"/>
              </a:rPr>
              <a:t>the Knowledge Encoder </a:t>
            </a:r>
          </a:p>
          <a:p>
            <a:pPr marL="285750" indent="-285750">
              <a:buFont typeface="Arial" panose="020B0604020202020204" pitchFamily="34" charset="0"/>
              <a:buChar char="•"/>
            </a:pPr>
            <a:r>
              <a:rPr lang="en-US" altLang="zh-CN" sz="1800" dirty="0">
                <a:effectLst/>
                <a:latin typeface="Times New Roman" panose="02020603050405020304" pitchFamily="18" charset="0"/>
                <a:ea typeface="等线" panose="02010600030101010101" pitchFamily="2" charset="-122"/>
              </a:rPr>
              <a:t>the Knowledge Manager</a:t>
            </a:r>
          </a:p>
          <a:p>
            <a:pPr marL="285750" indent="-285750">
              <a:buFont typeface="Arial" panose="020B0604020202020204" pitchFamily="34" charset="0"/>
              <a:buChar char="•"/>
            </a:pPr>
            <a:r>
              <a:rPr lang="en-US" altLang="zh-CN" sz="1800" dirty="0">
                <a:effectLst/>
                <a:latin typeface="Times New Roman" panose="02020603050405020304" pitchFamily="18" charset="0"/>
                <a:ea typeface="等线" panose="02010600030101010101" pitchFamily="2" charset="-122"/>
              </a:rPr>
              <a:t>the Decoder</a:t>
            </a:r>
            <a:endParaRPr lang="zh-CN" altLang="en-US" dirty="0"/>
          </a:p>
        </p:txBody>
      </p:sp>
    </p:spTree>
    <p:extLst>
      <p:ext uri="{BB962C8B-B14F-4D97-AF65-F5344CB8AC3E}">
        <p14:creationId xmlns:p14="http://schemas.microsoft.com/office/powerpoint/2010/main" val="215726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149638" y="181913"/>
            <a:ext cx="2347117" cy="523220"/>
          </a:xfrm>
          <a:prstGeom prst="rect">
            <a:avLst/>
          </a:prstGeom>
        </p:spPr>
        <p:txBody>
          <a:bodyPr wrap="non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3</a:t>
            </a:r>
            <a:r>
              <a:rPr lang="zh-CN" altLang="en-US"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Experiments</a:t>
            </a:r>
          </a:p>
        </p:txBody>
      </p:sp>
      <p:pic>
        <p:nvPicPr>
          <p:cNvPr id="6" name="图片 5">
            <a:extLst>
              <a:ext uri="{FF2B5EF4-FFF2-40B4-BE49-F238E27FC236}">
                <a16:creationId xmlns:a16="http://schemas.microsoft.com/office/drawing/2014/main" id="{B0F19942-046E-4235-82BA-44FFE342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64" y="2330404"/>
            <a:ext cx="8580272" cy="2197191"/>
          </a:xfrm>
          <a:prstGeom prst="rect">
            <a:avLst/>
          </a:prstGeom>
        </p:spPr>
      </p:pic>
      <p:sp>
        <p:nvSpPr>
          <p:cNvPr id="5" name="文本框 4">
            <a:extLst>
              <a:ext uri="{FF2B5EF4-FFF2-40B4-BE49-F238E27FC236}">
                <a16:creationId xmlns:a16="http://schemas.microsoft.com/office/drawing/2014/main" id="{2B863A4E-5623-4C68-B941-9987EE405032}"/>
              </a:ext>
            </a:extLst>
          </p:cNvPr>
          <p:cNvSpPr txBox="1"/>
          <p:nvPr/>
        </p:nvSpPr>
        <p:spPr>
          <a:xfrm>
            <a:off x="741680" y="1333102"/>
            <a:ext cx="4572000" cy="400110"/>
          </a:xfrm>
          <a:prstGeom prst="rect">
            <a:avLst/>
          </a:prstGeom>
          <a:noFill/>
        </p:spPr>
        <p:txBody>
          <a:bodyPr wrap="square">
            <a:spAutoFit/>
          </a:bodyPr>
          <a:lstStyle/>
          <a:p>
            <a:r>
              <a:rPr lang="en-US" altLang="zh-CN" sz="2000" b="0" i="0" u="none" strike="noStrike" baseline="0" dirty="0">
                <a:latin typeface="Times New Roman" panose="02020603050405020304" pitchFamily="18" charset="0"/>
                <a:cs typeface="Times New Roman" panose="02020603050405020304" pitchFamily="18" charset="0"/>
              </a:rPr>
              <a:t>Automatic evaluation results.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98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149638" y="181913"/>
            <a:ext cx="2270173" cy="523220"/>
          </a:xfrm>
          <a:prstGeom prst="rect">
            <a:avLst/>
          </a:prstGeom>
        </p:spPr>
        <p:txBody>
          <a:bodyPr wrap="non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3</a:t>
            </a:r>
            <a:r>
              <a:rPr lang="zh-CN" altLang="en-US"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Experiments</a:t>
            </a:r>
          </a:p>
        </p:txBody>
      </p:sp>
      <p:pic>
        <p:nvPicPr>
          <p:cNvPr id="4" name="图片 3">
            <a:extLst>
              <a:ext uri="{FF2B5EF4-FFF2-40B4-BE49-F238E27FC236}">
                <a16:creationId xmlns:a16="http://schemas.microsoft.com/office/drawing/2014/main" id="{FD72EBD6-0B81-4194-9D16-F65EEB308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48" y="2941258"/>
            <a:ext cx="7872142" cy="1318374"/>
          </a:xfrm>
          <a:prstGeom prst="rect">
            <a:avLst/>
          </a:prstGeom>
        </p:spPr>
      </p:pic>
      <p:pic>
        <p:nvPicPr>
          <p:cNvPr id="5" name="图片 4">
            <a:extLst>
              <a:ext uri="{FF2B5EF4-FFF2-40B4-BE49-F238E27FC236}">
                <a16:creationId xmlns:a16="http://schemas.microsoft.com/office/drawing/2014/main" id="{1722F69C-F80E-4744-ACC0-EDC68E9AB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026" y="4491631"/>
            <a:ext cx="7003387" cy="1737511"/>
          </a:xfrm>
          <a:prstGeom prst="rect">
            <a:avLst/>
          </a:prstGeom>
        </p:spPr>
      </p:pic>
      <p:sp>
        <p:nvSpPr>
          <p:cNvPr id="8" name="文本框 7">
            <a:extLst>
              <a:ext uri="{FF2B5EF4-FFF2-40B4-BE49-F238E27FC236}">
                <a16:creationId xmlns:a16="http://schemas.microsoft.com/office/drawing/2014/main" id="{38C0B2E3-7F91-4464-A37F-354E218D460C}"/>
              </a:ext>
            </a:extLst>
          </p:cNvPr>
          <p:cNvSpPr txBox="1"/>
          <p:nvPr/>
        </p:nvSpPr>
        <p:spPr>
          <a:xfrm>
            <a:off x="477349" y="932975"/>
            <a:ext cx="8189302" cy="1709892"/>
          </a:xfrm>
          <a:prstGeom prst="rect">
            <a:avLst/>
          </a:prstGeom>
          <a:noFill/>
        </p:spPr>
        <p:txBody>
          <a:bodyPr wrap="square">
            <a:spAutoFit/>
          </a:bodyPr>
          <a:lstStyle/>
          <a:p>
            <a:pPr>
              <a:lnSpc>
                <a:spcPct val="150000"/>
              </a:lnSpc>
            </a:pPr>
            <a:r>
              <a:rPr lang="en-US" altLang="zh-CN" dirty="0">
                <a:latin typeface="Times New Roman" panose="02020603050405020304" pitchFamily="18" charset="0"/>
                <a:ea typeface="等线" panose="02010600030101010101" pitchFamily="2" charset="-122"/>
              </a:rPr>
              <a:t>Human evaluation results</a:t>
            </a:r>
            <a:r>
              <a:rPr lang="zh-CN" altLang="en-US" dirty="0">
                <a:latin typeface="Times New Roman" panose="02020603050405020304" pitchFamily="18" charset="0"/>
                <a:ea typeface="等线" panose="02010600030101010101" pitchFamily="2" charset="-122"/>
              </a:rPr>
              <a:t>：</a:t>
            </a:r>
            <a:r>
              <a:rPr lang="en-US" altLang="zh-CN" dirty="0">
                <a:latin typeface="Times New Roman" panose="02020603050405020304" pitchFamily="18" charset="0"/>
                <a:ea typeface="等线" panose="02010600030101010101" pitchFamily="2" charset="-122"/>
              </a:rPr>
              <a:t> three </a:t>
            </a:r>
            <a:r>
              <a:rPr lang="en-US" altLang="zh-CN" sz="1800" dirty="0">
                <a:effectLst/>
                <a:latin typeface="Times New Roman" panose="02020603050405020304" pitchFamily="18" charset="0"/>
                <a:ea typeface="等线" panose="02010600030101010101" pitchFamily="2" charset="-122"/>
              </a:rPr>
              <a:t>grades: good(2), fair(1), bad(0). For goal completion, “2” means that the goal is achieved with full use of knowledge, “1” means the goal is achieved by making minor use of knowledge, and “0” means that the goal is not achieved. set the perfect grade (3) for dialogue-level coherence</a:t>
            </a:r>
            <a:endParaRPr lang="zh-CN" altLang="en-US" dirty="0"/>
          </a:p>
        </p:txBody>
      </p:sp>
    </p:spTree>
    <p:extLst>
      <p:ext uri="{BB962C8B-B14F-4D97-AF65-F5344CB8AC3E}">
        <p14:creationId xmlns:p14="http://schemas.microsoft.com/office/powerpoint/2010/main" val="241749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149638" y="181913"/>
            <a:ext cx="2076209" cy="523220"/>
          </a:xfrm>
          <a:prstGeom prst="rect">
            <a:avLst/>
          </a:prstGeom>
        </p:spPr>
        <p:txBody>
          <a:bodyPr wrap="non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4</a:t>
            </a:r>
            <a:r>
              <a:rPr lang="zh-CN" altLang="en-US"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Case  Study</a:t>
            </a:r>
          </a:p>
        </p:txBody>
      </p:sp>
      <p:pic>
        <p:nvPicPr>
          <p:cNvPr id="6" name="图片 5">
            <a:extLst>
              <a:ext uri="{FF2B5EF4-FFF2-40B4-BE49-F238E27FC236}">
                <a16:creationId xmlns:a16="http://schemas.microsoft.com/office/drawing/2014/main" id="{D20BF7EB-CBC4-4897-B67F-296B67725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 y="1339734"/>
            <a:ext cx="8625840" cy="3999253"/>
          </a:xfrm>
          <a:prstGeom prst="rect">
            <a:avLst/>
          </a:prstGeom>
        </p:spPr>
      </p:pic>
    </p:spTree>
    <p:extLst>
      <p:ext uri="{BB962C8B-B14F-4D97-AF65-F5344CB8AC3E}">
        <p14:creationId xmlns:p14="http://schemas.microsoft.com/office/powerpoint/2010/main" val="401982578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B6EFA4-C252-594E-AAB0-79E573FAD10D}" vid="{DCFA9674-C635-BE48-92BC-7595E1B99E4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BDML_template</Template>
  <TotalTime>17367</TotalTime>
  <Words>341</Words>
  <Application>Microsoft Office PowerPoint</Application>
  <PresentationFormat>全屏显示(4:3)</PresentationFormat>
  <Paragraphs>57</Paragraphs>
  <Slides>10</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Arial</vt:lpstr>
      <vt:lpstr>Calibri</vt:lpstr>
      <vt:lpstr>Calibri Light</vt:lpstr>
      <vt:lpstr>Times New Roman</vt:lpstr>
      <vt:lpstr>Office 主题</vt:lpstr>
      <vt:lpstr>Proactive Human-Machine Conversation with Explicit Conversation Goals</vt:lpstr>
      <vt:lpstr> Content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Naria Petrova</dc:creator>
  <cp:lastModifiedBy>YJM</cp:lastModifiedBy>
  <cp:revision>419</cp:revision>
  <dcterms:created xsi:type="dcterms:W3CDTF">2018-12-28T03:18:29Z</dcterms:created>
  <dcterms:modified xsi:type="dcterms:W3CDTF">2020-12-05T05:22:35Z</dcterms:modified>
</cp:coreProperties>
</file>