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4" r:id="rId3"/>
    <p:sldId id="270" r:id="rId4"/>
    <p:sldId id="273" r:id="rId5"/>
    <p:sldId id="277" r:id="rId6"/>
    <p:sldId id="275" r:id="rId7"/>
    <p:sldId id="271" r:id="rId8"/>
    <p:sldId id="276" r:id="rId9"/>
    <p:sldId id="272" r:id="rId10"/>
    <p:sldId id="278" r:id="rId11"/>
    <p:sldId id="279" r:id="rId12"/>
    <p:sldId id="280" r:id="rId13"/>
    <p:sldId id="281" r:id="rId14"/>
    <p:sldId id="282" r:id="rId15"/>
    <p:sldId id="283" r:id="rId16"/>
    <p:sldId id="258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90CC6-0C73-4DAF-9EAD-9042DC31EDA4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B40D4-7E9F-400C-B76A-62206948C1A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8057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B40D4-7E9F-400C-B76A-62206948C1A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9325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B40D4-7E9F-400C-B76A-62206948C1A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2606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B40D4-7E9F-400C-B76A-62206948C1A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081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B40D4-7E9F-400C-B76A-62206948C1A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1027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B40D4-7E9F-400C-B76A-62206948C1A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475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B40D4-7E9F-400C-B76A-62206948C1A0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0643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B40D4-7E9F-400C-B76A-62206948C1A0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2540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3B40D4-7E9F-400C-B76A-62206948C1A0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0014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0CECDC-53FB-4917-8B0F-8B483886A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38FECD7-3172-43AE-AFB2-F4BFFD79B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10742E-0E02-478C-873C-10FE3B846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B0936B-230C-4662-96AA-4FE96CC40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0FA68F-FF3E-47D1-8CD1-FDFB7DB2A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6050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7410BC-A256-4F33-9C24-356A0CFBD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BDDD5FF-4FC1-4B02-A978-3067874D8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2F14FBE-3757-4A72-9285-70C28019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1E6D87B-CE88-45CB-9D75-4A2E9D3ED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9B39BD-6F20-4040-9AAD-BD5BF7079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81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7C1E816-5B52-412F-807D-4B41012CF2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CFFFA32-3B7F-4731-8D6D-D9AC5169D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ACD625C-800F-44FB-B4E1-B114BF82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640C39-70FA-4239-95D3-CA8777F6D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8A96C4-B979-4732-9B86-E1B980130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519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0A6250-3EBB-49CB-B055-DBF72E842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038289-8332-401B-91DD-74B9EC66C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FB8F7B-E0B6-4E4E-92D4-F8B13C7BC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EA032B-250D-48F7-A809-E8ED45712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957984-5A26-46F0-9C5A-8AFA8009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184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5F0725-92CD-4069-9915-D14278D5C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1F3945D-F2C8-467C-97CD-A2098D8BE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EF0F3F-1279-4B85-BBCD-3815554D9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49C61B-CD56-4E77-ADC5-22AE59E09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70CF33-81AC-4DBC-81B0-D187FE596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8199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924D3A-6CA8-45AB-8ABB-DDB1B495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96220F-B094-4940-A710-ECB9CC76E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B79A101-37D5-4345-868F-C0F3B5BF3D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BF4219D-977E-42BE-9FA7-2478E7087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A5F8FB-2CA3-4964-A239-7CE0EECAC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7CB7DE-A3A5-486E-A0E6-D32D48060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1988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7F3A0A-6DCA-48D9-9175-CDFC03407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E8D312-2206-4125-9A15-2720A49B9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3FB7851-38CD-4F1A-8AAC-45C57E3AE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AAED4DF9-9342-41E2-84C0-323BE85E8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472E830-EAA2-469A-9885-AE95B411B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CF77C49-8A0A-403D-94A4-9CBD4E63B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90012CB-F421-4F34-8038-83935D40D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091D1C8-B5EA-4B93-96A4-C1CBEAC1A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43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22ED03-64AE-4ED0-8CA4-DEDEF9190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D5B7DC9-94F4-42A2-9D4B-47E297843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FFE2364-91EB-4964-AEAE-7E645D7A6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D05AD78-C11E-4EFF-B301-5A0B9783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5107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F7E0973-6783-420B-B2A3-EC0BCFC6C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ED6E2DA-EAA5-402E-BB04-114F99B40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5D3FF45-D3AF-4DFD-A777-98F5486F2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83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53EFB4-6A4B-4163-B02D-E76BAD738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A2DC1DF-39EB-41B5-9002-AA4AFD818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1E13EBA-2EDF-4FF7-81E4-9DF8E4C17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AF4412E-D6B3-4842-8D82-8D9040694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6034050-D7C0-456F-9F5B-F7F1B75DC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DA034EC-1404-4FF5-87E5-9E08C18E7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484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F60A0F-8BE1-42A3-B3A4-68983C50B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E97FDE7-3CD8-44F9-9075-877020DC79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50B2C4F-08C2-4D49-9B7B-7132193FA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F016800-4C2B-49C7-8688-9441EA31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05A0926-F1E0-417E-981C-09AE3F4B2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ADAEDE0-FFDE-4DF9-AEED-5052B7A6C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282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65DBE0D-8DED-44F7-9ADE-21BF382D4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994132A-2DF2-4AF6-B261-C5D085226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B5877B-6A46-418E-BA24-5F5D23743F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3CF9F-2E28-42ED-B843-8E2C70115261}" type="datetimeFigureOut">
              <a:rPr lang="zh-CN" altLang="en-US" smtClean="0"/>
              <a:t>2020/11/30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C0F578-7707-430D-BD2D-FC28089B23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562F73-89CD-4647-9142-F3DD434A1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E72E-6B6C-47DB-9123-1A01FF0D50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01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7.bin"/><Relationship Id="rId3" Type="http://schemas.openxmlformats.org/officeDocument/2006/relationships/image" Target="../media/image3.pn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6.wmf"/><Relationship Id="rId5" Type="http://schemas.microsoft.com/office/2007/relationships/hdphoto" Target="../media/hdphoto1.wdp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3.bin"/><Relationship Id="rId19" Type="http://schemas.openxmlformats.org/officeDocument/2006/relationships/image" Target="../media/image10.wmf"/><Relationship Id="rId4" Type="http://schemas.openxmlformats.org/officeDocument/2006/relationships/image" Target="../media/image1.png"/><Relationship Id="rId9" Type="http://schemas.openxmlformats.org/officeDocument/2006/relationships/image" Target="../media/image5.wmf"/><Relationship Id="rId1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4.wmf"/><Relationship Id="rId3" Type="http://schemas.openxmlformats.org/officeDocument/2006/relationships/image" Target="../media/image3.png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3.wmf"/><Relationship Id="rId5" Type="http://schemas.microsoft.com/office/2007/relationships/hdphoto" Target="../media/hdphoto1.wdp"/><Relationship Id="rId15" Type="http://schemas.openxmlformats.org/officeDocument/2006/relationships/image" Target="../media/image15.wmf"/><Relationship Id="rId10" Type="http://schemas.openxmlformats.org/officeDocument/2006/relationships/oleObject" Target="../embeddings/oleObject10.bin"/><Relationship Id="rId4" Type="http://schemas.openxmlformats.org/officeDocument/2006/relationships/image" Target="../media/image1.png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3.png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19.wmf"/><Relationship Id="rId5" Type="http://schemas.microsoft.com/office/2007/relationships/hdphoto" Target="../media/hdphoto1.wdp"/><Relationship Id="rId10" Type="http://schemas.openxmlformats.org/officeDocument/2006/relationships/oleObject" Target="../embeddings/oleObject16.bin"/><Relationship Id="rId4" Type="http://schemas.openxmlformats.org/officeDocument/2006/relationships/image" Target="../media/image1.png"/><Relationship Id="rId9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1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F84FF474-85AB-405D-B63A-445B57F37B1E}"/>
              </a:ext>
            </a:extLst>
          </p:cNvPr>
          <p:cNvSpPr txBox="1"/>
          <p:nvPr/>
        </p:nvSpPr>
        <p:spPr>
          <a:xfrm>
            <a:off x="847653" y="1683181"/>
            <a:ext cx="1002749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to Identify Follow-Up Questions in Conversational Question Answering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B008FB0-E056-431B-803B-8E611B7FA5EA}"/>
              </a:ext>
            </a:extLst>
          </p:cNvPr>
          <p:cNvSpPr txBox="1"/>
          <p:nvPr/>
        </p:nvSpPr>
        <p:spPr>
          <a:xfrm>
            <a:off x="8871011" y="5593501"/>
            <a:ext cx="2459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ACL  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770B4CF-6FB7-41A8-B577-751187F510E8}"/>
              </a:ext>
            </a:extLst>
          </p:cNvPr>
          <p:cNvSpPr txBox="1"/>
          <p:nvPr/>
        </p:nvSpPr>
        <p:spPr>
          <a:xfrm>
            <a:off x="8871011" y="4837524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Speaker: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王凯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187D7D7-C219-43E9-B607-A1F7511FDD44}"/>
              </a:ext>
            </a:extLst>
          </p:cNvPr>
          <p:cNvSpPr txBox="1"/>
          <p:nvPr/>
        </p:nvSpPr>
        <p:spPr>
          <a:xfrm>
            <a:off x="1603858" y="3131655"/>
            <a:ext cx="89842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Computer Science, National University of Singapore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98FF9DF-97E5-4F10-86F1-72618BD9D56F}"/>
              </a:ext>
            </a:extLst>
          </p:cNvPr>
          <p:cNvSpPr txBox="1"/>
          <p:nvPr/>
        </p:nvSpPr>
        <p:spPr>
          <a:xfrm>
            <a:off x="8871011" y="6110158"/>
            <a:ext cx="23391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July 2020 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7CB178CE-4020-490D-98A1-1FB4A9EBC84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F1A5B4D8-1527-421C-8D76-DB650CD34717}"/>
              </a:ext>
            </a:extLst>
          </p:cNvPr>
          <p:cNvSpPr txBox="1"/>
          <p:nvPr/>
        </p:nvSpPr>
        <p:spPr>
          <a:xfrm>
            <a:off x="1603858" y="5993611"/>
            <a:ext cx="61033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 and data : https:// github.com/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nusnlp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/LIF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470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52E2F91-6DAA-4B4A-AA3B-2447E1A1C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8039" y="891531"/>
            <a:ext cx="5467905" cy="5966469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C5D60E3B-4DFC-46D5-80BE-647A7A8E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806" y="1239604"/>
            <a:ext cx="1656425" cy="740116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BEB2121-F152-4C5B-A7BA-ED21DA9B486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C5819CEC-D580-42E8-86D1-5DC0DDDD41D9}"/>
              </a:ext>
            </a:extLst>
          </p:cNvPr>
          <p:cNvSpPr/>
          <p:nvPr/>
        </p:nvSpPr>
        <p:spPr>
          <a:xfrm>
            <a:off x="6096000" y="4032250"/>
            <a:ext cx="5319944" cy="142098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36F25CF9-53AB-43B6-A05E-91B5476791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492208"/>
              </p:ext>
            </p:extLst>
          </p:nvPr>
        </p:nvGraphicFramePr>
        <p:xfrm>
          <a:off x="693096" y="2542063"/>
          <a:ext cx="2067859" cy="441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1" name="Equation" r:id="rId6" imgW="1130040" imgH="241200" progId="Equation.DSMT4">
                  <p:embed/>
                </p:oleObj>
              </mc:Choice>
              <mc:Fallback>
                <p:oleObj name="Equation" r:id="rId6" imgW="1130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93096" y="2542063"/>
                        <a:ext cx="2067859" cy="4414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>
            <a:extLst>
              <a:ext uri="{FF2B5EF4-FFF2-40B4-BE49-F238E27FC236}">
                <a16:creationId xmlns:a16="http://schemas.microsoft.com/office/drawing/2014/main" id="{6107C685-8920-48DA-9D0F-53DDDF2A43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4289082"/>
              </p:ext>
            </p:extLst>
          </p:nvPr>
        </p:nvGraphicFramePr>
        <p:xfrm>
          <a:off x="3016067" y="2614185"/>
          <a:ext cx="1867173" cy="369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Equation" r:id="rId8" imgW="1155600" imgH="228600" progId="Equation.DSMT4">
                  <p:embed/>
                </p:oleObj>
              </mc:Choice>
              <mc:Fallback>
                <p:oleObj name="Equation" r:id="rId8" imgW="1155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16067" y="2614185"/>
                        <a:ext cx="1867173" cy="369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对象 15">
            <a:extLst>
              <a:ext uri="{FF2B5EF4-FFF2-40B4-BE49-F238E27FC236}">
                <a16:creationId xmlns:a16="http://schemas.microsoft.com/office/drawing/2014/main" id="{0AB071BA-6441-4754-A738-B6AE0B3C83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785003"/>
              </p:ext>
            </p:extLst>
          </p:nvPr>
        </p:nvGraphicFramePr>
        <p:xfrm>
          <a:off x="693096" y="3999904"/>
          <a:ext cx="1989138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Equation" r:id="rId10" imgW="1180800" imgH="241200" progId="Equation.DSMT4">
                  <p:embed/>
                </p:oleObj>
              </mc:Choice>
              <mc:Fallback>
                <p:oleObj name="Equation" r:id="rId10" imgW="1180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93096" y="3999904"/>
                        <a:ext cx="1989138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对象 16">
            <a:extLst>
              <a:ext uri="{FF2B5EF4-FFF2-40B4-BE49-F238E27FC236}">
                <a16:creationId xmlns:a16="http://schemas.microsoft.com/office/drawing/2014/main" id="{FE5D714B-4023-49E9-9EC0-EB38D09CA7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872466"/>
              </p:ext>
            </p:extLst>
          </p:nvPr>
        </p:nvGraphicFramePr>
        <p:xfrm>
          <a:off x="693096" y="3291612"/>
          <a:ext cx="196691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4" name="Equation" r:id="rId12" imgW="1168200" imgH="241200" progId="Equation.DSMT4">
                  <p:embed/>
                </p:oleObj>
              </mc:Choice>
              <mc:Fallback>
                <p:oleObj name="Equation" r:id="rId12" imgW="1168200" imgH="241200" progId="Equation.DSMT4">
                  <p:embed/>
                  <p:pic>
                    <p:nvPicPr>
                      <p:cNvPr id="16" name="对象 15">
                        <a:extLst>
                          <a:ext uri="{FF2B5EF4-FFF2-40B4-BE49-F238E27FC236}">
                            <a16:creationId xmlns:a16="http://schemas.microsoft.com/office/drawing/2014/main" id="{0AB071BA-6441-4754-A738-B6AE0B3C83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93096" y="3291612"/>
                        <a:ext cx="1966912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DDA3E566-F20B-4C48-9662-4BA03752AC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17816"/>
              </p:ext>
            </p:extLst>
          </p:nvPr>
        </p:nvGraphicFramePr>
        <p:xfrm>
          <a:off x="3016066" y="3328681"/>
          <a:ext cx="1867173" cy="369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5" name="Equation" r:id="rId14" imgW="1155600" imgH="228600" progId="Equation.DSMT4">
                  <p:embed/>
                </p:oleObj>
              </mc:Choice>
              <mc:Fallback>
                <p:oleObj name="Equation" r:id="rId14" imgW="1155600" imgH="228600" progId="Equation.DSMT4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6107C685-8920-48DA-9D0F-53DDDF2A43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016066" y="3328681"/>
                        <a:ext cx="1867173" cy="369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对象 18">
            <a:extLst>
              <a:ext uri="{FF2B5EF4-FFF2-40B4-BE49-F238E27FC236}">
                <a16:creationId xmlns:a16="http://schemas.microsoft.com/office/drawing/2014/main" id="{0329A986-C273-4EA1-96A7-422971985D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7333195"/>
              </p:ext>
            </p:extLst>
          </p:nvPr>
        </p:nvGraphicFramePr>
        <p:xfrm>
          <a:off x="3029120" y="4032250"/>
          <a:ext cx="188753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6" name="Equation" r:id="rId16" imgW="1168200" imgH="228600" progId="Equation.DSMT4">
                  <p:embed/>
                </p:oleObj>
              </mc:Choice>
              <mc:Fallback>
                <p:oleObj name="Equation" r:id="rId16" imgW="1168200" imgH="228600" progId="Equation.DSMT4">
                  <p:embed/>
                  <p:pic>
                    <p:nvPicPr>
                      <p:cNvPr id="15" name="对象 14">
                        <a:extLst>
                          <a:ext uri="{FF2B5EF4-FFF2-40B4-BE49-F238E27FC236}">
                            <a16:creationId xmlns:a16="http://schemas.microsoft.com/office/drawing/2014/main" id="{6107C685-8920-48DA-9D0F-53DDDF2A43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029120" y="4032250"/>
                        <a:ext cx="1887537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对象 19">
            <a:extLst>
              <a:ext uri="{FF2B5EF4-FFF2-40B4-BE49-F238E27FC236}">
                <a16:creationId xmlns:a16="http://schemas.microsoft.com/office/drawing/2014/main" id="{DCA6A545-6A67-4BE6-BE82-748AAB911F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18192"/>
              </p:ext>
            </p:extLst>
          </p:nvPr>
        </p:nvGraphicFramePr>
        <p:xfrm>
          <a:off x="2015231" y="5313472"/>
          <a:ext cx="1572766" cy="609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Equation" r:id="rId18" imgW="622080" imgH="241200" progId="Equation.DSMT4">
                  <p:embed/>
                </p:oleObj>
              </mc:Choice>
              <mc:Fallback>
                <p:oleObj name="Equation" r:id="rId18" imgW="6220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015231" y="5313472"/>
                        <a:ext cx="1572766" cy="609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0658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52E2F91-6DAA-4B4A-AA3B-2447E1A1C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8039" y="891531"/>
            <a:ext cx="5467905" cy="5966469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C5D60E3B-4DFC-46D5-80BE-647A7A8E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806" y="1239604"/>
            <a:ext cx="1656425" cy="740116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BEB2121-F152-4C5B-A7BA-ED21DA9B486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C5819CEC-D580-42E8-86D1-5DC0DDDD41D9}"/>
              </a:ext>
            </a:extLst>
          </p:cNvPr>
          <p:cNvSpPr/>
          <p:nvPr/>
        </p:nvSpPr>
        <p:spPr>
          <a:xfrm>
            <a:off x="6096000" y="2972699"/>
            <a:ext cx="5319944" cy="10755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E521FE1D-CC66-4994-81D5-8D22F20154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326875"/>
              </p:ext>
            </p:extLst>
          </p:nvPr>
        </p:nvGraphicFramePr>
        <p:xfrm>
          <a:off x="361638" y="3641958"/>
          <a:ext cx="4928110" cy="578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Equation" r:id="rId6" imgW="2145960" imgH="291960" progId="Equation.DSMT4">
                  <p:embed/>
                </p:oleObj>
              </mc:Choice>
              <mc:Fallback>
                <p:oleObj name="Equation" r:id="rId6" imgW="214596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1638" y="3641958"/>
                        <a:ext cx="4928110" cy="5780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468F8264-17EA-4913-B858-57D5BD42E1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29898"/>
              </p:ext>
            </p:extLst>
          </p:nvPr>
        </p:nvGraphicFramePr>
        <p:xfrm>
          <a:off x="358806" y="2972699"/>
          <a:ext cx="630738" cy="52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Equation" r:id="rId8" imgW="190440" imgH="241200" progId="Equation.DSMT4">
                  <p:embed/>
                </p:oleObj>
              </mc:Choice>
              <mc:Fallback>
                <p:oleObj name="Equation" r:id="rId8" imgW="190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58806" y="2972699"/>
                        <a:ext cx="630738" cy="525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本框 14">
            <a:extLst>
              <a:ext uri="{FF2B5EF4-FFF2-40B4-BE49-F238E27FC236}">
                <a16:creationId xmlns:a16="http://schemas.microsoft.com/office/drawing/2014/main" id="{0EAD3091-9B93-4C4E-A069-E804EE410588}"/>
              </a:ext>
            </a:extLst>
          </p:cNvPr>
          <p:cNvSpPr txBox="1"/>
          <p:nvPr/>
        </p:nvSpPr>
        <p:spPr>
          <a:xfrm>
            <a:off x="835233" y="3118433"/>
            <a:ext cx="32697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given as (1 ≤ </a:t>
            </a:r>
            <a:r>
              <a:rPr lang="en-US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≤ U):</a:t>
            </a:r>
            <a:endParaRPr lang="zh-CN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A235C1C4-B062-4D26-9773-627A149B2068}"/>
              </a:ext>
            </a:extLst>
          </p:cNvPr>
          <p:cNvSpPr txBox="1"/>
          <p:nvPr/>
        </p:nvSpPr>
        <p:spPr>
          <a:xfrm>
            <a:off x="358806" y="2040254"/>
            <a:ext cx="47921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 column-wise max-pooling over         and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FDDC0BF6-4279-4BB8-904E-967006F8C027}"/>
              </a:ext>
            </a:extLst>
          </p:cNvPr>
          <p:cNvSpPr txBox="1"/>
          <p:nvPr/>
        </p:nvSpPr>
        <p:spPr>
          <a:xfrm>
            <a:off x="358806" y="4364173"/>
            <a:ext cx="543949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 both row-wise and column-wise max-pooling over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Ac,q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generate      and </a:t>
            </a:r>
          </a:p>
        </p:txBody>
      </p:sp>
      <p:graphicFrame>
        <p:nvGraphicFramePr>
          <p:cNvPr id="20" name="对象 19">
            <a:extLst>
              <a:ext uri="{FF2B5EF4-FFF2-40B4-BE49-F238E27FC236}">
                <a16:creationId xmlns:a16="http://schemas.microsoft.com/office/drawing/2014/main" id="{81468BDE-45B0-4CEA-8E80-B70EBA3EF8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897014"/>
              </p:ext>
            </p:extLst>
          </p:nvPr>
        </p:nvGraphicFramePr>
        <p:xfrm>
          <a:off x="4726079" y="4720737"/>
          <a:ext cx="451101" cy="56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Equation" r:id="rId10" imgW="177480" imgH="241200" progId="Equation.DSMT4">
                  <p:embed/>
                </p:oleObj>
              </mc:Choice>
              <mc:Fallback>
                <p:oleObj name="Equation" r:id="rId10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726079" y="4720737"/>
                        <a:ext cx="451101" cy="56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>
            <a:extLst>
              <a:ext uri="{FF2B5EF4-FFF2-40B4-BE49-F238E27FC236}">
                <a16:creationId xmlns:a16="http://schemas.microsoft.com/office/drawing/2014/main" id="{26932E6C-6205-45F0-BC0B-8722560B3C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864847"/>
              </p:ext>
            </p:extLst>
          </p:nvPr>
        </p:nvGraphicFramePr>
        <p:xfrm>
          <a:off x="5598991" y="4736682"/>
          <a:ext cx="451101" cy="56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Equation" r:id="rId12" imgW="177480" imgH="241200" progId="Equation.DSMT4">
                  <p:embed/>
                </p:oleObj>
              </mc:Choice>
              <mc:Fallback>
                <p:oleObj name="Equation" r:id="rId12" imgW="177480" imgH="241200" progId="Equation.DSMT4">
                  <p:embed/>
                  <p:pic>
                    <p:nvPicPr>
                      <p:cNvPr id="20" name="对象 19">
                        <a:extLst>
                          <a:ext uri="{FF2B5EF4-FFF2-40B4-BE49-F238E27FC236}">
                            <a16:creationId xmlns:a16="http://schemas.microsoft.com/office/drawing/2014/main" id="{81468BDE-45B0-4CEA-8E80-B70EBA3EF8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598991" y="4736682"/>
                        <a:ext cx="451101" cy="564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DD8FC21A-6574-4168-A1F5-12A3346562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651673"/>
              </p:ext>
            </p:extLst>
          </p:nvPr>
        </p:nvGraphicFramePr>
        <p:xfrm>
          <a:off x="1054900" y="2495865"/>
          <a:ext cx="507569" cy="3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0" name="Equation" r:id="rId14" imgW="317160" imgH="241200" progId="Equation.DSMT4">
                  <p:embed/>
                </p:oleObj>
              </mc:Choice>
              <mc:Fallback>
                <p:oleObj name="Equation" r:id="rId14" imgW="317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054900" y="2495865"/>
                        <a:ext cx="507569" cy="3857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CD10FE1F-8036-485D-8CC0-2D06CC5302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8821"/>
              </p:ext>
            </p:extLst>
          </p:nvPr>
        </p:nvGraphicFramePr>
        <p:xfrm>
          <a:off x="2258563" y="2485499"/>
          <a:ext cx="507569" cy="385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" name="Equation" r:id="rId16" imgW="317160" imgH="241200" progId="Equation.DSMT4">
                  <p:embed/>
                </p:oleObj>
              </mc:Choice>
              <mc:Fallback>
                <p:oleObj name="Equation" r:id="rId16" imgW="317160" imgH="241200" progId="Equation.DSMT4">
                  <p:embed/>
                  <p:pic>
                    <p:nvPicPr>
                      <p:cNvPr id="6" name="对象 5">
                        <a:extLst>
                          <a:ext uri="{FF2B5EF4-FFF2-40B4-BE49-F238E27FC236}">
                            <a16:creationId xmlns:a16="http://schemas.microsoft.com/office/drawing/2014/main" id="{DD8FC21A-6574-4168-A1F5-12A3346562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258563" y="2485499"/>
                        <a:ext cx="507569" cy="3857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716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52E2F91-6DAA-4B4A-AA3B-2447E1A1C5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8039" y="891531"/>
            <a:ext cx="5467905" cy="5966469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C5D60E3B-4DFC-46D5-80BE-647A7A8E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806" y="1239604"/>
            <a:ext cx="1656425" cy="740116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BEB2121-F152-4C5B-A7BA-ED21DA9B486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C5819CEC-D580-42E8-86D1-5DC0DDDD41D9}"/>
              </a:ext>
            </a:extLst>
          </p:cNvPr>
          <p:cNvSpPr/>
          <p:nvPr/>
        </p:nvSpPr>
        <p:spPr>
          <a:xfrm>
            <a:off x="6096000" y="1038687"/>
            <a:ext cx="5319944" cy="19575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FB93D421-3999-40A0-B13E-5ED680DADE05}"/>
              </a:ext>
            </a:extLst>
          </p:cNvPr>
          <p:cNvSpPr txBox="1"/>
          <p:nvPr/>
        </p:nvSpPr>
        <p:spPr>
          <a:xfrm>
            <a:off x="587284" y="2534574"/>
            <a:ext cx="52418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Score each candidate follow-up question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4E635E3C-2E43-4DFD-9D19-547C9D9721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28628"/>
              </p:ext>
            </p:extLst>
          </p:nvPr>
        </p:nvGraphicFramePr>
        <p:xfrm>
          <a:off x="623534" y="3142800"/>
          <a:ext cx="52324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Equation" r:id="rId6" imgW="2819160" imgH="228600" progId="Equation.DSMT4">
                  <p:embed/>
                </p:oleObj>
              </mc:Choice>
              <mc:Fallback>
                <p:oleObj name="Equation" r:id="rId6" imgW="2819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23534" y="3142800"/>
                        <a:ext cx="5232400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170C4550-2C53-4B22-A3D3-5C726CC6BB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436010"/>
              </p:ext>
            </p:extLst>
          </p:nvPr>
        </p:nvGraphicFramePr>
        <p:xfrm>
          <a:off x="596778" y="3711636"/>
          <a:ext cx="2284027" cy="46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Equation" r:id="rId8" imgW="1193760" imgH="241200" progId="Equation.DSMT4">
                  <p:embed/>
                </p:oleObj>
              </mc:Choice>
              <mc:Fallback>
                <p:oleObj name="Equation" r:id="rId8" imgW="1193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6778" y="3711636"/>
                        <a:ext cx="2284027" cy="461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C49A552B-1BFB-48C0-8F33-E425935A52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176606"/>
              </p:ext>
            </p:extLst>
          </p:nvPr>
        </p:nvGraphicFramePr>
        <p:xfrm>
          <a:off x="623533" y="4544534"/>
          <a:ext cx="2272881" cy="5202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quation" r:id="rId10" imgW="1054080" imgH="241200" progId="Equation.DSMT4">
                  <p:embed/>
                </p:oleObj>
              </mc:Choice>
              <mc:Fallback>
                <p:oleObj name="Equation" r:id="rId10" imgW="10540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23533" y="4544534"/>
                        <a:ext cx="2272881" cy="5202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1645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29A0E15-41F0-4161-9065-5D0ECC21A0B4}"/>
              </a:ext>
            </a:extLst>
          </p:cNvPr>
          <p:cNvSpPr txBox="1"/>
          <p:nvPr/>
        </p:nvSpPr>
        <p:spPr>
          <a:xfrm>
            <a:off x="3875103" y="2921168"/>
            <a:ext cx="44417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endParaRPr lang="zh-CN" alt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541EC0B6-D8B6-47DF-9FAF-9796CBFB704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711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541EC0B6-D8B6-47DF-9FAF-9796CBFB704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sp>
        <p:nvSpPr>
          <p:cNvPr id="4" name="标题 1">
            <a:extLst>
              <a:ext uri="{FF2B5EF4-FFF2-40B4-BE49-F238E27FC236}">
                <a16:creationId xmlns:a16="http://schemas.microsoft.com/office/drawing/2014/main" id="{7C42D86A-E119-4FF7-8A19-FAC8255E9ACB}"/>
              </a:ext>
            </a:extLst>
          </p:cNvPr>
          <p:cNvSpPr txBox="1">
            <a:spLocks/>
          </p:cNvSpPr>
          <p:nvPr/>
        </p:nvSpPr>
        <p:spPr>
          <a:xfrm>
            <a:off x="216764" y="1079806"/>
            <a:ext cx="2366639" cy="7401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3102A20-3B54-4BFE-AC6D-2699E21305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8076" y="1819921"/>
            <a:ext cx="9238359" cy="444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0994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>
            <a:extLst>
              <a:ext uri="{FF2B5EF4-FFF2-40B4-BE49-F238E27FC236}">
                <a16:creationId xmlns:a16="http://schemas.microsoft.com/office/drawing/2014/main" id="{541EC0B6-D8B6-47DF-9FAF-9796CBFB704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sp>
        <p:nvSpPr>
          <p:cNvPr id="4" name="标题 1">
            <a:extLst>
              <a:ext uri="{FF2B5EF4-FFF2-40B4-BE49-F238E27FC236}">
                <a16:creationId xmlns:a16="http://schemas.microsoft.com/office/drawing/2014/main" id="{7C42D86A-E119-4FF7-8A19-FAC8255E9ACB}"/>
              </a:ext>
            </a:extLst>
          </p:cNvPr>
          <p:cNvSpPr txBox="1">
            <a:spLocks/>
          </p:cNvSpPr>
          <p:nvPr/>
        </p:nvSpPr>
        <p:spPr>
          <a:xfrm>
            <a:off x="216764" y="1079806"/>
            <a:ext cx="2366639" cy="7401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A8E27F0-1749-4956-93C7-7641CDE085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6603" y="2203588"/>
            <a:ext cx="6666852" cy="330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518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0C93953C-247C-4326-8C6D-757B1C81B3A3}"/>
              </a:ext>
            </a:extLst>
          </p:cNvPr>
          <p:cNvSpPr/>
          <p:nvPr/>
        </p:nvSpPr>
        <p:spPr>
          <a:xfrm>
            <a:off x="4117903" y="2776167"/>
            <a:ext cx="447109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Front"/>
              <a:lightRig rig="threePt" dir="t"/>
            </a:scene3d>
          </a:bodyPr>
          <a:lstStyle/>
          <a:p>
            <a:pPr algn="ctr"/>
            <a:r>
              <a:rPr lang="en-US" altLang="zh-CN" sz="72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THANKS</a:t>
            </a:r>
            <a:r>
              <a:rPr lang="zh-CN" altLang="en-US" sz="72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！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44939DC-3F7E-4BB3-9BA9-4DEFD3BD058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5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29A0E15-41F0-4161-9065-5D0ECC21A0B4}"/>
              </a:ext>
            </a:extLst>
          </p:cNvPr>
          <p:cNvSpPr txBox="1"/>
          <p:nvPr/>
        </p:nvSpPr>
        <p:spPr>
          <a:xfrm>
            <a:off x="4110362" y="2272683"/>
            <a:ext cx="279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1.Introduction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91346EF-C2A4-427D-BB50-8237EF1D4241}"/>
              </a:ext>
            </a:extLst>
          </p:cNvPr>
          <p:cNvSpPr txBox="1"/>
          <p:nvPr/>
        </p:nvSpPr>
        <p:spPr>
          <a:xfrm>
            <a:off x="4110362" y="3642551"/>
            <a:ext cx="279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3.Method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417A515-09BE-4B9C-A462-F86448F3495B}"/>
              </a:ext>
            </a:extLst>
          </p:cNvPr>
          <p:cNvSpPr txBox="1"/>
          <p:nvPr/>
        </p:nvSpPr>
        <p:spPr>
          <a:xfrm>
            <a:off x="4110361" y="2955022"/>
            <a:ext cx="2796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2.Task Overview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89050F2-BC17-492F-94A4-F784564A1F16}"/>
              </a:ext>
            </a:extLst>
          </p:cNvPr>
          <p:cNvSpPr txBox="1"/>
          <p:nvPr/>
        </p:nvSpPr>
        <p:spPr>
          <a:xfrm>
            <a:off x="4110361" y="4324890"/>
            <a:ext cx="4998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4.Experiments Results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541EC0B6-D8B6-47DF-9FAF-9796CBFB704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967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29A0E15-41F0-4161-9065-5D0ECC21A0B4}"/>
              </a:ext>
            </a:extLst>
          </p:cNvPr>
          <p:cNvSpPr txBox="1"/>
          <p:nvPr/>
        </p:nvSpPr>
        <p:spPr>
          <a:xfrm>
            <a:off x="4036381" y="3195960"/>
            <a:ext cx="43530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541EC0B6-D8B6-47DF-9FAF-9796CBFB704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26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D60E3B-4DFC-46D5-80BE-647A7A8E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86" y="973274"/>
            <a:ext cx="3121241" cy="9043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50FFBD5-939D-42F2-8A59-76DAE4587251}"/>
              </a:ext>
            </a:extLst>
          </p:cNvPr>
          <p:cNvSpPr txBox="1"/>
          <p:nvPr/>
        </p:nvSpPr>
        <p:spPr>
          <a:xfrm>
            <a:off x="753493" y="1905506"/>
            <a:ext cx="560291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a text passage as knowledge and a series of question-answer pairs as conversation history, it requires a model to identify whether a candidate follow-up question is valid or invalid. The proposed dataset requires a model to understand both topic continuity and topic shift to correctly identify a follow-up question.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1537753-F16F-4BEE-95D0-F246D461C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806" y="1283967"/>
            <a:ext cx="4965576" cy="516348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E700CEE-576F-4FF9-8A36-7C84470D150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6DC4E13F-FD1E-403C-A9F2-B48E5262731A}"/>
              </a:ext>
            </a:extLst>
          </p:cNvPr>
          <p:cNvSpPr/>
          <p:nvPr/>
        </p:nvSpPr>
        <p:spPr>
          <a:xfrm>
            <a:off x="7143565" y="1643586"/>
            <a:ext cx="1997475" cy="261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3787DA7-498E-4DE6-A60E-443CCD3A29DD}"/>
              </a:ext>
            </a:extLst>
          </p:cNvPr>
          <p:cNvSpPr/>
          <p:nvPr/>
        </p:nvSpPr>
        <p:spPr>
          <a:xfrm>
            <a:off x="7624438" y="2444056"/>
            <a:ext cx="3605814" cy="261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8BFFDC7-43D8-432A-96FE-3015A0B9636C}"/>
              </a:ext>
            </a:extLst>
          </p:cNvPr>
          <p:cNvSpPr/>
          <p:nvPr/>
        </p:nvSpPr>
        <p:spPr>
          <a:xfrm>
            <a:off x="8855105" y="5214414"/>
            <a:ext cx="1602790" cy="2571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3CA985E-212B-4A55-BEB8-A6275DD202D1}"/>
              </a:ext>
            </a:extLst>
          </p:cNvPr>
          <p:cNvSpPr/>
          <p:nvPr/>
        </p:nvSpPr>
        <p:spPr>
          <a:xfrm>
            <a:off x="7897796" y="5445446"/>
            <a:ext cx="314049" cy="2571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n w="2857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80976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D60E3B-4DFC-46D5-80BE-647A7A8E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86" y="973274"/>
            <a:ext cx="3121241" cy="904382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50FFBD5-939D-42F2-8A59-76DAE4587251}"/>
              </a:ext>
            </a:extLst>
          </p:cNvPr>
          <p:cNvSpPr txBox="1"/>
          <p:nvPr/>
        </p:nvSpPr>
        <p:spPr>
          <a:xfrm>
            <a:off x="1758806" y="2105481"/>
            <a:ext cx="8212707" cy="3790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ts val="288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Propose a new task for follow-up question identification in a conversational reading comprehension setting which supports automatic evaluation. </a:t>
            </a:r>
          </a:p>
          <a:p>
            <a:pPr marL="457200" indent="-457200">
              <a:lnSpc>
                <a:spcPts val="288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 present a new dataset, namely LIF, which is derived from the recently released conversational QA dataset </a:t>
            </a:r>
            <a:r>
              <a:rPr lang="en-US" altLang="zh-CN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QuAC</a:t>
            </a:r>
            <a:endParaRPr lang="zh-CN" altLang="en-US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lnSpc>
                <a:spcPts val="2880"/>
              </a:lnSpc>
              <a:spcBef>
                <a:spcPct val="0"/>
              </a:spcBef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We propose a three-way attentive pooling network which aims to capture topic shift and topic continuity for follow-up question identification. The proposed model significantly outperforms all the baseline systems.</a:t>
            </a:r>
            <a:endParaRPr lang="zh-CN" altLang="en-US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457200" indent="-457200">
              <a:lnSpc>
                <a:spcPts val="2880"/>
              </a:lnSpc>
              <a:spcBef>
                <a:spcPct val="0"/>
              </a:spcBef>
              <a:buFont typeface="+mj-lt"/>
              <a:buAutoNum type="arabicPeriod"/>
            </a:pPr>
            <a:endParaRPr lang="zh-CN" altLang="en-US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CE700CEE-576F-4FF9-8A36-7C84470D150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822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29A0E15-41F0-4161-9065-5D0ECC21A0B4}"/>
              </a:ext>
            </a:extLst>
          </p:cNvPr>
          <p:cNvSpPr txBox="1"/>
          <p:nvPr/>
        </p:nvSpPr>
        <p:spPr>
          <a:xfrm>
            <a:off x="3548109" y="2991774"/>
            <a:ext cx="64126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Overview</a:t>
            </a:r>
            <a:endParaRPr lang="zh-CN" alt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541EC0B6-D8B6-47DF-9FAF-9796CBFB704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44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40F8946B-0852-43FE-8C57-B846BCFA97F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F9C54FE-91E4-4B36-A1C8-4C4482A95911}"/>
              </a:ext>
            </a:extLst>
          </p:cNvPr>
          <p:cNvSpPr txBox="1"/>
          <p:nvPr/>
        </p:nvSpPr>
        <p:spPr>
          <a:xfrm>
            <a:off x="344009" y="1293464"/>
            <a:ext cx="610339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 Overview</a:t>
            </a:r>
            <a:endParaRPr lang="zh-CN" altLang="en-US" sz="32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71A6BDC-0DCA-4980-A1AF-D07E44E2D93B}"/>
              </a:ext>
            </a:extLst>
          </p:cNvPr>
          <p:cNvSpPr txBox="1"/>
          <p:nvPr/>
        </p:nvSpPr>
        <p:spPr>
          <a:xfrm>
            <a:off x="1835458" y="2198429"/>
            <a:ext cx="743282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Denote the passage as P which consists of T tokens.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5BBC9089-A843-43CA-827D-891820C42474}"/>
              </a:ext>
            </a:extLst>
          </p:cNvPr>
          <p:cNvSpPr txBox="1"/>
          <p:nvPr/>
        </p:nvSpPr>
        <p:spPr>
          <a:xfrm>
            <a:off x="1835458" y="2765368"/>
            <a:ext cx="743282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sequence of previous questions and their corresponding answers be denoted as {Q1, Q2, . . . , QM} and {A1, A2, . . . , AM}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7F6D7F4-C35D-46A3-A859-8F8200BFB576}"/>
              </a:ext>
            </a:extLst>
          </p:cNvPr>
          <p:cNvSpPr txBox="1"/>
          <p:nvPr/>
        </p:nvSpPr>
        <p:spPr>
          <a:xfrm>
            <a:off x="1835458" y="4070971"/>
            <a:ext cx="66316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candidate follow-up question is denoted as C.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A4CF5495-C836-47D4-8AEE-F10B3B9D66A1}"/>
              </a:ext>
            </a:extLst>
          </p:cNvPr>
          <p:cNvSpPr txBox="1"/>
          <p:nvPr/>
        </p:nvSpPr>
        <p:spPr>
          <a:xfrm>
            <a:off x="1835458" y="4637910"/>
            <a:ext cx="81430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Denote the length of the candidate follow-up question as V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B579C0B-6EB9-444F-900B-42108743A650}"/>
              </a:ext>
            </a:extLst>
          </p:cNvPr>
          <p:cNvSpPr txBox="1"/>
          <p:nvPr/>
        </p:nvSpPr>
        <p:spPr>
          <a:xfrm>
            <a:off x="1835458" y="5099575"/>
            <a:ext cx="852108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Concatenate all previous questions and their answers with special separator tokens as follows: Q1 | A1 || Q2 | A2 || . . . || QM | AM. The combined length of the previous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questionanswer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pairs in the conversation history is denoted as U.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79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29A0E15-41F0-4161-9065-5D0ECC21A0B4}"/>
              </a:ext>
            </a:extLst>
          </p:cNvPr>
          <p:cNvSpPr txBox="1"/>
          <p:nvPr/>
        </p:nvSpPr>
        <p:spPr>
          <a:xfrm>
            <a:off x="4586797" y="2921168"/>
            <a:ext cx="2799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zh-CN" alt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541EC0B6-D8B6-47DF-9FAF-9796CBFB704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267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52E2F91-6DAA-4B4A-AA3B-2447E1A1C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039" y="891531"/>
            <a:ext cx="5467905" cy="5966469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C5D60E3B-4DFC-46D5-80BE-647A7A8E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806" y="1239604"/>
            <a:ext cx="1656425" cy="740116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DBEB2121-F152-4C5B-A7BA-ED21DA9B486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04000" cy="973274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C5819CEC-D580-42E8-86D1-5DC0DDDD41D9}"/>
              </a:ext>
            </a:extLst>
          </p:cNvPr>
          <p:cNvSpPr/>
          <p:nvPr/>
        </p:nvSpPr>
        <p:spPr>
          <a:xfrm>
            <a:off x="6096000" y="5477522"/>
            <a:ext cx="5319944" cy="110970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252C7F56-8894-4681-9E56-FE4B7F227B2B}"/>
              </a:ext>
            </a:extLst>
          </p:cNvPr>
          <p:cNvSpPr txBox="1"/>
          <p:nvPr/>
        </p:nvSpPr>
        <p:spPr>
          <a:xfrm>
            <a:off x="358806" y="2110567"/>
            <a:ext cx="6102350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CN" sz="3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Embedding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C1F05E6F-7E3C-413B-9BC7-6A934D13E274}"/>
              </a:ext>
            </a:extLst>
          </p:cNvPr>
          <p:cNvSpPr txBox="1"/>
          <p:nvPr/>
        </p:nvSpPr>
        <p:spPr>
          <a:xfrm>
            <a:off x="358806" y="3501444"/>
            <a:ext cx="6102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Word-level:pre-trained</a:t>
            </a:r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vectors from </a:t>
            </a:r>
            <a:r>
              <a:rPr lang="en-US" altLang="zh-CN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GloVe</a:t>
            </a:r>
            <a:endParaRPr lang="zh-CN" altLang="en-US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A067CFE-FAA5-4C35-8B67-230FA414752A}"/>
              </a:ext>
            </a:extLst>
          </p:cNvPr>
          <p:cNvSpPr txBox="1"/>
          <p:nvPr/>
        </p:nvSpPr>
        <p:spPr>
          <a:xfrm>
            <a:off x="374866" y="4224198"/>
            <a:ext cx="61023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Encoding</a:t>
            </a:r>
            <a:endParaRPr lang="zh-CN" altLang="en-US" sz="3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BB06566E-2468-4212-983B-734D43E4C225}"/>
              </a:ext>
            </a:extLst>
          </p:cNvPr>
          <p:cNvSpPr txBox="1"/>
          <p:nvPr/>
        </p:nvSpPr>
        <p:spPr>
          <a:xfrm>
            <a:off x="358806" y="2832895"/>
            <a:ext cx="6102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Character-level:CNN</a:t>
            </a:r>
            <a:endParaRPr lang="zh-CN" altLang="en-US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B1D247A4-B9A5-46D7-A7C4-FEEF4B30E91A}"/>
              </a:ext>
            </a:extLst>
          </p:cNvPr>
          <p:cNvSpPr txBox="1"/>
          <p:nvPr/>
        </p:nvSpPr>
        <p:spPr>
          <a:xfrm>
            <a:off x="374866" y="4975920"/>
            <a:ext cx="6102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Bid-LSTM</a:t>
            </a:r>
            <a:endParaRPr lang="zh-CN" altLang="en-US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917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360</Words>
  <Application>Microsoft Office PowerPoint</Application>
  <PresentationFormat>宽屏</PresentationFormat>
  <Paragraphs>50</Paragraphs>
  <Slides>16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等线</vt:lpstr>
      <vt:lpstr>等线 Light</vt:lpstr>
      <vt:lpstr>宋体</vt:lpstr>
      <vt:lpstr>Arial</vt:lpstr>
      <vt:lpstr>Times New Roman</vt:lpstr>
      <vt:lpstr>Office 主题​​</vt:lpstr>
      <vt:lpstr>Equation</vt:lpstr>
      <vt:lpstr>MathType 6.0 Equation</vt:lpstr>
      <vt:lpstr>PowerPoint 演示文稿</vt:lpstr>
      <vt:lpstr>PowerPoint 演示文稿</vt:lpstr>
      <vt:lpstr>PowerPoint 演示文稿</vt:lpstr>
      <vt:lpstr>Introduction</vt:lpstr>
      <vt:lpstr>Introduction</vt:lpstr>
      <vt:lpstr>PowerPoint 演示文稿</vt:lpstr>
      <vt:lpstr>PowerPoint 演示文稿</vt:lpstr>
      <vt:lpstr>PowerPoint 演示文稿</vt:lpstr>
      <vt:lpstr>Method</vt:lpstr>
      <vt:lpstr>Method</vt:lpstr>
      <vt:lpstr>Method</vt:lpstr>
      <vt:lpstr>Method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 凯</dc:creator>
  <cp:lastModifiedBy>王 凯</cp:lastModifiedBy>
  <cp:revision>46</cp:revision>
  <dcterms:created xsi:type="dcterms:W3CDTF">2020-11-18T11:38:47Z</dcterms:created>
  <dcterms:modified xsi:type="dcterms:W3CDTF">2020-11-30T03:20:54Z</dcterms:modified>
</cp:coreProperties>
</file>