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80" r:id="rId7"/>
    <p:sldId id="283" r:id="rId8"/>
    <p:sldId id="294" r:id="rId9"/>
    <p:sldId id="288" r:id="rId10"/>
    <p:sldId id="295" r:id="rId11"/>
    <p:sldId id="309" r:id="rId12"/>
    <p:sldId id="310" r:id="rId13"/>
    <p:sldId id="311" r:id="rId14"/>
    <p:sldId id="284" r:id="rId15"/>
    <p:sldId id="289" r:id="rId16"/>
    <p:sldId id="298" r:id="rId17"/>
    <p:sldId id="297" r:id="rId18"/>
    <p:sldId id="299" r:id="rId19"/>
    <p:sldId id="301" r:id="rId20"/>
    <p:sldId id="307" r:id="rId21"/>
    <p:sldId id="285" r:id="rId22"/>
    <p:sldId id="290" r:id="rId23"/>
    <p:sldId id="274" r:id="rId24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885"/>
    <a:srgbClr val="20B3A1"/>
    <a:srgbClr val="D6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6314" autoAdjust="0"/>
  </p:normalViewPr>
  <p:slideViewPr>
    <p:cSldViewPr snapToGrid="0" showGuides="1">
      <p:cViewPr varScale="1">
        <p:scale>
          <a:sx n="55" d="100"/>
          <a:sy n="55" d="100"/>
        </p:scale>
        <p:origin x="-108" y="-1644"/>
      </p:cViewPr>
      <p:guideLst>
        <p:guide orient="horz" pos="1162"/>
        <p:guide pos="3840"/>
      </p:guideLst>
    </p:cSldViewPr>
  </p:slideViewPr>
  <p:notesTextViewPr>
    <p:cViewPr>
      <p:scale>
        <a:sx n="1" d="1"/>
        <a:sy n="1" d="1"/>
      </p:scale>
      <p:origin x="0" y="1578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B725A-BFDD-44D0-A8D3-61766B07B7F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CC932-0C1F-4C94-8B9A-3944ABBB4E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8325228" y="4544096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6F278-ABF0-48CA-ADF0-1D43CCA8A18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799FB-52B8-4698-BECF-01ADD9E846B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0" advTm="3000"/>
    </mc:Choice>
    <mc:Fallback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10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7.png"/><Relationship Id="rId13" Type="http://schemas.openxmlformats.org/officeDocument/2006/relationships/notesSlide" Target="../notesSlides/notesSlide10.xml"/><Relationship Id="rId12" Type="http://schemas.openxmlformats.org/officeDocument/2006/relationships/vmlDrawing" Target="../drawings/vmlDrawing2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11.wmf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1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6.png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5805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984658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03122" y="44939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chemeClr val="tx1"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03225" y="2172335"/>
            <a:ext cx="11325860" cy="4083050"/>
            <a:chOff x="635" y="3421"/>
            <a:chExt cx="17836" cy="6430"/>
          </a:xfrm>
        </p:grpSpPr>
        <p:sp>
          <p:nvSpPr>
            <p:cNvPr id="16" name="文本框 15"/>
            <p:cNvSpPr txBox="1"/>
            <p:nvPr/>
          </p:nvSpPr>
          <p:spPr>
            <a:xfrm>
              <a:off x="635" y="3421"/>
              <a:ext cx="17836" cy="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 smtClean="0">
                  <a:solidFill>
                    <a:srgbClr val="1C4885"/>
                  </a:solidFill>
                  <a:latin typeface="汉仪大宋简" panose="02010609000101010101" pitchFamily="49" charset="-122"/>
                  <a:ea typeface="汉仪大宋简" panose="02010609000101010101" pitchFamily="49" charset="-122"/>
                  <a:cs typeface="+mn-ea"/>
                  <a:sym typeface="+mn-lt"/>
                </a:rPr>
                <a:t>Multi-Domain Dialogue Acts and Response     Co-Generation</a:t>
              </a:r>
              <a:endParaRPr lang="zh-CN" altLang="en-US" sz="4400" b="1" dirty="0" smtClean="0">
                <a:solidFill>
                  <a:srgbClr val="1C4885"/>
                </a:solidFill>
                <a:latin typeface="汉仪大宋简" panose="02010609000101010101" pitchFamily="49" charset="-122"/>
                <a:ea typeface="汉仪大宋简" panose="02010609000101010101" pitchFamily="49" charset="-122"/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3626" y="8835"/>
              <a:ext cx="4792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altLang="zh-CN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Reported by </a:t>
              </a:r>
              <a:r>
                <a:rPr lang="en-US" altLang="zh-CN" b="1" dirty="0" err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Jinghui</a:t>
              </a:r>
              <a:r>
                <a:rPr lang="en-US" altLang="zh-CN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 Wang</a:t>
              </a:r>
              <a:endParaRPr lang="en-US" altLang="zh-CN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algn="l"/>
              <a:r>
                <a:rPr lang="zh-CN" altLang="en-US" dirty="0" smtClean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                        </a:t>
              </a:r>
              <a:r>
                <a:rPr lang="en-US" altLang="zh-CN" b="1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  <a:sym typeface="+mn-ea"/>
                </a:rPr>
                <a:t>2020.12.24</a:t>
              </a:r>
              <a:endParaRPr lang="zh-CN" altLang="en-US" dirty="0" smtClean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2897" y="7085"/>
              <a:ext cx="2522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solidFill>
                    <a:srgbClr val="1C4885"/>
                  </a:solidFill>
                  <a:cs typeface="+mn-ea"/>
                  <a:sym typeface="+mn-lt"/>
                </a:rPr>
                <a:t>-----ACL 2020</a:t>
              </a:r>
              <a:endParaRPr lang="en-US" dirty="0">
                <a:solidFill>
                  <a:srgbClr val="1C4885"/>
                </a:solidFill>
                <a:cs typeface="+mn-ea"/>
                <a:sym typeface="+mn-lt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5989" y="6070"/>
              <a:ext cx="6733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Sun Yat-sen University     Alibaba Group</a:t>
              </a:r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50460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>
                <a:cs typeface="+mn-ea"/>
                <a:sym typeface="+mn-lt"/>
              </a:rPr>
              <a:t>each act word embedding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1643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Method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8960" y="1104900"/>
            <a:ext cx="6512560" cy="472884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6985000" y="1383030"/>
            <a:ext cx="4733290" cy="4122420"/>
            <a:chOff x="11000" y="2194"/>
            <a:chExt cx="7454" cy="6492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953" y="2194"/>
              <a:ext cx="3814" cy="778"/>
            </a:xfrm>
            <a:prstGeom prst="rect">
              <a:avLst/>
            </a:prstGeom>
          </p:spPr>
        </p:pic>
        <p:graphicFrame>
          <p:nvGraphicFramePr>
            <p:cNvPr id="14" name="对象 1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2959" y="3738"/>
            <a:ext cx="4320" cy="8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" r:id="rId3" imgW="1333500" imgH="241300" progId="Equation.KSEE3">
                    <p:embed/>
                  </p:oleObj>
                </mc:Choice>
                <mc:Fallback>
                  <p:oleObj name="" r:id="rId3" imgW="1333500" imgH="241300" progId="Equation.KSEE3">
                    <p:embed/>
                    <p:pic>
                      <p:nvPicPr>
                        <p:cNvPr id="0" name="图片 204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2959" y="3738"/>
                          <a:ext cx="4320" cy="8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对象 19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2731" y="5394"/>
            <a:ext cx="4548" cy="7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5" imgW="1409700" imgH="241300" progId="Equation.KSEE3">
                    <p:embed/>
                  </p:oleObj>
                </mc:Choice>
                <mc:Fallback>
                  <p:oleObj name="" r:id="rId5" imgW="1409700" imgH="2413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2731" y="5394"/>
                          <a:ext cx="4548" cy="7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对象 20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2959" y="6352"/>
            <a:ext cx="3808" cy="7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" r:id="rId7" imgW="1257300" imgH="241300" progId="Equation.KSEE3">
                    <p:embed/>
                  </p:oleObj>
                </mc:Choice>
                <mc:Fallback>
                  <p:oleObj name="" r:id="rId7" imgW="1257300" imgH="241300" progId="Equation.KSEE3">
                    <p:embed/>
                    <p:pic>
                      <p:nvPicPr>
                        <p:cNvPr id="0" name="图片 102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2959" y="6352"/>
                          <a:ext cx="3808" cy="7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对象 21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1000" y="7868"/>
            <a:ext cx="7455" cy="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" r:id="rId9" imgW="2197100" imgH="241300" progId="Equation.KSEE3">
                    <p:embed/>
                  </p:oleObj>
                </mc:Choice>
                <mc:Fallback>
                  <p:oleObj name="" r:id="rId9" imgW="2197100" imgH="241300" progId="Equation.KSEE3">
                    <p:embed/>
                    <p:pic>
                      <p:nvPicPr>
                        <p:cNvPr id="0" name="图片 102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1000" y="7868"/>
                          <a:ext cx="7455" cy="81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7903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1643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Method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0245" y="1338580"/>
            <a:ext cx="5511800" cy="436372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6431915" y="2456815"/>
            <a:ext cx="4939030" cy="2328545"/>
            <a:chOff x="10129" y="3869"/>
            <a:chExt cx="7778" cy="366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949" y="3869"/>
              <a:ext cx="4469" cy="728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 rot="0">
              <a:off x="11615" y="4490"/>
              <a:ext cx="4707" cy="1558"/>
              <a:chOff x="12129" y="4899"/>
              <a:chExt cx="4500" cy="1558"/>
            </a:xfrm>
          </p:grpSpPr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23" y="4899"/>
                <a:ext cx="4313" cy="788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29" y="5687"/>
                <a:ext cx="4500" cy="771"/>
              </a:xfrm>
              <a:prstGeom prst="rect">
                <a:avLst/>
              </a:prstGeom>
            </p:spPr>
          </p:pic>
        </p:grp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29" y="6786"/>
              <a:ext cx="7779" cy="75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3632281" y="2461451"/>
            <a:ext cx="1592179" cy="1592179"/>
          </a:xfrm>
          <a:prstGeom prst="ellipse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en-US" sz="13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96610" y="2943860"/>
            <a:ext cx="36309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4400" dirty="0">
              <a:solidFill>
                <a:srgbClr val="1C4885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654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1483360" y="1305560"/>
            <a:ext cx="9951720" cy="4417060"/>
            <a:chOff x="2336" y="2056"/>
            <a:chExt cx="15672" cy="6956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36" y="3576"/>
              <a:ext cx="13920" cy="5436"/>
            </a:xfrm>
            <a:prstGeom prst="rect">
              <a:avLst/>
            </a:prstGeom>
          </p:spPr>
        </p:pic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/>
            <a:srcRect t="15712"/>
            <a:stretch>
              <a:fillRect/>
            </a:stretch>
          </p:blipFill>
          <p:spPr>
            <a:xfrm>
              <a:off x="11384" y="2056"/>
              <a:ext cx="6624" cy="491"/>
            </a:xfrm>
            <a:prstGeom prst="rect">
              <a:avLst/>
            </a:prstGeom>
          </p:spPr>
        </p:pic>
        <p:cxnSp>
          <p:nvCxnSpPr>
            <p:cNvPr id="7" name="直接箭头连接符 6"/>
            <p:cNvCxnSpPr/>
            <p:nvPr/>
          </p:nvCxnSpPr>
          <p:spPr>
            <a:xfrm flipH="1">
              <a:off x="15009" y="2588"/>
              <a:ext cx="814" cy="1246"/>
            </a:xfrm>
            <a:prstGeom prst="straightConnector1">
              <a:avLst/>
            </a:prstGeom>
            <a:ln w="5080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组合 10"/>
          <p:cNvGrpSpPr/>
          <p:nvPr/>
        </p:nvGrpSpPr>
        <p:grpSpPr>
          <a:xfrm>
            <a:off x="1473200" y="1315085"/>
            <a:ext cx="9951720" cy="4417060"/>
            <a:chOff x="2336" y="2056"/>
            <a:chExt cx="15672" cy="6956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36" y="3576"/>
              <a:ext cx="13920" cy="5436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/>
            <a:srcRect t="15712"/>
            <a:stretch>
              <a:fillRect/>
            </a:stretch>
          </p:blipFill>
          <p:spPr>
            <a:xfrm>
              <a:off x="11384" y="2056"/>
              <a:ext cx="6624" cy="491"/>
            </a:xfrm>
            <a:prstGeom prst="rect">
              <a:avLst/>
            </a:prstGeom>
          </p:spPr>
        </p:pic>
        <p:cxnSp>
          <p:nvCxnSpPr>
            <p:cNvPr id="14" name="直接箭头连接符 13"/>
            <p:cNvCxnSpPr/>
            <p:nvPr/>
          </p:nvCxnSpPr>
          <p:spPr>
            <a:xfrm flipH="1">
              <a:off x="15009" y="2588"/>
              <a:ext cx="814" cy="1246"/>
            </a:xfrm>
            <a:prstGeom prst="straightConnector1">
              <a:avLst/>
            </a:prstGeom>
            <a:ln w="5080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654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56255" y="1991360"/>
            <a:ext cx="5816600" cy="28632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654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2207260" y="1160145"/>
            <a:ext cx="7749540" cy="3985895"/>
            <a:chOff x="3476" y="1827"/>
            <a:chExt cx="12204" cy="6277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56" y="1827"/>
              <a:ext cx="9675" cy="5517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3476" y="7524"/>
              <a:ext cx="12204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/>
                <a:t>Figure 4: Combined score of MARCO vs. HDSA across different domains.</a:t>
              </a:r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654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746760" y="1494790"/>
            <a:ext cx="10760075" cy="3194685"/>
            <a:chOff x="1176" y="2354"/>
            <a:chExt cx="16945" cy="5031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rcRect b="37908"/>
            <a:stretch>
              <a:fillRect/>
            </a:stretch>
          </p:blipFill>
          <p:spPr>
            <a:xfrm>
              <a:off x="1176" y="2450"/>
              <a:ext cx="8485" cy="3862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1302" y="6805"/>
              <a:ext cx="8501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altLang="en-US"/>
                <a:t>Table 3: Results of different act generation methods</a:t>
              </a:r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rcRect b="44799"/>
            <a:stretch>
              <a:fillRect/>
            </a:stretch>
          </p:blipFill>
          <p:spPr>
            <a:xfrm>
              <a:off x="9899" y="2354"/>
              <a:ext cx="8120" cy="3957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10233" y="6805"/>
              <a:ext cx="7888" cy="5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altLang="en-US"/>
                <a:t>Table 4: Results of response generation models</a:t>
              </a:r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654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2022475" y="1398270"/>
            <a:ext cx="8277860" cy="3469005"/>
            <a:chOff x="3185" y="2202"/>
            <a:chExt cx="13036" cy="5463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1"/>
            <a:srcRect b="51197"/>
            <a:stretch>
              <a:fillRect/>
            </a:stretch>
          </p:blipFill>
          <p:spPr>
            <a:xfrm>
              <a:off x="3185" y="2202"/>
              <a:ext cx="13037" cy="4356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3476" y="7085"/>
              <a:ext cx="11918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Figure 5: An illustrative example of the dynamic act attention mechanism</a:t>
              </a:r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6549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403225" y="449580"/>
            <a:ext cx="11385550" cy="5957570"/>
            <a:chOff x="635" y="708"/>
            <a:chExt cx="17930" cy="9382"/>
          </a:xfrm>
        </p:grpSpPr>
        <p:sp>
          <p:nvSpPr>
            <p:cNvPr id="6" name="圆角矩形 5"/>
            <p:cNvSpPr/>
            <p:nvPr/>
          </p:nvSpPr>
          <p:spPr>
            <a:xfrm>
              <a:off x="635" y="708"/>
              <a:ext cx="17930" cy="9383"/>
            </a:xfrm>
            <a:prstGeom prst="roundRect">
              <a:avLst>
                <a:gd name="adj" fmla="val 1568"/>
              </a:avLst>
            </a:prstGeom>
            <a:solidFill>
              <a:schemeClr val="bg1"/>
            </a:solidFill>
            <a:ln>
              <a:noFill/>
            </a:ln>
            <a:effectLst>
              <a:glow rad="228600">
                <a:srgbClr val="02615A">
                  <a:alpha val="3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00" y="2445"/>
              <a:ext cx="9300" cy="6252"/>
            </a:xfrm>
            <a:prstGeom prst="rect">
              <a:avLst/>
            </a:prstGeom>
          </p:spPr>
        </p:pic>
        <p:grpSp>
          <p:nvGrpSpPr>
            <p:cNvPr id="14" name="组合 13"/>
            <p:cNvGrpSpPr/>
            <p:nvPr/>
          </p:nvGrpSpPr>
          <p:grpSpPr>
            <a:xfrm>
              <a:off x="10200" y="2445"/>
              <a:ext cx="8144" cy="5660"/>
              <a:chOff x="10200" y="2445"/>
              <a:chExt cx="8144" cy="5660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10200" y="2445"/>
                <a:ext cx="8144" cy="5660"/>
                <a:chOff x="10200" y="2445"/>
                <a:chExt cx="8144" cy="5660"/>
              </a:xfrm>
            </p:grpSpPr>
            <p:pic>
              <p:nvPicPr>
                <p:cNvPr id="7" name="图片 6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0696" y="2445"/>
                  <a:ext cx="6788" cy="2520"/>
                </a:xfrm>
                <a:prstGeom prst="rect">
                  <a:avLst/>
                </a:prstGeom>
              </p:spPr>
            </p:pic>
            <p:pic>
              <p:nvPicPr>
                <p:cNvPr id="8" name="图片 7"/>
                <p:cNvPicPr>
                  <a:picLocks noChangeAspect="1"/>
                </p:cNvPicPr>
                <p:nvPr/>
              </p:nvPicPr>
              <p:blipFill>
                <a:blip r:embed="rId3"/>
                <a:srcRect b="5479"/>
                <a:stretch>
                  <a:fillRect/>
                </a:stretch>
              </p:blipFill>
              <p:spPr>
                <a:xfrm>
                  <a:off x="10200" y="6975"/>
                  <a:ext cx="8144" cy="1131"/>
                </a:xfrm>
                <a:prstGeom prst="rect">
                  <a:avLst/>
                </a:prstGeom>
              </p:spPr>
            </p:pic>
            <p:pic>
              <p:nvPicPr>
                <p:cNvPr id="11" name="图片 10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959" y="5604"/>
                  <a:ext cx="6263" cy="731"/>
                </a:xfrm>
                <a:prstGeom prst="rect">
                  <a:avLst/>
                </a:prstGeom>
              </p:spPr>
            </p:pic>
          </p:grpSp>
          <p:sp>
            <p:nvSpPr>
              <p:cNvPr id="2" name="矩形 1"/>
              <p:cNvSpPr/>
              <p:nvPr/>
            </p:nvSpPr>
            <p:spPr>
              <a:xfrm>
                <a:off x="11180" y="7396"/>
                <a:ext cx="400" cy="383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1747" y="7396"/>
                <a:ext cx="400" cy="383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632200" y="2461260"/>
            <a:ext cx="5540375" cy="1591310"/>
            <a:chOff x="5720" y="3876"/>
            <a:chExt cx="8725" cy="2506"/>
          </a:xfrm>
        </p:grpSpPr>
        <p:sp>
          <p:nvSpPr>
            <p:cNvPr id="7" name="椭圆 6"/>
            <p:cNvSpPr/>
            <p:nvPr/>
          </p:nvSpPr>
          <p:spPr>
            <a:xfrm>
              <a:off x="5720" y="3876"/>
              <a:ext cx="2507" cy="2507"/>
            </a:xfrm>
            <a:prstGeom prst="ellipse">
              <a:avLst/>
            </a:prstGeom>
            <a:solidFill>
              <a:srgbClr val="1C48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800" b="1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en-US" sz="13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015" y="4636"/>
              <a:ext cx="5430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44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楷体" panose="02010609060101010101" pitchFamily="49" charset="-122"/>
                  <a:cs typeface="Arial" panose="020B0604020202020204" pitchFamily="34" charset="0"/>
                  <a:sym typeface="+mn-ea"/>
                </a:rPr>
                <a:t>Conclusion</a:t>
              </a:r>
              <a:endParaRPr lang="zh-CN" altLang="en-US" sz="4400" dirty="0">
                <a:solidFill>
                  <a:srgbClr val="1C4885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88709" y="5737122"/>
            <a:ext cx="3957485" cy="825909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5804" y="294968"/>
            <a:ext cx="3957485" cy="825909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chemeClr val="tx1"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1908283" y="3112512"/>
            <a:ext cx="643774" cy="643774"/>
          </a:xfrm>
          <a:prstGeom prst="ellipse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1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672779" y="3105175"/>
            <a:ext cx="3701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b="1" dirty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Motivation</a:t>
            </a:r>
            <a:endParaRPr lang="zh-CN" altLang="en-US" sz="3200" dirty="0">
              <a:solidFill>
                <a:srgbClr val="1C4885"/>
              </a:solidFill>
              <a:cs typeface="+mn-lt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59842" y="3105175"/>
            <a:ext cx="3701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Method</a:t>
            </a:r>
            <a:endParaRPr lang="zh-CN" altLang="en-US" sz="3200" dirty="0">
              <a:solidFill>
                <a:srgbClr val="1C4885"/>
              </a:solidFill>
              <a:cs typeface="+mn-lt"/>
              <a:sym typeface="+mn-lt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908283" y="4355250"/>
            <a:ext cx="643774" cy="643774"/>
          </a:xfrm>
          <a:prstGeom prst="ellipse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12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672779" y="4347913"/>
            <a:ext cx="3701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Experiments</a:t>
            </a:r>
            <a:endParaRPr lang="zh-CN" altLang="en-US" sz="3200" dirty="0">
              <a:solidFill>
                <a:srgbClr val="1C4885"/>
              </a:solidFill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259842" y="4347913"/>
            <a:ext cx="3701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Conclusion</a:t>
            </a:r>
            <a:endParaRPr lang="en-US" altLang="zh-CN" sz="32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908175" y="1152525"/>
            <a:ext cx="9054465" cy="3855085"/>
            <a:chOff x="3005" y="1815"/>
            <a:chExt cx="14259" cy="6071"/>
          </a:xfrm>
        </p:grpSpPr>
        <p:sp>
          <p:nvSpPr>
            <p:cNvPr id="8" name="文本框 7"/>
            <p:cNvSpPr txBox="1"/>
            <p:nvPr/>
          </p:nvSpPr>
          <p:spPr>
            <a:xfrm>
              <a:off x="3005" y="1815"/>
              <a:ext cx="4650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4400" dirty="0">
                  <a:solidFill>
                    <a:srgbClr val="1C4885"/>
                  </a:solidFill>
                  <a:cs typeface="+mn-ea"/>
                  <a:sym typeface="+mn-lt"/>
                </a:rPr>
                <a:t>CONTENT</a:t>
              </a:r>
              <a:endParaRPr lang="zh-CN" altLang="en-US" sz="4400" dirty="0">
                <a:solidFill>
                  <a:srgbClr val="1C4885"/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0229" y="4902"/>
              <a:ext cx="1014" cy="1014"/>
            </a:xfrm>
            <a:prstGeom prst="ellipse">
              <a:avLst/>
            </a:prstGeom>
            <a:solidFill>
              <a:srgbClr val="1C48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10229" y="6859"/>
              <a:ext cx="1014" cy="1014"/>
            </a:xfrm>
            <a:prstGeom prst="ellipse">
              <a:avLst/>
            </a:prstGeom>
            <a:solidFill>
              <a:srgbClr val="1C48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" name="椭圆 1"/>
            <p:cNvSpPr/>
            <p:nvPr/>
          </p:nvSpPr>
          <p:spPr>
            <a:xfrm>
              <a:off x="3006" y="4915"/>
              <a:ext cx="1014" cy="1014"/>
            </a:xfrm>
            <a:prstGeom prst="ellipse">
              <a:avLst/>
            </a:prstGeom>
            <a:solidFill>
              <a:srgbClr val="1C48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4210" y="4903"/>
              <a:ext cx="5830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3200" b="1" dirty="0">
                  <a:solidFill>
                    <a:schemeClr val="accent1">
                      <a:lumMod val="50000"/>
                    </a:schemeClr>
                  </a:solidFill>
                  <a:ea typeface="楷体" panose="02010609060101010101" pitchFamily="49" charset="-122"/>
                  <a:cs typeface="+mn-lt"/>
                  <a:sym typeface="+mn-ea"/>
                </a:rPr>
                <a:t>Motivation</a:t>
              </a:r>
              <a:endParaRPr lang="zh-CN" altLang="en-US" sz="3200" dirty="0">
                <a:solidFill>
                  <a:srgbClr val="1C4885"/>
                </a:solidFill>
                <a:cs typeface="+mn-lt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1434" y="4903"/>
              <a:ext cx="5830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3200" b="1" dirty="0" smtClean="0">
                  <a:solidFill>
                    <a:schemeClr val="accent1">
                      <a:lumMod val="50000"/>
                    </a:schemeClr>
                  </a:solidFill>
                  <a:ea typeface="楷体" panose="02010609060101010101" pitchFamily="49" charset="-122"/>
                  <a:cs typeface="+mn-lt"/>
                  <a:sym typeface="+mn-ea"/>
                </a:rPr>
                <a:t>Method</a:t>
              </a:r>
              <a:endParaRPr lang="zh-CN" altLang="en-US" sz="3200" dirty="0">
                <a:solidFill>
                  <a:srgbClr val="1C4885"/>
                </a:solidFill>
                <a:cs typeface="+mn-lt"/>
                <a:sym typeface="+mn-lt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3006" y="6872"/>
              <a:ext cx="1014" cy="1014"/>
            </a:xfrm>
            <a:prstGeom prst="ellipse">
              <a:avLst/>
            </a:prstGeom>
            <a:solidFill>
              <a:srgbClr val="1C48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b="1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1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210" y="6860"/>
              <a:ext cx="5830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32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楷体" panose="02010609060101010101" pitchFamily="49" charset="-122"/>
                  <a:cs typeface="Arial" panose="020B0604020202020204" pitchFamily="34" charset="0"/>
                  <a:sym typeface="+mn-ea"/>
                </a:rPr>
                <a:t>Experiments</a:t>
              </a:r>
              <a:endParaRPr lang="zh-CN" altLang="en-US" sz="3200" dirty="0">
                <a:solidFill>
                  <a:srgbClr val="1C4885"/>
                </a:solidFill>
                <a:latin typeface="Arial" panose="020B0604020202020204" pitchFamily="34" charset="0"/>
                <a:cs typeface="Arial" panose="020B0604020202020204" pitchFamily="34" charset="0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1434" y="6860"/>
              <a:ext cx="5830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3200" b="1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ea typeface="楷体" panose="02010609060101010101" pitchFamily="49" charset="-122"/>
                  <a:cs typeface="Arial" panose="020B0604020202020204" pitchFamily="34" charset="0"/>
                  <a:sym typeface="+mn-ea"/>
                </a:rPr>
                <a:t>Conclusion</a:t>
              </a:r>
              <a:endPara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4536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+mn-ea"/>
              </a:rPr>
              <a:t>Conclusion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1082040" y="1609725"/>
            <a:ext cx="10388600" cy="3931285"/>
            <a:chOff x="1704" y="2535"/>
            <a:chExt cx="16360" cy="6191"/>
          </a:xfrm>
        </p:grpSpPr>
        <p:sp>
          <p:nvSpPr>
            <p:cNvPr id="2" name="文本框 1"/>
            <p:cNvSpPr txBox="1"/>
            <p:nvPr/>
          </p:nvSpPr>
          <p:spPr>
            <a:xfrm>
              <a:off x="1704" y="2535"/>
              <a:ext cx="15089" cy="13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latin typeface="Arial" panose="020B0604020202020204" pitchFamily="34" charset="0"/>
                </a:rPr>
                <a:t>♦</a:t>
              </a:r>
              <a:r>
                <a:rPr lang="zh-CN" altLang="en-US" sz="2400"/>
                <a:t>model dialogue act prediction as a sequence generation problem</a:t>
              </a:r>
              <a:endParaRPr lang="zh-CN" altLang="en-US" sz="2400"/>
            </a:p>
            <a:p>
              <a:pPr algn="l"/>
              <a:r>
                <a:rPr lang="zh-CN" altLang="en-US" sz="2400">
                  <a:latin typeface="Arial" panose="020B0604020202020204" pitchFamily="34" charset="0"/>
                  <a:sym typeface="+mn-ea"/>
                </a:rPr>
                <a:t>                                                                          </a:t>
              </a:r>
              <a:r>
                <a:rPr lang="zh-CN" altLang="en-US" sz="2400"/>
                <a:t>exploit act structures</a:t>
              </a:r>
              <a:endParaRPr lang="zh-CN" altLang="en-US" sz="2400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1704" y="5094"/>
              <a:ext cx="16360" cy="3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400">
                  <a:latin typeface="Arial" panose="020B0604020202020204" pitchFamily="34" charset="0"/>
                  <a:sym typeface="+mn-ea"/>
                </a:rPr>
                <a:t>♦</a:t>
              </a:r>
              <a:r>
                <a:rPr lang="zh-CN" altLang="en-US" sz="2400"/>
                <a:t>propose a co-generation model</a:t>
              </a:r>
              <a:endParaRPr lang="zh-CN" altLang="en-US" sz="2400"/>
            </a:p>
            <a:p>
              <a:pPr algn="l"/>
              <a:r>
                <a:rPr lang="zh-CN" altLang="en-US" sz="2400"/>
                <a:t>                            </a:t>
              </a:r>
              <a:r>
                <a:rPr lang="en-US" altLang="zh-CN" sz="2400"/>
                <a:t>(</a:t>
              </a:r>
              <a:r>
                <a:rPr lang="zh-CN" altLang="en-US" sz="2400"/>
                <a:t>generate </a:t>
              </a:r>
              <a:r>
                <a:rPr lang="en-US" altLang="zh-CN" sz="2400"/>
                <a:t>dialogue </a:t>
              </a:r>
              <a:r>
                <a:rPr lang="zh-CN" altLang="en-US" sz="2400"/>
                <a:t>act</a:t>
              </a:r>
              <a:r>
                <a:rPr lang="en-US" altLang="zh-CN" sz="2400"/>
                <a:t>s</a:t>
              </a:r>
              <a:r>
                <a:rPr lang="zh-CN" altLang="en-US" sz="2400"/>
                <a:t> and response</a:t>
              </a:r>
              <a:r>
                <a:rPr lang="en-US" altLang="zh-CN" sz="2400"/>
                <a:t>s</a:t>
              </a:r>
              <a:r>
                <a:rPr lang="zh-CN" altLang="en-US" sz="2400"/>
                <a:t> sequences jointly</a:t>
              </a:r>
              <a:r>
                <a:rPr lang="en-US" altLang="zh-CN" sz="2400"/>
                <a:t>)</a:t>
              </a:r>
              <a:endParaRPr lang="en-US" altLang="zh-CN" sz="2400"/>
            </a:p>
            <a:p>
              <a:pPr algn="l"/>
              <a:endParaRPr lang="en-US" altLang="zh-CN" sz="2400"/>
            </a:p>
            <a:p>
              <a:pPr algn="l"/>
              <a:endParaRPr lang="en-US" altLang="zh-CN" sz="2400"/>
            </a:p>
            <a:p>
              <a:pPr algn="l"/>
              <a:endParaRPr lang="zh-CN" altLang="en-US" sz="2400"/>
            </a:p>
            <a:p>
              <a:pPr algn="l"/>
              <a:r>
                <a:rPr lang="zh-CN" altLang="en-US" sz="2400">
                  <a:latin typeface="Arial" panose="020B0604020202020204" pitchFamily="34" charset="0"/>
                  <a:sym typeface="+mn-ea"/>
                </a:rPr>
                <a:t>♦</a:t>
              </a:r>
              <a:r>
                <a:rPr lang="zh-CN" altLang="en-US" sz="2400"/>
                <a:t>with an uncertainty loss used for adaptive weighting</a:t>
              </a:r>
              <a:endParaRPr lang="zh-CN" altLang="en-US" sz="240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5805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984658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03122" y="405580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chemeClr val="tx1">
                <a:alpha val="3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56430" y="2729865"/>
            <a:ext cx="327977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800" b="1" dirty="0">
                <a:solidFill>
                  <a:srgbClr val="1C4885"/>
                </a:solidFill>
                <a:cs typeface="+mn-ea"/>
                <a:sym typeface="+mn-lt"/>
              </a:rPr>
              <a:t>THANKS</a:t>
            </a:r>
            <a:endParaRPr lang="en-US" altLang="zh-CN" sz="4800" b="1" dirty="0">
              <a:solidFill>
                <a:srgbClr val="1C4885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03225" y="449580"/>
            <a:ext cx="11385550" cy="5957570"/>
            <a:chOff x="635" y="708"/>
            <a:chExt cx="17930" cy="9382"/>
          </a:xfrm>
        </p:grpSpPr>
        <p:sp>
          <p:nvSpPr>
            <p:cNvPr id="6" name="圆角矩形 5"/>
            <p:cNvSpPr/>
            <p:nvPr/>
          </p:nvSpPr>
          <p:spPr>
            <a:xfrm>
              <a:off x="635" y="708"/>
              <a:ext cx="17930" cy="9383"/>
            </a:xfrm>
            <a:prstGeom prst="roundRect">
              <a:avLst>
                <a:gd name="adj" fmla="val 1568"/>
              </a:avLst>
            </a:prstGeom>
            <a:solidFill>
              <a:schemeClr val="bg1"/>
            </a:solidFill>
            <a:ln>
              <a:noFill/>
            </a:ln>
            <a:effectLst>
              <a:glow rad="228600">
                <a:srgbClr val="02615A">
                  <a:alpha val="3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5720" y="3876"/>
              <a:ext cx="2507" cy="2507"/>
            </a:xfrm>
            <a:prstGeom prst="ellipse">
              <a:avLst/>
            </a:prstGeom>
            <a:solidFill>
              <a:srgbClr val="1C48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800" b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13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015" y="4636"/>
              <a:ext cx="5047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4400" b="1" dirty="0">
                  <a:solidFill>
                    <a:schemeClr val="accent1">
                      <a:lumMod val="50000"/>
                    </a:schemeClr>
                  </a:solidFill>
                  <a:ea typeface="楷体" panose="02010609060101010101" pitchFamily="49" charset="-122"/>
                  <a:cs typeface="+mn-lt"/>
                  <a:sym typeface="+mn-ea"/>
                </a:rPr>
                <a:t>Motivation</a:t>
              </a:r>
              <a:endParaRPr lang="zh-CN" altLang="en-US" sz="4400" dirty="0">
                <a:solidFill>
                  <a:srgbClr val="1C4885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22307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Motivation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1692275" y="1829435"/>
            <a:ext cx="9268460" cy="3037205"/>
            <a:chOff x="2665" y="2881"/>
            <a:chExt cx="14596" cy="4783"/>
          </a:xfrm>
        </p:grpSpPr>
        <p:sp>
          <p:nvSpPr>
            <p:cNvPr id="2" name="文本框 1"/>
            <p:cNvSpPr txBox="1"/>
            <p:nvPr/>
          </p:nvSpPr>
          <p:spPr>
            <a:xfrm>
              <a:off x="2665" y="4988"/>
              <a:ext cx="14596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>
                  <a:latin typeface="Arial" panose="020B0604020202020204" pitchFamily="34" charset="0"/>
                  <a:sym typeface="+mn-ea"/>
                </a:rPr>
                <a:t>●</a:t>
              </a:r>
              <a:r>
                <a:rPr lang="zh-CN" altLang="en-US" sz="2800"/>
                <a:t>neglect</a:t>
              </a:r>
              <a:r>
                <a:rPr lang="zh-CN" altLang="en-US" sz="2800">
                  <a:sym typeface="+mn-ea"/>
                </a:rPr>
                <a:t> multi-domain dialogue acts</a:t>
              </a:r>
              <a:r>
                <a:rPr lang="en-US" altLang="zh-CN" sz="2800">
                  <a:sym typeface="+mn-ea"/>
                </a:rPr>
                <a:t>'s </a:t>
              </a:r>
              <a:r>
                <a:rPr lang="zh-CN" altLang="en-US" sz="2800">
                  <a:sym typeface="+mn-ea"/>
                </a:rPr>
                <a:t>inherent structures</a:t>
              </a:r>
              <a:endParaRPr lang="zh-CN" altLang="en-US" sz="2800">
                <a:sym typeface="+mn-ea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665" y="6164"/>
              <a:ext cx="14274" cy="1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2800">
                  <a:latin typeface="Arial" panose="020B0604020202020204" pitchFamily="34" charset="0"/>
                  <a:sym typeface="+mn-ea"/>
                </a:rPr>
                <a:t>●</a:t>
              </a:r>
              <a:r>
                <a:rPr lang="zh-CN" altLang="en-US" sz="2800"/>
                <a:t>the associations between acts and responses are not taken into account for response generation</a:t>
              </a:r>
              <a:endParaRPr lang="zh-CN" altLang="en-US" sz="280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139" y="2881"/>
              <a:ext cx="9648" cy="10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altLang="en-US" sz="3600"/>
                <a:t> </a:t>
              </a:r>
              <a:r>
                <a:rPr lang="zh-CN" altLang="en-US" sz="3600">
                  <a:ea typeface="宋体" panose="02010600030101010101" pitchFamily="2" charset="-122"/>
                  <a:cs typeface="+mn-lt"/>
                </a:rPr>
                <a:t>Existing pipeline approaches</a:t>
              </a:r>
              <a:endParaRPr lang="zh-CN" altLang="en-US" sz="3600">
                <a:ea typeface="宋体" panose="02010600030101010101" pitchFamily="2" charset="-122"/>
                <a:cs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632200" y="2461260"/>
            <a:ext cx="5296535" cy="1591310"/>
            <a:chOff x="5720" y="3876"/>
            <a:chExt cx="8341" cy="2506"/>
          </a:xfrm>
        </p:grpSpPr>
        <p:sp>
          <p:nvSpPr>
            <p:cNvPr id="7" name="椭圆 6"/>
            <p:cNvSpPr/>
            <p:nvPr/>
          </p:nvSpPr>
          <p:spPr>
            <a:xfrm>
              <a:off x="5720" y="3876"/>
              <a:ext cx="2507" cy="2507"/>
            </a:xfrm>
            <a:prstGeom prst="ellipse">
              <a:avLst/>
            </a:prstGeom>
            <a:solidFill>
              <a:srgbClr val="1C48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800" b="1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en-US" sz="13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015" y="4636"/>
              <a:ext cx="5047" cy="1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4400" b="1" dirty="0" smtClean="0">
                  <a:solidFill>
                    <a:schemeClr val="accent1">
                      <a:lumMod val="50000"/>
                    </a:schemeClr>
                  </a:solidFill>
                  <a:ea typeface="楷体" panose="02010609060101010101" pitchFamily="49" charset="-122"/>
                  <a:cs typeface="+mn-lt"/>
                  <a:sym typeface="+mn-ea"/>
                </a:rPr>
                <a:t>Method</a:t>
              </a:r>
              <a:endParaRPr lang="zh-CN" altLang="en-US" sz="4400" dirty="0">
                <a:solidFill>
                  <a:srgbClr val="1C4885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78400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1643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Method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87880" y="1141730"/>
            <a:ext cx="7896860" cy="48380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1643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Method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31285" y="1033145"/>
            <a:ext cx="4329430" cy="51892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3122" y="449825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1643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Method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2025" y="926465"/>
            <a:ext cx="7728585" cy="524700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59790" y="5307330"/>
            <a:ext cx="19272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/>
              <a:t>MARCO</a:t>
            </a:r>
            <a:endParaRPr lang="en-US" altLang="zh-CN"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5805" y="294968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984658" y="4866967"/>
            <a:ext cx="1961536" cy="1696064"/>
          </a:xfrm>
          <a:prstGeom prst="rect">
            <a:avLst/>
          </a:prstGeom>
          <a:solidFill>
            <a:srgbClr val="1C48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02487" y="450460"/>
            <a:ext cx="11385755" cy="5958349"/>
          </a:xfrm>
          <a:prstGeom prst="roundRect">
            <a:avLst>
              <a:gd name="adj" fmla="val 1568"/>
            </a:avLst>
          </a:prstGeom>
          <a:solidFill>
            <a:schemeClr val="bg1"/>
          </a:solidFill>
          <a:ln>
            <a:noFill/>
          </a:ln>
          <a:effectLst>
            <a:glow rad="228600">
              <a:srgbClr val="02615A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 </a:t>
            </a:r>
            <a:endParaRPr lang="en-US" altLang="zh-CN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43635" y="449580"/>
            <a:ext cx="1643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3200" b="1" dirty="0" smtClean="0">
                <a:solidFill>
                  <a:schemeClr val="accent1">
                    <a:lumMod val="50000"/>
                  </a:schemeClr>
                </a:solidFill>
                <a:ea typeface="楷体" panose="02010609060101010101" pitchFamily="49" charset="-122"/>
                <a:cs typeface="+mn-lt"/>
                <a:sym typeface="+mn-ea"/>
              </a:rPr>
              <a:t>Method</a:t>
            </a:r>
            <a:endParaRPr lang="zh-CN" altLang="en-US" sz="3200" dirty="0">
              <a:solidFill>
                <a:srgbClr val="1C4885"/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03225" y="449580"/>
            <a:ext cx="678815" cy="47688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5950" y="1154430"/>
            <a:ext cx="6230620" cy="486219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6586855" y="1844675"/>
            <a:ext cx="5200650" cy="2152650"/>
            <a:chOff x="10373" y="2905"/>
            <a:chExt cx="8190" cy="3390"/>
          </a:xfrm>
        </p:grpSpPr>
        <p:graphicFrame>
          <p:nvGraphicFramePr>
            <p:cNvPr id="24" name="对象 23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0373" y="2905"/>
            <a:ext cx="8191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2" imgW="3263900" imgH="203200" progId="Equation.KSEE3">
                    <p:embed/>
                  </p:oleObj>
                </mc:Choice>
                <mc:Fallback>
                  <p:oleObj name="" r:id="rId2" imgW="3263900" imgH="2032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0373" y="2905"/>
                          <a:ext cx="8191" cy="5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5" name="组合 34"/>
            <p:cNvGrpSpPr/>
            <p:nvPr/>
          </p:nvGrpSpPr>
          <p:grpSpPr>
            <a:xfrm>
              <a:off x="12633" y="4915"/>
              <a:ext cx="3672" cy="1380"/>
              <a:chOff x="12746" y="5306"/>
              <a:chExt cx="3672" cy="1380"/>
            </a:xfrm>
          </p:grpSpPr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46" y="5306"/>
                <a:ext cx="3672" cy="682"/>
              </a:xfrm>
              <a:prstGeom prst="rect">
                <a:avLst/>
              </a:prstGeom>
            </p:spPr>
          </p:pic>
          <p:pic>
            <p:nvPicPr>
              <p:cNvPr id="32" name="图片 31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865" y="5988"/>
                <a:ext cx="3553" cy="69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ISPRING_PRESENTATION_TITLE" val="蓝色简洁毕业答辩PPT模板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s3og5w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1206</Words>
  <Application>WPS 演示</Application>
  <PresentationFormat>自定义</PresentationFormat>
  <Paragraphs>115</Paragraphs>
  <Slides>21</Slides>
  <Notes>19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21</vt:i4>
      </vt:variant>
    </vt:vector>
  </HeadingPairs>
  <TitlesOfParts>
    <vt:vector size="37" baseType="lpstr">
      <vt:lpstr>Arial</vt:lpstr>
      <vt:lpstr>宋体</vt:lpstr>
      <vt:lpstr>Wingdings</vt:lpstr>
      <vt:lpstr>Calibri</vt:lpstr>
      <vt:lpstr>汉仪大宋简</vt:lpstr>
      <vt:lpstr>Times New Roman</vt:lpstr>
      <vt:lpstr>楷体</vt:lpstr>
      <vt:lpstr>微软雅黑</vt:lpstr>
      <vt:lpstr>Arial Unicode MS</vt:lpstr>
      <vt:lpstr>等线</vt:lpstr>
      <vt:lpstr>第一PPT，www.1ppt.com</vt:lpstr>
      <vt:lpstr>Equation.KSEE3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蓝色毕业答辩</dc:title>
  <dc:creator>第一PPT</dc:creator>
  <cp:keywords>www.1ppt.com</cp:keywords>
  <dc:description>www.1ppt.com</dc:description>
  <cp:lastModifiedBy>dell</cp:lastModifiedBy>
  <cp:revision>78</cp:revision>
  <dcterms:created xsi:type="dcterms:W3CDTF">2018-02-27T12:12:00Z</dcterms:created>
  <dcterms:modified xsi:type="dcterms:W3CDTF">2020-12-23T01:41:34Z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