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59" r:id="rId6"/>
    <p:sldId id="262" r:id="rId7"/>
    <p:sldId id="277" r:id="rId8"/>
    <p:sldId id="279" r:id="rId9"/>
    <p:sldId id="276" r:id="rId10"/>
    <p:sldId id="260" r:id="rId11"/>
    <p:sldId id="284" r:id="rId12"/>
    <p:sldId id="285" r:id="rId13"/>
    <p:sldId id="278" r:id="rId14"/>
    <p:sldId id="280" r:id="rId15"/>
    <p:sldId id="281" r:id="rId16"/>
    <p:sldId id="282" r:id="rId17"/>
    <p:sldId id="283" r:id="rId18"/>
    <p:sldId id="27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89847" autoAdjust="0"/>
  </p:normalViewPr>
  <p:slideViewPr>
    <p:cSldViewPr snapToGrid="0" showGuides="1">
      <p:cViewPr varScale="1">
        <p:scale>
          <a:sx n="82" d="100"/>
          <a:sy n="82" d="100"/>
        </p:scale>
        <p:origin x="528" y="62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2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01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2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2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33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55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4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1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本文提出的框架用于图像标题，机器翻译是很有前景的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08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8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7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自动文本摘要通常可分为两类，分别是抽取式（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extractive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）和生成式（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abstractive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br>
              <a:rPr lang="zh-CN" altLang="en-US"/>
            </a:b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）抽取式摘要判断原文本中重要的句子，抽取这些句子成为一篇摘要。</a:t>
            </a:r>
            <a:br>
              <a:rPr lang="zh-CN" altLang="en-US"/>
            </a:b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生成式方法则应用先进的自然语言处理的算法，通过转述、同义替换、句子缩写等技术，生成更凝练简洁的摘要。比起抽取式，生成式更接近人进行摘要的过程。历史上，抽取式的效果通常优于生成式。伴随深度神经网络的兴起和研究，基于神经网络的生成式文本摘要得到快速发展，并取得了不错的成绩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9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最近的工作：</a:t>
            </a:r>
            <a:endParaRPr lang="en-US" altLang="zh-CN"/>
          </a:p>
          <a:p>
            <a:r>
              <a:rPr lang="en-US" altLang="zh-CN"/>
              <a:t>1.n-grams </a:t>
            </a:r>
            <a:r>
              <a:rPr lang="zh-CN" altLang="en-US"/>
              <a:t>基于统计语言模型，用于判断语句是否合理。</a:t>
            </a:r>
            <a:endParaRPr lang="en-US" altLang="zh-CN"/>
          </a:p>
          <a:p>
            <a:r>
              <a:rPr lang="zh-CN" altLang="en-US"/>
              <a:t>缺点：  </a:t>
            </a:r>
            <a:r>
              <a:rPr lang="en-US" altLang="zh-CN"/>
              <a:t>1).</a:t>
            </a:r>
            <a:r>
              <a:rPr lang="zh-CN" altLang="en-US"/>
              <a:t>需要多个参考文本做对比，</a:t>
            </a:r>
            <a:r>
              <a:rPr lang="en-US" altLang="zh-CN"/>
              <a:t>cost</a:t>
            </a:r>
            <a:r>
              <a:rPr lang="zh-CN" altLang="en-US"/>
              <a:t>大</a:t>
            </a:r>
            <a:r>
              <a:rPr lang="en-US" altLang="zh-CN"/>
              <a:t>.</a:t>
            </a:r>
            <a:r>
              <a:rPr lang="zh-CN" altLang="en-US"/>
              <a:t> 像摘要和对话，有很多表达方式，参考文本少了根本不行。</a:t>
            </a:r>
            <a:endParaRPr lang="en-US" altLang="zh-CN"/>
          </a:p>
          <a:p>
            <a:r>
              <a:rPr lang="en-US" altLang="zh-CN"/>
              <a:t>            2).</a:t>
            </a:r>
            <a:r>
              <a:rPr lang="zh-CN" altLang="en-US"/>
              <a:t>做对比的时候，</a:t>
            </a:r>
            <a:r>
              <a:rPr lang="en-US" altLang="zh-CN"/>
              <a:t>n-grams</a:t>
            </a:r>
            <a:r>
              <a:rPr lang="zh-CN" altLang="en-US"/>
              <a:t>给每个文本的权重一样，即使是一小部分词可以改变句意。</a:t>
            </a:r>
          </a:p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通过回答问题的能力评判抽取摘要的好坏，</a:t>
            </a:r>
            <a:r>
              <a:rPr lang="en-US" altLang="zh-CN"/>
              <a:t>2019</a:t>
            </a:r>
            <a:r>
              <a:rPr lang="zh-CN" altLang="en-US"/>
              <a:t>年有人用神经网络模型做，但是以往的是填空式问题</a:t>
            </a:r>
            <a:r>
              <a:rPr lang="en-US" altLang="zh-CN"/>
              <a:t>,</a:t>
            </a:r>
            <a:r>
              <a:rPr lang="zh-CN" altLang="en-US"/>
              <a:t>问题来自于原文。但是摘要是生成的，句子和原文肯定不相同，评判效率低。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8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首先提出了一个通用框架评估摘要的一致性，有三个步骤</a:t>
            </a:r>
            <a:endParaRPr lang="en-US" altLang="zh-CN"/>
          </a:p>
          <a:p>
            <a:r>
              <a:rPr lang="en-US" altLang="zh-CN"/>
              <a:t>1.</a:t>
            </a:r>
            <a:r>
              <a:rPr lang="zh-CN" altLang="en-US"/>
              <a:t>从摘要产生一系列问题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用原文和摘要回答问题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计算两个答案的相关系数。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QG:</a:t>
            </a:r>
            <a:r>
              <a:rPr lang="zh-CN" altLang="en-US"/>
              <a:t>过滤重复问题，少于</a:t>
            </a:r>
            <a:r>
              <a:rPr lang="en-US" altLang="zh-CN"/>
              <a:t>3</a:t>
            </a:r>
            <a:r>
              <a:rPr lang="zh-CN" altLang="en-US"/>
              <a:t>个字的问题，</a:t>
            </a:r>
            <a:r>
              <a:rPr lang="en-US" altLang="zh-CN"/>
              <a:t>QA</a:t>
            </a:r>
            <a:r>
              <a:rPr lang="zh-CN" altLang="en-US"/>
              <a:t>模型预测没有答案或者答案和预期不同的问题，</a:t>
            </a:r>
            <a:endParaRPr lang="en-US" altLang="zh-CN"/>
          </a:p>
          <a:p>
            <a:r>
              <a:rPr lang="zh-CN" altLang="en-US"/>
              <a:t>训练方式：给答案和源文本，求</a:t>
            </a:r>
            <a:r>
              <a:rPr lang="en-US" altLang="zh-CN"/>
              <a:t>paired question </a:t>
            </a:r>
            <a:r>
              <a:rPr lang="zh-CN" altLang="en-US"/>
              <a:t>的最大似然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3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F1</a:t>
            </a:r>
            <a:r>
              <a:rPr lang="zh-CN" altLang="en-US"/>
              <a:t>是抽取式</a:t>
            </a:r>
            <a:r>
              <a:rPr lang="en-US" altLang="zh-CN"/>
              <a:t>QA</a:t>
            </a:r>
            <a:r>
              <a:rPr lang="zh-CN" altLang="en-US"/>
              <a:t>的标准和</a:t>
            </a:r>
            <a:r>
              <a:rPr lang="en-US" altLang="zh-CN"/>
              <a:t>KL</a:t>
            </a:r>
            <a:r>
              <a:rPr lang="zh-CN" altLang="en-US"/>
              <a:t>散度一样。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47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5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454409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4">
            <a:extLst>
              <a:ext uri="{FF2B5EF4-FFF2-40B4-BE49-F238E27FC236}">
                <a16:creationId xmlns:a16="http://schemas.microsoft.com/office/drawing/2014/main" id="{B8DC9B0C-627A-4D30-ACF2-62DE2D9E6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50" y="365125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/>
              <a:t>Mario A.T. Figueiredo, </a:t>
            </a:r>
            <a:r>
              <a:rPr lang="en-US" altLang="zh-CN" i="1"/>
              <a:t>Senior Member</a:t>
            </a:r>
            <a:r>
              <a:rPr lang="en-US" altLang="zh-CN"/>
              <a:t>, </a:t>
            </a:r>
            <a:r>
              <a:rPr lang="en-US" altLang="zh-CN" i="1"/>
              <a:t>IEEE</a:t>
            </a:r>
            <a:r>
              <a:rPr lang="en-US" altLang="zh-CN"/>
              <a:t>, and Anil K. Jain, </a:t>
            </a:r>
            <a:r>
              <a:rPr lang="en-US" altLang="zh-CN" i="1"/>
              <a:t>Fellow</a:t>
            </a:r>
            <a:r>
              <a:rPr lang="en-US" altLang="zh-CN"/>
              <a:t>, </a:t>
            </a:r>
            <a:r>
              <a:rPr lang="en-US" altLang="zh-CN" i="1"/>
              <a:t>IEEE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1812" y="1857456"/>
            <a:ext cx="1108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Asking and Answering Questions to Evaluate the Factual Consistency of Summaries</a:t>
            </a:r>
            <a:endParaRPr lang="zh-CN" altLang="en-US" sz="4000" dirty="0">
              <a:solidFill>
                <a:srgbClr val="1C4885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39227" y="5257999"/>
            <a:ext cx="252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Speaker:Zhiqiang Ma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>
          <a:xfrm>
            <a:off x="9227477" y="5147386"/>
            <a:ext cx="214599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07631" y="3318567"/>
            <a:ext cx="1013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Authors:  Alex Wang	New York University	alexwang@nyu.edu</a:t>
            </a:r>
          </a:p>
          <a:p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               Kyunghyun Cho    Facebook AI	New York University	kyunghyun.cho@nyu.edu 	 Mike Lewis	Facebook AI	mikelewis@fb.com</a:t>
            </a:r>
          </a:p>
          <a:p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Publisher</a:t>
            </a:r>
            <a:r>
              <a:rPr lang="zh-CN" altLang="en-US">
                <a:solidFill>
                  <a:srgbClr val="1C4885"/>
                </a:solidFill>
                <a:cs typeface="+mn-ea"/>
                <a:sym typeface="+mn-lt"/>
              </a:rPr>
              <a:t>：</a:t>
            </a:r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Association for Computational Linguistics(ACL)</a:t>
            </a:r>
          </a:p>
          <a:p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Date</a:t>
            </a:r>
            <a:r>
              <a:rPr lang="zh-CN" altLang="en-US">
                <a:solidFill>
                  <a:srgbClr val="1C4885"/>
                </a:solidFill>
                <a:cs typeface="+mn-ea"/>
                <a:sym typeface="+mn-lt"/>
              </a:rPr>
              <a:t>：</a:t>
            </a:r>
            <a:r>
              <a:rPr lang="en-US" altLang="zh-CN">
                <a:solidFill>
                  <a:srgbClr val="1C4885"/>
                </a:solidFill>
                <a:cs typeface="+mn-ea"/>
                <a:sym typeface="+mn-lt"/>
              </a:rPr>
              <a:t>July.2020</a:t>
            </a:r>
          </a:p>
          <a:p>
            <a:endParaRPr lang="zh-CN" altLang="en-US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BD4585-1AC4-4FF9-A5D9-A0AA2161B25C}"/>
              </a:ext>
            </a:extLst>
          </p:cNvPr>
          <p:cNvSpPr txBox="1"/>
          <p:nvPr/>
        </p:nvSpPr>
        <p:spPr>
          <a:xfrm>
            <a:off x="9104541" y="5649031"/>
            <a:ext cx="252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Date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2020.11.19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24">
            <a:extLst>
              <a:ext uri="{FF2B5EF4-FFF2-40B4-BE49-F238E27FC236}">
                <a16:creationId xmlns:a16="http://schemas.microsoft.com/office/drawing/2014/main" id="{5E1883AB-F5CC-4CBC-9109-9E5F4173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17" y="294968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585" y="2832179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1C4885"/>
                </a:solidFill>
                <a:cs typeface="+mn-ea"/>
                <a:sym typeface="+mn-lt"/>
              </a:rPr>
              <a:t>Experimental</a:t>
            </a:r>
            <a:endParaRPr lang="zh-CN" altLang="en-US" sz="4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pic>
        <p:nvPicPr>
          <p:cNvPr id="9" name="图片 24">
            <a:extLst>
              <a:ext uri="{FF2B5EF4-FFF2-40B4-BE49-F238E27FC236}">
                <a16:creationId xmlns:a16="http://schemas.microsoft.com/office/drawing/2014/main" id="{E761BAAE-CA5B-4C13-BBFB-7524A01B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01" y="294968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Experimental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CF19D37C-71D0-46A6-81DC-65A4BFD07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72" y="1139705"/>
            <a:ext cx="10393679" cy="41689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F40429-77AB-4FD2-8926-DD534E1861B0}"/>
              </a:ext>
            </a:extLst>
          </p:cNvPr>
          <p:cNvSpPr/>
          <p:nvPr/>
        </p:nvSpPr>
        <p:spPr>
          <a:xfrm>
            <a:off x="1950720" y="5395132"/>
            <a:ext cx="8679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NimbusRomNo9L-Regu"/>
              </a:rPr>
              <a:t>Figure 2: Annotation interface and instructions for CNN/DM factual consistency task.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Experimental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28FFDB4-4CF0-44B3-89D8-BCEEE43FC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70" y="1268963"/>
            <a:ext cx="10711608" cy="46870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F7D7E7E-426C-4E26-BCAE-A34CC13123A3}"/>
              </a:ext>
            </a:extLst>
          </p:cNvPr>
          <p:cNvSpPr/>
          <p:nvPr/>
        </p:nvSpPr>
        <p:spPr>
          <a:xfrm>
            <a:off x="2208244" y="6077631"/>
            <a:ext cx="818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NimbusRomNo9L-Regu"/>
              </a:rPr>
              <a:t>Figure 3: Annotation interface and instructions for XSUM factual consistency task.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Experimental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4CB9CFA-FBC6-41C8-A2E1-F2101960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72" y="980423"/>
            <a:ext cx="4176122" cy="50372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C9E251-4617-45C9-AB61-FD649026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26" y="614631"/>
            <a:ext cx="4244708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Method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D9E21629-1833-46E3-86A2-DDA76556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26" y="1518782"/>
            <a:ext cx="4244708" cy="31701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33B990-3EF4-459F-9805-91343A927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026" y="1710557"/>
            <a:ext cx="4229467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Experimental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C5B2A3A-5F64-4C9C-8255-A8A78B7A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022" y="0"/>
            <a:ext cx="6441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585" y="2832179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1C4885"/>
                </a:solidFill>
                <a:cs typeface="+mn-ea"/>
                <a:sym typeface="+mn-lt"/>
              </a:rPr>
              <a:t>Result</a:t>
            </a:r>
            <a:endParaRPr lang="zh-CN" altLang="en-US" sz="4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pic>
        <p:nvPicPr>
          <p:cNvPr id="9" name="图片 24">
            <a:extLst>
              <a:ext uri="{FF2B5EF4-FFF2-40B4-BE49-F238E27FC236}">
                <a16:creationId xmlns:a16="http://schemas.microsoft.com/office/drawing/2014/main" id="{AE089A20-9AAC-4325-AD03-92B9826D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01" y="34261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ACCEECA-9ED5-4063-929C-AD5391FD7874}"/>
              </a:ext>
            </a:extLst>
          </p:cNvPr>
          <p:cNvSpPr txBox="1"/>
          <p:nvPr/>
        </p:nvSpPr>
        <p:spPr>
          <a:xfrm>
            <a:off x="1761892" y="1732280"/>
            <a:ext cx="900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QAGS correlates with human judgments of factuality significantly better than standard automatic evaluation metrics for summarization, and outperforms related NLI-based approaches to factual consistency checking.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9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8927" y="2080651"/>
            <a:ext cx="6695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rgbClr val="1C4885"/>
                </a:solidFill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4282751" y="3738717"/>
            <a:ext cx="370425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24">
            <a:extLst>
              <a:ext uri="{FF2B5EF4-FFF2-40B4-BE49-F238E27FC236}">
                <a16:creationId xmlns:a16="http://schemas.microsoft.com/office/drawing/2014/main" id="{F1994337-3A0D-4FF4-AC80-7D17B70F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01" y="38735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73712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9225" y="1377808"/>
            <a:ext cx="315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dirty="0">
                <a:solidFill>
                  <a:srgbClr val="1C4885"/>
                </a:solidFill>
                <a:latin typeface="+mj-ea"/>
                <a:ea typeface="+mj-ea"/>
                <a:cs typeface="+mn-ea"/>
                <a:sym typeface="+mn-lt"/>
              </a:rPr>
              <a:t>CONTENT</a:t>
            </a:r>
            <a:endParaRPr lang="zh-CN" altLang="en-US" sz="4800" dirty="0">
              <a:solidFill>
                <a:srgbClr val="1C4885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08283" y="311251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2779" y="3198166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>
                <a:solidFill>
                  <a:srgbClr val="1C4885"/>
                </a:solidFill>
                <a:cs typeface="+mn-ea"/>
                <a:sym typeface="+mn-lt"/>
              </a:rPr>
              <a:t>Introduction</a:t>
            </a:r>
            <a:endParaRPr lang="zh-CN" altLang="en-US" sz="2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95346" y="311251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59841" y="3201718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C4885"/>
                </a:solidFill>
                <a:cs typeface="+mn-ea"/>
                <a:sym typeface="+mn-lt"/>
              </a:rPr>
              <a:t>Method</a:t>
            </a:r>
            <a:endParaRPr lang="zh-CN" altLang="en-US" sz="2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08283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8" y="4446304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C4885"/>
                </a:solidFill>
                <a:cs typeface="+mn-ea"/>
                <a:sym typeface="+mn-lt"/>
              </a:rPr>
              <a:t>Experimental</a:t>
            </a:r>
            <a:endParaRPr lang="zh-CN" altLang="en-US" sz="2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95346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9840" y="4469420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1C4885"/>
                </a:solidFill>
                <a:cs typeface="+mn-ea"/>
                <a:sym typeface="+mn-lt"/>
              </a:rPr>
              <a:t>Result</a:t>
            </a:r>
            <a:endParaRPr lang="zh-CN" altLang="en-US" sz="2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pic>
        <p:nvPicPr>
          <p:cNvPr id="17" name="图片 24">
            <a:extLst>
              <a:ext uri="{FF2B5EF4-FFF2-40B4-BE49-F238E27FC236}">
                <a16:creationId xmlns:a16="http://schemas.microsoft.com/office/drawing/2014/main" id="{FF5538C8-1E51-4205-851B-CDC8B9BD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0" y="330097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5499" y="2832179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>
                <a:solidFill>
                  <a:srgbClr val="1C4885"/>
                </a:solidFill>
                <a:cs typeface="+mn-ea"/>
                <a:sym typeface="+mn-lt"/>
              </a:rPr>
              <a:t>Introduction</a:t>
            </a:r>
            <a:endParaRPr lang="zh-CN" altLang="en-US" sz="4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pic>
        <p:nvPicPr>
          <p:cNvPr id="9" name="图片 24">
            <a:extLst>
              <a:ext uri="{FF2B5EF4-FFF2-40B4-BE49-F238E27FC236}">
                <a16:creationId xmlns:a16="http://schemas.microsoft.com/office/drawing/2014/main" id="{41913D3F-9616-47A7-9255-12B5E1BE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01" y="294968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6142" y="449075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Introduction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箭头 7"/>
          <p:cNvSpPr/>
          <p:nvPr/>
        </p:nvSpPr>
        <p:spPr>
          <a:xfrm>
            <a:off x="4796515" y="2699655"/>
            <a:ext cx="820057" cy="3367314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6642094" y="3207656"/>
            <a:ext cx="820057" cy="2873828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6068781" y="3715655"/>
            <a:ext cx="820057" cy="2365829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5359629" y="2169887"/>
            <a:ext cx="820057" cy="3911598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964754" y="6066969"/>
            <a:ext cx="1446804" cy="791031"/>
          </a:xfrm>
          <a:custGeom>
            <a:avLst/>
            <a:gdLst>
              <a:gd name="connsiteX0" fmla="*/ 1031189 w 1446804"/>
              <a:gd name="connsiteY0" fmla="*/ 0 h 791031"/>
              <a:gd name="connsiteX1" fmla="*/ 1446804 w 1446804"/>
              <a:gd name="connsiteY1" fmla="*/ 0 h 791031"/>
              <a:gd name="connsiteX2" fmla="*/ 415615 w 1446804"/>
              <a:gd name="connsiteY2" fmla="*/ 791031 h 791031"/>
              <a:gd name="connsiteX3" fmla="*/ 0 w 1446804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804" h="791031">
                <a:moveTo>
                  <a:pt x="1031189" y="0"/>
                </a:moveTo>
                <a:lnTo>
                  <a:pt x="1446804" y="0"/>
                </a:lnTo>
                <a:lnTo>
                  <a:pt x="415615" y="791031"/>
                </a:lnTo>
                <a:lnTo>
                  <a:pt x="0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6848116" y="6081484"/>
            <a:ext cx="1381828" cy="776516"/>
          </a:xfrm>
          <a:custGeom>
            <a:avLst/>
            <a:gdLst>
              <a:gd name="connsiteX0" fmla="*/ 1381828 w 1381828"/>
              <a:gd name="connsiteY0" fmla="*/ 0 h 776516"/>
              <a:gd name="connsiteX1" fmla="*/ 979618 w 1381828"/>
              <a:gd name="connsiteY1" fmla="*/ 0 h 776516"/>
              <a:gd name="connsiteX2" fmla="*/ 0 w 1381828"/>
              <a:gd name="connsiteY2" fmla="*/ 776516 h 776516"/>
              <a:gd name="connsiteX3" fmla="*/ 402210 w 1381828"/>
              <a:gd name="connsiteY3" fmla="*/ 776516 h 77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828" h="776516">
                <a:moveTo>
                  <a:pt x="1381828" y="0"/>
                </a:moveTo>
                <a:lnTo>
                  <a:pt x="979618" y="0"/>
                </a:lnTo>
                <a:lnTo>
                  <a:pt x="0" y="776516"/>
                </a:lnTo>
                <a:lnTo>
                  <a:pt x="402210" y="776516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44302" y="6022726"/>
            <a:ext cx="650084" cy="835275"/>
          </a:xfrm>
          <a:custGeom>
            <a:avLst/>
            <a:gdLst>
              <a:gd name="connsiteX0" fmla="*/ 129013 w 650084"/>
              <a:gd name="connsiteY0" fmla="*/ 0 h 835275"/>
              <a:gd name="connsiteX1" fmla="*/ 521070 w 650084"/>
              <a:gd name="connsiteY1" fmla="*/ 0 h 835275"/>
              <a:gd name="connsiteX2" fmla="*/ 650084 w 650084"/>
              <a:gd name="connsiteY2" fmla="*/ 835275 h 835275"/>
              <a:gd name="connsiteX3" fmla="*/ 0 w 650084"/>
              <a:gd name="connsiteY3" fmla="*/ 835275 h 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84" h="835275">
                <a:moveTo>
                  <a:pt x="129013" y="0"/>
                </a:moveTo>
                <a:lnTo>
                  <a:pt x="521070" y="0"/>
                </a:lnTo>
                <a:lnTo>
                  <a:pt x="650084" y="835275"/>
                </a:lnTo>
                <a:lnTo>
                  <a:pt x="0" y="835275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6262620" y="6066969"/>
            <a:ext cx="858228" cy="791031"/>
          </a:xfrm>
          <a:custGeom>
            <a:avLst/>
            <a:gdLst>
              <a:gd name="connsiteX0" fmla="*/ 858228 w 858228"/>
              <a:gd name="connsiteY0" fmla="*/ 0 h 791031"/>
              <a:gd name="connsiteX1" fmla="*/ 448189 w 858228"/>
              <a:gd name="connsiteY1" fmla="*/ 0 h 791031"/>
              <a:gd name="connsiteX2" fmla="*/ 0 w 858228"/>
              <a:gd name="connsiteY2" fmla="*/ 791031 h 791031"/>
              <a:gd name="connsiteX3" fmla="*/ 410039 w 858228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28" h="791031">
                <a:moveTo>
                  <a:pt x="858228" y="0"/>
                </a:moveTo>
                <a:lnTo>
                  <a:pt x="448189" y="0"/>
                </a:lnTo>
                <a:lnTo>
                  <a:pt x="0" y="791031"/>
                </a:lnTo>
                <a:lnTo>
                  <a:pt x="410039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4632" y="1885641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Background: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8147" y="2265746"/>
            <a:ext cx="4029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    Practical applications of abstractive summarization models are limited by frequent factual inconsistencies with respect to their input.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85779" y="1910306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Purpose: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85779" y="2265746"/>
            <a:ext cx="315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Evaluate the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factual consistency of summaries.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47511" y="3631689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This Work: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47511" y="3987129"/>
            <a:ext cx="315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Porpose QAGS(Question</a:t>
            </a: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Answering and Generation for Summarization).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C705EC-EA61-4693-A105-14BEDC3B0992}"/>
              </a:ext>
            </a:extLst>
          </p:cNvPr>
          <p:cNvSpPr txBox="1"/>
          <p:nvPr/>
        </p:nvSpPr>
        <p:spPr>
          <a:xfrm>
            <a:off x="1311877" y="4034854"/>
            <a:ext cx="304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1. ROUGE and BLEU  are evaluation metris based n-grams.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2. Evaluate summaries by their ability to answer a set of questions.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3E22D9-6E69-40AD-9B1F-EC76129651F7}"/>
              </a:ext>
            </a:extLst>
          </p:cNvPr>
          <p:cNvSpPr txBox="1"/>
          <p:nvPr/>
        </p:nvSpPr>
        <p:spPr>
          <a:xfrm>
            <a:off x="1324632" y="3646439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Related Work: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5545" y="2832179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1C4885"/>
                </a:solidFill>
                <a:cs typeface="+mn-ea"/>
                <a:sym typeface="+mn-lt"/>
              </a:rPr>
              <a:t>Method</a:t>
            </a:r>
            <a:endParaRPr lang="zh-CN" altLang="en-US" sz="4400" dirty="0">
              <a:solidFill>
                <a:srgbClr val="1C4885"/>
              </a:solidFill>
              <a:cs typeface="+mn-ea"/>
              <a:sym typeface="+mn-lt"/>
            </a:endParaRPr>
          </a:p>
        </p:txBody>
      </p:sp>
      <p:pic>
        <p:nvPicPr>
          <p:cNvPr id="9" name="图片 24">
            <a:extLst>
              <a:ext uri="{FF2B5EF4-FFF2-40B4-BE49-F238E27FC236}">
                <a16:creationId xmlns:a16="http://schemas.microsoft.com/office/drawing/2014/main" id="{5A071E80-62F9-4A78-A3ED-ACF44C2B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01" y="294968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Method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77683" y="16661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297560" y="1769806"/>
            <a:ext cx="4962756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97560" y="3182723"/>
            <a:ext cx="4962756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97560" y="4595640"/>
            <a:ext cx="4962756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177683" y="307896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77683" y="44975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17439" y="19730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17439" y="340396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7439" y="48008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9825" y="2129808"/>
            <a:ext cx="381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QG(question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generation) model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40208" y="3541579"/>
            <a:ext cx="372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QA(question answering) model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32526" y="4954698"/>
            <a:ext cx="316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Quality score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65" y="1682311"/>
            <a:ext cx="4742436" cy="40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Method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D266B57-CA4A-4394-99E7-CDF24485B60E}"/>
              </a:ext>
            </a:extLst>
          </p:cNvPr>
          <p:cNvSpPr txBox="1"/>
          <p:nvPr/>
        </p:nvSpPr>
        <p:spPr>
          <a:xfrm>
            <a:off x="2895600" y="1490008"/>
            <a:ext cx="851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1.Based on neural seq2seq models.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2.Over-sample questions and filter out low quality questions.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881F9D-C6EB-4DBD-8380-8853F3A92A37}"/>
              </a:ext>
            </a:extLst>
          </p:cNvPr>
          <p:cNvSpPr txBox="1"/>
          <p:nvPr/>
        </p:nvSpPr>
        <p:spPr>
          <a:xfrm>
            <a:off x="2895600" y="3122236"/>
            <a:ext cx="831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1.Use extractive QA model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2.Assume the facts are represented as text spans in the article and summary.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F5C5C2-1D6B-4324-A609-E90F2E723A65}"/>
              </a:ext>
            </a:extLst>
          </p:cNvPr>
          <p:cNvSpPr txBox="1"/>
          <p:nvPr/>
        </p:nvSpPr>
        <p:spPr>
          <a:xfrm>
            <a:off x="979571" y="1534420"/>
            <a:ext cx="171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QG model: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688BE2-A0AD-4CE2-9DBE-BD24D1461732}"/>
              </a:ext>
            </a:extLst>
          </p:cNvPr>
          <p:cNvSpPr txBox="1"/>
          <p:nvPr/>
        </p:nvSpPr>
        <p:spPr>
          <a:xfrm>
            <a:off x="979571" y="3152001"/>
            <a:ext cx="161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QA model:</a:t>
            </a:r>
          </a:p>
        </p:txBody>
      </p:sp>
    </p:spTree>
    <p:extLst>
      <p:ext uri="{BB962C8B-B14F-4D97-AF65-F5344CB8AC3E}">
        <p14:creationId xmlns:p14="http://schemas.microsoft.com/office/powerpoint/2010/main" val="9684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Method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98B435F-5BD7-407A-9F42-F0AEBD3BC5A2}"/>
              </a:ext>
            </a:extLst>
          </p:cNvPr>
          <p:cNvSpPr txBox="1"/>
          <p:nvPr/>
        </p:nvSpPr>
        <p:spPr>
          <a:xfrm>
            <a:off x="1152291" y="1380807"/>
            <a:ext cx="30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Quality scores: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720018-56A4-44E2-93BE-4D3B6D6A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11" y="3865583"/>
            <a:ext cx="5979938" cy="5025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370C9A-FA8E-4470-848B-7BB07EAAD81F}"/>
              </a:ext>
            </a:extLst>
          </p:cNvPr>
          <p:cNvSpPr txBox="1"/>
          <p:nvPr/>
        </p:nvSpPr>
        <p:spPr>
          <a:xfrm>
            <a:off x="3576320" y="1380807"/>
            <a:ext cx="3044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V: vocabulary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X: source text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Y: a summary of X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Q: questions of Y</a:t>
            </a:r>
          </a:p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A: answering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C299F3-4763-4867-BDE8-36D2147EE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47" y="5151845"/>
            <a:ext cx="5265407" cy="6165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905A571-A777-4B64-B9E1-2142E5C39C24}"/>
              </a:ext>
            </a:extLst>
          </p:cNvPr>
          <p:cNvSpPr txBox="1"/>
          <p:nvPr/>
        </p:nvSpPr>
        <p:spPr>
          <a:xfrm>
            <a:off x="1782262" y="4678372"/>
            <a:ext cx="636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The factual consistency of the summary Y is: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E104A0-F990-4D9F-9A7E-9695DCE619F9}"/>
              </a:ext>
            </a:extLst>
          </p:cNvPr>
          <p:cNvSpPr txBox="1"/>
          <p:nvPr/>
        </p:nvSpPr>
        <p:spPr>
          <a:xfrm>
            <a:off x="1782262" y="3429000"/>
            <a:ext cx="315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Token-level F1: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9572" y="457203"/>
            <a:ext cx="28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Method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FE77CF9F-E664-413E-A578-F9B6573C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18" y="980423"/>
            <a:ext cx="7718139" cy="57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s3og5wl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738</Words>
  <Application>Microsoft Office PowerPoint</Application>
  <PresentationFormat>宽屏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NimbusRomNo9L-Regu</vt:lpstr>
      <vt:lpstr>等线</vt:lpstr>
      <vt:lpstr>黑体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马 志强</cp:lastModifiedBy>
  <cp:revision>54</cp:revision>
  <dcterms:created xsi:type="dcterms:W3CDTF">2018-02-27T12:12:58Z</dcterms:created>
  <dcterms:modified xsi:type="dcterms:W3CDTF">2020-11-18T11:12:21Z</dcterms:modified>
</cp:coreProperties>
</file>