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1" r:id="rId7"/>
    <p:sldId id="263" r:id="rId8"/>
    <p:sldId id="265" r:id="rId9"/>
    <p:sldId id="267" r:id="rId10"/>
    <p:sldId id="262" r:id="rId11"/>
    <p:sldId id="269" r:id="rId12"/>
    <p:sldId id="264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7657-F7E9-4603-8F9D-866B2A52E590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D5BE-1718-4E6F-8FC1-D808528388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8963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7657-F7E9-4603-8F9D-866B2A52E590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D5BE-1718-4E6F-8FC1-D808528388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0266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7657-F7E9-4603-8F9D-866B2A52E590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D5BE-1718-4E6F-8FC1-D808528388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4221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7657-F7E9-4603-8F9D-866B2A52E590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D5BE-1718-4E6F-8FC1-D808528388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27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7657-F7E9-4603-8F9D-866B2A52E590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D5BE-1718-4E6F-8FC1-D808528388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615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7657-F7E9-4603-8F9D-866B2A52E590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D5BE-1718-4E6F-8FC1-D808528388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525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7657-F7E9-4603-8F9D-866B2A52E590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D5BE-1718-4E6F-8FC1-D808528388C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26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7657-F7E9-4603-8F9D-866B2A52E590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D5BE-1718-4E6F-8FC1-D808528388C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6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7657-F7E9-4603-8F9D-866B2A52E590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D5BE-1718-4E6F-8FC1-D808528388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83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7657-F7E9-4603-8F9D-866B2A52E590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D5BE-1718-4E6F-8FC1-D808528388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609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7657-F7E9-4603-8F9D-866B2A52E590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AD5BE-1718-4E6F-8FC1-D808528388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682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23B7657-F7E9-4603-8F9D-866B2A52E590}" type="datetimeFigureOut">
              <a:rPr lang="zh-CN" altLang="en-US" smtClean="0"/>
              <a:t>2020/11/25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AD5BE-1718-4E6F-8FC1-D808528388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925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6709E-3267-4856-9775-3FCCC6607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6850" y="210130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CN" dirty="0"/>
              <a:t>An Effective Transition-based Model for Discontinuous NER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9B220C3-2C67-4A52-99F3-552317233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4443"/>
          </a:xfrm>
        </p:spPr>
        <p:txBody>
          <a:bodyPr>
            <a:normAutofit/>
          </a:bodyPr>
          <a:lstStyle/>
          <a:p>
            <a:r>
              <a:rPr lang="en-US" altLang="zh-CN" dirty="0"/>
              <a:t>       </a:t>
            </a:r>
          </a:p>
          <a:p>
            <a:endParaRPr lang="en-US" altLang="zh-CN" dirty="0"/>
          </a:p>
          <a:p>
            <a:r>
              <a:rPr lang="en-US" altLang="zh-CN" dirty="0"/>
              <a:t>                                                                                 </a:t>
            </a:r>
          </a:p>
          <a:p>
            <a:r>
              <a:rPr lang="en-US" altLang="zh-CN" sz="3000" dirty="0"/>
              <a:t>                                                                 ACL - July 5 - 10, 2020</a:t>
            </a:r>
          </a:p>
          <a:p>
            <a:r>
              <a:rPr lang="zh-CN" altLang="en-US" sz="3000" dirty="0"/>
              <a:t>                                                         汇报人：吕艳娜</a:t>
            </a:r>
          </a:p>
        </p:txBody>
      </p:sp>
    </p:spTree>
    <p:extLst>
      <p:ext uri="{BB962C8B-B14F-4D97-AF65-F5344CB8AC3E}">
        <p14:creationId xmlns:p14="http://schemas.microsoft.com/office/powerpoint/2010/main" val="1627122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521112-2540-4556-97AA-3B3F51A0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Discontinuous mentions(overlap)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E3376C-D8E9-48E4-8C20-5A1FF00FE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No overlap:        </a:t>
            </a:r>
            <a:r>
              <a:rPr lang="en-US" altLang="zh-CN" dirty="0">
                <a:solidFill>
                  <a:srgbClr val="FF0000"/>
                </a:solidFill>
              </a:rPr>
              <a:t>‘</a:t>
            </a:r>
            <a:r>
              <a:rPr lang="en-US" altLang="zh-CN" u="heavy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</a:rPr>
              <a:t>left atrium </a:t>
            </a:r>
            <a:r>
              <a:rPr lang="en-US" altLang="zh-CN" dirty="0">
                <a:solidFill>
                  <a:srgbClr val="FF0000"/>
                </a:solidFill>
              </a:rPr>
              <a:t>is mildly </a:t>
            </a:r>
            <a:r>
              <a:rPr lang="en-US" altLang="zh-CN" u="heavy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</a:rPr>
              <a:t>dilated</a:t>
            </a:r>
            <a:r>
              <a:rPr lang="en-US" altLang="zh-CN" dirty="0">
                <a:solidFill>
                  <a:srgbClr val="FF0000"/>
                </a:solidFill>
              </a:rPr>
              <a:t>’</a:t>
            </a:r>
          </a:p>
          <a:p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/>
              <a:t>Left overlap:       </a:t>
            </a:r>
            <a:r>
              <a:rPr lang="en-US" altLang="zh-CN" dirty="0">
                <a:solidFill>
                  <a:srgbClr val="FF0000"/>
                </a:solidFill>
              </a:rPr>
              <a:t>‘</a:t>
            </a:r>
            <a:r>
              <a:rPr lang="en-US" altLang="zh-CN" u="heavy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</a:rPr>
              <a:t>muscle</a:t>
            </a:r>
            <a:r>
              <a:rPr lang="en-US" altLang="zh-CN" dirty="0">
                <a:solidFill>
                  <a:srgbClr val="FF0000"/>
                </a:solidFill>
              </a:rPr>
              <a:t> pain and fatigue’</a:t>
            </a:r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/>
              <a:t> Right overlap:    </a:t>
            </a:r>
            <a:r>
              <a:rPr lang="en-US" altLang="zh-CN" dirty="0">
                <a:solidFill>
                  <a:srgbClr val="FF0000"/>
                </a:solidFill>
              </a:rPr>
              <a:t>‘hip/leg/foot </a:t>
            </a:r>
            <a:r>
              <a:rPr lang="en-US" altLang="zh-CN" u="heavy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</a:rPr>
              <a:t>pain</a:t>
            </a:r>
            <a:r>
              <a:rPr lang="en-US" altLang="zh-CN" dirty="0">
                <a:solidFill>
                  <a:srgbClr val="FF0000"/>
                </a:solidFill>
              </a:rPr>
              <a:t>’ </a:t>
            </a:r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/>
              <a:t>Multi-overlap:    </a:t>
            </a:r>
            <a:r>
              <a:rPr lang="en-US" altLang="zh-CN" dirty="0">
                <a:solidFill>
                  <a:srgbClr val="FF0000"/>
                </a:solidFill>
              </a:rPr>
              <a:t>‘Joint and Muscle Pain / Stiffness’ 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9940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F169A373-7343-4D2B-8125-B4E8D8D781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8419" y="519798"/>
            <a:ext cx="7995587" cy="6056154"/>
          </a:xfrm>
        </p:spPr>
      </p:pic>
    </p:spTree>
    <p:extLst>
      <p:ext uri="{BB962C8B-B14F-4D97-AF65-F5344CB8AC3E}">
        <p14:creationId xmlns:p14="http://schemas.microsoft.com/office/powerpoint/2010/main" val="177759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8014A6-EAEB-464F-89D9-F64FC36E7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</a:rPr>
              <a:t>Summary</a:t>
            </a:r>
            <a:endParaRPr lang="zh-CN" alt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118B5F-75FA-4471-8F25-E33FCCF1F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4000" dirty="0"/>
              <a:t>Advantage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sz="4000" dirty="0"/>
              <a:t>Insufficient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9967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5412E554-933D-4E14-B34D-3875941AC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658" y="2223135"/>
            <a:ext cx="10515600" cy="2677478"/>
          </a:xfrm>
        </p:spPr>
        <p:txBody>
          <a:bodyPr>
            <a:normAutofit/>
          </a:bodyPr>
          <a:lstStyle/>
          <a:p>
            <a:pPr algn="ctr"/>
            <a:r>
              <a:rPr lang="en-US" altLang="zh-CN" sz="6000" b="1" dirty="0">
                <a:solidFill>
                  <a:srgbClr val="FF0000"/>
                </a:solidFill>
              </a:rPr>
              <a:t>Thank you</a:t>
            </a:r>
            <a:endParaRPr lang="zh-CN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203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988F91-6DD6-419B-944D-6093D5950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</a:rPr>
              <a:t>Contents</a:t>
            </a:r>
            <a:endParaRPr lang="zh-CN" alt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26EAD7-7907-4D3F-8145-E83245B84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27" y="1378744"/>
            <a:ext cx="10515600" cy="51134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3600" dirty="0"/>
          </a:p>
          <a:p>
            <a:r>
              <a:rPr lang="en-US" altLang="zh-CN" sz="3600" dirty="0"/>
              <a:t>Premise </a:t>
            </a:r>
          </a:p>
          <a:p>
            <a:r>
              <a:rPr lang="en-US" altLang="zh-CN" sz="3600" dirty="0"/>
              <a:t>Prior Work </a:t>
            </a:r>
          </a:p>
          <a:p>
            <a:r>
              <a:rPr lang="en-US" altLang="zh-CN" sz="3600" dirty="0"/>
              <a:t>Model </a:t>
            </a:r>
          </a:p>
          <a:p>
            <a:r>
              <a:rPr lang="en-US" altLang="zh-CN" sz="3600" dirty="0"/>
              <a:t>Data sets </a:t>
            </a:r>
          </a:p>
          <a:p>
            <a:r>
              <a:rPr lang="en-US" altLang="zh-CN" sz="3600" dirty="0"/>
              <a:t>Baseline Models</a:t>
            </a:r>
          </a:p>
          <a:p>
            <a:r>
              <a:rPr lang="en-US" altLang="zh-CN" sz="3600" dirty="0"/>
              <a:t>Summary</a:t>
            </a:r>
          </a:p>
          <a:p>
            <a:endParaRPr lang="en-US" altLang="zh-CN" sz="3600" dirty="0"/>
          </a:p>
          <a:p>
            <a:endParaRPr lang="en-US" altLang="zh-CN" sz="3600" dirty="0"/>
          </a:p>
          <a:p>
            <a:endParaRPr lang="en-US" altLang="zh-CN" sz="3600" dirty="0"/>
          </a:p>
          <a:p>
            <a:endParaRPr lang="en-US" altLang="zh-CN" sz="3600" dirty="0"/>
          </a:p>
          <a:p>
            <a:endParaRPr lang="en-US" altLang="zh-CN" sz="3600" dirty="0"/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808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25538C-FAC4-41B5-82CB-FF84F50DE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i="0" dirty="0">
                <a:solidFill>
                  <a:srgbClr val="FF0000"/>
                </a:solidFill>
                <a:effectLst/>
                <a:latin typeface="Roboto"/>
              </a:rPr>
              <a:t>premise</a:t>
            </a:r>
            <a:endParaRPr lang="zh-CN" alt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CB9E87-0B08-435A-AC5D-202CB6356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27" y="1455461"/>
            <a:ext cx="10515600" cy="52882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4000" dirty="0"/>
          </a:p>
          <a:p>
            <a:r>
              <a:rPr lang="en-US" altLang="zh-CN" sz="4000" dirty="0"/>
              <a:t>NER</a:t>
            </a:r>
            <a:r>
              <a:rPr lang="zh-CN" altLang="en-US" sz="4000" dirty="0"/>
              <a:t>？</a:t>
            </a:r>
            <a:endParaRPr lang="en-US" altLang="zh-CN" sz="4000" dirty="0"/>
          </a:p>
          <a:p>
            <a:endParaRPr lang="en-US" altLang="zh-CN" sz="4000" dirty="0"/>
          </a:p>
          <a:p>
            <a:pPr marL="0" indent="0">
              <a:buNone/>
            </a:pPr>
            <a:r>
              <a:rPr lang="en-US" altLang="zh-CN" dirty="0">
                <a:solidFill>
                  <a:srgbClr val="000000"/>
                </a:solidFill>
                <a:latin typeface="Roboto"/>
              </a:rPr>
              <a:t>                  </a:t>
            </a:r>
            <a:r>
              <a:rPr lang="en-US" altLang="zh-CN" u="heavy" dirty="0">
                <a:solidFill>
                  <a:srgbClr val="000000"/>
                </a:solidFill>
                <a:uFill>
                  <a:solidFill>
                    <a:srgbClr val="FFC000"/>
                  </a:solidFill>
                </a:uFill>
                <a:latin typeface="Roboto"/>
              </a:rPr>
              <a:t>Xiao</a:t>
            </a:r>
            <a:r>
              <a:rPr lang="en-US" altLang="zh-CN" dirty="0">
                <a:solidFill>
                  <a:srgbClr val="000000"/>
                </a:solidFill>
                <a:latin typeface="Roboto"/>
              </a:rPr>
              <a:t>   </a:t>
            </a:r>
            <a:r>
              <a:rPr lang="en-US" altLang="zh-CN" u="heavy" dirty="0">
                <a:solidFill>
                  <a:srgbClr val="000000"/>
                </a:solidFill>
                <a:uFill>
                  <a:solidFill>
                    <a:srgbClr val="FFC000"/>
                  </a:solidFill>
                </a:uFill>
                <a:latin typeface="Roboto"/>
              </a:rPr>
              <a:t>Ming</a:t>
            </a:r>
            <a:r>
              <a:rPr lang="en-US" altLang="zh-CN" dirty="0">
                <a:solidFill>
                  <a:srgbClr val="000000"/>
                </a:solidFill>
                <a:latin typeface="Roboto"/>
              </a:rPr>
              <a:t>     </a:t>
            </a:r>
            <a:r>
              <a:rPr lang="en-US" altLang="zh-CN" u="heavy" dirty="0">
                <a:solidFill>
                  <a:srgbClr val="000000"/>
                </a:solidFill>
                <a:uFill>
                  <a:solidFill>
                    <a:srgbClr val="FFC000"/>
                  </a:solidFill>
                </a:uFill>
                <a:latin typeface="Roboto"/>
              </a:rPr>
              <a:t>at</a:t>
            </a:r>
            <a:r>
              <a:rPr lang="en-US" altLang="zh-CN" dirty="0">
                <a:solidFill>
                  <a:srgbClr val="000000"/>
                </a:solidFill>
                <a:latin typeface="Roboto"/>
              </a:rPr>
              <a:t>      </a:t>
            </a:r>
            <a:r>
              <a:rPr lang="en-US" altLang="zh-CN" u="heavy" dirty="0">
                <a:solidFill>
                  <a:srgbClr val="000000"/>
                </a:solidFill>
                <a:uFill>
                  <a:solidFill>
                    <a:srgbClr val="FFC000"/>
                  </a:solidFill>
                </a:uFill>
                <a:latin typeface="Roboto"/>
              </a:rPr>
              <a:t>Chong</a:t>
            </a:r>
            <a:r>
              <a:rPr lang="en-US" altLang="zh-CN" dirty="0">
                <a:solidFill>
                  <a:srgbClr val="000000"/>
                </a:solidFill>
                <a:latin typeface="Roboto"/>
              </a:rPr>
              <a:t>   </a:t>
            </a:r>
            <a:r>
              <a:rPr lang="en-US" altLang="zh-CN" u="heavy" dirty="0">
                <a:solidFill>
                  <a:srgbClr val="000000"/>
                </a:solidFill>
                <a:uFill>
                  <a:solidFill>
                    <a:srgbClr val="FFC000"/>
                  </a:solidFill>
                </a:uFill>
                <a:latin typeface="Roboto"/>
              </a:rPr>
              <a:t>Qing</a:t>
            </a:r>
          </a:p>
          <a:p>
            <a:pPr marL="0" indent="0">
              <a:buNone/>
            </a:pPr>
            <a:endParaRPr lang="en-US" altLang="zh-CN" dirty="0">
              <a:solidFill>
                <a:srgbClr val="000000"/>
              </a:solidFill>
              <a:latin typeface="Roboto"/>
            </a:endParaRPr>
          </a:p>
          <a:p>
            <a:endParaRPr lang="zh-CN" altLang="en-US" sz="4000" dirty="0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AAA5F312-5F57-4871-A50F-E3B61E965C33}"/>
              </a:ext>
            </a:extLst>
          </p:cNvPr>
          <p:cNvCxnSpPr>
            <a:cxnSpLocks/>
          </p:cNvCxnSpPr>
          <p:nvPr/>
        </p:nvCxnSpPr>
        <p:spPr>
          <a:xfrm flipV="1">
            <a:off x="3593306" y="2986923"/>
            <a:ext cx="0" cy="350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041E2451-D4BF-4D7E-B78C-7DD995DB0752}"/>
              </a:ext>
            </a:extLst>
          </p:cNvPr>
          <p:cNvCxnSpPr>
            <a:cxnSpLocks/>
          </p:cNvCxnSpPr>
          <p:nvPr/>
        </p:nvCxnSpPr>
        <p:spPr>
          <a:xfrm flipV="1">
            <a:off x="7035610" y="3039664"/>
            <a:ext cx="0" cy="389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6F47D419-2FD9-4D91-9351-8D57D8A6CDDA}"/>
              </a:ext>
            </a:extLst>
          </p:cNvPr>
          <p:cNvSpPr txBox="1"/>
          <p:nvPr/>
        </p:nvSpPr>
        <p:spPr>
          <a:xfrm>
            <a:off x="6510589" y="2387024"/>
            <a:ext cx="1077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accent1"/>
                </a:solidFill>
              </a:rPr>
              <a:t>Place</a:t>
            </a:r>
            <a:endParaRPr lang="zh-CN" altLang="en-US" sz="2800" dirty="0">
              <a:solidFill>
                <a:schemeClr val="accent1"/>
              </a:solidFill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31A2140F-75F4-42F7-906A-C1BC1BB6716F}"/>
              </a:ext>
            </a:extLst>
          </p:cNvPr>
          <p:cNvSpPr txBox="1"/>
          <p:nvPr/>
        </p:nvSpPr>
        <p:spPr>
          <a:xfrm>
            <a:off x="3054521" y="2110025"/>
            <a:ext cx="107756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 </a:t>
            </a:r>
            <a:r>
              <a:rPr lang="en-US" altLang="zh-CN" sz="2800" dirty="0">
                <a:solidFill>
                  <a:schemeClr val="accent1"/>
                </a:solidFill>
              </a:rPr>
              <a:t>Name</a:t>
            </a:r>
            <a:endParaRPr lang="zh-CN" altLang="en-US" sz="2800" dirty="0">
              <a:solidFill>
                <a:schemeClr val="accent1"/>
              </a:solidFill>
            </a:endParaRPr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00DDD2D4-C34C-4791-A398-1936B185271B}"/>
              </a:ext>
            </a:extLst>
          </p:cNvPr>
          <p:cNvCxnSpPr>
            <a:cxnSpLocks/>
          </p:cNvCxnSpPr>
          <p:nvPr/>
        </p:nvCxnSpPr>
        <p:spPr>
          <a:xfrm>
            <a:off x="8180992" y="3712016"/>
            <a:ext cx="5701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4ADE7E82-EA26-4D0A-BCE9-C67ECD1C9FE4}"/>
              </a:ext>
            </a:extLst>
          </p:cNvPr>
          <p:cNvSpPr txBox="1"/>
          <p:nvPr/>
        </p:nvSpPr>
        <p:spPr>
          <a:xfrm>
            <a:off x="9148654" y="3429000"/>
            <a:ext cx="1814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continuous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2471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C8F84-9B54-4002-9B9C-034FB6D1E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27" y="50011"/>
            <a:ext cx="10515600" cy="1641311"/>
          </a:xfrm>
        </p:spPr>
        <p:txBody>
          <a:bodyPr>
            <a:normAutofit fontScale="90000"/>
          </a:bodyPr>
          <a:lstStyle/>
          <a:p>
            <a:br>
              <a:rPr lang="en-US" altLang="zh-CN" sz="4400" dirty="0"/>
            </a:br>
            <a:r>
              <a:rPr lang="en-US" altLang="zh-CN" sz="5300" b="1" dirty="0">
                <a:solidFill>
                  <a:srgbClr val="FF0000"/>
                </a:solidFill>
              </a:rPr>
              <a:t>Prior Work</a:t>
            </a:r>
            <a:br>
              <a:rPr lang="en-US" altLang="zh-CN" sz="4400" dirty="0"/>
            </a:b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4F2AA92-1FDF-4CA2-81D9-C7C6E9CA34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5692" y="2029129"/>
            <a:ext cx="7079602" cy="3179029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002BC985-1324-4D31-85DB-A2E22A238626}"/>
              </a:ext>
            </a:extLst>
          </p:cNvPr>
          <p:cNvCxnSpPr/>
          <p:nvPr/>
        </p:nvCxnSpPr>
        <p:spPr>
          <a:xfrm>
            <a:off x="7558088" y="2514600"/>
            <a:ext cx="12787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8257D996-E8AB-463D-83F5-27CA3D109128}"/>
              </a:ext>
            </a:extLst>
          </p:cNvPr>
          <p:cNvCxnSpPr/>
          <p:nvPr/>
        </p:nvCxnSpPr>
        <p:spPr>
          <a:xfrm>
            <a:off x="7981950" y="4110038"/>
            <a:ext cx="12787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7355B982-A909-4536-9D0B-39DD8B25EB8B}"/>
              </a:ext>
            </a:extLst>
          </p:cNvPr>
          <p:cNvSpPr txBox="1"/>
          <p:nvPr/>
        </p:nvSpPr>
        <p:spPr>
          <a:xfrm>
            <a:off x="9126212" y="2317940"/>
            <a:ext cx="2214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discontinuous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91559AF-C6C3-4141-AEDA-E2ECBA4A6755}"/>
              </a:ext>
            </a:extLst>
          </p:cNvPr>
          <p:cNvSpPr txBox="1"/>
          <p:nvPr/>
        </p:nvSpPr>
        <p:spPr>
          <a:xfrm>
            <a:off x="9260680" y="3900488"/>
            <a:ext cx="1945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Discontinuous</a:t>
            </a:r>
          </a:p>
          <a:p>
            <a:r>
              <a:rPr lang="en-US" altLang="zh-CN" sz="2400" dirty="0">
                <a:solidFill>
                  <a:srgbClr val="FF0000"/>
                </a:solidFill>
              </a:rPr>
              <a:t>(</a:t>
            </a:r>
            <a:r>
              <a:rPr lang="en-US" altLang="zh-CN" sz="2400" dirty="0" err="1">
                <a:solidFill>
                  <a:srgbClr val="FF0000"/>
                </a:solidFill>
              </a:rPr>
              <a:t>Overlop</a:t>
            </a:r>
            <a:r>
              <a:rPr lang="en-US" altLang="zh-CN" sz="2400" dirty="0">
                <a:solidFill>
                  <a:srgbClr val="FF0000"/>
                </a:solidFill>
              </a:rPr>
              <a:t>)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04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E65860-11AA-4BAA-9C88-86E322409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Existing methods on discontinuous NER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B2D57F-46A1-47A8-B08C-2EB689ABE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sz="3200" dirty="0"/>
              <a:t>Token level approach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sz="3200" dirty="0"/>
              <a:t>Sentence level approach</a:t>
            </a:r>
          </a:p>
        </p:txBody>
      </p:sp>
      <p:sp>
        <p:nvSpPr>
          <p:cNvPr id="4" name="右大括号 3">
            <a:extLst>
              <a:ext uri="{FF2B5EF4-FFF2-40B4-BE49-F238E27FC236}">
                <a16:creationId xmlns:a16="http://schemas.microsoft.com/office/drawing/2014/main" id="{C6D42F74-EE65-4922-93A7-ACF1C0A508E1}"/>
              </a:ext>
            </a:extLst>
          </p:cNvPr>
          <p:cNvSpPr/>
          <p:nvPr/>
        </p:nvSpPr>
        <p:spPr>
          <a:xfrm>
            <a:off x="5214936" y="2507458"/>
            <a:ext cx="485775" cy="1635918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E9B52DE-680C-4EFA-872F-F783D1CF1305}"/>
              </a:ext>
            </a:extLst>
          </p:cNvPr>
          <p:cNvSpPr txBox="1"/>
          <p:nvPr/>
        </p:nvSpPr>
        <p:spPr>
          <a:xfrm>
            <a:off x="5752882" y="2848363"/>
            <a:ext cx="40554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accent2"/>
                </a:solidFill>
              </a:rPr>
              <a:t>1. high time complexity</a:t>
            </a:r>
          </a:p>
          <a:p>
            <a:r>
              <a:rPr lang="en-US" altLang="zh-CN" sz="3200" dirty="0">
                <a:solidFill>
                  <a:schemeClr val="accent2"/>
                </a:solidFill>
              </a:rPr>
              <a:t>2.ambiguity </a:t>
            </a:r>
          </a:p>
        </p:txBody>
      </p:sp>
    </p:spTree>
    <p:extLst>
      <p:ext uri="{BB962C8B-B14F-4D97-AF65-F5344CB8AC3E}">
        <p14:creationId xmlns:p14="http://schemas.microsoft.com/office/powerpoint/2010/main" val="1049409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2C99DA-F945-426E-BB30-832ABC710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071" y="35719"/>
            <a:ext cx="1762342" cy="828673"/>
          </a:xfrm>
        </p:spPr>
        <p:txBody>
          <a:bodyPr>
            <a:norm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</a:rPr>
              <a:t>Model</a:t>
            </a:r>
            <a:endParaRPr lang="zh-CN" altLang="en-US" sz="4800" b="1" dirty="0">
              <a:solidFill>
                <a:srgbClr val="FF0000"/>
              </a:solidFill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E4EE515B-511B-43DB-8248-8176E765BC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75" y="192879"/>
            <a:ext cx="8323239" cy="6543677"/>
          </a:xfrm>
        </p:spPr>
      </p:pic>
    </p:spTree>
    <p:extLst>
      <p:ext uri="{BB962C8B-B14F-4D97-AF65-F5344CB8AC3E}">
        <p14:creationId xmlns:p14="http://schemas.microsoft.com/office/powerpoint/2010/main" val="2696282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4B1A8B-5C01-40F7-9AB2-6A54A333E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Data sets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0D4D1E12-CD55-4D3A-AA4D-CA093CC466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4459" y="1329530"/>
            <a:ext cx="4772222" cy="5540903"/>
          </a:xfrm>
        </p:spPr>
      </p:pic>
    </p:spTree>
    <p:extLst>
      <p:ext uri="{BB962C8B-B14F-4D97-AF65-F5344CB8AC3E}">
        <p14:creationId xmlns:p14="http://schemas.microsoft.com/office/powerpoint/2010/main" val="1936720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8EECD3-98E7-4AF1-95B9-56C7A7F2B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Baseline Models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2E8E3DF4-EFDC-441F-A285-B285E4C43D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7681" y="1408055"/>
            <a:ext cx="8944981" cy="2785325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C9B91E8D-0135-48D9-865A-9BB6C279CB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681" y="4295826"/>
            <a:ext cx="8944980" cy="25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21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D4E6B0-CADA-4252-ABCE-98890D226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impact of mention length and interval length on recall.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462A73CA-D9CC-4349-B852-1D0E0B78D1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5127" y="1928708"/>
            <a:ext cx="9327030" cy="4563532"/>
          </a:xfrm>
        </p:spPr>
      </p:pic>
    </p:spTree>
    <p:extLst>
      <p:ext uri="{BB962C8B-B14F-4D97-AF65-F5344CB8AC3E}">
        <p14:creationId xmlns:p14="http://schemas.microsoft.com/office/powerpoint/2010/main" val="67884348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TM02900720[[fn=积分]]</Template>
  <TotalTime>1354</TotalTime>
  <Words>141</Words>
  <Application>Microsoft Office PowerPoint</Application>
  <PresentationFormat>宽屏</PresentationFormat>
  <Paragraphs>58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Roboto</vt:lpstr>
      <vt:lpstr>Calibri</vt:lpstr>
      <vt:lpstr>Calibri Light</vt:lpstr>
      <vt:lpstr>Wingdings 2</vt:lpstr>
      <vt:lpstr>HDOfficeLightV0</vt:lpstr>
      <vt:lpstr>An Effective Transition-based Model for Discontinuous NER</vt:lpstr>
      <vt:lpstr>Contents</vt:lpstr>
      <vt:lpstr>premise</vt:lpstr>
      <vt:lpstr> Prior Work </vt:lpstr>
      <vt:lpstr>Existing methods on discontinuous NER </vt:lpstr>
      <vt:lpstr>Model</vt:lpstr>
      <vt:lpstr>Data sets</vt:lpstr>
      <vt:lpstr>Baseline Models</vt:lpstr>
      <vt:lpstr>The impact of mention length and interval length on recall.</vt:lpstr>
      <vt:lpstr>Discontinuous mentions(overlap)</vt:lpstr>
      <vt:lpstr>PowerPoint 演示文稿</vt:lpstr>
      <vt:lpstr>Summary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Effective Transition-based Model for Discontinuous NER</dc:title>
  <dc:creator>吕 艳娜</dc:creator>
  <cp:lastModifiedBy>吕 艳娜</cp:lastModifiedBy>
  <cp:revision>32</cp:revision>
  <dcterms:created xsi:type="dcterms:W3CDTF">2020-11-15T10:55:15Z</dcterms:created>
  <dcterms:modified xsi:type="dcterms:W3CDTF">2020-11-25T08:33:09Z</dcterms:modified>
</cp:coreProperties>
</file>