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4" r:id="rId6"/>
    <p:sldId id="267" r:id="rId7"/>
    <p:sldId id="263" r:id="rId8"/>
    <p:sldId id="262" r:id="rId9"/>
    <p:sldId id="261" r:id="rId10"/>
    <p:sldId id="260" r:id="rId11"/>
    <p:sldId id="259" r:id="rId12"/>
    <p:sldId id="258" r:id="rId13"/>
    <p:sldId id="268" r:id="rId14"/>
    <p:sldId id="269" r:id="rId15"/>
  </p:sldIdLst>
  <p:sldSz cx="12190413"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2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33142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165467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319179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56747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1883710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21542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346315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364697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223649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429334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15AD655-6DF4-46A1-9F4D-A9153819C3E6}" type="datetimeFigureOut">
              <a:rPr lang="zh-CN" altLang="en-US" smtClean="0"/>
              <a:t>2020/12/2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65723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AD655-6DF4-46A1-9F4D-A9153819C3E6}" type="datetimeFigureOut">
              <a:rPr lang="zh-CN" altLang="en-US" smtClean="0"/>
              <a:t>2020/12/2 Wednesday</a:t>
            </a:fld>
            <a:endParaRPr lang="zh-CN" altLang="en-US"/>
          </a:p>
        </p:txBody>
      </p:sp>
      <p:sp>
        <p:nvSpPr>
          <p:cNvPr id="5" name="页脚占位符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12F1F-981D-4AAD-B33D-BDAC888F174B}" type="slidenum">
              <a:rPr lang="zh-CN" altLang="en-US" smtClean="0"/>
              <a:t>‹#›</a:t>
            </a:fld>
            <a:endParaRPr lang="zh-CN" altLang="en-US"/>
          </a:p>
        </p:txBody>
      </p:sp>
    </p:spTree>
    <p:extLst>
      <p:ext uri="{BB962C8B-B14F-4D97-AF65-F5344CB8AC3E}">
        <p14:creationId xmlns:p14="http://schemas.microsoft.com/office/powerpoint/2010/main" val="2237672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6" Type="http://schemas.openxmlformats.org/officeDocument/2006/relationships/image" Target="../media/image9.tmp"/><Relationship Id="rId5" Type="http://schemas.openxmlformats.org/officeDocument/2006/relationships/image" Target="../media/image8.tmp"/><Relationship Id="rId4" Type="http://schemas.openxmlformats.org/officeDocument/2006/relationships/image" Target="../media/image7.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1000" r="-61000"/>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007304" y="2636084"/>
            <a:ext cx="10361851" cy="1470025"/>
          </a:xfrm>
        </p:spPr>
        <p:txBody>
          <a:bodyPr>
            <a:normAutofit/>
          </a:bodyPr>
          <a:lstStyle/>
          <a:p>
            <a:r>
              <a:rPr lang="en-US" altLang="zh-CN" b="1" dirty="0" smtClean="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Rigid Formats Controlled Text Generation</a:t>
            </a:r>
            <a:r>
              <a:rPr lang="en-US" altLang="zh-CN" b="1" dirty="0" smtClean="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r>
            <a:br>
              <a:rPr lang="en-US" altLang="zh-CN" b="1" dirty="0" smtClean="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br>
            <a:endParaRPr lang="zh-CN" altLang="en-US" dirty="0"/>
          </a:p>
        </p:txBody>
      </p:sp>
      <p:sp>
        <p:nvSpPr>
          <p:cNvPr id="4" name="文本框 21">
            <a:extLst>
              <a:ext uri="{FF2B5EF4-FFF2-40B4-BE49-F238E27FC236}">
                <a16:creationId xmlns="" xmlns:a16="http://schemas.microsoft.com/office/drawing/2014/main" id="{4AC2A60F-3DCB-4F97-8FCB-85ECB3904C9B}"/>
              </a:ext>
            </a:extLst>
          </p:cNvPr>
          <p:cNvSpPr txBox="1"/>
          <p:nvPr/>
        </p:nvSpPr>
        <p:spPr>
          <a:xfrm>
            <a:off x="8151941" y="4106108"/>
            <a:ext cx="1431802" cy="338554"/>
          </a:xfrm>
          <a:prstGeom prst="rect">
            <a:avLst/>
          </a:prstGeom>
          <a:noFill/>
        </p:spPr>
        <p:txBody>
          <a:bodyPr wrap="none" rtlCol="0">
            <a:spAutoFit/>
          </a:bodyPr>
          <a:lstStyle/>
          <a:p>
            <a:r>
              <a:rPr lang="en-US" altLang="zh-CN" sz="1600" b="1" dirty="0" smtClean="0">
                <a:solidFill>
                  <a:srgbClr val="1F4E79"/>
                </a:solidFill>
                <a:latin typeface="黑体" panose="02010609060101010101" charset="-122"/>
                <a:ea typeface="黑体" panose="02010609060101010101" charset="-122"/>
              </a:rPr>
              <a:t>——ACL </a:t>
            </a:r>
            <a:r>
              <a:rPr lang="en-US" altLang="zh-CN" sz="1600" b="1" dirty="0">
                <a:solidFill>
                  <a:srgbClr val="1F4E79"/>
                </a:solidFill>
                <a:latin typeface="黑体" panose="02010609060101010101" charset="-122"/>
                <a:ea typeface="黑体" panose="02010609060101010101" charset="-122"/>
              </a:rPr>
              <a:t>2020</a:t>
            </a:r>
            <a:endParaRPr lang="en-US" altLang="zh-CN" dirty="0">
              <a:solidFill>
                <a:srgbClr val="1F4E79"/>
              </a:solidFill>
            </a:endParaRPr>
          </a:p>
        </p:txBody>
      </p:sp>
      <p:sp>
        <p:nvSpPr>
          <p:cNvPr id="5" name="文本框 1"/>
          <p:cNvSpPr txBox="1"/>
          <p:nvPr/>
        </p:nvSpPr>
        <p:spPr>
          <a:xfrm>
            <a:off x="7164620" y="5740913"/>
            <a:ext cx="2912977" cy="461665"/>
          </a:xfrm>
          <a:prstGeom prst="rect">
            <a:avLst/>
          </a:prstGeom>
          <a:noFill/>
        </p:spPr>
        <p:txBody>
          <a:bodyPr wrap="none" rtlCol="0">
            <a:spAutoFit/>
          </a:bodyPr>
          <a:lstStyle/>
          <a:p>
            <a:r>
              <a:rPr lang="en-US" altLang="zh-CN" sz="2400" b="1" dirty="0">
                <a:solidFill>
                  <a:schemeClr val="accent1">
                    <a:lumMod val="50000"/>
                  </a:schemeClr>
                </a:solidFill>
                <a:latin typeface="Times New Roman" panose="02020603050405020304" pitchFamily="18" charset="0"/>
                <a:ea typeface="楷体" panose="02010609060101010101" pitchFamily="49" charset="-122"/>
                <a:cs typeface="Times New Roman" panose="02020603050405020304" pitchFamily="18" charset="0"/>
              </a:rPr>
              <a:t>Reported by </a:t>
            </a:r>
            <a:r>
              <a:rPr lang="en-US" altLang="zh-CN" sz="2400" b="1" dirty="0" err="1" smtClean="0">
                <a:solidFill>
                  <a:schemeClr val="accent1">
                    <a:lumMod val="50000"/>
                  </a:schemeClr>
                </a:solidFill>
                <a:latin typeface="Times New Roman" panose="02020603050405020304" pitchFamily="18" charset="0"/>
                <a:ea typeface="楷体" panose="02010609060101010101" pitchFamily="49" charset="-122"/>
                <a:cs typeface="Times New Roman" panose="02020603050405020304" pitchFamily="18" charset="0"/>
              </a:rPr>
              <a:t>yan</a:t>
            </a:r>
            <a:r>
              <a:rPr lang="en-US" altLang="zh-CN" sz="2400" b="1" dirty="0" smtClean="0">
                <a:solidFill>
                  <a:schemeClr val="accent1">
                    <a:lumMod val="50000"/>
                  </a:schemeClr>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b="1" dirty="0">
                <a:solidFill>
                  <a:schemeClr val="accent1">
                    <a:lumMod val="50000"/>
                  </a:schemeClr>
                </a:solidFill>
                <a:latin typeface="Times New Roman" panose="02020603050405020304" pitchFamily="18" charset="0"/>
                <a:ea typeface="楷体" panose="02010609060101010101" pitchFamily="49" charset="-122"/>
                <a:cs typeface="Times New Roman" panose="02020603050405020304" pitchFamily="18" charset="0"/>
              </a:rPr>
              <a:t>Liu</a:t>
            </a:r>
          </a:p>
        </p:txBody>
      </p:sp>
    </p:spTree>
    <p:extLst>
      <p:ext uri="{BB962C8B-B14F-4D97-AF65-F5344CB8AC3E}">
        <p14:creationId xmlns:p14="http://schemas.microsoft.com/office/powerpoint/2010/main" val="555534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742" y="836712"/>
            <a:ext cx="7725854" cy="4525007"/>
          </a:xfrm>
          <a:prstGeom prst="rect">
            <a:avLst/>
          </a:prstGeom>
        </p:spPr>
      </p:pic>
    </p:spTree>
    <p:extLst>
      <p:ext uri="{BB962C8B-B14F-4D97-AF65-F5344CB8AC3E}">
        <p14:creationId xmlns:p14="http://schemas.microsoft.com/office/powerpoint/2010/main" val="1104776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4726" y="692696"/>
            <a:ext cx="7582959" cy="4337034"/>
          </a:xfrm>
          <a:prstGeom prst="rect">
            <a:avLst/>
          </a:prstGeom>
        </p:spPr>
      </p:pic>
    </p:spTree>
    <p:extLst>
      <p:ext uri="{BB962C8B-B14F-4D97-AF65-F5344CB8AC3E}">
        <p14:creationId xmlns:p14="http://schemas.microsoft.com/office/powerpoint/2010/main" val="3837776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82638" y="1843950"/>
            <a:ext cx="10297144" cy="2246769"/>
          </a:xfrm>
          <a:prstGeom prst="rect">
            <a:avLst/>
          </a:prstGeom>
        </p:spPr>
        <p:txBody>
          <a:bodyPr wrap="square">
            <a:spAutoFit/>
          </a:bodyPr>
          <a:lstStyle/>
          <a:p>
            <a:r>
              <a:rPr lang="en-US" altLang="zh-CN" sz="2800" dirty="0"/>
              <a:t>Another observation is that some of the results on corpus Sonnet are not as good as the results on </a:t>
            </a:r>
            <a:r>
              <a:rPr lang="en-US" altLang="zh-CN" sz="2800" dirty="0" err="1"/>
              <a:t>SongCi</a:t>
            </a:r>
            <a:r>
              <a:rPr lang="en-US" altLang="zh-CN" sz="2800" dirty="0"/>
              <a:t>. The main reason is that Sonnet only contains 100 samples in the training set as shown in Table. Therefore, the model cannot capture sufficient useful features especially for the rhyming issue.</a:t>
            </a:r>
          </a:p>
        </p:txBody>
      </p:sp>
    </p:spTree>
    <p:extLst>
      <p:ext uri="{BB962C8B-B14F-4D97-AF65-F5344CB8AC3E}">
        <p14:creationId xmlns:p14="http://schemas.microsoft.com/office/powerpoint/2010/main" val="606325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内容占位符 3" descr="屏幕剪辑"/>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0590" y="1340768"/>
            <a:ext cx="10783806" cy="3477111"/>
          </a:xfrm>
          <a:prstGeom prst="rect">
            <a:avLst/>
          </a:prstGeom>
        </p:spPr>
      </p:pic>
    </p:spTree>
    <p:extLst>
      <p:ext uri="{BB962C8B-B14F-4D97-AF65-F5344CB8AC3E}">
        <p14:creationId xmlns:p14="http://schemas.microsoft.com/office/powerpoint/2010/main" val="2798777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6" name="文本框 5"/>
          <p:cNvSpPr txBox="1">
            <a:spLocks noGrp="1"/>
          </p:cNvSpPr>
          <p:nvPr>
            <p:ph idx="1"/>
          </p:nvPr>
        </p:nvSpPr>
        <p:spPr>
          <a:xfrm>
            <a:off x="3862958" y="2996952"/>
            <a:ext cx="4261549" cy="923330"/>
          </a:xfrm>
          <a:prstGeom prst="rect">
            <a:avLst/>
          </a:prstGeom>
          <a:noFill/>
        </p:spPr>
        <p:txBody>
          <a:bodyPr wrap="square" rtlCol="0">
            <a:spAutoFit/>
          </a:bodyPr>
          <a:lstStyle/>
          <a:p>
            <a:pPr marL="0" indent="0">
              <a:buNone/>
            </a:pPr>
            <a:r>
              <a:rPr lang="en-US" altLang="zh-CN" sz="5400" b="1" dirty="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012883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39272" y="1600201"/>
            <a:ext cx="7967848" cy="4525963"/>
          </a:xfrm>
        </p:spPr>
        <p:txBody>
          <a:bodyPr>
            <a:normAutofit/>
          </a:bodyPr>
          <a:lstStyle/>
          <a:p>
            <a:r>
              <a:rPr lang="en-US" altLang="zh-CN" sz="5400" dirty="0" smtClean="0"/>
              <a:t>1.Introduction</a:t>
            </a:r>
          </a:p>
          <a:p>
            <a:r>
              <a:rPr lang="en-US" altLang="zh-CN" sz="5400" dirty="0" smtClean="0"/>
              <a:t>2.Method</a:t>
            </a:r>
          </a:p>
          <a:p>
            <a:r>
              <a:rPr lang="en-US" altLang="zh-CN" sz="5400" dirty="0" smtClean="0"/>
              <a:t>3.Experiments</a:t>
            </a:r>
          </a:p>
          <a:p>
            <a:r>
              <a:rPr lang="en-US" altLang="zh-CN" sz="5400" dirty="0" smtClean="0"/>
              <a:t>4.Conclusion</a:t>
            </a:r>
            <a:endParaRPr lang="zh-CN" altLang="en-US" sz="5400" dirty="0"/>
          </a:p>
        </p:txBody>
      </p:sp>
    </p:spTree>
    <p:extLst>
      <p:ext uri="{BB962C8B-B14F-4D97-AF65-F5344CB8AC3E}">
        <p14:creationId xmlns:p14="http://schemas.microsoft.com/office/powerpoint/2010/main" val="147829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09521" y="1600201"/>
            <a:ext cx="10189596" cy="4525963"/>
          </a:xfrm>
        </p:spPr>
        <p:txBody>
          <a:bodyPr>
            <a:normAutofit/>
          </a:bodyPr>
          <a:lstStyle/>
          <a:p>
            <a:pPr marL="6351" marR="44450" indent="-6351">
              <a:lnSpc>
                <a:spcPct val="150000"/>
              </a:lnSpc>
            </a:pPr>
            <a:r>
              <a:rPr lang="en-US" altLang="zh-CN" sz="2800" dirty="0" smtClean="0"/>
              <a:t>1.They must comply fully with the rigid predefined    formats.</a:t>
            </a:r>
          </a:p>
          <a:p>
            <a:pPr marL="6351" marR="44450" indent="-6351">
              <a:lnSpc>
                <a:spcPct val="150000"/>
              </a:lnSpc>
            </a:pPr>
            <a:r>
              <a:rPr lang="en-US" altLang="zh-CN" sz="2800" dirty="0" smtClean="0"/>
              <a:t>2.They must obey some rhyming schemes.</a:t>
            </a:r>
          </a:p>
          <a:p>
            <a:pPr marL="6351" marR="44450" indent="-6351">
              <a:lnSpc>
                <a:spcPct val="150000"/>
              </a:lnSpc>
            </a:pPr>
            <a:r>
              <a:rPr lang="en-US" altLang="zh-CN" sz="2800" dirty="0" smtClean="0"/>
              <a:t>3.Although they are restricted to some </a:t>
            </a:r>
            <a:r>
              <a:rPr lang="en-US" altLang="zh-CN" sz="2800" err="1" smtClean="0"/>
              <a:t>formats</a:t>
            </a:r>
            <a:r>
              <a:rPr lang="en-US" altLang="zh-CN" sz="2800" smtClean="0"/>
              <a:t>, the </a:t>
            </a:r>
            <a:r>
              <a:rPr lang="en-US" altLang="zh-CN" sz="2800" dirty="0" smtClean="0"/>
              <a:t>sentence integrity must be guaranteed.</a:t>
            </a:r>
          </a:p>
          <a:p>
            <a:endParaRPr lang="zh-CN" altLang="en-US" dirty="0"/>
          </a:p>
        </p:txBody>
      </p:sp>
    </p:spTree>
    <p:extLst>
      <p:ext uri="{BB962C8B-B14F-4D97-AF65-F5344CB8AC3E}">
        <p14:creationId xmlns:p14="http://schemas.microsoft.com/office/powerpoint/2010/main" val="138096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Method</a:t>
            </a:r>
            <a:endParaRPr lang="zh-CN" altLang="en-US" dirty="0"/>
          </a:p>
        </p:txBody>
      </p:sp>
      <p:sp>
        <p:nvSpPr>
          <p:cNvPr id="3" name="内容占位符 2"/>
          <p:cNvSpPr>
            <a:spLocks noGrp="1"/>
          </p:cNvSpPr>
          <p:nvPr>
            <p:ph idx="1"/>
          </p:nvPr>
        </p:nvSpPr>
        <p:spPr>
          <a:xfrm>
            <a:off x="609521" y="1600201"/>
            <a:ext cx="10765585" cy="4525963"/>
          </a:xfrm>
        </p:spPr>
        <p:txBody>
          <a:bodyPr/>
          <a:lstStyle/>
          <a:p>
            <a:r>
              <a:rPr lang="en-US" altLang="zh-CN" b="1" dirty="0" smtClean="0"/>
              <a:t>Input</a:t>
            </a:r>
            <a:r>
              <a:rPr lang="en-US" altLang="zh-CN" dirty="0" smtClean="0"/>
              <a:t>: a rigid format C</a:t>
            </a:r>
            <a:r>
              <a:rPr lang="en-US" altLang="zh-CN" i="1" dirty="0" smtClean="0"/>
              <a:t>:</a:t>
            </a:r>
          </a:p>
          <a:p>
            <a:pPr marL="0" indent="0">
              <a:buNone/>
            </a:pPr>
            <a:r>
              <a:rPr lang="en-US" altLang="zh-CN" dirty="0" smtClean="0"/>
              <a:t>    C={c0 c1 c2 c3,c0 c1 c2 c3 c4 c5.}</a:t>
            </a:r>
          </a:p>
          <a:p>
            <a:endParaRPr lang="en-US" altLang="zh-CN" dirty="0" smtClean="0"/>
          </a:p>
          <a:p>
            <a:endParaRPr lang="en-US" altLang="zh-CN" dirty="0" smtClean="0"/>
          </a:p>
          <a:p>
            <a:r>
              <a:rPr lang="en-US" altLang="zh-CN" b="1" dirty="0" smtClean="0"/>
              <a:t>Output</a:t>
            </a:r>
            <a:r>
              <a:rPr lang="en-US" altLang="zh-CN" dirty="0" smtClean="0"/>
              <a:t>: </a:t>
            </a:r>
          </a:p>
          <a:p>
            <a:pPr marL="0" indent="0">
              <a:buNone/>
            </a:pPr>
            <a:r>
              <a:rPr lang="en-US" altLang="zh-CN" dirty="0"/>
              <a:t> </a:t>
            </a:r>
            <a:r>
              <a:rPr lang="en-US" altLang="zh-CN" dirty="0" smtClean="0"/>
              <a:t>   Y=love is not love, bends with the remover to remove.</a:t>
            </a:r>
          </a:p>
          <a:p>
            <a:endParaRPr lang="zh-CN" altLang="en-US" dirty="0"/>
          </a:p>
        </p:txBody>
      </p:sp>
    </p:spTree>
    <p:extLst>
      <p:ext uri="{BB962C8B-B14F-4D97-AF65-F5344CB8AC3E}">
        <p14:creationId xmlns:p14="http://schemas.microsoft.com/office/powerpoint/2010/main" val="803315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en-US" altLang="zh-CN" b="1" dirty="0" smtClean="0"/>
              <a:t>Format and Rhyme Symbols</a:t>
            </a:r>
            <a:r>
              <a:rPr lang="en-US" altLang="zh-CN" dirty="0" smtClean="0"/>
              <a:t>:</a:t>
            </a:r>
          </a:p>
          <a:p>
            <a:pPr marL="0" indent="0">
              <a:buNone/>
            </a:pPr>
            <a:r>
              <a:rPr lang="en-US" altLang="zh-CN" dirty="0" smtClean="0"/>
              <a:t>         C={c0,c0,c0,c2,c1,&lt;/s&gt;</a:t>
            </a:r>
          </a:p>
          <a:p>
            <a:pPr marL="0" indent="0">
              <a:buNone/>
            </a:pPr>
            <a:r>
              <a:rPr lang="en-US" altLang="zh-CN" dirty="0" smtClean="0"/>
              <a:t>               c0,c0,c0,c0,c0,c2,c1,&lt;/s&gt;,&lt;</a:t>
            </a:r>
            <a:r>
              <a:rPr lang="en-US" altLang="zh-CN" dirty="0" err="1" smtClean="0"/>
              <a:t>eos</a:t>
            </a:r>
            <a:r>
              <a:rPr lang="en-US" altLang="zh-CN" dirty="0" smtClean="0"/>
              <a:t>&gt;}</a:t>
            </a:r>
          </a:p>
          <a:p>
            <a:endParaRPr lang="en-US" altLang="zh-CN" b="1" dirty="0" smtClean="0"/>
          </a:p>
          <a:p>
            <a:r>
              <a:rPr lang="en-US" altLang="zh-CN" b="1" dirty="0" smtClean="0"/>
              <a:t>Intra-Position Symbols</a:t>
            </a:r>
            <a:r>
              <a:rPr lang="en-US" altLang="zh-CN" dirty="0" smtClean="0"/>
              <a:t>:</a:t>
            </a:r>
          </a:p>
          <a:p>
            <a:pPr marL="0" indent="0">
              <a:buNone/>
            </a:pPr>
            <a:r>
              <a:rPr lang="en-US" altLang="zh-CN" dirty="0" smtClean="0"/>
              <a:t>         P={p4,p3,p2,p1,p0,&lt;/s&gt;</a:t>
            </a:r>
          </a:p>
          <a:p>
            <a:pPr marL="0" indent="0">
              <a:buNone/>
            </a:pPr>
            <a:r>
              <a:rPr lang="en-US" altLang="zh-CN" dirty="0" smtClean="0"/>
              <a:t>               p6,p5,p4,p3,p2,p1,p0,&lt;/s&gt;,&lt;</a:t>
            </a:r>
            <a:r>
              <a:rPr lang="en-US" altLang="zh-CN" dirty="0" err="1" smtClean="0"/>
              <a:t>eos</a:t>
            </a:r>
            <a:r>
              <a:rPr lang="en-US" altLang="zh-CN" dirty="0" smtClean="0"/>
              <a:t>&gt;}</a:t>
            </a:r>
          </a:p>
          <a:p>
            <a:endParaRPr lang="en-US" altLang="zh-CN" dirty="0" smtClean="0"/>
          </a:p>
          <a:p>
            <a:r>
              <a:rPr lang="en-US" altLang="zh-CN" b="1" dirty="0" smtClean="0"/>
              <a:t>Segment Symbols</a:t>
            </a:r>
            <a:r>
              <a:rPr lang="en-US" altLang="zh-CN" dirty="0" smtClean="0"/>
              <a:t>:</a:t>
            </a:r>
          </a:p>
          <a:p>
            <a:pPr marL="0" indent="0">
              <a:buNone/>
            </a:pPr>
            <a:r>
              <a:rPr lang="en-US" altLang="zh-CN" dirty="0" smtClean="0"/>
              <a:t>         S={s0,s0,s0,s0,s0,&lt;/s&gt;</a:t>
            </a:r>
          </a:p>
          <a:p>
            <a:pPr marL="0" indent="0">
              <a:buNone/>
            </a:pPr>
            <a:r>
              <a:rPr lang="en-US" altLang="zh-CN" dirty="0" smtClean="0"/>
              <a:t>               s1,s1,s1,s1,s1,s1,s1,&lt;/s&gt;,&lt;</a:t>
            </a:r>
            <a:r>
              <a:rPr lang="en-US" altLang="zh-CN" dirty="0" err="1" smtClean="0"/>
              <a:t>eos</a:t>
            </a:r>
            <a:r>
              <a:rPr lang="en-US" altLang="zh-CN" dirty="0" smtClean="0"/>
              <a:t>&gt;}</a:t>
            </a:r>
          </a:p>
          <a:p>
            <a:endParaRPr lang="zh-CN" altLang="en-US" dirty="0"/>
          </a:p>
        </p:txBody>
      </p:sp>
      <p:sp>
        <p:nvSpPr>
          <p:cNvPr id="4" name="标题 3"/>
          <p:cNvSpPr>
            <a:spLocks noGrp="1"/>
          </p:cNvSpPr>
          <p:nvPr>
            <p:ph type="title"/>
          </p:nvPr>
        </p:nvSpPr>
        <p:spPr/>
        <p:txBody>
          <a:bodyPr/>
          <a:lstStyle/>
          <a:p>
            <a:endParaRPr lang="zh-CN" altLang="en-US"/>
          </a:p>
        </p:txBody>
      </p:sp>
      <p:pic>
        <p:nvPicPr>
          <p:cNvPr id="5" name="内容占位符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5246" y="2204864"/>
            <a:ext cx="4927097" cy="2909522"/>
          </a:xfrm>
          <a:prstGeom prst="rect">
            <a:avLst/>
          </a:prstGeom>
        </p:spPr>
      </p:pic>
    </p:spTree>
    <p:extLst>
      <p:ext uri="{BB962C8B-B14F-4D97-AF65-F5344CB8AC3E}">
        <p14:creationId xmlns:p14="http://schemas.microsoft.com/office/powerpoint/2010/main" val="714865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317" y="980728"/>
            <a:ext cx="11373487" cy="3960440"/>
          </a:xfrm>
          <a:prstGeom prst="rect">
            <a:avLst/>
          </a:prstGeom>
        </p:spPr>
      </p:pic>
    </p:spTree>
    <p:extLst>
      <p:ext uri="{BB962C8B-B14F-4D97-AF65-F5344CB8AC3E}">
        <p14:creationId xmlns:p14="http://schemas.microsoft.com/office/powerpoint/2010/main" val="1861957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273" y="1124745"/>
            <a:ext cx="6764819" cy="609685"/>
          </a:xfrm>
          <a:prstGeom prst="rect">
            <a:avLst/>
          </a:prstGeom>
        </p:spPr>
      </p:pic>
      <p:pic>
        <p:nvPicPr>
          <p:cNvPr id="5" name="图片 4" descr="屏幕剪辑"/>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490" y="1925888"/>
            <a:ext cx="3571275" cy="485843"/>
          </a:xfrm>
          <a:prstGeom prst="rect">
            <a:avLst/>
          </a:prstGeom>
        </p:spPr>
      </p:pic>
      <p:pic>
        <p:nvPicPr>
          <p:cNvPr id="6" name="图片 5" descr="屏幕剪辑"/>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6145" y="2874282"/>
            <a:ext cx="5759890" cy="2267267"/>
          </a:xfrm>
          <a:prstGeom prst="rect">
            <a:avLst/>
          </a:prstGeom>
        </p:spPr>
      </p:pic>
      <p:pic>
        <p:nvPicPr>
          <p:cNvPr id="7" name="图片 6" descr="屏幕剪辑"/>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81686" y="2955256"/>
            <a:ext cx="5915334" cy="2105319"/>
          </a:xfrm>
          <a:prstGeom prst="rect">
            <a:avLst/>
          </a:prstGeom>
        </p:spPr>
      </p:pic>
      <p:pic>
        <p:nvPicPr>
          <p:cNvPr id="8" name="图片 7" descr="屏幕剪辑"/>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154" y="5517232"/>
            <a:ext cx="4737145" cy="924054"/>
          </a:xfrm>
          <a:prstGeom prst="rect">
            <a:avLst/>
          </a:prstGeom>
        </p:spPr>
      </p:pic>
    </p:spTree>
    <p:extLst>
      <p:ext uri="{BB962C8B-B14F-4D97-AF65-F5344CB8AC3E}">
        <p14:creationId xmlns:p14="http://schemas.microsoft.com/office/powerpoint/2010/main" val="1289519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marL="0" indent="0">
              <a:buNone/>
            </a:pPr>
            <a:r>
              <a:rPr lang="en-US" altLang="zh-CN" dirty="0" smtClean="0"/>
              <a:t>Recall that C can be arbitrary and </a:t>
            </a:r>
            <a:r>
              <a:rPr lang="en-US" altLang="zh-CN" dirty="0" err="1" smtClean="0"/>
              <a:t>flexible,thus</a:t>
            </a:r>
            <a:r>
              <a:rPr lang="en-US" altLang="zh-CN" dirty="0" smtClean="0"/>
              <a:t> we can rebuild a new format </a:t>
            </a:r>
            <a:r>
              <a:rPr lang="en-US" altLang="zh-CN" dirty="0" err="1" smtClean="0"/>
              <a:t>C’based</a:t>
            </a:r>
            <a:r>
              <a:rPr lang="en-US" altLang="zh-CN" dirty="0" smtClean="0"/>
              <a:t> on the generated result Y by masking partial content.</a:t>
            </a:r>
          </a:p>
          <a:p>
            <a:pPr marL="0" indent="0">
              <a:buNone/>
            </a:pPr>
            <a:endParaRPr lang="zh-CN" altLang="en-US" sz="2400" dirty="0" smtClean="0"/>
          </a:p>
          <a:p>
            <a:r>
              <a:rPr lang="en-US" altLang="zh-CN" i="1" dirty="0" smtClean="0"/>
              <a:t>C’={c0,c0,c0,love,c1,&lt;/s&gt;</a:t>
            </a:r>
          </a:p>
          <a:p>
            <a:pPr marL="0" indent="0">
              <a:buNone/>
            </a:pPr>
            <a:r>
              <a:rPr lang="en-US" altLang="zh-CN" i="1" dirty="0" smtClean="0"/>
              <a:t>           bends,c0,c0,c0,c0,remove,c1,&lt;/s&gt;,&lt;</a:t>
            </a:r>
            <a:r>
              <a:rPr lang="en-US" altLang="zh-CN" i="1" dirty="0" err="1" smtClean="0"/>
              <a:t>eos</a:t>
            </a:r>
            <a:r>
              <a:rPr lang="en-US" altLang="zh-CN" i="1" dirty="0" smtClean="0"/>
              <a:t>&gt;}</a:t>
            </a:r>
            <a:endParaRPr lang="zh-CN" altLang="en-US" i="1" dirty="0"/>
          </a:p>
        </p:txBody>
      </p:sp>
    </p:spTree>
    <p:extLst>
      <p:ext uri="{BB962C8B-B14F-4D97-AF65-F5344CB8AC3E}">
        <p14:creationId xmlns:p14="http://schemas.microsoft.com/office/powerpoint/2010/main" val="4249682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Experiments</a:t>
            </a:r>
            <a:endParaRPr lang="zh-CN" altLang="en-US" dirty="0"/>
          </a:p>
        </p:txBody>
      </p:sp>
      <p:sp>
        <p:nvSpPr>
          <p:cNvPr id="3" name="内容占位符 2"/>
          <p:cNvSpPr>
            <a:spLocks noGrp="1"/>
          </p:cNvSpPr>
          <p:nvPr>
            <p:ph idx="1"/>
          </p:nvPr>
        </p:nvSpPr>
        <p:spPr/>
        <p:txBody>
          <a:bodyPr/>
          <a:lstStyle/>
          <a:p>
            <a:pPr marL="0" indent="0">
              <a:buNone/>
            </a:pPr>
            <a:r>
              <a:rPr lang="en-US" altLang="zh-CN" dirty="0" err="1" smtClean="0"/>
              <a:t>SongCi</a:t>
            </a:r>
            <a:r>
              <a:rPr lang="en-US" altLang="zh-CN" dirty="0" smtClean="0"/>
              <a:t> and Sonnet, in Chinese and English respectively.</a:t>
            </a:r>
          </a:p>
          <a:p>
            <a:pPr marL="0" indent="0">
              <a:buNone/>
            </a:pPr>
            <a:endParaRPr lang="en-US" altLang="zh-CN" dirty="0"/>
          </a:p>
          <a:p>
            <a:pPr marL="0" indent="0">
              <a:buNone/>
            </a:pPr>
            <a:r>
              <a:rPr lang="en-US" altLang="zh-CN" dirty="0" smtClean="0"/>
              <a:t>Besides PPL and Distinct, we also tailor-design several metrics for our task to conduct the evaluation for format, rhyme, and sentence integrity.</a:t>
            </a:r>
            <a:endParaRPr lang="zh-CN" altLang="en-US" dirty="0" smtClean="0"/>
          </a:p>
          <a:p>
            <a:pPr marL="0" indent="0">
              <a:buNone/>
            </a:pPr>
            <a:endParaRPr lang="zh-CN" altLang="en-US" dirty="0" smtClean="0"/>
          </a:p>
          <a:p>
            <a:endParaRPr lang="zh-CN" altLang="en-US" dirty="0"/>
          </a:p>
        </p:txBody>
      </p:sp>
    </p:spTree>
    <p:extLst>
      <p:ext uri="{BB962C8B-B14F-4D97-AF65-F5344CB8AC3E}">
        <p14:creationId xmlns:p14="http://schemas.microsoft.com/office/powerpoint/2010/main" val="341061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271</Words>
  <Application>Microsoft Office PowerPoint</Application>
  <PresentationFormat>自定义</PresentationFormat>
  <Paragraphs>39</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Rigid Formats Controlled Text Generation </vt:lpstr>
      <vt:lpstr>PowerPoint 演示文稿</vt:lpstr>
      <vt:lpstr>Introduction</vt:lpstr>
      <vt:lpstr>Method</vt:lpstr>
      <vt:lpstr>PowerPoint 演示文稿</vt:lpstr>
      <vt:lpstr>PowerPoint 演示文稿</vt:lpstr>
      <vt:lpstr>PowerPoint 演示文稿</vt:lpstr>
      <vt:lpstr>PowerPoint 演示文稿</vt:lpstr>
      <vt:lpstr>Experiments</vt:lpstr>
      <vt:lpstr>PowerPoint 演示文稿</vt:lpstr>
      <vt:lpstr>PowerPoint 演示文稿</vt:lpstr>
      <vt:lpstr>PowerPoint 演示文稿</vt:lpstr>
      <vt:lpstr>PowerPoint 演示文稿</vt:lpstr>
      <vt:lpstr>PowerPoint 演示文稿</vt:lpstr>
    </vt:vector>
  </TitlesOfParts>
  <Company>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Rigid Formats Controlled Text Generation </dc:title>
  <dc:creator>Administrator</dc:creator>
  <cp:lastModifiedBy>Administrator</cp:lastModifiedBy>
  <cp:revision>23</cp:revision>
  <dcterms:created xsi:type="dcterms:W3CDTF">2020-12-02T08:37:55Z</dcterms:created>
  <dcterms:modified xsi:type="dcterms:W3CDTF">2020-12-02T10:38:46Z</dcterms:modified>
</cp:coreProperties>
</file>