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8" r:id="rId2"/>
    <p:sldId id="262" r:id="rId3"/>
    <p:sldId id="335" r:id="rId4"/>
    <p:sldId id="316" r:id="rId5"/>
    <p:sldId id="351" r:id="rId6"/>
    <p:sldId id="277" r:id="rId7"/>
    <p:sldId id="347" r:id="rId8"/>
    <p:sldId id="348" r:id="rId9"/>
    <p:sldId id="353" r:id="rId10"/>
    <p:sldId id="349" r:id="rId11"/>
    <p:sldId id="350" r:id="rId12"/>
    <p:sldId id="354" r:id="rId13"/>
    <p:sldId id="352" r:id="rId14"/>
    <p:sldId id="266" r:id="rId15"/>
    <p:sldId id="317" r:id="rId16"/>
    <p:sldId id="346" r:id="rId17"/>
    <p:sldId id="268" r:id="rId18"/>
    <p:sldId id="279"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1F4E79"/>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50" autoAdjust="0"/>
  </p:normalViewPr>
  <p:slideViewPr>
    <p:cSldViewPr snapToGrid="0">
      <p:cViewPr varScale="1">
        <p:scale>
          <a:sx n="86" d="100"/>
          <a:sy n="86" d="100"/>
        </p:scale>
        <p:origin x="422" y="67"/>
      </p:cViewPr>
      <p:guideLst/>
    </p:cSldViewPr>
  </p:slideViewPr>
  <p:notesTextViewPr>
    <p:cViewPr>
      <p:scale>
        <a:sx n="1" d="1"/>
        <a:sy n="1" d="1"/>
      </p:scale>
      <p:origin x="0" y="0"/>
    </p:cViewPr>
  </p:notesTextViewPr>
  <p:sorterViewPr>
    <p:cViewPr>
      <p:scale>
        <a:sx n="100" d="100"/>
        <a:sy n="100" d="100"/>
      </p:scale>
      <p:origin x="0" y="-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2020/10/27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2020/10/27</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1004109" y="2536579"/>
            <a:ext cx="10194469" cy="1323439"/>
          </a:xfrm>
          <a:prstGeom prst="rect">
            <a:avLst/>
          </a:prstGeom>
          <a:noFill/>
        </p:spPr>
        <p:txBody>
          <a:bodyPr wrap="square" rtlCol="0">
            <a:spAutoFit/>
            <a:scene3d>
              <a:camera prst="orthographicFront"/>
              <a:lightRig rig="threePt" dir="t"/>
            </a:scene3d>
          </a:bodyPr>
          <a:lstStyle/>
          <a:p>
            <a:pPr algn="ct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Contextualized Temporal Attention Mechanism for Sequential Recommendation</a:t>
            </a:r>
          </a:p>
        </p:txBody>
      </p:sp>
      <p:sp>
        <p:nvSpPr>
          <p:cNvPr id="3" name="文本框 2"/>
          <p:cNvSpPr txBox="1"/>
          <p:nvPr/>
        </p:nvSpPr>
        <p:spPr>
          <a:xfrm>
            <a:off x="4785999" y="5268595"/>
            <a:ext cx="2733441"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2020.10.27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9214202" y="4374206"/>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——WWW 2020</a:t>
            </a:r>
            <a:endParaRPr lang="en-US" altLang="zh-CN" dirty="0">
              <a:solidFill>
                <a:srgbClr val="1F4E79"/>
              </a:solidFill>
            </a:endParaRPr>
          </a:p>
        </p:txBody>
      </p:sp>
      <p:sp>
        <p:nvSpPr>
          <p:cNvPr id="12" name="矩形 11">
            <a:extLst>
              <a:ext uri="{FF2B5EF4-FFF2-40B4-BE49-F238E27FC236}">
                <a16:creationId xmlns:a16="http://schemas.microsoft.com/office/drawing/2014/main" id="{278DA3B9-5641-4A79-9C1C-725C0C677262}"/>
              </a:ext>
            </a:extLst>
          </p:cNvPr>
          <p:cNvSpPr/>
          <p:nvPr/>
        </p:nvSpPr>
        <p:spPr>
          <a:xfrm>
            <a:off x="1250149" y="4801209"/>
            <a:ext cx="5650267" cy="338554"/>
          </a:xfrm>
          <a:prstGeom prst="rect">
            <a:avLst/>
          </a:prstGeom>
        </p:spPr>
        <p:txBody>
          <a:bodyPr wrap="square">
            <a:spAutoFit/>
          </a:bodyPr>
          <a:lstStyle/>
          <a:p>
            <a:r>
              <a:rPr lang="en-US" altLang="zh-CN" sz="1600" b="1" dirty="0">
                <a:solidFill>
                  <a:srgbClr val="1F4E79"/>
                </a:solidFill>
                <a:latin typeface="黑体" panose="02010609060101010101" charset="-122"/>
                <a:ea typeface="黑体" panose="02010609060101010101" charset="-122"/>
              </a:rPr>
              <a:t>Code</a:t>
            </a:r>
            <a:r>
              <a:rPr lang="zh-CN" altLang="en-US" sz="1600" b="1" dirty="0">
                <a:solidFill>
                  <a:srgbClr val="1F4E79"/>
                </a:solidFill>
                <a:latin typeface="黑体" panose="02010609060101010101" charset="-122"/>
                <a:ea typeface="黑体" panose="02010609060101010101" charset="-122"/>
              </a:rPr>
              <a:t>：</a:t>
            </a:r>
            <a:r>
              <a:rPr lang="en-US" altLang="zh-CN" sz="1600" b="1" dirty="0">
                <a:solidFill>
                  <a:srgbClr val="1F4E79"/>
                </a:solidFill>
                <a:latin typeface="黑体" panose="02010609060101010101" charset="-122"/>
                <a:ea typeface="黑体" panose="02010609060101010101" charset="-122"/>
              </a:rPr>
              <a:t>https://github.com/Charleo85/seqrec</a:t>
            </a:r>
            <a:endParaRPr lang="zh-CN" altLang="en-US" sz="1600" b="1" dirty="0">
              <a:solidFill>
                <a:srgbClr val="1F4E79"/>
              </a:solidFill>
              <a:latin typeface="黑体" panose="02010609060101010101" charset="-122"/>
              <a:ea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2" name="图片 1">
            <a:extLst>
              <a:ext uri="{FF2B5EF4-FFF2-40B4-BE49-F238E27FC236}">
                <a16:creationId xmlns:a16="http://schemas.microsoft.com/office/drawing/2014/main" id="{27787AC0-BA2C-4259-B200-5E36125E8EDA}"/>
              </a:ext>
            </a:extLst>
          </p:cNvPr>
          <p:cNvPicPr>
            <a:picLocks noChangeAspect="1"/>
          </p:cNvPicPr>
          <p:nvPr/>
        </p:nvPicPr>
        <p:blipFill rotWithShape="1">
          <a:blip r:embed="rId2"/>
          <a:srcRect r="434" b="27377"/>
          <a:stretch/>
        </p:blipFill>
        <p:spPr>
          <a:xfrm>
            <a:off x="1" y="1703033"/>
            <a:ext cx="5899467" cy="4728473"/>
          </a:xfrm>
          <a:prstGeom prst="rect">
            <a:avLst/>
          </a:prstGeom>
        </p:spPr>
      </p:pic>
      <mc:AlternateContent xmlns:mc="http://schemas.openxmlformats.org/markup-compatibility/2006" xmlns:a14="http://schemas.microsoft.com/office/drawing/2010/main">
        <mc:Choice Requires="a14">
          <p:sp>
            <p:nvSpPr>
              <p:cNvPr id="10" name="Rectangle 1">
                <a:extLst>
                  <a:ext uri="{FF2B5EF4-FFF2-40B4-BE49-F238E27FC236}">
                    <a16:creationId xmlns:a16="http://schemas.microsoft.com/office/drawing/2014/main" id="{1F9BB5B0-7CEB-4FBB-BFC1-6ABD4BF18995}"/>
                  </a:ext>
                </a:extLst>
              </p:cNvPr>
              <p:cNvSpPr>
                <a:spLocks noChangeArrowheads="1"/>
              </p:cNvSpPr>
              <p:nvPr/>
            </p:nvSpPr>
            <p:spPr bwMode="auto">
              <a:xfrm>
                <a:off x="5839930" y="1634467"/>
                <a:ext cx="5696385" cy="5078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14:m>
                  <m:oMathPara xmlns:m="http://schemas.openxmlformats.org/officeDocument/2006/math">
                    <m:oMathParaPr>
                      <m:jc m:val="centerGroup"/>
                    </m:oMathParaPr>
                    <m:oMath xmlns:m="http://schemas.openxmlformats.org/officeDocument/2006/math">
                      <m:r>
                        <a:rPr lang="zh-CN" altLang="en-US" i="1">
                          <a:solidFill>
                            <a:srgbClr val="FF0000"/>
                          </a:solidFill>
                          <a:latin typeface="Cambria Math" panose="02040503050406030204" pitchFamily="18" charset="0"/>
                        </a:rPr>
                        <m:t>𝛽</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𝑠𝑡𝑎𝑔𝑒</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𝑤h𝑒𝑛</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𝑑𝑖𝑑</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𝑖𝑡</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h𝑎𝑝𝑝𝑒𝑛</m:t>
                      </m:r>
                    </m:oMath>
                  </m:oMathPara>
                </a14:m>
                <a:endParaRPr lang="en-US" altLang="zh-CN" dirty="0">
                  <a:solidFill>
                    <a:srgbClr val="FF0000"/>
                  </a:solidFill>
                </a:endParaRPr>
              </a:p>
            </p:txBody>
          </p:sp>
        </mc:Choice>
        <mc:Fallback xmlns="">
          <p:sp>
            <p:nvSpPr>
              <p:cNvPr id="10" name="Rectangle 1">
                <a:extLst>
                  <a:ext uri="{FF2B5EF4-FFF2-40B4-BE49-F238E27FC236}">
                    <a16:creationId xmlns:a16="http://schemas.microsoft.com/office/drawing/2014/main" id="{1F9BB5B0-7CEB-4FBB-BFC1-6ABD4BF18995}"/>
                  </a:ext>
                </a:extLst>
              </p:cNvPr>
              <p:cNvSpPr>
                <a:spLocks noRot="1" noChangeAspect="1" noMove="1" noResize="1" noEditPoints="1" noAdjustHandles="1" noChangeArrowheads="1" noChangeShapeType="1" noTextEdit="1"/>
              </p:cNvSpPr>
              <p:nvPr/>
            </p:nvSpPr>
            <p:spPr bwMode="auto">
              <a:xfrm>
                <a:off x="5839930" y="1634467"/>
                <a:ext cx="5696385" cy="50783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 name="流程图: 可选过程 2">
            <a:extLst>
              <a:ext uri="{FF2B5EF4-FFF2-40B4-BE49-F238E27FC236}">
                <a16:creationId xmlns:a16="http://schemas.microsoft.com/office/drawing/2014/main" id="{29D5BBCB-4639-4285-8DF8-2D566C464CDF}"/>
              </a:ext>
            </a:extLst>
          </p:cNvPr>
          <p:cNvSpPr/>
          <p:nvPr/>
        </p:nvSpPr>
        <p:spPr>
          <a:xfrm>
            <a:off x="318857" y="3288531"/>
            <a:ext cx="5324537" cy="1083964"/>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05640979-08EC-46AD-970A-1349F80B7B9B}"/>
                  </a:ext>
                </a:extLst>
              </p:cNvPr>
              <p:cNvSpPr/>
              <p:nvPr/>
            </p:nvSpPr>
            <p:spPr>
              <a:xfrm>
                <a:off x="6218323" y="2523282"/>
                <a:ext cx="6096000" cy="2542234"/>
              </a:xfrm>
              <a:prstGeom prst="rect">
                <a:avLst/>
              </a:prstGeom>
            </p:spPr>
            <p:txBody>
              <a:bodyPr>
                <a:spAutoFit/>
              </a:bodyPr>
              <a:lstStyle/>
              <a:p>
                <a:pPr>
                  <a:lnSpc>
                    <a:spcPct val="150000"/>
                  </a:lnSpc>
                </a:pPr>
                <a:r>
                  <a:rPr lang="zh-CN" altLang="en-US" dirty="0"/>
                  <a:t>a collection of </a:t>
                </a:r>
                <a14:m>
                  <m:oMath xmlns:m="http://schemas.openxmlformats.org/officeDocument/2006/math">
                    <m:r>
                      <a:rPr lang="zh-CN" altLang="en-US" i="1" dirty="0">
                        <a:latin typeface="Cambria Math" panose="02040503050406030204" pitchFamily="18" charset="0"/>
                      </a:rPr>
                      <m:t>𝐾</m:t>
                    </m:r>
                  </m:oMath>
                </a14:m>
                <a:r>
                  <a:rPr lang="zh-CN" altLang="en-US" dirty="0"/>
                  <a:t> kernel functions </a:t>
                </a:r>
                <a14:m>
                  <m:oMath xmlns:m="http://schemas.openxmlformats.org/officeDocument/2006/math">
                    <m:r>
                      <a:rPr lang="zh-CN" altLang="en-US" i="1" dirty="0">
                        <a:latin typeface="Cambria Math" panose="02040503050406030204" pitchFamily="18" charset="0"/>
                      </a:rPr>
                      <m:t>𝜙</m:t>
                    </m:r>
                    <m:r>
                      <a:rPr lang="zh-CN" altLang="en-US" i="1" dirty="0">
                        <a:latin typeface="Cambria Math" panose="02040503050406030204" pitchFamily="18" charset="0"/>
                      </a:rPr>
                      <m:t>(·) :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ℝ</m:t>
                        </m:r>
                      </m:e>
                      <m:sup>
                        <m:r>
                          <a:rPr lang="en-US" altLang="zh-CN" i="1" dirty="0">
                            <a:latin typeface="Cambria Math" panose="02040503050406030204" pitchFamily="18" charset="0"/>
                          </a:rPr>
                          <m:t>𝐿</m:t>
                        </m:r>
                      </m:sup>
                    </m:sSup>
                  </m:oMath>
                </a14:m>
                <a:r>
                  <a:rPr lang="zh-CN" altLang="en-US" dirty="0"/>
                  <a:t> → </a:t>
                </a:r>
                <a14:m>
                  <m:oMath xmlns:m="http://schemas.openxmlformats.org/officeDocument/2006/math">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ℝ</m:t>
                        </m:r>
                      </m:e>
                      <m:sup>
                        <m:r>
                          <a:rPr lang="en-US" altLang="zh-CN" i="1" dirty="0">
                            <a:latin typeface="Cambria Math" panose="02040503050406030204" pitchFamily="18" charset="0"/>
                          </a:rPr>
                          <m:t>𝐿</m:t>
                        </m:r>
                      </m:sup>
                    </m:sSup>
                  </m:oMath>
                </a14:m>
                <a:r>
                  <a:rPr lang="zh-CN" altLang="en-US" dirty="0"/>
                  <a:t> with different shapes including:</a:t>
                </a:r>
              </a:p>
              <a:p>
                <a:pPr marL="342891" indent="-342891">
                  <a:lnSpc>
                    <a:spcPct val="150000"/>
                  </a:lnSpc>
                  <a:buAutoNum type="arabicParenBoth"/>
                </a:pPr>
                <a:r>
                  <a:rPr lang="zh-CN" altLang="en-US" dirty="0"/>
                  <a:t>exponential decay kernel, </a:t>
                </a:r>
                <a14:m>
                  <m:oMath xmlns:m="http://schemas.openxmlformats.org/officeDocument/2006/math">
                    <m:r>
                      <a:rPr lang="zh-CN" altLang="en-US" i="1" dirty="0">
                        <a:latin typeface="Cambria Math" panose="02040503050406030204" pitchFamily="18" charset="0"/>
                      </a:rPr>
                      <m:t>𝜙</m:t>
                    </m:r>
                    <m:r>
                      <a:rPr lang="zh-CN" altLang="en-US" i="1" dirty="0">
                        <a:latin typeface="Cambria Math" panose="02040503050406030204" pitchFamily="18" charset="0"/>
                      </a:rPr>
                      <m:t> </m:t>
                    </m:r>
                    <m:d>
                      <m:dPr>
                        <m:ctrlPr>
                          <a:rPr lang="zh-CN" altLang="en-US" i="1" dirty="0">
                            <a:latin typeface="Cambria Math" panose="02040503050406030204" pitchFamily="18" charset="0"/>
                          </a:rPr>
                        </m:ctrlPr>
                      </m:dPr>
                      <m:e>
                        <m:r>
                          <a:rPr lang="zh-CN" altLang="en-US" i="1" dirty="0">
                            <a:latin typeface="Cambria Math" panose="02040503050406030204" pitchFamily="18" charset="0"/>
                          </a:rPr>
                          <m:t>𝑇</m:t>
                        </m:r>
                      </m:e>
                    </m:d>
                    <m:r>
                      <a:rPr lang="zh-CN" altLang="en-US" i="1" dirty="0">
                        <a:latin typeface="Cambria Math" panose="02040503050406030204" pitchFamily="18" charset="0"/>
                      </a:rPr>
                      <m:t>=</m:t>
                    </m:r>
                    <m:r>
                      <a:rPr lang="en-US" altLang="zh-CN" i="1" dirty="0">
                        <a:latin typeface="Cambria Math" panose="02040503050406030204" pitchFamily="18" charset="0"/>
                      </a:rPr>
                      <m:t>𝑎</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𝑒</m:t>
                        </m:r>
                      </m:e>
                      <m:sup>
                        <m:r>
                          <a:rPr lang="en-US" altLang="zh-CN" i="1" dirty="0">
                            <a:latin typeface="Cambria Math" panose="02040503050406030204" pitchFamily="18" charset="0"/>
                          </a:rPr>
                          <m:t>−</m:t>
                        </m:r>
                        <m:r>
                          <a:rPr lang="en-US" altLang="zh-CN" i="1" dirty="0">
                            <a:latin typeface="Cambria Math" panose="02040503050406030204" pitchFamily="18" charset="0"/>
                          </a:rPr>
                          <m:t>𝑇</m:t>
                        </m:r>
                      </m:sup>
                    </m:sSup>
                    <m:r>
                      <a:rPr lang="zh-CN" altLang="en-US" i="1" dirty="0">
                        <a:latin typeface="Cambria Math" panose="02040503050406030204" pitchFamily="18" charset="0"/>
                      </a:rPr>
                      <m:t>+ </m:t>
                    </m:r>
                    <m:r>
                      <a:rPr lang="zh-CN" altLang="en-US" i="1" dirty="0">
                        <a:latin typeface="Cambria Math" panose="02040503050406030204" pitchFamily="18" charset="0"/>
                      </a:rPr>
                      <m:t>𝑏</m:t>
                    </m:r>
                  </m:oMath>
                </a14:m>
                <a:endParaRPr lang="en-US" altLang="zh-CN" dirty="0"/>
              </a:p>
              <a:p>
                <a:pPr marL="342891" indent="-342891">
                  <a:lnSpc>
                    <a:spcPct val="150000"/>
                  </a:lnSpc>
                  <a:buAutoNum type="arabicParenBoth"/>
                </a:pPr>
                <a:r>
                  <a:rPr lang="zh-CN" altLang="en-US" dirty="0"/>
                  <a:t>logarithmic decay kernel, </a:t>
                </a:r>
                <a14:m>
                  <m:oMath xmlns:m="http://schemas.openxmlformats.org/officeDocument/2006/math">
                    <m:r>
                      <a:rPr lang="zh-CN" altLang="en-US" i="1" dirty="0">
                        <a:latin typeface="Cambria Math" panose="02040503050406030204" pitchFamily="18" charset="0"/>
                      </a:rPr>
                      <m:t>𝜙</m:t>
                    </m:r>
                    <m:r>
                      <a:rPr lang="zh-CN" altLang="en-US" i="1" dirty="0">
                        <a:latin typeface="Cambria Math" panose="02040503050406030204" pitchFamily="18" charset="0"/>
                      </a:rPr>
                      <m:t> </m:t>
                    </m:r>
                    <m:d>
                      <m:dPr>
                        <m:ctrlPr>
                          <a:rPr lang="zh-CN" altLang="en-US" i="1" dirty="0">
                            <a:latin typeface="Cambria Math" panose="02040503050406030204" pitchFamily="18" charset="0"/>
                          </a:rPr>
                        </m:ctrlPr>
                      </m:dPr>
                      <m:e>
                        <m:r>
                          <a:rPr lang="zh-CN" altLang="en-US" i="1" dirty="0">
                            <a:latin typeface="Cambria Math" panose="02040503050406030204" pitchFamily="18" charset="0"/>
                          </a:rPr>
                          <m:t>𝑇</m:t>
                        </m:r>
                      </m:e>
                    </m:d>
                    <m:r>
                      <a:rPr lang="zh-CN" altLang="en-US" i="1" dirty="0">
                        <a:latin typeface="Cambria Math" panose="02040503050406030204" pitchFamily="18" charset="0"/>
                      </a:rPr>
                      <m:t>= −</m:t>
                    </m:r>
                    <m:r>
                      <a:rPr lang="zh-CN" altLang="en-US" i="1" dirty="0">
                        <a:latin typeface="Cambria Math" panose="02040503050406030204" pitchFamily="18" charset="0"/>
                      </a:rPr>
                      <m:t>𝑎</m:t>
                    </m:r>
                    <m:func>
                      <m:funcPr>
                        <m:ctrlPr>
                          <a:rPr lang="zh-CN" altLang="en-US" i="1" dirty="0">
                            <a:latin typeface="Cambria Math" panose="02040503050406030204" pitchFamily="18" charset="0"/>
                          </a:rPr>
                        </m:ctrlPr>
                      </m:funcPr>
                      <m:fName>
                        <m:r>
                          <m:rPr>
                            <m:sty m:val="p"/>
                          </m:rPr>
                          <a:rPr lang="zh-CN" altLang="en-US" dirty="0">
                            <a:latin typeface="Cambria Math" panose="02040503050406030204" pitchFamily="18" charset="0"/>
                          </a:rPr>
                          <m:t>log</m:t>
                        </m:r>
                      </m:fName>
                      <m:e>
                        <m:d>
                          <m:dPr>
                            <m:ctrlPr>
                              <a:rPr lang="zh-CN" altLang="en-US" i="1" dirty="0">
                                <a:latin typeface="Cambria Math" panose="02040503050406030204" pitchFamily="18" charset="0"/>
                              </a:rPr>
                            </m:ctrlPr>
                          </m:dPr>
                          <m:e>
                            <m:r>
                              <a:rPr lang="zh-CN" altLang="en-US" i="1" dirty="0">
                                <a:latin typeface="Cambria Math" panose="02040503050406030204" pitchFamily="18" charset="0"/>
                              </a:rPr>
                              <m:t>1+</m:t>
                            </m:r>
                            <m:r>
                              <a:rPr lang="zh-CN" altLang="en-US" i="1" dirty="0">
                                <a:latin typeface="Cambria Math" panose="02040503050406030204" pitchFamily="18" charset="0"/>
                              </a:rPr>
                              <m:t>𝑇</m:t>
                            </m:r>
                          </m:e>
                        </m:d>
                      </m:e>
                    </m:func>
                    <m:r>
                      <a:rPr lang="zh-CN" altLang="en-US" i="1" dirty="0">
                        <a:latin typeface="Cambria Math" panose="02040503050406030204" pitchFamily="18" charset="0"/>
                      </a:rPr>
                      <m:t>+</m:t>
                    </m:r>
                    <m:r>
                      <a:rPr lang="zh-CN" altLang="en-US" i="1" dirty="0">
                        <a:latin typeface="Cambria Math" panose="02040503050406030204" pitchFamily="18" charset="0"/>
                      </a:rPr>
                      <m:t>𝑏</m:t>
                    </m:r>
                  </m:oMath>
                </a14:m>
                <a:endParaRPr lang="en-US" altLang="zh-CN" dirty="0"/>
              </a:p>
              <a:p>
                <a:pPr marL="342891" indent="-342891">
                  <a:lnSpc>
                    <a:spcPct val="150000"/>
                  </a:lnSpc>
                  <a:buAutoNum type="arabicParenBoth"/>
                </a:pPr>
                <a:r>
                  <a:rPr lang="zh-CN" altLang="en-US" dirty="0"/>
                  <a:t>linear decay kernel, </a:t>
                </a:r>
                <a14:m>
                  <m:oMath xmlns:m="http://schemas.openxmlformats.org/officeDocument/2006/math">
                    <m:r>
                      <a:rPr lang="zh-CN" altLang="en-US" i="1" dirty="0">
                        <a:latin typeface="Cambria Math" panose="02040503050406030204" pitchFamily="18" charset="0"/>
                      </a:rPr>
                      <m:t>𝜙</m:t>
                    </m:r>
                    <m:r>
                      <a:rPr lang="zh-CN" altLang="en-US" i="1" dirty="0">
                        <a:latin typeface="Cambria Math" panose="02040503050406030204" pitchFamily="18" charset="0"/>
                      </a:rPr>
                      <m:t> (</m:t>
                    </m:r>
                    <m:r>
                      <a:rPr lang="zh-CN" altLang="en-US" i="1" dirty="0">
                        <a:latin typeface="Cambria Math" panose="02040503050406030204" pitchFamily="18" charset="0"/>
                      </a:rPr>
                      <m:t>𝑇</m:t>
                    </m:r>
                    <m:r>
                      <a:rPr lang="zh-CN" altLang="en-US" i="1" dirty="0">
                        <a:latin typeface="Cambria Math" panose="02040503050406030204" pitchFamily="18" charset="0"/>
                      </a:rPr>
                      <m:t>) = −</m:t>
                    </m:r>
                    <m:r>
                      <a:rPr lang="zh-CN" altLang="en-US" i="1" dirty="0">
                        <a:latin typeface="Cambria Math" panose="02040503050406030204" pitchFamily="18" charset="0"/>
                      </a:rPr>
                      <m:t>𝑎𝑇</m:t>
                    </m:r>
                    <m:r>
                      <a:rPr lang="zh-CN" altLang="en-US" i="1" dirty="0">
                        <a:latin typeface="Cambria Math" panose="02040503050406030204" pitchFamily="18" charset="0"/>
                      </a:rPr>
                      <m:t> + </m:t>
                    </m:r>
                    <m:r>
                      <a:rPr lang="zh-CN" altLang="en-US" i="1" dirty="0">
                        <a:latin typeface="Cambria Math" panose="02040503050406030204" pitchFamily="18" charset="0"/>
                      </a:rPr>
                      <m:t>𝑏</m:t>
                    </m:r>
                    <m:r>
                      <a:rPr lang="zh-CN" altLang="en-US" i="1" dirty="0">
                        <a:latin typeface="Cambria Math" panose="02040503050406030204" pitchFamily="18" charset="0"/>
                      </a:rPr>
                      <m:t> </m:t>
                    </m:r>
                  </m:oMath>
                </a14:m>
                <a:endParaRPr lang="en-US" altLang="zh-CN" dirty="0"/>
              </a:p>
              <a:p>
                <a:pPr marL="342891" indent="-342891">
                  <a:lnSpc>
                    <a:spcPct val="150000"/>
                  </a:lnSpc>
                  <a:buAutoNum type="arabicParenBoth"/>
                </a:pPr>
                <a:r>
                  <a:rPr lang="zh-CN" altLang="en-US" dirty="0"/>
                  <a:t>constant kernel, </a:t>
                </a:r>
                <a14:m>
                  <m:oMath xmlns:m="http://schemas.openxmlformats.org/officeDocument/2006/math">
                    <m:r>
                      <a:rPr lang="zh-CN" altLang="en-US" i="1" dirty="0">
                        <a:latin typeface="Cambria Math" panose="02040503050406030204" pitchFamily="18" charset="0"/>
                      </a:rPr>
                      <m:t>𝜙</m:t>
                    </m:r>
                    <m:r>
                      <a:rPr lang="zh-CN" altLang="en-US" i="1" dirty="0">
                        <a:latin typeface="Cambria Math" panose="02040503050406030204" pitchFamily="18" charset="0"/>
                      </a:rPr>
                      <m:t> (</m:t>
                    </m:r>
                    <m:r>
                      <a:rPr lang="zh-CN" altLang="en-US" i="1" dirty="0">
                        <a:latin typeface="Cambria Math" panose="02040503050406030204" pitchFamily="18" charset="0"/>
                      </a:rPr>
                      <m:t>𝑇</m:t>
                    </m:r>
                    <m:r>
                      <a:rPr lang="zh-CN" altLang="en-US" i="1" dirty="0">
                        <a:latin typeface="Cambria Math" panose="02040503050406030204" pitchFamily="18" charset="0"/>
                      </a:rPr>
                      <m:t>) = 1</m:t>
                    </m:r>
                  </m:oMath>
                </a14:m>
                <a:endParaRPr lang="zh-CN" altLang="en-US" dirty="0"/>
              </a:p>
            </p:txBody>
          </p:sp>
        </mc:Choice>
        <mc:Fallback xmlns="">
          <p:sp>
            <p:nvSpPr>
              <p:cNvPr id="7" name="矩形 6">
                <a:extLst>
                  <a:ext uri="{FF2B5EF4-FFF2-40B4-BE49-F238E27FC236}">
                    <a16:creationId xmlns:a16="http://schemas.microsoft.com/office/drawing/2014/main" id="{05640979-08EC-46AD-970A-1349F80B7B9B}"/>
                  </a:ext>
                </a:extLst>
              </p:cNvPr>
              <p:cNvSpPr>
                <a:spLocks noRot="1" noChangeAspect="1" noMove="1" noResize="1" noEditPoints="1" noAdjustHandles="1" noChangeArrowheads="1" noChangeShapeType="1" noTextEdit="1"/>
              </p:cNvSpPr>
              <p:nvPr/>
            </p:nvSpPr>
            <p:spPr>
              <a:xfrm>
                <a:off x="6218323" y="2523282"/>
                <a:ext cx="6096000" cy="2542234"/>
              </a:xfrm>
              <a:prstGeom prst="rect">
                <a:avLst/>
              </a:prstGeom>
              <a:blipFill>
                <a:blip r:embed="rId4"/>
                <a:stretch>
                  <a:fillRect l="-800" b="-2878"/>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2C09D25B-5FF2-48AF-96E1-F6A768506CD4}"/>
              </a:ext>
            </a:extLst>
          </p:cNvPr>
          <p:cNvPicPr>
            <a:picLocks noChangeAspect="1"/>
          </p:cNvPicPr>
          <p:nvPr/>
        </p:nvPicPr>
        <p:blipFill rotWithShape="1">
          <a:blip r:embed="rId5"/>
          <a:srcRect t="-1" r="3492" b="1179"/>
          <a:stretch/>
        </p:blipFill>
        <p:spPr>
          <a:xfrm>
            <a:off x="7669315" y="5276869"/>
            <a:ext cx="1888665" cy="440756"/>
          </a:xfrm>
          <a:prstGeom prst="rect">
            <a:avLst/>
          </a:prstGeom>
        </p:spPr>
      </p:pic>
      <p:pic>
        <p:nvPicPr>
          <p:cNvPr id="16" name="图片 15">
            <a:extLst>
              <a:ext uri="{FF2B5EF4-FFF2-40B4-BE49-F238E27FC236}">
                <a16:creationId xmlns:a16="http://schemas.microsoft.com/office/drawing/2014/main" id="{F058BF0F-457B-4728-96E9-E831AEB4253F}"/>
              </a:ext>
            </a:extLst>
          </p:cNvPr>
          <p:cNvPicPr>
            <a:picLocks noChangeAspect="1"/>
          </p:cNvPicPr>
          <p:nvPr/>
        </p:nvPicPr>
        <p:blipFill rotWithShape="1">
          <a:blip r:embed="rId6"/>
          <a:srcRect l="1555" t="10567"/>
          <a:stretch/>
        </p:blipFill>
        <p:spPr>
          <a:xfrm>
            <a:off x="7287602" y="5356117"/>
            <a:ext cx="470489" cy="282260"/>
          </a:xfrm>
          <a:prstGeom prst="rect">
            <a:avLst/>
          </a:prstGeom>
        </p:spPr>
      </p:pic>
    </p:spTree>
    <p:extLst>
      <p:ext uri="{BB962C8B-B14F-4D97-AF65-F5344CB8AC3E}">
        <p14:creationId xmlns:p14="http://schemas.microsoft.com/office/powerpoint/2010/main" val="176649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2" name="图片 1">
            <a:extLst>
              <a:ext uri="{FF2B5EF4-FFF2-40B4-BE49-F238E27FC236}">
                <a16:creationId xmlns:a16="http://schemas.microsoft.com/office/drawing/2014/main" id="{27787AC0-BA2C-4259-B200-5E36125E8EDA}"/>
              </a:ext>
            </a:extLst>
          </p:cNvPr>
          <p:cNvPicPr>
            <a:picLocks noChangeAspect="1"/>
          </p:cNvPicPr>
          <p:nvPr/>
        </p:nvPicPr>
        <p:blipFill rotWithShape="1">
          <a:blip r:embed="rId2"/>
          <a:srcRect r="434" b="27377"/>
          <a:stretch/>
        </p:blipFill>
        <p:spPr>
          <a:xfrm>
            <a:off x="1" y="1703033"/>
            <a:ext cx="5899467" cy="4728473"/>
          </a:xfrm>
          <a:prstGeom prst="rect">
            <a:avLst/>
          </a:prstGeom>
        </p:spPr>
      </p:pic>
      <mc:AlternateContent xmlns:mc="http://schemas.openxmlformats.org/markup-compatibility/2006" xmlns:a14="http://schemas.microsoft.com/office/drawing/2010/main">
        <mc:Choice Requires="a14">
          <p:sp>
            <p:nvSpPr>
              <p:cNvPr id="10" name="Rectangle 1">
                <a:extLst>
                  <a:ext uri="{FF2B5EF4-FFF2-40B4-BE49-F238E27FC236}">
                    <a16:creationId xmlns:a16="http://schemas.microsoft.com/office/drawing/2014/main" id="{1F9BB5B0-7CEB-4FBB-BFC1-6ABD4BF18995}"/>
                  </a:ext>
                </a:extLst>
              </p:cNvPr>
              <p:cNvSpPr>
                <a:spLocks noChangeArrowheads="1"/>
              </p:cNvSpPr>
              <p:nvPr/>
            </p:nvSpPr>
            <p:spPr bwMode="auto">
              <a:xfrm>
                <a:off x="5839930" y="1634467"/>
                <a:ext cx="5696385" cy="5078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14:m>
                  <m:oMathPara xmlns:m="http://schemas.openxmlformats.org/officeDocument/2006/math">
                    <m:oMathParaPr>
                      <m:jc m:val="centerGroup"/>
                    </m:oMathParaPr>
                    <m:oMath xmlns:m="http://schemas.openxmlformats.org/officeDocument/2006/math">
                      <m:r>
                        <a:rPr lang="zh-CN" altLang="en-US" i="1">
                          <a:solidFill>
                            <a:srgbClr val="FF0000"/>
                          </a:solidFill>
                          <a:latin typeface="Cambria Math" panose="02040503050406030204" pitchFamily="18" charset="0"/>
                        </a:rPr>
                        <m:t>𝛾</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𝑠𝑡𝑎𝑔𝑒</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h𝑜𝑤</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𝑑𝑖𝑑</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𝑖𝑡</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h𝑎𝑝𝑝𝑒𝑛</m:t>
                      </m:r>
                    </m:oMath>
                  </m:oMathPara>
                </a14:m>
                <a:endParaRPr lang="en-US" altLang="zh-CN" dirty="0">
                  <a:solidFill>
                    <a:srgbClr val="FF0000"/>
                  </a:solidFill>
                </a:endParaRPr>
              </a:p>
            </p:txBody>
          </p:sp>
        </mc:Choice>
        <mc:Fallback xmlns="">
          <p:sp>
            <p:nvSpPr>
              <p:cNvPr id="10" name="Rectangle 1">
                <a:extLst>
                  <a:ext uri="{FF2B5EF4-FFF2-40B4-BE49-F238E27FC236}">
                    <a16:creationId xmlns:a16="http://schemas.microsoft.com/office/drawing/2014/main" id="{1F9BB5B0-7CEB-4FBB-BFC1-6ABD4BF18995}"/>
                  </a:ext>
                </a:extLst>
              </p:cNvPr>
              <p:cNvSpPr>
                <a:spLocks noRot="1" noChangeAspect="1" noMove="1" noResize="1" noEditPoints="1" noAdjustHandles="1" noChangeArrowheads="1" noChangeShapeType="1" noTextEdit="1"/>
              </p:cNvSpPr>
              <p:nvPr/>
            </p:nvSpPr>
            <p:spPr bwMode="auto">
              <a:xfrm>
                <a:off x="5839930" y="1634467"/>
                <a:ext cx="5696385" cy="50783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 name="流程图: 可选过程 2">
            <a:extLst>
              <a:ext uri="{FF2B5EF4-FFF2-40B4-BE49-F238E27FC236}">
                <a16:creationId xmlns:a16="http://schemas.microsoft.com/office/drawing/2014/main" id="{29D5BBCB-4639-4285-8DF8-2D566C464CDF}"/>
              </a:ext>
            </a:extLst>
          </p:cNvPr>
          <p:cNvSpPr/>
          <p:nvPr/>
        </p:nvSpPr>
        <p:spPr>
          <a:xfrm>
            <a:off x="473775" y="2288143"/>
            <a:ext cx="5283731" cy="1188143"/>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D391A08C-8A9D-475C-9618-FC4F21B0B688}"/>
                  </a:ext>
                </a:extLst>
              </p:cNvPr>
              <p:cNvSpPr/>
              <p:nvPr/>
            </p:nvSpPr>
            <p:spPr>
              <a:xfrm>
                <a:off x="6403228" y="2700848"/>
                <a:ext cx="4328161" cy="3742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dirty="0">
                          <a:latin typeface="Cambria Math" panose="02040503050406030204" pitchFamily="18" charset="0"/>
                        </a:rPr>
                        <m:t>𝐶</m:t>
                      </m:r>
                      <m:r>
                        <a:rPr lang="zh-CN" altLang="en-US" i="1" dirty="0">
                          <a:latin typeface="Cambria Math" panose="02040503050406030204" pitchFamily="18" charset="0"/>
                        </a:rPr>
                        <m:t>=</m:t>
                      </m:r>
                      <m:r>
                        <m:rPr>
                          <m:nor/>
                        </m:rPr>
                        <a:rPr lang="zh-CN" altLang="en-US" dirty="0"/>
                        <m:t>𝐵𝑖</m:t>
                      </m:r>
                      <m:r>
                        <m:rPr>
                          <m:nor/>
                        </m:rPr>
                        <a:rPr lang="zh-CN" altLang="en-US" dirty="0"/>
                        <m:t>−</m:t>
                      </m:r>
                      <m:r>
                        <m:rPr>
                          <m:nor/>
                        </m:rPr>
                        <a:rPr lang="zh-CN" altLang="en-US" dirty="0"/>
                        <m:t>𝑅𝑁𝑁</m:t>
                      </m:r>
                      <m:r>
                        <a:rPr lang="zh-CN" altLang="en-US" i="1" dirty="0">
                          <a:latin typeface="Cambria Math" panose="02040503050406030204" pitchFamily="18" charset="0"/>
                        </a:rPr>
                        <m:t>(</m:t>
                      </m:r>
                      <m:r>
                        <a:rPr lang="zh-CN" altLang="en-US" i="1" dirty="0">
                          <a:latin typeface="Cambria Math" panose="02040503050406030204" pitchFamily="18" charset="0"/>
                        </a:rPr>
                        <m:t>𝑋</m:t>
                      </m:r>
                      <m:r>
                        <a:rPr lang="zh-CN" altLang="en-US" i="1" dirty="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𝐶</m:t>
                          </m:r>
                        </m:e>
                        <m:sub>
                          <m:r>
                            <a:rPr lang="en-US" altLang="zh-CN" i="1" dirty="0">
                              <a:latin typeface="Cambria Math" panose="02040503050406030204" pitchFamily="18" charset="0"/>
                            </a:rPr>
                            <m:t>𝑎𝑡𝑡𝑟</m:t>
                          </m:r>
                        </m:sub>
                      </m:sSub>
                      <m:r>
                        <a:rPr lang="zh-CN" altLang="en-US" i="1" dirty="0">
                          <a:latin typeface="Cambria Math" panose="02040503050406030204" pitchFamily="18" charset="0"/>
                        </a:rPr>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ℝ</m:t>
                          </m:r>
                        </m:e>
                        <m:sup>
                          <m:r>
                            <a:rPr lang="en-US" altLang="zh-CN" i="1" dirty="0">
                              <a:latin typeface="Cambria Math" panose="02040503050406030204" pitchFamily="18" charset="0"/>
                            </a:rPr>
                            <m:t>𝐿</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𝑑𝑟</m:t>
                          </m:r>
                        </m:sup>
                      </m:sSup>
                    </m:oMath>
                  </m:oMathPara>
                </a14:m>
                <a:endParaRPr lang="zh-CN" altLang="en-US" dirty="0"/>
              </a:p>
            </p:txBody>
          </p:sp>
        </mc:Choice>
        <mc:Fallback xmlns="">
          <p:sp>
            <p:nvSpPr>
              <p:cNvPr id="7" name="矩形 6">
                <a:extLst>
                  <a:ext uri="{FF2B5EF4-FFF2-40B4-BE49-F238E27FC236}">
                    <a16:creationId xmlns:a16="http://schemas.microsoft.com/office/drawing/2014/main" id="{D391A08C-8A9D-475C-9618-FC4F21B0B688}"/>
                  </a:ext>
                </a:extLst>
              </p:cNvPr>
              <p:cNvSpPr>
                <a:spLocks noRot="1" noChangeAspect="1" noMove="1" noResize="1" noEditPoints="1" noAdjustHandles="1" noChangeArrowheads="1" noChangeShapeType="1" noTextEdit="1"/>
              </p:cNvSpPr>
              <p:nvPr/>
            </p:nvSpPr>
            <p:spPr>
              <a:xfrm>
                <a:off x="6403228" y="2700848"/>
                <a:ext cx="4328161" cy="374270"/>
              </a:xfrm>
              <a:prstGeom prst="rect">
                <a:avLst/>
              </a:prstGeom>
              <a:blipFill>
                <a:blip r:embed="rId4"/>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14B47C3F-B385-4476-9321-4E81B86658F3}"/>
                  </a:ext>
                </a:extLst>
              </p:cNvPr>
              <p:cNvSpPr/>
              <p:nvPr/>
            </p:nvSpPr>
            <p:spPr>
              <a:xfrm>
                <a:off x="6732401" y="3476286"/>
                <a:ext cx="302749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dirty="0">
                          <a:latin typeface="Cambria Math" panose="02040503050406030204" pitchFamily="18" charset="0"/>
                        </a:rPr>
                        <m:t>𝑃</m:t>
                      </m:r>
                      <m:r>
                        <a:rPr lang="zh-CN" altLang="en-US" i="1" dirty="0">
                          <a:latin typeface="Cambria Math" panose="02040503050406030204" pitchFamily="18" charset="0"/>
                        </a:rPr>
                        <m:t>(·|</m:t>
                      </m:r>
                      <m:r>
                        <a:rPr lang="zh-CN" altLang="en-US" i="1" dirty="0">
                          <a:latin typeface="Cambria Math" panose="02040503050406030204" pitchFamily="18" charset="0"/>
                        </a:rPr>
                        <m:t>𝐶</m:t>
                      </m:r>
                      <m:r>
                        <a:rPr lang="zh-CN" altLang="en-US" i="1" dirty="0">
                          <a:latin typeface="Cambria Math" panose="02040503050406030204" pitchFamily="18" charset="0"/>
                        </a:rPr>
                        <m:t>) = </m:t>
                      </m:r>
                      <m:r>
                        <a:rPr lang="zh-CN" altLang="en-US" i="1" dirty="0">
                          <a:latin typeface="Cambria Math" panose="02040503050406030204" pitchFamily="18" charset="0"/>
                        </a:rPr>
                        <m:t>𝑠𝑜𝑓𝑡𝑚𝑎𝑥</m:t>
                      </m:r>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𝐹</m:t>
                          </m:r>
                        </m:e>
                        <m:sup>
                          <m:r>
                            <a:rPr lang="zh-CN" altLang="en-US" i="1" dirty="0">
                              <a:latin typeface="Cambria Math" panose="02040503050406030204" pitchFamily="18" charset="0"/>
                              <a:ea typeface="Cambria Math" panose="02040503050406030204" pitchFamily="18" charset="0"/>
                            </a:rPr>
                            <m:t>𝛾</m:t>
                          </m:r>
                        </m:sup>
                      </m:sSup>
                      <m:d>
                        <m:dPr>
                          <m:ctrlPr>
                            <a:rPr lang="zh-CN" altLang="en-US" i="1" dirty="0">
                              <a:latin typeface="Cambria Math" panose="02040503050406030204" pitchFamily="18" charset="0"/>
                            </a:rPr>
                          </m:ctrlPr>
                        </m:dPr>
                        <m:e>
                          <m:r>
                            <a:rPr lang="zh-CN" altLang="en-US" i="1" dirty="0">
                              <a:latin typeface="Cambria Math" panose="02040503050406030204" pitchFamily="18" charset="0"/>
                            </a:rPr>
                            <m:t>𝐶</m:t>
                          </m:r>
                        </m:e>
                      </m:d>
                      <m:r>
                        <a:rPr lang="en-US" altLang="zh-CN" i="1" dirty="0">
                          <a:latin typeface="Cambria Math" panose="02040503050406030204" pitchFamily="18" charset="0"/>
                        </a:rPr>
                        <m:t>)</m:t>
                      </m:r>
                    </m:oMath>
                  </m:oMathPara>
                </a14:m>
                <a:endParaRPr lang="zh-CN" altLang="en-US" dirty="0"/>
              </a:p>
            </p:txBody>
          </p:sp>
        </mc:Choice>
        <mc:Fallback xmlns="">
          <p:sp>
            <p:nvSpPr>
              <p:cNvPr id="14" name="矩形 13">
                <a:extLst>
                  <a:ext uri="{FF2B5EF4-FFF2-40B4-BE49-F238E27FC236}">
                    <a16:creationId xmlns:a16="http://schemas.microsoft.com/office/drawing/2014/main" id="{14B47C3F-B385-4476-9321-4E81B86658F3}"/>
                  </a:ext>
                </a:extLst>
              </p:cNvPr>
              <p:cNvSpPr>
                <a:spLocks noRot="1" noChangeAspect="1" noMove="1" noResize="1" noEditPoints="1" noAdjustHandles="1" noChangeArrowheads="1" noChangeShapeType="1" noTextEdit="1"/>
              </p:cNvSpPr>
              <p:nvPr/>
            </p:nvSpPr>
            <p:spPr>
              <a:xfrm>
                <a:off x="6732401" y="3476286"/>
                <a:ext cx="3027495" cy="369332"/>
              </a:xfrm>
              <a:prstGeom prst="rect">
                <a:avLst/>
              </a:prstGeom>
              <a:blipFill>
                <a:blip r:embed="rId5"/>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742ED3D9-AEB3-4D76-A38C-7C38FE706639}"/>
                  </a:ext>
                </a:extLst>
              </p:cNvPr>
              <p:cNvSpPr/>
              <p:nvPr/>
            </p:nvSpPr>
            <p:spPr>
              <a:xfrm>
                <a:off x="6732399" y="4177632"/>
                <a:ext cx="18403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dirty="0">
                              <a:latin typeface="Cambria Math" panose="02040503050406030204" pitchFamily="18" charset="0"/>
                            </a:rPr>
                          </m:ctrlPr>
                        </m:sSupPr>
                        <m:e>
                          <m:r>
                            <a:rPr lang="zh-CN" altLang="en-US" i="1" dirty="0">
                              <a:latin typeface="Cambria Math" panose="02040503050406030204" pitchFamily="18" charset="0"/>
                              <a:ea typeface="Cambria Math" panose="02040503050406030204" pitchFamily="18" charset="0"/>
                            </a:rPr>
                            <m:t>𝛽</m:t>
                          </m:r>
                        </m:e>
                        <m:sup>
                          <m:r>
                            <a:rPr lang="en-US" altLang="zh-CN" i="1" dirty="0">
                              <a:latin typeface="Cambria Math" panose="02040503050406030204" pitchFamily="18" charset="0"/>
                              <a:ea typeface="Cambria Math" panose="02040503050406030204" pitchFamily="18" charset="0"/>
                            </a:rPr>
                            <m:t>𝑐</m:t>
                          </m:r>
                        </m:sup>
                      </m:sSup>
                      <m:r>
                        <a:rPr lang="zh-CN" altLang="en-US" i="1" dirty="0">
                          <a:latin typeface="Cambria Math" panose="02040503050406030204" pitchFamily="18" charset="0"/>
                        </a:rPr>
                        <m:t>= </m:t>
                      </m:r>
                      <m:r>
                        <a:rPr lang="zh-CN" altLang="en-US" i="1" dirty="0">
                          <a:latin typeface="Cambria Math" panose="02040503050406030204" pitchFamily="18" charset="0"/>
                        </a:rPr>
                        <m:t>𝛽</m:t>
                      </m:r>
                      <m:r>
                        <a:rPr lang="zh-CN" altLang="en-US" i="1" dirty="0">
                          <a:latin typeface="Cambria Math" panose="02040503050406030204" pitchFamily="18" charset="0"/>
                        </a:rPr>
                        <m:t>·</m:t>
                      </m:r>
                      <m:r>
                        <a:rPr lang="zh-CN" altLang="en-US" i="1" dirty="0">
                          <a:latin typeface="Cambria Math" panose="02040503050406030204" pitchFamily="18" charset="0"/>
                        </a:rPr>
                        <m:t>𝑃</m:t>
                      </m:r>
                      <m:r>
                        <a:rPr lang="zh-CN" altLang="en-US" i="1" dirty="0">
                          <a:latin typeface="Cambria Math" panose="02040503050406030204" pitchFamily="18" charset="0"/>
                        </a:rPr>
                        <m:t>(·|</m:t>
                      </m:r>
                      <m:r>
                        <a:rPr lang="zh-CN" altLang="en-US" i="1" dirty="0">
                          <a:latin typeface="Cambria Math" panose="02040503050406030204" pitchFamily="18" charset="0"/>
                        </a:rPr>
                        <m:t>𝐶</m:t>
                      </m:r>
                      <m:r>
                        <a:rPr lang="zh-CN" altLang="en-US" i="1" dirty="0">
                          <a:latin typeface="Cambria Math" panose="02040503050406030204" pitchFamily="18" charset="0"/>
                        </a:rPr>
                        <m:t>)</m:t>
                      </m:r>
                    </m:oMath>
                  </m:oMathPara>
                </a14:m>
                <a:endParaRPr lang="zh-CN" altLang="en-US" dirty="0"/>
              </a:p>
            </p:txBody>
          </p:sp>
        </mc:Choice>
        <mc:Fallback xmlns="">
          <p:sp>
            <p:nvSpPr>
              <p:cNvPr id="15" name="矩形 14">
                <a:extLst>
                  <a:ext uri="{FF2B5EF4-FFF2-40B4-BE49-F238E27FC236}">
                    <a16:creationId xmlns:a16="http://schemas.microsoft.com/office/drawing/2014/main" id="{742ED3D9-AEB3-4D76-A38C-7C38FE706639}"/>
                  </a:ext>
                </a:extLst>
              </p:cNvPr>
              <p:cNvSpPr>
                <a:spLocks noRot="1" noChangeAspect="1" noMove="1" noResize="1" noEditPoints="1" noAdjustHandles="1" noChangeArrowheads="1" noChangeShapeType="1" noTextEdit="1"/>
              </p:cNvSpPr>
              <p:nvPr/>
            </p:nvSpPr>
            <p:spPr>
              <a:xfrm>
                <a:off x="6732399" y="4177632"/>
                <a:ext cx="1840312" cy="369332"/>
              </a:xfrm>
              <a:prstGeom prst="rect">
                <a:avLst/>
              </a:prstGeom>
              <a:blipFill>
                <a:blip r:embed="rId6"/>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11354F74-C7BE-4C42-8CDB-6271B61D7E8E}"/>
                  </a:ext>
                </a:extLst>
              </p:cNvPr>
              <p:cNvSpPr/>
              <p:nvPr/>
            </p:nvSpPr>
            <p:spPr>
              <a:xfrm>
                <a:off x="6732397" y="4854205"/>
                <a:ext cx="23667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dirty="0">
                          <a:latin typeface="Cambria Math" panose="02040503050406030204" pitchFamily="18" charset="0"/>
                        </a:rPr>
                        <m:t>𝛾</m:t>
                      </m:r>
                      <m:r>
                        <a:rPr lang="zh-CN" altLang="en-US" i="1" dirty="0">
                          <a:latin typeface="Cambria Math" panose="02040503050406030204" pitchFamily="18" charset="0"/>
                        </a:rPr>
                        <m:t> = </m:t>
                      </m:r>
                      <m:r>
                        <a:rPr lang="zh-CN" altLang="en-US" i="1" dirty="0">
                          <a:latin typeface="Cambria Math" panose="02040503050406030204" pitchFamily="18" charset="0"/>
                        </a:rPr>
                        <m:t>𝑠𝑜𝑓𝑡𝑚𝑎𝑥</m:t>
                      </m:r>
                      <m:r>
                        <a:rPr lang="zh-CN" altLang="en-US" i="1" dirty="0">
                          <a:latin typeface="Cambria Math" panose="02040503050406030204" pitchFamily="18" charset="0"/>
                        </a:rPr>
                        <m:t> (</m:t>
                      </m:r>
                      <m:r>
                        <a:rPr lang="zh-CN" altLang="en-US" i="1" dirty="0">
                          <a:latin typeface="Cambria Math" panose="02040503050406030204" pitchFamily="18" charset="0"/>
                        </a:rPr>
                        <m:t>𝛼</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𝛽</m:t>
                          </m:r>
                        </m:e>
                        <m:sup>
                          <m:r>
                            <a:rPr lang="en-US" altLang="zh-CN" i="1" dirty="0">
                              <a:latin typeface="Cambria Math" panose="02040503050406030204" pitchFamily="18" charset="0"/>
                            </a:rPr>
                            <m:t>𝑐</m:t>
                          </m:r>
                        </m:sup>
                      </m:sSup>
                      <m:r>
                        <a:rPr lang="zh-CN" altLang="en-US" i="1" dirty="0">
                          <a:latin typeface="Cambria Math" panose="02040503050406030204" pitchFamily="18" charset="0"/>
                        </a:rPr>
                        <m:t> </m:t>
                      </m:r>
                      <m:r>
                        <a:rPr lang="en-US" altLang="zh-CN" i="1" dirty="0">
                          <a:latin typeface="Cambria Math" panose="02040503050406030204" pitchFamily="18" charset="0"/>
                        </a:rPr>
                        <m:t>)</m:t>
                      </m:r>
                    </m:oMath>
                  </m:oMathPara>
                </a14:m>
                <a:endParaRPr lang="zh-CN" altLang="en-US" dirty="0"/>
              </a:p>
            </p:txBody>
          </p:sp>
        </mc:Choice>
        <mc:Fallback xmlns="">
          <p:sp>
            <p:nvSpPr>
              <p:cNvPr id="16" name="矩形 15">
                <a:extLst>
                  <a:ext uri="{FF2B5EF4-FFF2-40B4-BE49-F238E27FC236}">
                    <a16:creationId xmlns:a16="http://schemas.microsoft.com/office/drawing/2014/main" id="{11354F74-C7BE-4C42-8CDB-6271B61D7E8E}"/>
                  </a:ext>
                </a:extLst>
              </p:cNvPr>
              <p:cNvSpPr>
                <a:spLocks noRot="1" noChangeAspect="1" noMove="1" noResize="1" noEditPoints="1" noAdjustHandles="1" noChangeArrowheads="1" noChangeShapeType="1" noTextEdit="1"/>
              </p:cNvSpPr>
              <p:nvPr/>
            </p:nvSpPr>
            <p:spPr>
              <a:xfrm>
                <a:off x="6732397" y="4854205"/>
                <a:ext cx="2366738" cy="369332"/>
              </a:xfrm>
              <a:prstGeom prst="rect">
                <a:avLst/>
              </a:prstGeom>
              <a:blipFill>
                <a:blip r:embed="rId7"/>
                <a:stretch>
                  <a:fillRect b="-13115"/>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356055E7-CC79-47FF-BD05-A0B63BEB5C6D}"/>
              </a:ext>
            </a:extLst>
          </p:cNvPr>
          <p:cNvPicPr>
            <a:picLocks noChangeAspect="1"/>
          </p:cNvPicPr>
          <p:nvPr/>
        </p:nvPicPr>
        <p:blipFill>
          <a:blip r:embed="rId8"/>
          <a:stretch>
            <a:fillRect/>
          </a:stretch>
        </p:blipFill>
        <p:spPr>
          <a:xfrm>
            <a:off x="6732402" y="5513387"/>
            <a:ext cx="3294769" cy="574089"/>
          </a:xfrm>
          <a:prstGeom prst="rect">
            <a:avLst/>
          </a:prstGeom>
        </p:spPr>
      </p:pic>
    </p:spTree>
    <p:extLst>
      <p:ext uri="{BB962C8B-B14F-4D97-AF65-F5344CB8AC3E}">
        <p14:creationId xmlns:p14="http://schemas.microsoft.com/office/powerpoint/2010/main" val="321420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2" name="图片 1">
            <a:extLst>
              <a:ext uri="{FF2B5EF4-FFF2-40B4-BE49-F238E27FC236}">
                <a16:creationId xmlns:a16="http://schemas.microsoft.com/office/drawing/2014/main" id="{27787AC0-BA2C-4259-B200-5E36125E8EDA}"/>
              </a:ext>
            </a:extLst>
          </p:cNvPr>
          <p:cNvPicPr>
            <a:picLocks noChangeAspect="1"/>
          </p:cNvPicPr>
          <p:nvPr/>
        </p:nvPicPr>
        <p:blipFill>
          <a:blip r:embed="rId2"/>
          <a:stretch>
            <a:fillRect/>
          </a:stretch>
        </p:blipFill>
        <p:spPr>
          <a:xfrm>
            <a:off x="177554" y="1298254"/>
            <a:ext cx="5039799" cy="5538031"/>
          </a:xfrm>
          <a:prstGeom prst="rect">
            <a:avLst/>
          </a:prstGeom>
        </p:spPr>
      </p:pic>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5F55EF02-F880-4E7C-80BF-CB2D90A15A1E}"/>
                  </a:ext>
                </a:extLst>
              </p:cNvPr>
              <p:cNvSpPr/>
              <p:nvPr/>
            </p:nvSpPr>
            <p:spPr>
              <a:xfrm>
                <a:off x="6840463" y="3504229"/>
                <a:ext cx="3349250"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𝑥</m:t>
                              </m:r>
                            </m:e>
                          </m:acc>
                        </m:e>
                        <m:sub>
                          <m:r>
                            <a:rPr lang="en-US" altLang="zh-CN" i="1" dirty="0">
                              <a:latin typeface="Cambria Math" panose="02040503050406030204" pitchFamily="18" charset="0"/>
                            </a:rPr>
                            <m:t>𝐿</m:t>
                          </m:r>
                          <m:r>
                            <a:rPr lang="en-US" altLang="zh-CN" i="1" dirty="0">
                              <a:latin typeface="Cambria Math" panose="02040503050406030204" pitchFamily="18" charset="0"/>
                            </a:rPr>
                            <m:t>+1</m:t>
                          </m:r>
                        </m:sub>
                      </m:sSub>
                      <m:r>
                        <a:rPr lang="zh-CN" altLang="en-US"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𝐹</m:t>
                          </m:r>
                        </m:e>
                        <m:sup>
                          <m:r>
                            <a:rPr lang="en-US" altLang="zh-CN" i="1" dirty="0">
                              <a:latin typeface="Cambria Math" panose="02040503050406030204" pitchFamily="18" charset="0"/>
                            </a:rPr>
                            <m:t>𝑜𝑢𝑡</m:t>
                          </m:r>
                        </m:sup>
                      </m:sSup>
                      <m:r>
                        <a:rPr lang="zh-CN" altLang="en-US" i="1" dirty="0">
                          <a:latin typeface="Cambria Math" panose="02040503050406030204" pitchFamily="18" charset="0"/>
                        </a:rPr>
                        <m:t>(</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𝑇</m:t>
                          </m:r>
                        </m:sup>
                      </m:sSup>
                      <m:r>
                        <a:rPr lang="zh-CN" altLang="en-US" i="1" dirty="0">
                          <a:latin typeface="Cambria Math" panose="02040503050406030204" pitchFamily="18" charset="0"/>
                        </a:rPr>
                        <m:t>· </m:t>
                      </m:r>
                      <m:r>
                        <a:rPr lang="zh-CN" altLang="en-US" i="1" dirty="0">
                          <a:latin typeface="Cambria Math" panose="02040503050406030204" pitchFamily="18" charset="0"/>
                        </a:rPr>
                        <m:t>𝑋</m:t>
                      </m:r>
                      <m:r>
                        <a:rPr lang="zh-CN" altLang="en-US" i="1" dirty="0">
                          <a:latin typeface="Cambria Math" panose="02040503050406030204" pitchFamily="18" charset="0"/>
                        </a:rPr>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ℝ</m:t>
                          </m:r>
                        </m:e>
                        <m:sup>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𝑑</m:t>
                              </m:r>
                            </m:e>
                            <m:sub>
                              <m:r>
                                <a:rPr lang="en-US" altLang="zh-CN" i="1" dirty="0">
                                  <a:latin typeface="Cambria Math" panose="02040503050406030204" pitchFamily="18" charset="0"/>
                                  <a:ea typeface="Cambria Math" panose="02040503050406030204" pitchFamily="18" charset="0"/>
                                </a:rPr>
                                <m:t>𝑜𝑢𝑡</m:t>
                              </m:r>
                            </m:sub>
                          </m:sSub>
                          <m:r>
                            <a:rPr lang="en-US" altLang="zh-CN" i="1" dirty="0">
                              <a:latin typeface="Cambria Math" panose="02040503050406030204" pitchFamily="18" charset="0"/>
                              <a:ea typeface="Cambria Math" panose="02040503050406030204" pitchFamily="18" charset="0"/>
                            </a:rPr>
                            <m:t>×1</m:t>
                          </m:r>
                        </m:sup>
                      </m:sSup>
                    </m:oMath>
                  </m:oMathPara>
                </a14:m>
                <a:endParaRPr lang="zh-CN" altLang="en-US" dirty="0"/>
              </a:p>
            </p:txBody>
          </p:sp>
        </mc:Choice>
        <mc:Fallback xmlns="">
          <p:sp>
            <p:nvSpPr>
              <p:cNvPr id="11" name="矩形 10">
                <a:extLst>
                  <a:ext uri="{FF2B5EF4-FFF2-40B4-BE49-F238E27FC236}">
                    <a16:creationId xmlns:a16="http://schemas.microsoft.com/office/drawing/2014/main" id="{5F55EF02-F880-4E7C-80BF-CB2D90A15A1E}"/>
                  </a:ext>
                </a:extLst>
              </p:cNvPr>
              <p:cNvSpPr>
                <a:spLocks noRot="1" noChangeAspect="1" noMove="1" noResize="1" noEditPoints="1" noAdjustHandles="1" noChangeArrowheads="1" noChangeShapeType="1" noTextEdit="1"/>
              </p:cNvSpPr>
              <p:nvPr/>
            </p:nvSpPr>
            <p:spPr>
              <a:xfrm>
                <a:off x="6840463" y="3504229"/>
                <a:ext cx="3349250" cy="374270"/>
              </a:xfrm>
              <a:prstGeom prst="rect">
                <a:avLst/>
              </a:prstGeom>
              <a:blipFill>
                <a:blip r:embed="rId3"/>
                <a:stretch>
                  <a:fillRect t="-4918" b="-13115"/>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id="{2BFEEC2C-49CC-420E-907A-B273D216B2FF}"/>
              </a:ext>
            </a:extLst>
          </p:cNvPr>
          <p:cNvSpPr/>
          <p:nvPr/>
        </p:nvSpPr>
        <p:spPr>
          <a:xfrm>
            <a:off x="5918448" y="3059669"/>
            <a:ext cx="6096000" cy="369332"/>
          </a:xfrm>
          <a:prstGeom prst="rect">
            <a:avLst/>
          </a:prstGeom>
        </p:spPr>
        <p:txBody>
          <a:bodyPr>
            <a:spAutoFit/>
          </a:bodyPr>
          <a:lstStyle/>
          <a:p>
            <a:r>
              <a:rPr lang="en-US" altLang="zh-CN" dirty="0"/>
              <a:t>T</a:t>
            </a:r>
            <a:r>
              <a:rPr lang="zh-CN" altLang="en-US" dirty="0"/>
              <a:t>he predicted representation of recommended item</a:t>
            </a:r>
          </a:p>
        </p:txBody>
      </p:sp>
      <p:pic>
        <p:nvPicPr>
          <p:cNvPr id="3" name="图片 2">
            <a:extLst>
              <a:ext uri="{FF2B5EF4-FFF2-40B4-BE49-F238E27FC236}">
                <a16:creationId xmlns:a16="http://schemas.microsoft.com/office/drawing/2014/main" id="{0469A068-AF00-4317-A262-922B6FDD2B37}"/>
              </a:ext>
            </a:extLst>
          </p:cNvPr>
          <p:cNvPicPr>
            <a:picLocks noChangeAspect="1"/>
          </p:cNvPicPr>
          <p:nvPr/>
        </p:nvPicPr>
        <p:blipFill>
          <a:blip r:embed="rId4"/>
          <a:stretch>
            <a:fillRect/>
          </a:stretch>
        </p:blipFill>
        <p:spPr>
          <a:xfrm>
            <a:off x="6974655" y="4108960"/>
            <a:ext cx="1463167" cy="297207"/>
          </a:xfrm>
          <a:prstGeom prst="rect">
            <a:avLst/>
          </a:prstGeom>
        </p:spPr>
      </p:pic>
      <p:pic>
        <p:nvPicPr>
          <p:cNvPr id="5" name="图片 4">
            <a:extLst>
              <a:ext uri="{FF2B5EF4-FFF2-40B4-BE49-F238E27FC236}">
                <a16:creationId xmlns:a16="http://schemas.microsoft.com/office/drawing/2014/main" id="{D6CC50CE-3A25-4C03-9710-00A3860B766F}"/>
              </a:ext>
            </a:extLst>
          </p:cNvPr>
          <p:cNvPicPr>
            <a:picLocks noChangeAspect="1"/>
          </p:cNvPicPr>
          <p:nvPr/>
        </p:nvPicPr>
        <p:blipFill>
          <a:blip r:embed="rId5"/>
          <a:stretch>
            <a:fillRect/>
          </a:stretch>
        </p:blipFill>
        <p:spPr>
          <a:xfrm>
            <a:off x="6394627" y="4636625"/>
            <a:ext cx="3795089" cy="396275"/>
          </a:xfrm>
          <a:prstGeom prst="rect">
            <a:avLst/>
          </a:prstGeom>
        </p:spPr>
      </p:pic>
    </p:spTree>
    <p:extLst>
      <p:ext uri="{BB962C8B-B14F-4D97-AF65-F5344CB8AC3E}">
        <p14:creationId xmlns:p14="http://schemas.microsoft.com/office/powerpoint/2010/main" val="33095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5" name="矩形 4">
            <a:extLst>
              <a:ext uri="{FF2B5EF4-FFF2-40B4-BE49-F238E27FC236}">
                <a16:creationId xmlns:a16="http://schemas.microsoft.com/office/drawing/2014/main" id="{918E8DA9-F3E6-4127-AD90-5338C129924A}"/>
              </a:ext>
            </a:extLst>
          </p:cNvPr>
          <p:cNvSpPr/>
          <p:nvPr/>
        </p:nvSpPr>
        <p:spPr>
          <a:xfrm>
            <a:off x="318161" y="1528916"/>
            <a:ext cx="9520844" cy="465640"/>
          </a:xfrm>
          <a:prstGeom prst="rect">
            <a:avLst/>
          </a:prstGeom>
        </p:spPr>
        <p:txBody>
          <a:bodyPr wrap="square">
            <a:spAutoFit/>
          </a:bodyPr>
          <a:lstStyle/>
          <a:p>
            <a:pPr marL="285744" indent="-285744">
              <a:lnSpc>
                <a:spcPct val="150000"/>
              </a:lnSpc>
              <a:buFont typeface="Arial" panose="020B0604020202020204" pitchFamily="34" charset="0"/>
              <a:buChar char="•"/>
            </a:pPr>
            <a:r>
              <a:rPr lang="en-US" altLang="zh-CN" b="1" dirty="0"/>
              <a:t>L</a:t>
            </a:r>
            <a:r>
              <a:rPr lang="zh-CN" altLang="en-US" b="1" dirty="0"/>
              <a:t>oss function for model estimation</a:t>
            </a:r>
            <a:r>
              <a:rPr lang="en-US" altLang="zh-CN" b="1" dirty="0"/>
              <a:t>: </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037D4A2F-2DC9-4131-8F61-B2DF0B470BCC}"/>
                  </a:ext>
                </a:extLst>
              </p:cNvPr>
              <p:cNvSpPr/>
              <p:nvPr/>
            </p:nvSpPr>
            <p:spPr>
              <a:xfrm>
                <a:off x="585913" y="5271571"/>
                <a:ext cx="4271440" cy="338554"/>
              </a:xfrm>
              <a:prstGeom prst="rect">
                <a:avLst/>
              </a:prstGeom>
            </p:spPr>
            <p:txBody>
              <a:bodyPr wrap="square">
                <a:spAutoFit/>
              </a:bodyPr>
              <a:lstStyle/>
              <a:p>
                <a:r>
                  <a:rPr lang="zh-CN" altLang="en-US" sz="1600" dirty="0"/>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𝑟</m:t>
                        </m:r>
                      </m:e>
                      <m:sub>
                        <m:r>
                          <a:rPr lang="en-US" altLang="zh-CN" sz="1600" i="1">
                            <a:latin typeface="Cambria Math" panose="02040503050406030204" pitchFamily="18" charset="0"/>
                          </a:rPr>
                          <m:t>𝑣</m:t>
                        </m:r>
                      </m:sub>
                    </m:sSub>
                  </m:oMath>
                </a14:m>
                <a:r>
                  <a:rPr lang="zh-CN" altLang="en-US" sz="1600" dirty="0"/>
                  <a:t>} </a:t>
                </a:r>
                <a:r>
                  <a:rPr lang="en-US" altLang="zh-CN" sz="1600" dirty="0"/>
                  <a:t>:</a:t>
                </a:r>
                <a:r>
                  <a:rPr lang="zh-CN" altLang="en-US" sz="1600" dirty="0"/>
                  <a:t> the highest similarity scores </a:t>
                </a:r>
              </a:p>
            </p:txBody>
          </p:sp>
        </mc:Choice>
        <mc:Fallback xmlns="">
          <p:sp>
            <p:nvSpPr>
              <p:cNvPr id="9" name="矩形 8">
                <a:extLst>
                  <a:ext uri="{FF2B5EF4-FFF2-40B4-BE49-F238E27FC236}">
                    <a16:creationId xmlns:a16="http://schemas.microsoft.com/office/drawing/2014/main" id="{037D4A2F-2DC9-4131-8F61-B2DF0B470BCC}"/>
                  </a:ext>
                </a:extLst>
              </p:cNvPr>
              <p:cNvSpPr>
                <a:spLocks noRot="1" noChangeAspect="1" noMove="1" noResize="1" noEditPoints="1" noAdjustHandles="1" noChangeArrowheads="1" noChangeShapeType="1" noTextEdit="1"/>
              </p:cNvSpPr>
              <p:nvPr/>
            </p:nvSpPr>
            <p:spPr>
              <a:xfrm>
                <a:off x="585913" y="5271571"/>
                <a:ext cx="4271440" cy="338554"/>
              </a:xfrm>
              <a:prstGeom prst="rect">
                <a:avLst/>
              </a:prstGeom>
              <a:blipFill>
                <a:blip r:embed="rId2"/>
                <a:stretch>
                  <a:fillRect t="-5455"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80139C30-26AB-438F-B354-6BC19702E034}"/>
                  </a:ext>
                </a:extLst>
              </p:cNvPr>
              <p:cNvSpPr/>
              <p:nvPr/>
            </p:nvSpPr>
            <p:spPr>
              <a:xfrm>
                <a:off x="669040" y="5665539"/>
                <a:ext cx="4922163" cy="584775"/>
              </a:xfrm>
              <a:prstGeom prst="rect">
                <a:avLst/>
              </a:prstGeom>
            </p:spPr>
            <p:txBody>
              <a:bodyPr wrap="square">
                <a:spAutoFit/>
              </a:bodyPr>
              <a:lstStyle/>
              <a:p>
                <a:r>
                  <a:rPr lang="en-US" altLang="zh-CN" sz="1600" dirty="0"/>
                  <a:t>Negative sampling: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𝑠</m:t>
                        </m:r>
                      </m:sub>
                    </m:sSub>
                    <m:r>
                      <a:rPr lang="en-US" altLang="zh-CN" sz="1600" i="1">
                        <a:latin typeface="Cambria Math" panose="02040503050406030204" pitchFamily="18" charset="0"/>
                      </a:rPr>
                      <m:t> </m:t>
                    </m:r>
                  </m:oMath>
                </a14:m>
                <a:r>
                  <a:rPr lang="en-US" altLang="zh-CN" sz="1600" dirty="0"/>
                  <a:t>⊆ </a:t>
                </a:r>
                <a14:m>
                  <m:oMath xmlns:m="http://schemas.openxmlformats.org/officeDocument/2006/math">
                    <m:r>
                      <a:rPr lang="en-US" altLang="zh-CN" sz="1600" i="1" dirty="0">
                        <a:latin typeface="Cambria Math" panose="02040503050406030204" pitchFamily="18" charset="0"/>
                      </a:rPr>
                      <m:t>𝑉</m:t>
                    </m:r>
                  </m:oMath>
                </a14:m>
                <a:r>
                  <a:rPr lang="en-US" altLang="zh-CN" sz="1600" dirty="0"/>
                  <a:t>, that excludes the target item </a:t>
                </a:r>
                <a14:m>
                  <m:oMath xmlns:m="http://schemas.openxmlformats.org/officeDocument/2006/math">
                    <m:r>
                      <a:rPr lang="en-US" altLang="zh-CN" sz="1600" i="1" dirty="0">
                        <a:latin typeface="Cambria Math" panose="02040503050406030204" pitchFamily="18" charset="0"/>
                      </a:rPr>
                      <m:t>𝑖</m:t>
                    </m:r>
                  </m:oMath>
                </a14:m>
                <a:r>
                  <a:rPr lang="en-US" altLang="zh-CN" sz="1600" dirty="0"/>
                  <a:t>, i.e., </a:t>
                </a:r>
                <a14:m>
                  <m:oMath xmlns:m="http://schemas.openxmlformats.org/officeDocument/2006/math">
                    <m:r>
                      <a:rPr lang="en-US" altLang="zh-CN" sz="1600" i="1" dirty="0">
                        <a:latin typeface="Cambria Math" panose="02040503050406030204" pitchFamily="18" charset="0"/>
                      </a:rPr>
                      <m:t>𝑖</m:t>
                    </m:r>
                    <m:r>
                      <a:rPr lang="en-US" altLang="zh-CN" sz="1600" i="1" dirty="0">
                        <a:latin typeface="Cambria Math" panose="02040503050406030204" pitchFamily="18" charset="0"/>
                      </a:rPr>
                      <m:t> ∉</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𝑠</m:t>
                        </m:r>
                      </m:sub>
                    </m:sSub>
                  </m:oMath>
                </a14:m>
                <a:endParaRPr lang="zh-CN" altLang="en-US" sz="1600" dirty="0"/>
              </a:p>
            </p:txBody>
          </p:sp>
        </mc:Choice>
        <mc:Fallback xmlns="">
          <p:sp>
            <p:nvSpPr>
              <p:cNvPr id="11" name="矩形 10">
                <a:extLst>
                  <a:ext uri="{FF2B5EF4-FFF2-40B4-BE49-F238E27FC236}">
                    <a16:creationId xmlns:a16="http://schemas.microsoft.com/office/drawing/2014/main" id="{80139C30-26AB-438F-B354-6BC19702E034}"/>
                  </a:ext>
                </a:extLst>
              </p:cNvPr>
              <p:cNvSpPr>
                <a:spLocks noRot="1" noChangeAspect="1" noMove="1" noResize="1" noEditPoints="1" noAdjustHandles="1" noChangeArrowheads="1" noChangeShapeType="1" noTextEdit="1"/>
              </p:cNvSpPr>
              <p:nvPr/>
            </p:nvSpPr>
            <p:spPr>
              <a:xfrm>
                <a:off x="669040" y="5665539"/>
                <a:ext cx="4922163" cy="584775"/>
              </a:xfrm>
              <a:prstGeom prst="rect">
                <a:avLst/>
              </a:prstGeom>
              <a:blipFill>
                <a:blip r:embed="rId3"/>
                <a:stretch>
                  <a:fillRect l="-743" t="-5208" b="-12500"/>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927351FE-114A-4BB4-A7DA-DC417FC4DCFF}"/>
              </a:ext>
            </a:extLst>
          </p:cNvPr>
          <p:cNvSpPr/>
          <p:nvPr/>
        </p:nvSpPr>
        <p:spPr>
          <a:xfrm>
            <a:off x="6374659" y="1479319"/>
            <a:ext cx="5263163" cy="881139"/>
          </a:xfrm>
          <a:prstGeom prst="rect">
            <a:avLst/>
          </a:prstGeom>
        </p:spPr>
        <p:txBody>
          <a:bodyPr wrap="square">
            <a:spAutoFit/>
          </a:bodyPr>
          <a:lstStyle/>
          <a:p>
            <a:pPr marL="285744" indent="-285744">
              <a:lnSpc>
                <a:spcPct val="150000"/>
              </a:lnSpc>
              <a:buFont typeface="Arial" panose="020B0604020202020204" pitchFamily="34" charset="0"/>
              <a:buChar char="•"/>
            </a:pPr>
            <a:r>
              <a:rPr lang="en-US" altLang="zh-CN" b="1" dirty="0"/>
              <a:t>R</a:t>
            </a:r>
            <a:r>
              <a:rPr lang="zh-CN" altLang="en-US" b="1" dirty="0"/>
              <a:t>anking-based metrics </a:t>
            </a:r>
            <a:r>
              <a:rPr lang="en-US" altLang="zh-CN" b="1" dirty="0"/>
              <a:t>(</a:t>
            </a:r>
            <a:r>
              <a:rPr lang="zh-CN" altLang="en-US" b="1" dirty="0"/>
              <a:t>optimize the quality of recommendation list</a:t>
            </a:r>
            <a:r>
              <a:rPr lang="en-US" altLang="zh-CN" b="1" dirty="0"/>
              <a:t>)</a:t>
            </a:r>
            <a:endParaRPr lang="zh-CN" altLang="en-US" b="1" dirty="0"/>
          </a:p>
        </p:txBody>
      </p:sp>
      <p:sp>
        <p:nvSpPr>
          <p:cNvPr id="13" name="矩形 12">
            <a:extLst>
              <a:ext uri="{FF2B5EF4-FFF2-40B4-BE49-F238E27FC236}">
                <a16:creationId xmlns:a16="http://schemas.microsoft.com/office/drawing/2014/main" id="{618B6C06-C3C4-4547-9B68-A3FE3094CE3D}"/>
              </a:ext>
            </a:extLst>
          </p:cNvPr>
          <p:cNvSpPr/>
          <p:nvPr/>
        </p:nvSpPr>
        <p:spPr>
          <a:xfrm>
            <a:off x="6502831" y="2591821"/>
            <a:ext cx="4556055" cy="369332"/>
          </a:xfrm>
          <a:prstGeom prst="rect">
            <a:avLst/>
          </a:prstGeom>
        </p:spPr>
        <p:txBody>
          <a:bodyPr wrap="none">
            <a:spAutoFit/>
          </a:bodyPr>
          <a:lstStyle/>
          <a:p>
            <a:r>
              <a:rPr lang="en-US" altLang="zh-CN" dirty="0"/>
              <a:t>(1) Bayesian Personalized Ranking (BPR) loss</a:t>
            </a:r>
            <a:endParaRPr lang="zh-CN" altLang="en-US" dirty="0"/>
          </a:p>
        </p:txBody>
      </p:sp>
      <p:pic>
        <p:nvPicPr>
          <p:cNvPr id="22" name="图片 21">
            <a:extLst>
              <a:ext uri="{FF2B5EF4-FFF2-40B4-BE49-F238E27FC236}">
                <a16:creationId xmlns:a16="http://schemas.microsoft.com/office/drawing/2014/main" id="{E510F141-6DBD-44E5-9C4F-E00B0CFC7E24}"/>
              </a:ext>
            </a:extLst>
          </p:cNvPr>
          <p:cNvPicPr>
            <a:picLocks noChangeAspect="1"/>
          </p:cNvPicPr>
          <p:nvPr/>
        </p:nvPicPr>
        <p:blipFill rotWithShape="1">
          <a:blip r:embed="rId4"/>
          <a:srcRect r="9568"/>
          <a:stretch/>
        </p:blipFill>
        <p:spPr>
          <a:xfrm>
            <a:off x="7009711" y="3107280"/>
            <a:ext cx="3203369" cy="822647"/>
          </a:xfrm>
          <a:prstGeom prst="rect">
            <a:avLst/>
          </a:prstGeom>
        </p:spPr>
      </p:pic>
      <p:pic>
        <p:nvPicPr>
          <p:cNvPr id="23" name="图片 22">
            <a:extLst>
              <a:ext uri="{FF2B5EF4-FFF2-40B4-BE49-F238E27FC236}">
                <a16:creationId xmlns:a16="http://schemas.microsoft.com/office/drawing/2014/main" id="{4F61AAA1-3DA1-430D-93B8-2F9639823705}"/>
              </a:ext>
            </a:extLst>
          </p:cNvPr>
          <p:cNvPicPr>
            <a:picLocks noChangeAspect="1"/>
          </p:cNvPicPr>
          <p:nvPr/>
        </p:nvPicPr>
        <p:blipFill rotWithShape="1">
          <a:blip r:embed="rId5"/>
          <a:srcRect r="6433" b="305"/>
          <a:stretch/>
        </p:blipFill>
        <p:spPr>
          <a:xfrm>
            <a:off x="9111105" y="5634682"/>
            <a:ext cx="2203947" cy="353085"/>
          </a:xfrm>
          <a:prstGeom prst="rect">
            <a:avLst/>
          </a:prstGeom>
        </p:spPr>
      </p:pic>
      <p:pic>
        <p:nvPicPr>
          <p:cNvPr id="24" name="图片 23">
            <a:extLst>
              <a:ext uri="{FF2B5EF4-FFF2-40B4-BE49-F238E27FC236}">
                <a16:creationId xmlns:a16="http://schemas.microsoft.com/office/drawing/2014/main" id="{1D13D771-5C00-4A3B-83E1-8BC33CF6AE5F}"/>
              </a:ext>
            </a:extLst>
          </p:cNvPr>
          <p:cNvPicPr>
            <a:picLocks noChangeAspect="1"/>
          </p:cNvPicPr>
          <p:nvPr/>
        </p:nvPicPr>
        <p:blipFill rotWithShape="1">
          <a:blip r:embed="rId6"/>
          <a:srcRect r="6977"/>
          <a:stretch/>
        </p:blipFill>
        <p:spPr>
          <a:xfrm>
            <a:off x="7009710" y="4380401"/>
            <a:ext cx="3436125" cy="702507"/>
          </a:xfrm>
          <a:prstGeom prst="rect">
            <a:avLst/>
          </a:prstGeom>
        </p:spPr>
      </p:pic>
      <p:pic>
        <p:nvPicPr>
          <p:cNvPr id="27" name="图片 26">
            <a:extLst>
              <a:ext uri="{FF2B5EF4-FFF2-40B4-BE49-F238E27FC236}">
                <a16:creationId xmlns:a16="http://schemas.microsoft.com/office/drawing/2014/main" id="{2320D21D-73F9-423D-8C44-58D86D1D3209}"/>
              </a:ext>
            </a:extLst>
          </p:cNvPr>
          <p:cNvPicPr>
            <a:picLocks noChangeAspect="1"/>
          </p:cNvPicPr>
          <p:nvPr/>
        </p:nvPicPr>
        <p:blipFill>
          <a:blip r:embed="rId7"/>
          <a:stretch>
            <a:fillRect/>
          </a:stretch>
        </p:blipFill>
        <p:spPr>
          <a:xfrm>
            <a:off x="614422" y="3260785"/>
            <a:ext cx="2411207" cy="760055"/>
          </a:xfrm>
          <a:prstGeom prst="rect">
            <a:avLst/>
          </a:prstGeom>
        </p:spPr>
      </p:pic>
      <p:sp>
        <p:nvSpPr>
          <p:cNvPr id="30" name="矩形 29">
            <a:extLst>
              <a:ext uri="{FF2B5EF4-FFF2-40B4-BE49-F238E27FC236}">
                <a16:creationId xmlns:a16="http://schemas.microsoft.com/office/drawing/2014/main" id="{A37CA3B1-70B3-4358-A61B-7D49434406B7}"/>
              </a:ext>
            </a:extLst>
          </p:cNvPr>
          <p:cNvSpPr/>
          <p:nvPr/>
        </p:nvSpPr>
        <p:spPr>
          <a:xfrm>
            <a:off x="6502828" y="3836172"/>
            <a:ext cx="1539204" cy="369332"/>
          </a:xfrm>
          <a:prstGeom prst="rect">
            <a:avLst/>
          </a:prstGeom>
        </p:spPr>
        <p:txBody>
          <a:bodyPr wrap="none">
            <a:spAutoFit/>
          </a:bodyPr>
          <a:lstStyle/>
          <a:p>
            <a:r>
              <a:rPr lang="en-US" altLang="zh-CN" dirty="0"/>
              <a:t>(2) TOP1 Loss</a:t>
            </a:r>
            <a:endParaRPr lang="zh-CN" altLang="en-US" dirty="0"/>
          </a:p>
        </p:txBody>
      </p:sp>
      <p:pic>
        <p:nvPicPr>
          <p:cNvPr id="32" name="图片 31">
            <a:extLst>
              <a:ext uri="{FF2B5EF4-FFF2-40B4-BE49-F238E27FC236}">
                <a16:creationId xmlns:a16="http://schemas.microsoft.com/office/drawing/2014/main" id="{F6625C80-D3B4-48D6-8CFD-2668DE0FEF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5739" y="5271571"/>
            <a:ext cx="2414240" cy="1382515"/>
          </a:xfrm>
          <a:prstGeom prst="rect">
            <a:avLst/>
          </a:prstGeom>
        </p:spPr>
      </p:pic>
      <p:pic>
        <p:nvPicPr>
          <p:cNvPr id="34" name="图片 33">
            <a:extLst>
              <a:ext uri="{FF2B5EF4-FFF2-40B4-BE49-F238E27FC236}">
                <a16:creationId xmlns:a16="http://schemas.microsoft.com/office/drawing/2014/main" id="{14C1C16F-B272-43EC-9007-47C79CB416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2509" y="2815652"/>
            <a:ext cx="2307939" cy="2400504"/>
          </a:xfrm>
          <a:prstGeom prst="rect">
            <a:avLst/>
          </a:prstGeom>
        </p:spPr>
      </p:pic>
      <p:sp>
        <p:nvSpPr>
          <p:cNvPr id="35" name="矩形 34">
            <a:extLst>
              <a:ext uri="{FF2B5EF4-FFF2-40B4-BE49-F238E27FC236}">
                <a16:creationId xmlns:a16="http://schemas.microsoft.com/office/drawing/2014/main" id="{7E2B9126-972B-44C8-AEDB-DC77545EEE1A}"/>
              </a:ext>
            </a:extLst>
          </p:cNvPr>
          <p:cNvSpPr/>
          <p:nvPr/>
        </p:nvSpPr>
        <p:spPr>
          <a:xfrm>
            <a:off x="493271" y="2395925"/>
            <a:ext cx="3280065" cy="369332"/>
          </a:xfrm>
          <a:prstGeom prst="rect">
            <a:avLst/>
          </a:prstGeom>
        </p:spPr>
        <p:txBody>
          <a:bodyPr wrap="none">
            <a:spAutoFit/>
          </a:bodyPr>
          <a:lstStyle/>
          <a:p>
            <a:r>
              <a:rPr lang="en-US" altLang="zh-CN" dirty="0"/>
              <a:t> N</a:t>
            </a:r>
            <a:r>
              <a:rPr lang="zh-CN" altLang="en-US" dirty="0"/>
              <a:t>egative </a:t>
            </a:r>
            <a:r>
              <a:rPr lang="en-US" altLang="zh-CN" dirty="0"/>
              <a:t>L</a:t>
            </a:r>
            <a:r>
              <a:rPr lang="zh-CN" altLang="en-US" dirty="0"/>
              <a:t>og-</a:t>
            </a:r>
            <a:r>
              <a:rPr lang="en-US" altLang="zh-CN" dirty="0"/>
              <a:t>L</a:t>
            </a:r>
            <a:r>
              <a:rPr lang="zh-CN" altLang="en-US" dirty="0"/>
              <a:t>ikelihood (NLL)</a:t>
            </a:r>
          </a:p>
        </p:txBody>
      </p:sp>
    </p:spTree>
    <p:extLst>
      <p:ext uri="{BB962C8B-B14F-4D97-AF65-F5344CB8AC3E}">
        <p14:creationId xmlns:p14="http://schemas.microsoft.com/office/powerpoint/2010/main" val="388456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7BFE17DB-6B55-49D5-8C2D-C17691254930}"/>
              </a:ext>
            </a:extLst>
          </p:cNvPr>
          <p:cNvPicPr>
            <a:picLocks noChangeAspect="1"/>
          </p:cNvPicPr>
          <p:nvPr/>
        </p:nvPicPr>
        <p:blipFill>
          <a:blip r:embed="rId2"/>
          <a:stretch>
            <a:fillRect/>
          </a:stretch>
        </p:blipFill>
        <p:spPr>
          <a:xfrm>
            <a:off x="402749" y="3971653"/>
            <a:ext cx="11208947" cy="2142289"/>
          </a:xfrm>
          <a:prstGeom prst="rect">
            <a:avLst/>
          </a:prstGeom>
        </p:spPr>
      </p:pic>
      <p:pic>
        <p:nvPicPr>
          <p:cNvPr id="4" name="图片 3">
            <a:extLst>
              <a:ext uri="{FF2B5EF4-FFF2-40B4-BE49-F238E27FC236}">
                <a16:creationId xmlns:a16="http://schemas.microsoft.com/office/drawing/2014/main" id="{3A7C4C69-3856-4DE4-9C85-EEC05D70D949}"/>
              </a:ext>
            </a:extLst>
          </p:cNvPr>
          <p:cNvPicPr>
            <a:picLocks noChangeAspect="1"/>
          </p:cNvPicPr>
          <p:nvPr/>
        </p:nvPicPr>
        <p:blipFill>
          <a:blip r:embed="rId3"/>
          <a:stretch>
            <a:fillRect/>
          </a:stretch>
        </p:blipFill>
        <p:spPr>
          <a:xfrm>
            <a:off x="3709595" y="1418823"/>
            <a:ext cx="4595259" cy="2514819"/>
          </a:xfrm>
          <a:prstGeom prst="rect">
            <a:avLst/>
          </a:prstGeom>
        </p:spPr>
      </p:pic>
      <p:sp>
        <p:nvSpPr>
          <p:cNvPr id="5" name="矩形: 圆角 4">
            <a:extLst>
              <a:ext uri="{FF2B5EF4-FFF2-40B4-BE49-F238E27FC236}">
                <a16:creationId xmlns:a16="http://schemas.microsoft.com/office/drawing/2014/main" id="{9D1A6025-E239-4C4C-B1DF-3C93F238D244}"/>
              </a:ext>
            </a:extLst>
          </p:cNvPr>
          <p:cNvSpPr/>
          <p:nvPr/>
        </p:nvSpPr>
        <p:spPr>
          <a:xfrm>
            <a:off x="4261285" y="4406215"/>
            <a:ext cx="2485747" cy="1681259"/>
          </a:xfrm>
          <a:prstGeom prst="round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4B4F37C2-058C-418D-B004-89675DF4AE73}"/>
              </a:ext>
            </a:extLst>
          </p:cNvPr>
          <p:cNvSpPr/>
          <p:nvPr/>
        </p:nvSpPr>
        <p:spPr>
          <a:xfrm>
            <a:off x="8857369" y="4395227"/>
            <a:ext cx="656947" cy="1692244"/>
          </a:xfrm>
          <a:prstGeom prst="round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710B471F-B307-4733-8E8D-307C27CC0DDF}"/>
              </a:ext>
            </a:extLst>
          </p:cNvPr>
          <p:cNvSpPr/>
          <p:nvPr/>
        </p:nvSpPr>
        <p:spPr>
          <a:xfrm>
            <a:off x="6804080" y="4406215"/>
            <a:ext cx="1802167" cy="1681259"/>
          </a:xfrm>
          <a:prstGeom prst="round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13B7CE66-4B7F-41F9-9281-FBC20B434265}"/>
              </a:ext>
            </a:extLst>
          </p:cNvPr>
          <p:cNvSpPr/>
          <p:nvPr/>
        </p:nvSpPr>
        <p:spPr>
          <a:xfrm>
            <a:off x="9675923" y="4395229"/>
            <a:ext cx="1677881" cy="1692244"/>
          </a:xfrm>
          <a:prstGeom prst="roundRect">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8FF6C2E3-712B-4590-8FFE-ED0D788C40AE}"/>
              </a:ext>
            </a:extLst>
          </p:cNvPr>
          <p:cNvSpPr/>
          <p:nvPr/>
        </p:nvSpPr>
        <p:spPr>
          <a:xfrm>
            <a:off x="4093112" y="6151954"/>
            <a:ext cx="1835759" cy="307777"/>
          </a:xfrm>
          <a:prstGeom prst="rect">
            <a:avLst/>
          </a:prstGeom>
        </p:spPr>
        <p:txBody>
          <a:bodyPr wrap="none">
            <a:spAutoFit/>
          </a:bodyPr>
          <a:lstStyle/>
          <a:p>
            <a:r>
              <a:rPr lang="en-US" altLang="zh-CN" sz="1400" b="1" dirty="0"/>
              <a:t>Heuristics methods. </a:t>
            </a:r>
            <a:endParaRPr lang="zh-CN" altLang="en-US" sz="1400" b="1" dirty="0"/>
          </a:p>
        </p:txBody>
      </p:sp>
      <p:sp>
        <p:nvSpPr>
          <p:cNvPr id="7" name="矩形 6">
            <a:extLst>
              <a:ext uri="{FF2B5EF4-FFF2-40B4-BE49-F238E27FC236}">
                <a16:creationId xmlns:a16="http://schemas.microsoft.com/office/drawing/2014/main" id="{0EBC45DC-044A-401C-8772-3CB74CD7390C}"/>
              </a:ext>
            </a:extLst>
          </p:cNvPr>
          <p:cNvSpPr/>
          <p:nvPr/>
        </p:nvSpPr>
        <p:spPr>
          <a:xfrm>
            <a:off x="6122636" y="6200950"/>
            <a:ext cx="2055371" cy="307777"/>
          </a:xfrm>
          <a:prstGeom prst="rect">
            <a:avLst/>
          </a:prstGeom>
        </p:spPr>
        <p:txBody>
          <a:bodyPr wrap="none">
            <a:spAutoFit/>
          </a:bodyPr>
          <a:lstStyle/>
          <a:p>
            <a:r>
              <a:rPr lang="en-US" altLang="zh-CN" sz="1400" b="1" dirty="0"/>
              <a:t>Session-based Models.</a:t>
            </a:r>
            <a:endParaRPr lang="zh-CN" altLang="en-US" sz="1400" b="1" dirty="0"/>
          </a:p>
        </p:txBody>
      </p:sp>
      <p:sp>
        <p:nvSpPr>
          <p:cNvPr id="13" name="矩形 12">
            <a:extLst>
              <a:ext uri="{FF2B5EF4-FFF2-40B4-BE49-F238E27FC236}">
                <a16:creationId xmlns:a16="http://schemas.microsoft.com/office/drawing/2014/main" id="{409C1C93-1D53-4380-ACC4-6326224030D6}"/>
              </a:ext>
            </a:extLst>
          </p:cNvPr>
          <p:cNvSpPr/>
          <p:nvPr/>
        </p:nvSpPr>
        <p:spPr>
          <a:xfrm>
            <a:off x="8178007" y="6205283"/>
            <a:ext cx="1653017" cy="307777"/>
          </a:xfrm>
          <a:prstGeom prst="rect">
            <a:avLst/>
          </a:prstGeom>
        </p:spPr>
        <p:txBody>
          <a:bodyPr wrap="none">
            <a:spAutoFit/>
          </a:bodyPr>
          <a:lstStyle/>
          <a:p>
            <a:r>
              <a:rPr lang="en-US" altLang="zh-CN" sz="1400" b="1" dirty="0"/>
              <a:t>Temporal Models.</a:t>
            </a:r>
            <a:endParaRPr lang="zh-CN" altLang="en-US" sz="1400" b="1" dirty="0"/>
          </a:p>
        </p:txBody>
      </p:sp>
      <p:sp>
        <p:nvSpPr>
          <p:cNvPr id="15" name="矩形 14">
            <a:extLst>
              <a:ext uri="{FF2B5EF4-FFF2-40B4-BE49-F238E27FC236}">
                <a16:creationId xmlns:a16="http://schemas.microsoft.com/office/drawing/2014/main" id="{74EADBFB-4B08-45B8-8D5A-65027CE65EE6}"/>
              </a:ext>
            </a:extLst>
          </p:cNvPr>
          <p:cNvSpPr/>
          <p:nvPr/>
        </p:nvSpPr>
        <p:spPr>
          <a:xfrm>
            <a:off x="9831021" y="6194298"/>
            <a:ext cx="1734770" cy="307777"/>
          </a:xfrm>
          <a:prstGeom prst="rect">
            <a:avLst/>
          </a:prstGeom>
        </p:spPr>
        <p:txBody>
          <a:bodyPr wrap="none">
            <a:spAutoFit/>
          </a:bodyPr>
          <a:lstStyle/>
          <a:p>
            <a:r>
              <a:rPr lang="en-US" altLang="zh-CN" sz="1400" b="1" dirty="0"/>
              <a:t>Sequential Models.</a:t>
            </a:r>
            <a:endParaRPr lang="zh-CN" altLang="en-US" sz="1400" b="1" dirty="0"/>
          </a:p>
        </p:txBody>
      </p:sp>
      <p:sp>
        <p:nvSpPr>
          <p:cNvPr id="16" name="箭头: 下 15">
            <a:extLst>
              <a:ext uri="{FF2B5EF4-FFF2-40B4-BE49-F238E27FC236}">
                <a16:creationId xmlns:a16="http://schemas.microsoft.com/office/drawing/2014/main" id="{24474A80-1F45-40B4-A33F-615CC00E85B0}"/>
              </a:ext>
            </a:extLst>
          </p:cNvPr>
          <p:cNvSpPr/>
          <p:nvPr/>
        </p:nvSpPr>
        <p:spPr>
          <a:xfrm rot="2025799">
            <a:off x="4984303" y="5964382"/>
            <a:ext cx="137313" cy="307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039010EC-B479-4560-A2E3-5605BB66DFDA}"/>
              </a:ext>
            </a:extLst>
          </p:cNvPr>
          <p:cNvSpPr/>
          <p:nvPr/>
        </p:nvSpPr>
        <p:spPr>
          <a:xfrm rot="1390833">
            <a:off x="7322335" y="5983461"/>
            <a:ext cx="137313" cy="307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下 17">
            <a:extLst>
              <a:ext uri="{FF2B5EF4-FFF2-40B4-BE49-F238E27FC236}">
                <a16:creationId xmlns:a16="http://schemas.microsoft.com/office/drawing/2014/main" id="{34604D33-59E8-4B4C-9E58-5642C7157982}"/>
              </a:ext>
            </a:extLst>
          </p:cNvPr>
          <p:cNvSpPr/>
          <p:nvPr/>
        </p:nvSpPr>
        <p:spPr>
          <a:xfrm rot="1722796">
            <a:off x="9040227" y="5985861"/>
            <a:ext cx="137313" cy="307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下 18">
            <a:extLst>
              <a:ext uri="{FF2B5EF4-FFF2-40B4-BE49-F238E27FC236}">
                <a16:creationId xmlns:a16="http://schemas.microsoft.com/office/drawing/2014/main" id="{2024131E-9A84-4CD4-B2C1-6A0C2C29BE55}"/>
              </a:ext>
            </a:extLst>
          </p:cNvPr>
          <p:cNvSpPr/>
          <p:nvPr/>
        </p:nvSpPr>
        <p:spPr>
          <a:xfrm>
            <a:off x="10474171" y="5986945"/>
            <a:ext cx="137313" cy="307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68D5B410-4496-48D0-96F2-28560C857A38}"/>
              </a:ext>
            </a:extLst>
          </p:cNvPr>
          <p:cNvPicPr>
            <a:picLocks noChangeAspect="1"/>
          </p:cNvPicPr>
          <p:nvPr/>
        </p:nvPicPr>
        <p:blipFill>
          <a:blip r:embed="rId2"/>
          <a:stretch>
            <a:fillRect/>
          </a:stretch>
        </p:blipFill>
        <p:spPr>
          <a:xfrm>
            <a:off x="5907134" y="3152878"/>
            <a:ext cx="5559521" cy="1809740"/>
          </a:xfrm>
          <a:prstGeom prst="rect">
            <a:avLst/>
          </a:prstGeom>
        </p:spPr>
      </p:pic>
      <p:pic>
        <p:nvPicPr>
          <p:cNvPr id="7" name="图片 6">
            <a:extLst>
              <a:ext uri="{FF2B5EF4-FFF2-40B4-BE49-F238E27FC236}">
                <a16:creationId xmlns:a16="http://schemas.microsoft.com/office/drawing/2014/main" id="{7BE44D95-2606-4EEE-8668-E319EAEFB554}"/>
              </a:ext>
            </a:extLst>
          </p:cNvPr>
          <p:cNvPicPr>
            <a:picLocks noChangeAspect="1"/>
          </p:cNvPicPr>
          <p:nvPr/>
        </p:nvPicPr>
        <p:blipFill>
          <a:blip r:embed="rId3"/>
          <a:stretch>
            <a:fillRect/>
          </a:stretch>
        </p:blipFill>
        <p:spPr>
          <a:xfrm>
            <a:off x="640082" y="1240992"/>
            <a:ext cx="4635815" cy="55317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E2B97FD2-FF75-487C-B884-77A532C331A9}"/>
              </a:ext>
            </a:extLst>
          </p:cNvPr>
          <p:cNvPicPr>
            <a:picLocks noChangeAspect="1"/>
          </p:cNvPicPr>
          <p:nvPr/>
        </p:nvPicPr>
        <p:blipFill>
          <a:blip r:embed="rId2"/>
          <a:stretch>
            <a:fillRect/>
          </a:stretch>
        </p:blipFill>
        <p:spPr>
          <a:xfrm>
            <a:off x="0" y="2080221"/>
            <a:ext cx="11789162" cy="4313294"/>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dirty="0">
                <a:solidFill>
                  <a:schemeClr val="accent1">
                    <a:lumMod val="50000"/>
                  </a:schemeClr>
                </a:solidFill>
                <a:latin typeface="Times New Roman" panose="02020603050405020304" pitchFamily="18" charset="0"/>
              </a:rPr>
              <a:t>Summary</a:t>
            </a:r>
          </a:p>
        </p:txBody>
      </p:sp>
      <p:sp>
        <p:nvSpPr>
          <p:cNvPr id="4" name="文本框 3"/>
          <p:cNvSpPr txBox="1"/>
          <p:nvPr/>
        </p:nvSpPr>
        <p:spPr>
          <a:xfrm>
            <a:off x="577049" y="1780338"/>
            <a:ext cx="10697019" cy="4665701"/>
          </a:xfrm>
          <a:prstGeom prst="rect">
            <a:avLst/>
          </a:prstGeom>
          <a:noFill/>
        </p:spPr>
        <p:txBody>
          <a:bodyPr wrap="square" rtlCol="0">
            <a:spAutoFit/>
          </a:bodyPr>
          <a:lstStyle/>
          <a:p>
            <a:pPr>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This work identifies and addresses the critical problem in sequential recommendation, Déjà vu, that is the user interest based on the historical events varies over time and under different context. CTA, has the following advantages: </a:t>
            </a:r>
          </a:p>
          <a:p>
            <a:pPr>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Efficacy &amp; Efficiency. Compared with the baseline work, CTA effectively improves the recommendation quality by modeling the contextualized temporal information. It also inherits the advantage of self-attention mechanism for its reduced parameters and computational efficiency, as the model can also be deployed in parallel.</a:t>
            </a:r>
          </a:p>
          <a:p>
            <a:pPr>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Interpretability. The model, featuring the three stage weighing mechanism, shows promising traits of interpretability. </a:t>
            </a:r>
          </a:p>
          <a:p>
            <a:pPr>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Customizability. The model design is flexible in many parts.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915056" y="77247"/>
              <a:ext cx="3403734" cy="895113"/>
            </a:xfrm>
            <a:prstGeom prst="rect">
              <a:avLst/>
            </a:prstGeom>
          </p:spPr>
        </p:pic>
        <p:sp>
          <p:nvSpPr>
            <p:cNvPr id="9" name="矩形 8"/>
            <p:cNvSpPr/>
            <p:nvPr/>
          </p:nvSpPr>
          <p:spPr>
            <a:xfrm>
              <a:off x="972357" y="127573"/>
              <a:ext cx="2501413"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3" name="矩形 2">
            <a:extLst>
              <a:ext uri="{FF2B5EF4-FFF2-40B4-BE49-F238E27FC236}">
                <a16:creationId xmlns:a16="http://schemas.microsoft.com/office/drawing/2014/main" id="{04F2A45F-2F32-4D7A-ACA0-1DAEC2455C09}"/>
              </a:ext>
            </a:extLst>
          </p:cNvPr>
          <p:cNvSpPr/>
          <p:nvPr/>
        </p:nvSpPr>
        <p:spPr>
          <a:xfrm>
            <a:off x="6531007" y="2121766"/>
            <a:ext cx="5660995" cy="1712135"/>
          </a:xfrm>
          <a:prstGeom prst="rect">
            <a:avLst/>
          </a:prstGeom>
        </p:spPr>
        <p:txBody>
          <a:bodyPr wrap="square">
            <a:spAutoFit/>
          </a:bodyPr>
          <a:lstStyle/>
          <a:p>
            <a:pPr>
              <a:lnSpc>
                <a:spcPct val="150000"/>
              </a:lnSpc>
            </a:pPr>
            <a:r>
              <a:rPr lang="en-US" altLang="zh-CN" dirty="0"/>
              <a:t>Most existing sequential recommendation algorithms focus on </a:t>
            </a:r>
            <a:r>
              <a:rPr lang="en-US" altLang="zh-CN" b="1" dirty="0">
                <a:solidFill>
                  <a:srgbClr val="FF0000"/>
                </a:solidFill>
              </a:rPr>
              <a:t>transitional structure among the sequential actions</a:t>
            </a:r>
            <a:r>
              <a:rPr lang="en-US" altLang="zh-CN" dirty="0"/>
              <a:t>, but largely ignore the </a:t>
            </a:r>
            <a:r>
              <a:rPr lang="en-US" altLang="zh-CN" b="1" dirty="0">
                <a:solidFill>
                  <a:srgbClr val="FF0000"/>
                </a:solidFill>
              </a:rPr>
              <a:t>temporal and context information</a:t>
            </a:r>
            <a:r>
              <a:rPr lang="en-US" altLang="zh-CN" dirty="0">
                <a:solidFill>
                  <a:srgbClr val="FF0000"/>
                </a:solidFill>
              </a:rPr>
              <a:t>.</a:t>
            </a:r>
            <a:endParaRPr lang="zh-CN" altLang="en-US" dirty="0">
              <a:solidFill>
                <a:srgbClr val="FF0000"/>
              </a:solidFill>
            </a:endParaRPr>
          </a:p>
        </p:txBody>
      </p:sp>
      <p:sp>
        <p:nvSpPr>
          <p:cNvPr id="5" name="矩形 4">
            <a:extLst>
              <a:ext uri="{FF2B5EF4-FFF2-40B4-BE49-F238E27FC236}">
                <a16:creationId xmlns:a16="http://schemas.microsoft.com/office/drawing/2014/main" id="{B58F6048-8EE3-44C0-9EB5-A8D47C069876}"/>
              </a:ext>
            </a:extLst>
          </p:cNvPr>
          <p:cNvSpPr/>
          <p:nvPr/>
        </p:nvSpPr>
        <p:spPr>
          <a:xfrm>
            <a:off x="6531007" y="4092610"/>
            <a:ext cx="5418339" cy="1712135"/>
          </a:xfrm>
          <a:prstGeom prst="rect">
            <a:avLst/>
          </a:prstGeom>
        </p:spPr>
        <p:txBody>
          <a:bodyPr wrap="square">
            <a:spAutoFit/>
          </a:bodyPr>
          <a:lstStyle/>
          <a:p>
            <a:pPr marL="6351" marR="44450" indent="-6351">
              <a:lnSpc>
                <a:spcPct val="150000"/>
              </a:lnSpc>
            </a:pPr>
            <a:r>
              <a:rPr lang="en-US" altLang="zh-CN" dirty="0"/>
              <a:t>The influence patterns from different segments of history reflect user interests in different ways.</a:t>
            </a:r>
          </a:p>
          <a:p>
            <a:pPr marL="285744" marR="44450" indent="-285744">
              <a:lnSpc>
                <a:spcPct val="150000"/>
              </a:lnSpc>
              <a:buFont typeface="Arial" panose="020B0604020202020204" pitchFamily="34" charset="0"/>
              <a:buChar char="•"/>
            </a:pPr>
            <a:r>
              <a:rPr lang="en-US" altLang="zh-CN" b="1" dirty="0">
                <a:solidFill>
                  <a:srgbClr val="FF0000"/>
                </a:solidFill>
              </a:rPr>
              <a:t>By temporal segment</a:t>
            </a:r>
          </a:p>
          <a:p>
            <a:pPr marL="285744" marR="44450" indent="-285744">
              <a:lnSpc>
                <a:spcPct val="150000"/>
              </a:lnSpc>
              <a:buFont typeface="Arial" panose="020B0604020202020204" pitchFamily="34" charset="0"/>
              <a:buChar char="•"/>
            </a:pPr>
            <a:r>
              <a:rPr lang="en-US" altLang="zh-CN" b="1" dirty="0">
                <a:solidFill>
                  <a:srgbClr val="FF0000"/>
                </a:solidFill>
              </a:rPr>
              <a:t>By contextual segment</a:t>
            </a:r>
          </a:p>
        </p:txBody>
      </p:sp>
      <p:pic>
        <p:nvPicPr>
          <p:cNvPr id="8" name="图片 7">
            <a:extLst>
              <a:ext uri="{FF2B5EF4-FFF2-40B4-BE49-F238E27FC236}">
                <a16:creationId xmlns:a16="http://schemas.microsoft.com/office/drawing/2014/main" id="{8B7937A1-DAC8-4675-9958-095852F70B4C}"/>
              </a:ext>
            </a:extLst>
          </p:cNvPr>
          <p:cNvPicPr>
            <a:picLocks noChangeAspect="1"/>
          </p:cNvPicPr>
          <p:nvPr/>
        </p:nvPicPr>
        <p:blipFill>
          <a:blip r:embed="rId2"/>
          <a:stretch>
            <a:fillRect/>
          </a:stretch>
        </p:blipFill>
        <p:spPr>
          <a:xfrm>
            <a:off x="79899" y="1842961"/>
            <a:ext cx="6103820" cy="45994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p>
        </p:txBody>
      </p:sp>
      <p:pic>
        <p:nvPicPr>
          <p:cNvPr id="3" name="图片 2">
            <a:extLst>
              <a:ext uri="{FF2B5EF4-FFF2-40B4-BE49-F238E27FC236}">
                <a16:creationId xmlns:a16="http://schemas.microsoft.com/office/drawing/2014/main" id="{BA504675-0838-4745-B0F8-2EA48D53387C}"/>
              </a:ext>
            </a:extLst>
          </p:cNvPr>
          <p:cNvPicPr>
            <a:picLocks noChangeAspect="1"/>
          </p:cNvPicPr>
          <p:nvPr/>
        </p:nvPicPr>
        <p:blipFill>
          <a:blip r:embed="rId2"/>
          <a:stretch>
            <a:fillRect/>
          </a:stretch>
        </p:blipFill>
        <p:spPr>
          <a:xfrm>
            <a:off x="1" y="1777370"/>
            <a:ext cx="5149969" cy="2592007"/>
          </a:xfrm>
          <a:prstGeom prst="rect">
            <a:avLst/>
          </a:prstGeom>
        </p:spPr>
      </p:pic>
      <p:sp>
        <p:nvSpPr>
          <p:cNvPr id="4" name="矩形 3">
            <a:extLst>
              <a:ext uri="{FF2B5EF4-FFF2-40B4-BE49-F238E27FC236}">
                <a16:creationId xmlns:a16="http://schemas.microsoft.com/office/drawing/2014/main" id="{B6B71154-A66D-440B-925C-9BB920393510}"/>
              </a:ext>
            </a:extLst>
          </p:cNvPr>
          <p:cNvSpPr/>
          <p:nvPr/>
        </p:nvSpPr>
        <p:spPr>
          <a:xfrm>
            <a:off x="300601" y="4587220"/>
            <a:ext cx="4427563" cy="1200329"/>
          </a:xfrm>
          <a:prstGeom prst="rect">
            <a:avLst/>
          </a:prstGeom>
        </p:spPr>
        <p:txBody>
          <a:bodyPr wrap="square">
            <a:spAutoFit/>
          </a:bodyPr>
          <a:lstStyle/>
          <a:p>
            <a:pPr marL="285744" indent="-285744">
              <a:buFont typeface="Arial" panose="020B0604020202020204" pitchFamily="34" charset="0"/>
              <a:buChar char="•"/>
            </a:pPr>
            <a:r>
              <a:rPr lang="en-US" altLang="zh-CN" dirty="0">
                <a:solidFill>
                  <a:srgbClr val="FF0000"/>
                </a:solidFill>
              </a:rPr>
              <a:t>Session</a:t>
            </a:r>
            <a:r>
              <a:rPr lang="en-US" altLang="zh-CN" dirty="0"/>
              <a:t>: the user preference does not necessarily transit in strict accordance with the manually defined session boundaries.</a:t>
            </a:r>
            <a:endParaRPr lang="zh-CN" altLang="en-US" dirty="0"/>
          </a:p>
        </p:txBody>
      </p:sp>
      <p:sp>
        <p:nvSpPr>
          <p:cNvPr id="7" name="矩形 6">
            <a:extLst>
              <a:ext uri="{FF2B5EF4-FFF2-40B4-BE49-F238E27FC236}">
                <a16:creationId xmlns:a16="http://schemas.microsoft.com/office/drawing/2014/main" id="{4F048BCC-77FA-4652-9F09-4825A2237BA1}"/>
              </a:ext>
            </a:extLst>
          </p:cNvPr>
          <p:cNvSpPr/>
          <p:nvPr/>
        </p:nvSpPr>
        <p:spPr>
          <a:xfrm>
            <a:off x="8212975" y="3386893"/>
            <a:ext cx="3910155" cy="1200329"/>
          </a:xfrm>
          <a:prstGeom prst="rect">
            <a:avLst/>
          </a:prstGeom>
        </p:spPr>
        <p:txBody>
          <a:bodyPr wrap="square">
            <a:spAutoFit/>
          </a:bodyPr>
          <a:lstStyle/>
          <a:p>
            <a:pPr marL="285744" indent="-285744">
              <a:buFont typeface="Arial" panose="020B0604020202020204" pitchFamily="34" charset="0"/>
              <a:buChar char="•"/>
            </a:pPr>
            <a:r>
              <a:rPr lang="en-US" altLang="zh-CN" dirty="0">
                <a:solidFill>
                  <a:srgbClr val="FF0000"/>
                </a:solidFill>
              </a:rPr>
              <a:t>Self-attention</a:t>
            </a:r>
            <a:r>
              <a:rPr lang="en-US" altLang="zh-CN" dirty="0"/>
              <a:t>: there is no explicit ordering of input or segment of history modeled by self-attention mechanism.</a:t>
            </a:r>
            <a:endParaRPr lang="zh-CN" altLang="en-US" dirty="0"/>
          </a:p>
        </p:txBody>
      </p:sp>
      <p:pic>
        <p:nvPicPr>
          <p:cNvPr id="14" name="图片 13">
            <a:extLst>
              <a:ext uri="{FF2B5EF4-FFF2-40B4-BE49-F238E27FC236}">
                <a16:creationId xmlns:a16="http://schemas.microsoft.com/office/drawing/2014/main" id="{CA5C8236-1A83-4ACF-BB9E-A5AF14CF349F}"/>
              </a:ext>
            </a:extLst>
          </p:cNvPr>
          <p:cNvPicPr>
            <a:picLocks noChangeAspect="1"/>
          </p:cNvPicPr>
          <p:nvPr/>
        </p:nvPicPr>
        <p:blipFill>
          <a:blip r:embed="rId3"/>
          <a:stretch>
            <a:fillRect/>
          </a:stretch>
        </p:blipFill>
        <p:spPr>
          <a:xfrm>
            <a:off x="5028768" y="1559531"/>
            <a:ext cx="3184209" cy="4527945"/>
          </a:xfrm>
          <a:prstGeom prst="rect">
            <a:avLst/>
          </a:prstGeom>
        </p:spPr>
      </p:pic>
      <p:sp>
        <p:nvSpPr>
          <p:cNvPr id="5" name="矩形 4">
            <a:extLst>
              <a:ext uri="{FF2B5EF4-FFF2-40B4-BE49-F238E27FC236}">
                <a16:creationId xmlns:a16="http://schemas.microsoft.com/office/drawing/2014/main" id="{2D80A739-5300-4B23-91B0-0581E1B1A450}"/>
              </a:ext>
            </a:extLst>
          </p:cNvPr>
          <p:cNvSpPr/>
          <p:nvPr/>
        </p:nvSpPr>
        <p:spPr>
          <a:xfrm>
            <a:off x="5547479" y="6106807"/>
            <a:ext cx="3063862" cy="307777"/>
          </a:xfrm>
          <a:prstGeom prst="rect">
            <a:avLst/>
          </a:prstGeom>
        </p:spPr>
        <p:txBody>
          <a:bodyPr wrap="square">
            <a:spAutoFit/>
          </a:bodyPr>
          <a:lstStyle/>
          <a:p>
            <a:r>
              <a:rPr lang="en-US" altLang="zh-CN" sz="1400" dirty="0"/>
              <a:t>2017_Attention is all you need.</a:t>
            </a:r>
            <a:endParaRPr lang="zh-CN"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10" name="矩形 9">
            <a:extLst>
              <a:ext uri="{FF2B5EF4-FFF2-40B4-BE49-F238E27FC236}">
                <a16:creationId xmlns:a16="http://schemas.microsoft.com/office/drawing/2014/main" id="{BD00DC15-6A6C-4029-A393-379239E500FB}"/>
              </a:ext>
            </a:extLst>
          </p:cNvPr>
          <p:cNvSpPr/>
          <p:nvPr/>
        </p:nvSpPr>
        <p:spPr>
          <a:xfrm>
            <a:off x="6494185" y="2934654"/>
            <a:ext cx="5617919" cy="2543132"/>
          </a:xfrm>
          <a:prstGeom prst="rect">
            <a:avLst/>
          </a:prstGeom>
        </p:spPr>
        <p:txBody>
          <a:bodyPr wrap="square">
            <a:spAutoFit/>
          </a:bodyPr>
          <a:lstStyle/>
          <a:p>
            <a:pPr marR="44450">
              <a:lnSpc>
                <a:spcPct val="150000"/>
              </a:lnSpc>
            </a:pPr>
            <a:r>
              <a:rPr lang="en-US" altLang="zh-CN" dirty="0">
                <a:solidFill>
                  <a:srgbClr val="FF0000"/>
                </a:solidFill>
              </a:rPr>
              <a:t>The Contextualized Temporal Attention Mechanism (CTA), </a:t>
            </a:r>
            <a:r>
              <a:rPr lang="en-US" altLang="zh-CN" dirty="0"/>
              <a:t>an attention based sequential neural architecture that draws dependencies among the historical interactions not only through </a:t>
            </a:r>
            <a:r>
              <a:rPr lang="en-US" altLang="zh-CN" dirty="0">
                <a:solidFill>
                  <a:srgbClr val="FF0000"/>
                </a:solidFill>
              </a:rPr>
              <a:t>event correlation</a:t>
            </a:r>
            <a:r>
              <a:rPr lang="en-US" altLang="zh-CN" dirty="0"/>
              <a:t> but also jointly on </a:t>
            </a:r>
            <a:r>
              <a:rPr lang="en-US" altLang="zh-CN" dirty="0">
                <a:solidFill>
                  <a:srgbClr val="FF0000"/>
                </a:solidFill>
              </a:rPr>
              <a:t>temporal and context information</a:t>
            </a:r>
            <a:r>
              <a:rPr lang="en-US" altLang="zh-CN" dirty="0"/>
              <a:t> for sequential behavior modeling. </a:t>
            </a:r>
          </a:p>
        </p:txBody>
      </p:sp>
      <p:pic>
        <p:nvPicPr>
          <p:cNvPr id="8" name="图片 7">
            <a:extLst>
              <a:ext uri="{FF2B5EF4-FFF2-40B4-BE49-F238E27FC236}">
                <a16:creationId xmlns:a16="http://schemas.microsoft.com/office/drawing/2014/main" id="{133E34DA-7844-419E-B4EB-78D0DE4B0A52}"/>
              </a:ext>
            </a:extLst>
          </p:cNvPr>
          <p:cNvPicPr>
            <a:picLocks noChangeAspect="1"/>
          </p:cNvPicPr>
          <p:nvPr/>
        </p:nvPicPr>
        <p:blipFill>
          <a:blip r:embed="rId2"/>
          <a:stretch>
            <a:fillRect/>
          </a:stretch>
        </p:blipFill>
        <p:spPr>
          <a:xfrm>
            <a:off x="79899" y="1842962"/>
            <a:ext cx="6272511" cy="4726516"/>
          </a:xfrm>
          <a:prstGeom prst="rect">
            <a:avLst/>
          </a:prstGeom>
        </p:spPr>
      </p:pic>
    </p:spTree>
    <p:extLst>
      <p:ext uri="{BB962C8B-B14F-4D97-AF65-F5344CB8AC3E}">
        <p14:creationId xmlns:p14="http://schemas.microsoft.com/office/powerpoint/2010/main" val="340801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2" name="图片 1">
            <a:extLst>
              <a:ext uri="{FF2B5EF4-FFF2-40B4-BE49-F238E27FC236}">
                <a16:creationId xmlns:a16="http://schemas.microsoft.com/office/drawing/2014/main" id="{27787AC0-BA2C-4259-B200-5E36125E8EDA}"/>
              </a:ext>
            </a:extLst>
          </p:cNvPr>
          <p:cNvPicPr>
            <a:picLocks noChangeAspect="1"/>
          </p:cNvPicPr>
          <p:nvPr/>
        </p:nvPicPr>
        <p:blipFill>
          <a:blip r:embed="rId2"/>
          <a:stretch>
            <a:fillRect/>
          </a:stretch>
        </p:blipFill>
        <p:spPr>
          <a:xfrm>
            <a:off x="177554" y="1298254"/>
            <a:ext cx="5039799" cy="5538031"/>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7A272819-ADA4-407A-9781-B5D9D8CDA0A6}"/>
                  </a:ext>
                </a:extLst>
              </p:cNvPr>
              <p:cNvSpPr/>
              <p:nvPr/>
            </p:nvSpPr>
            <p:spPr>
              <a:xfrm>
                <a:off x="6131408" y="2418711"/>
                <a:ext cx="2722220" cy="513282"/>
              </a:xfrm>
              <a:prstGeom prst="rect">
                <a:avLst/>
              </a:prstGeom>
            </p:spPr>
            <p:txBody>
              <a:bodyPr wrap="none">
                <a:spAutoFit/>
              </a:bodyPr>
              <a:lstStyle/>
              <a:p>
                <a:r>
                  <a:rPr lang="en-US" altLang="zh-CN" dirty="0"/>
                  <a:t>item space as </a:t>
                </a:r>
                <a14:m>
                  <m:oMath xmlns:m="http://schemas.openxmlformats.org/officeDocument/2006/math">
                    <m:r>
                      <a:rPr lang="zh-CN" altLang="en-US" sz="2800" b="1" i="1" dirty="0">
                        <a:latin typeface="Cambria Math" panose="02040503050406030204" pitchFamily="18" charset="0"/>
                      </a:rPr>
                      <m:t>𝝂</m:t>
                    </m:r>
                  </m:oMath>
                </a14:m>
                <a:r>
                  <a:rPr lang="en-US" altLang="zh-CN" dirty="0"/>
                  <a:t> of size </a:t>
                </a:r>
                <a14:m>
                  <m:oMath xmlns:m="http://schemas.openxmlformats.org/officeDocument/2006/math">
                    <m:r>
                      <a:rPr lang="en-US" altLang="zh-CN" b="1" i="1" dirty="0">
                        <a:latin typeface="Cambria Math" panose="02040503050406030204" pitchFamily="18" charset="0"/>
                      </a:rPr>
                      <m:t>𝑵</m:t>
                    </m:r>
                  </m:oMath>
                </a14:m>
                <a:endParaRPr lang="zh-CN" altLang="en-US" b="1" dirty="0"/>
              </a:p>
            </p:txBody>
          </p:sp>
        </mc:Choice>
        <mc:Fallback xmlns="">
          <p:sp>
            <p:nvSpPr>
              <p:cNvPr id="3" name="矩形 2">
                <a:extLst>
                  <a:ext uri="{FF2B5EF4-FFF2-40B4-BE49-F238E27FC236}">
                    <a16:creationId xmlns:a16="http://schemas.microsoft.com/office/drawing/2014/main" id="{7A272819-ADA4-407A-9781-B5D9D8CDA0A6}"/>
                  </a:ext>
                </a:extLst>
              </p:cNvPr>
              <p:cNvSpPr>
                <a:spLocks noRot="1" noChangeAspect="1" noMove="1" noResize="1" noEditPoints="1" noAdjustHandles="1" noChangeArrowheads="1" noChangeShapeType="1" noTextEdit="1"/>
              </p:cNvSpPr>
              <p:nvPr/>
            </p:nvSpPr>
            <p:spPr>
              <a:xfrm>
                <a:off x="6131408" y="2418711"/>
                <a:ext cx="2722220" cy="513282"/>
              </a:xfrm>
              <a:prstGeom prst="rect">
                <a:avLst/>
              </a:prstGeom>
              <a:blipFill>
                <a:blip r:embed="rId3"/>
                <a:stretch>
                  <a:fillRect l="-2018"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992DD60B-4B67-4377-9C5F-8BDD69BAB84D}"/>
                  </a:ext>
                </a:extLst>
              </p:cNvPr>
              <p:cNvSpPr/>
              <p:nvPr/>
            </p:nvSpPr>
            <p:spPr>
              <a:xfrm>
                <a:off x="6131411" y="2913231"/>
                <a:ext cx="2698175" cy="513282"/>
              </a:xfrm>
              <a:prstGeom prst="rect">
                <a:avLst/>
              </a:prstGeom>
            </p:spPr>
            <p:txBody>
              <a:bodyPr wrap="none">
                <a:spAutoFit/>
              </a:bodyPr>
              <a:lstStyle/>
              <a:p>
                <a:r>
                  <a:rPr lang="en-US" altLang="zh-CN" dirty="0"/>
                  <a:t>user space as </a:t>
                </a:r>
                <a14:m>
                  <m:oMath xmlns:m="http://schemas.openxmlformats.org/officeDocument/2006/math">
                    <m:r>
                      <a:rPr lang="zh-CN" altLang="en-US" sz="2800" b="1" i="1" dirty="0">
                        <a:latin typeface="Cambria Math" panose="02040503050406030204" pitchFamily="18" charset="0"/>
                      </a:rPr>
                      <m:t>𝝊</m:t>
                    </m:r>
                  </m:oMath>
                </a14:m>
                <a:r>
                  <a:rPr lang="en-US" altLang="zh-CN" dirty="0"/>
                  <a:t> of size </a:t>
                </a:r>
                <a14:m>
                  <m:oMath xmlns:m="http://schemas.openxmlformats.org/officeDocument/2006/math">
                    <m:r>
                      <a:rPr lang="en-US" altLang="zh-CN" b="1" i="1" dirty="0">
                        <a:latin typeface="Cambria Math" panose="02040503050406030204" pitchFamily="18" charset="0"/>
                      </a:rPr>
                      <m:t>𝑼</m:t>
                    </m:r>
                  </m:oMath>
                </a14:m>
                <a:endParaRPr lang="zh-CN" altLang="en-US" b="1" dirty="0"/>
              </a:p>
            </p:txBody>
          </p:sp>
        </mc:Choice>
        <mc:Fallback xmlns="">
          <p:sp>
            <p:nvSpPr>
              <p:cNvPr id="5" name="矩形 4">
                <a:extLst>
                  <a:ext uri="{FF2B5EF4-FFF2-40B4-BE49-F238E27FC236}">
                    <a16:creationId xmlns:a16="http://schemas.microsoft.com/office/drawing/2014/main" id="{992DD60B-4B67-4377-9C5F-8BDD69BAB84D}"/>
                  </a:ext>
                </a:extLst>
              </p:cNvPr>
              <p:cNvSpPr>
                <a:spLocks noRot="1" noChangeAspect="1" noMove="1" noResize="1" noEditPoints="1" noAdjustHandles="1" noChangeArrowheads="1" noChangeShapeType="1" noTextEdit="1"/>
              </p:cNvSpPr>
              <p:nvPr/>
            </p:nvSpPr>
            <p:spPr>
              <a:xfrm>
                <a:off x="6131411" y="2913231"/>
                <a:ext cx="2698175" cy="513282"/>
              </a:xfrm>
              <a:prstGeom prst="rect">
                <a:avLst/>
              </a:prstGeom>
              <a:blipFill>
                <a:blip r:embed="rId4"/>
                <a:stretch>
                  <a:fillRect l="-2036"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D349AF57-D5A3-434B-B972-8E8CF2AF5FD8}"/>
                  </a:ext>
                </a:extLst>
              </p:cNvPr>
              <p:cNvSpPr/>
              <p:nvPr/>
            </p:nvSpPr>
            <p:spPr>
              <a:xfrm>
                <a:off x="6100406" y="3714851"/>
                <a:ext cx="5296450" cy="375872"/>
              </a:xfrm>
              <a:prstGeom prst="rect">
                <a:avLst/>
              </a:prstGeom>
            </p:spPr>
            <p:txBody>
              <a:bodyPr wrap="none">
                <a:spAutoFit/>
              </a:bodyPr>
              <a:lstStyle/>
              <a:p>
                <a:r>
                  <a:rPr lang="zh-CN" altLang="en-US" dirty="0"/>
                  <a:t>a set of user behavior sequences </a:t>
                </a:r>
                <a:r>
                  <a:rPr lang="en-US" altLang="zh-CN" b="1" i="1" dirty="0"/>
                  <a:t>C </a:t>
                </a:r>
                <a:r>
                  <a:rPr lang="zh-CN" altLang="en-US" b="1" dirty="0"/>
                  <a:t>=</a:t>
                </a:r>
                <a:r>
                  <a:rPr lang="zh-CN" altLang="en-US" b="1" i="1" dirty="0"/>
                  <a:t> </a:t>
                </a:r>
                <a14:m>
                  <m:oMath xmlns:m="http://schemas.openxmlformats.org/officeDocument/2006/math">
                    <m:sSup>
                      <m:sSupPr>
                        <m:ctrlPr>
                          <a:rPr lang="en-US" altLang="zh-CN" b="1" i="1" dirty="0">
                            <a:latin typeface="Cambria Math" panose="02040503050406030204" pitchFamily="18" charset="0"/>
                          </a:rPr>
                        </m:ctrlPr>
                      </m:sSupPr>
                      <m:e>
                        <m:r>
                          <a:rPr lang="en-US" altLang="zh-CN" b="1" i="1" dirty="0">
                            <a:latin typeface="Cambria Math" panose="02040503050406030204" pitchFamily="18" charset="0"/>
                          </a:rPr>
                          <m:t>{</m:t>
                        </m:r>
                        <m:r>
                          <a:rPr lang="en-US" altLang="zh-CN" b="1" i="1" dirty="0">
                            <a:latin typeface="Cambria Math" panose="02040503050406030204" pitchFamily="18" charset="0"/>
                          </a:rPr>
                          <m:t>𝑺</m:t>
                        </m:r>
                      </m:e>
                      <m:sup>
                        <m:r>
                          <a:rPr lang="en-US" altLang="zh-CN" b="1" i="1" dirty="0">
                            <a:latin typeface="Cambria Math" panose="02040503050406030204" pitchFamily="18" charset="0"/>
                          </a:rPr>
                          <m:t>𝟏</m:t>
                        </m:r>
                      </m:sup>
                    </m:sSup>
                    <m:r>
                      <a:rPr lang="en-US" altLang="zh-CN" b="1" i="1" dirty="0">
                        <a:latin typeface="Cambria Math" panose="02040503050406030204" pitchFamily="18" charset="0"/>
                      </a:rPr>
                      <m:t>,</m:t>
                    </m:r>
                    <m:sSup>
                      <m:sSupPr>
                        <m:ctrlPr>
                          <a:rPr lang="en-US" altLang="zh-CN" b="1" i="1" dirty="0">
                            <a:latin typeface="Cambria Math" panose="02040503050406030204" pitchFamily="18" charset="0"/>
                          </a:rPr>
                        </m:ctrlPr>
                      </m:sSupPr>
                      <m:e>
                        <m:r>
                          <a:rPr lang="en-US" altLang="zh-CN" b="1" i="1" dirty="0">
                            <a:latin typeface="Cambria Math" panose="02040503050406030204" pitchFamily="18" charset="0"/>
                          </a:rPr>
                          <m:t>𝑺</m:t>
                        </m:r>
                      </m:e>
                      <m:sup>
                        <m:r>
                          <a:rPr lang="en-US" altLang="zh-CN" b="1" i="1" dirty="0">
                            <a:latin typeface="Cambria Math" panose="02040503050406030204" pitchFamily="18" charset="0"/>
                          </a:rPr>
                          <m:t>𝟐</m:t>
                        </m:r>
                      </m:sup>
                    </m:sSup>
                    <m:r>
                      <a:rPr lang="en-US" altLang="zh-CN" b="1" i="1" dirty="0">
                        <a:latin typeface="Cambria Math" panose="02040503050406030204" pitchFamily="18" charset="0"/>
                      </a:rPr>
                      <m:t>,…, </m:t>
                    </m:r>
                    <m:sSup>
                      <m:sSupPr>
                        <m:ctrlPr>
                          <a:rPr lang="en-US" altLang="zh-CN" b="1" i="1" dirty="0">
                            <a:latin typeface="Cambria Math" panose="02040503050406030204" pitchFamily="18" charset="0"/>
                          </a:rPr>
                        </m:ctrlPr>
                      </m:sSupPr>
                      <m:e>
                        <m:r>
                          <a:rPr lang="en-US" altLang="zh-CN" b="1" i="1" dirty="0">
                            <a:latin typeface="Cambria Math" panose="02040503050406030204" pitchFamily="18" charset="0"/>
                          </a:rPr>
                          <m:t>𝑺</m:t>
                        </m:r>
                      </m:e>
                      <m:sup>
                        <m:r>
                          <a:rPr lang="en-US" altLang="zh-CN" b="1" i="1" dirty="0">
                            <a:latin typeface="Cambria Math" panose="02040503050406030204" pitchFamily="18" charset="0"/>
                          </a:rPr>
                          <m:t>𝒖</m:t>
                        </m:r>
                      </m:sup>
                    </m:sSup>
                    <m:r>
                      <a:rPr lang="en-US" altLang="zh-CN" b="1" i="1" dirty="0">
                        <a:latin typeface="Cambria Math" panose="02040503050406030204" pitchFamily="18" charset="0"/>
                      </a:rPr>
                      <m:t>}</m:t>
                    </m:r>
                  </m:oMath>
                </a14:m>
                <a:endParaRPr lang="zh-CN" altLang="en-US" b="1" i="1" dirty="0"/>
              </a:p>
            </p:txBody>
          </p:sp>
        </mc:Choice>
        <mc:Fallback xmlns="">
          <p:sp>
            <p:nvSpPr>
              <p:cNvPr id="7" name="矩形 6">
                <a:extLst>
                  <a:ext uri="{FF2B5EF4-FFF2-40B4-BE49-F238E27FC236}">
                    <a16:creationId xmlns:a16="http://schemas.microsoft.com/office/drawing/2014/main" id="{D349AF57-D5A3-434B-B972-8E8CF2AF5FD8}"/>
                  </a:ext>
                </a:extLst>
              </p:cNvPr>
              <p:cNvSpPr>
                <a:spLocks noRot="1" noChangeAspect="1" noMove="1" noResize="1" noEditPoints="1" noAdjustHandles="1" noChangeArrowheads="1" noChangeShapeType="1" noTextEdit="1"/>
              </p:cNvSpPr>
              <p:nvPr/>
            </p:nvSpPr>
            <p:spPr>
              <a:xfrm>
                <a:off x="6100406" y="3714851"/>
                <a:ext cx="5296450" cy="375872"/>
              </a:xfrm>
              <a:prstGeom prst="rect">
                <a:avLst/>
              </a:prstGeom>
              <a:blipFill>
                <a:blip r:embed="rId5"/>
                <a:stretch>
                  <a:fillRect l="-1036" t="-6452" b="-241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0C069D8D-435C-4162-8B3D-4FC01CC9DCEF}"/>
                  </a:ext>
                </a:extLst>
              </p:cNvPr>
              <p:cNvSpPr/>
              <p:nvPr/>
            </p:nvSpPr>
            <p:spPr>
              <a:xfrm>
                <a:off x="6131408" y="4276948"/>
                <a:ext cx="5222392" cy="1348639"/>
              </a:xfrm>
              <a:prstGeom prst="rect">
                <a:avLst/>
              </a:prstGeom>
            </p:spPr>
            <p:txBody>
              <a:bodyPr wrap="square">
                <a:spAutoFit/>
              </a:bodyPr>
              <a:lstStyle/>
              <a:p>
                <a:pPr>
                  <a:lnSpc>
                    <a:spcPct val="150000"/>
                  </a:lnSpc>
                </a:pPr>
                <a:r>
                  <a:rPr lang="en-US" altLang="zh-CN" dirty="0"/>
                  <a:t>Each</a:t>
                </a:r>
                <a:r>
                  <a:rPr lang="zh-CN" altLang="pl-PL" dirty="0"/>
                  <a:t> </a:t>
                </a:r>
                <a14:m>
                  <m:oMath xmlns:m="http://schemas.openxmlformats.org/officeDocument/2006/math">
                    <m:sSup>
                      <m:sSupPr>
                        <m:ctrlPr>
                          <a:rPr lang="en-US" altLang="zh-CN" b="1" i="1" dirty="0">
                            <a:latin typeface="Cambria Math" panose="02040503050406030204" pitchFamily="18" charset="0"/>
                          </a:rPr>
                        </m:ctrlPr>
                      </m:sSupPr>
                      <m:e>
                        <m:r>
                          <a:rPr lang="en-US" altLang="zh-CN" b="1" i="1" dirty="0">
                            <a:latin typeface="Cambria Math" panose="02040503050406030204" pitchFamily="18" charset="0"/>
                          </a:rPr>
                          <m:t>𝑺</m:t>
                        </m:r>
                      </m:e>
                      <m:sup>
                        <m:r>
                          <a:rPr lang="en-US" altLang="zh-CN" b="1" i="1" dirty="0">
                            <a:latin typeface="Cambria Math" panose="02040503050406030204" pitchFamily="18" charset="0"/>
                          </a:rPr>
                          <m:t>𝒖</m:t>
                        </m:r>
                      </m:sup>
                    </m:sSup>
                    <m:r>
                      <a:rPr lang="en-US" altLang="zh-CN" b="1" i="1" dirty="0">
                        <a:latin typeface="Cambria Math" panose="02040503050406030204" pitchFamily="18" charset="0"/>
                      </a:rPr>
                      <m:t> </m:t>
                    </m:r>
                  </m:oMath>
                </a14:m>
                <a:r>
                  <a:rPr lang="pl-PL" altLang="zh-CN" b="1" dirty="0"/>
                  <a:t>= {</a:t>
                </a:r>
                <a:r>
                  <a:rPr lang="en-US" altLang="zh-CN" b="1" dirty="0"/>
                  <a:t>(</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𝒕</m:t>
                        </m:r>
                      </m:e>
                      <m:sub>
                        <m:r>
                          <a:rPr lang="en-US" altLang="zh-CN" b="1" i="1">
                            <a:latin typeface="Cambria Math" panose="02040503050406030204" pitchFamily="18" charset="0"/>
                          </a:rPr>
                          <m:t>𝟏</m:t>
                        </m:r>
                      </m:sub>
                      <m:sup>
                        <m:r>
                          <a:rPr lang="en-US" altLang="zh-CN" b="1" i="1">
                            <a:latin typeface="Cambria Math" panose="02040503050406030204" pitchFamily="18" charset="0"/>
                          </a:rPr>
                          <m:t>𝒖</m:t>
                        </m:r>
                      </m:sup>
                    </m:sSubSup>
                  </m:oMath>
                </a14:m>
                <a:r>
                  <a:rPr lang="en-US" altLang="zh-CN" b="1" dirty="0"/>
                  <a:t>, </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𝒔</m:t>
                        </m:r>
                      </m:e>
                      <m:sub>
                        <m:r>
                          <a:rPr lang="en-US" altLang="zh-CN" b="1" i="1">
                            <a:latin typeface="Cambria Math" panose="02040503050406030204" pitchFamily="18" charset="0"/>
                          </a:rPr>
                          <m:t>𝟏</m:t>
                        </m:r>
                      </m:sub>
                      <m:sup>
                        <m:r>
                          <a:rPr lang="en-US" altLang="zh-CN" b="1" i="1">
                            <a:latin typeface="Cambria Math" panose="02040503050406030204" pitchFamily="18" charset="0"/>
                          </a:rPr>
                          <m:t>𝒖</m:t>
                        </m:r>
                      </m:sup>
                    </m:sSubSup>
                  </m:oMath>
                </a14:m>
                <a:r>
                  <a:rPr lang="pl-PL" altLang="zh-CN" b="1" dirty="0"/>
                  <a:t>) , </a:t>
                </a:r>
                <a:r>
                  <a:rPr lang="en-US" altLang="zh-CN" b="1" dirty="0"/>
                  <a:t>(</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𝒕</m:t>
                        </m:r>
                      </m:e>
                      <m:sub>
                        <m:r>
                          <a:rPr lang="en-US" altLang="zh-CN" b="1" i="1">
                            <a:latin typeface="Cambria Math" panose="02040503050406030204" pitchFamily="18" charset="0"/>
                          </a:rPr>
                          <m:t>𝟐</m:t>
                        </m:r>
                      </m:sub>
                      <m:sup>
                        <m:r>
                          <a:rPr lang="en-US" altLang="zh-CN" b="1" i="1">
                            <a:latin typeface="Cambria Math" panose="02040503050406030204" pitchFamily="18" charset="0"/>
                          </a:rPr>
                          <m:t>𝒖</m:t>
                        </m:r>
                      </m:sup>
                    </m:sSubSup>
                  </m:oMath>
                </a14:m>
                <a:r>
                  <a:rPr lang="en-US" altLang="zh-CN" b="1" dirty="0"/>
                  <a:t>, </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𝒔</m:t>
                        </m:r>
                      </m:e>
                      <m:sub>
                        <m:r>
                          <a:rPr lang="en-US" altLang="zh-CN" b="1" i="1">
                            <a:latin typeface="Cambria Math" panose="02040503050406030204" pitchFamily="18" charset="0"/>
                          </a:rPr>
                          <m:t>𝟐</m:t>
                        </m:r>
                      </m:sub>
                      <m:sup>
                        <m:r>
                          <a:rPr lang="en-US" altLang="zh-CN" b="1" i="1">
                            <a:latin typeface="Cambria Math" panose="02040503050406030204" pitchFamily="18" charset="0"/>
                          </a:rPr>
                          <m:t>𝒖</m:t>
                        </m:r>
                      </m:sup>
                    </m:sSubSup>
                  </m:oMath>
                </a14:m>
                <a:r>
                  <a:rPr lang="pl-PL" altLang="zh-CN" b="1" dirty="0"/>
                  <a:t>) , . . . }</a:t>
                </a:r>
                <a:r>
                  <a:rPr lang="en-US" altLang="zh-CN" dirty="0">
                    <a:solidFill>
                      <a:srgbClr val="FF0000"/>
                    </a:solidFill>
                  </a:rPr>
                  <a:t> </a:t>
                </a:r>
                <a:r>
                  <a:rPr lang="en-US" altLang="zh-CN" dirty="0"/>
                  <a:t>is a sequence of time-item tuples , where </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𝒕</m:t>
                        </m:r>
                      </m:e>
                      <m:sub>
                        <m:r>
                          <a:rPr lang="en-US" altLang="zh-CN" b="1" i="1">
                            <a:latin typeface="Cambria Math" panose="02040503050406030204" pitchFamily="18" charset="0"/>
                          </a:rPr>
                          <m:t>𝒋</m:t>
                        </m:r>
                      </m:sub>
                      <m:sup>
                        <m:r>
                          <a:rPr lang="en-US" altLang="zh-CN" b="1" i="1">
                            <a:latin typeface="Cambria Math" panose="02040503050406030204" pitchFamily="18" charset="0"/>
                          </a:rPr>
                          <m:t>𝒖</m:t>
                        </m:r>
                      </m:sup>
                    </m:sSubSup>
                    <m:r>
                      <a:rPr lang="en-US" altLang="zh-CN" b="1" i="1">
                        <a:latin typeface="Cambria Math" panose="02040503050406030204" pitchFamily="18" charset="0"/>
                      </a:rPr>
                      <m:t> </m:t>
                    </m:r>
                  </m:oMath>
                </a14:m>
                <a:r>
                  <a:rPr lang="en-US" altLang="zh-CN" dirty="0"/>
                  <a:t>is the timestamp when item </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𝒔</m:t>
                        </m:r>
                      </m:e>
                      <m:sub>
                        <m:r>
                          <a:rPr lang="en-US" altLang="zh-CN" b="1" i="1">
                            <a:latin typeface="Cambria Math" panose="02040503050406030204" pitchFamily="18" charset="0"/>
                          </a:rPr>
                          <m:t>𝒊</m:t>
                        </m:r>
                      </m:sub>
                      <m:sup>
                        <m:r>
                          <a:rPr lang="en-US" altLang="zh-CN" b="1" i="1">
                            <a:latin typeface="Cambria Math" panose="02040503050406030204" pitchFamily="18" charset="0"/>
                          </a:rPr>
                          <m:t>𝒖</m:t>
                        </m:r>
                      </m:sup>
                    </m:sSubSup>
                  </m:oMath>
                </a14:m>
                <a:r>
                  <a:rPr lang="en-US" altLang="zh-CN" b="1" dirty="0"/>
                  <a:t> </a:t>
                </a:r>
                <a:r>
                  <a:rPr lang="en-US" altLang="zh-CN" dirty="0"/>
                  <a:t>is accessed by user </a:t>
                </a:r>
                <a14:m>
                  <m:oMath xmlns:m="http://schemas.openxmlformats.org/officeDocument/2006/math">
                    <m:r>
                      <a:rPr lang="en-US" altLang="zh-CN" b="1" i="1" dirty="0">
                        <a:latin typeface="Cambria Math" panose="02040503050406030204" pitchFamily="18" charset="0"/>
                      </a:rPr>
                      <m:t>𝒖</m:t>
                    </m:r>
                  </m:oMath>
                </a14:m>
                <a:endParaRPr lang="zh-CN" altLang="en-US" b="1" dirty="0"/>
              </a:p>
            </p:txBody>
          </p:sp>
        </mc:Choice>
        <mc:Fallback xmlns="">
          <p:sp>
            <p:nvSpPr>
              <p:cNvPr id="8" name="矩形 7">
                <a:extLst>
                  <a:ext uri="{FF2B5EF4-FFF2-40B4-BE49-F238E27FC236}">
                    <a16:creationId xmlns:a16="http://schemas.microsoft.com/office/drawing/2014/main" id="{0C069D8D-435C-4162-8B3D-4FC01CC9DCEF}"/>
                  </a:ext>
                </a:extLst>
              </p:cNvPr>
              <p:cNvSpPr>
                <a:spLocks noRot="1" noChangeAspect="1" noMove="1" noResize="1" noEditPoints="1" noAdjustHandles="1" noChangeArrowheads="1" noChangeShapeType="1" noTextEdit="1"/>
              </p:cNvSpPr>
              <p:nvPr/>
            </p:nvSpPr>
            <p:spPr>
              <a:xfrm>
                <a:off x="6131408" y="4276948"/>
                <a:ext cx="5222392" cy="1348639"/>
              </a:xfrm>
              <a:prstGeom prst="rect">
                <a:avLst/>
              </a:prstGeom>
              <a:blipFill>
                <a:blip r:embed="rId6"/>
                <a:stretch>
                  <a:fillRect l="-1050" r="-1050" b="-6335"/>
                </a:stretch>
              </a:blipFill>
            </p:spPr>
            <p:txBody>
              <a:bodyPr/>
              <a:lstStyle/>
              <a:p>
                <a:r>
                  <a:rPr lang="zh-CN" alt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2" name="图片 1">
            <a:extLst>
              <a:ext uri="{FF2B5EF4-FFF2-40B4-BE49-F238E27FC236}">
                <a16:creationId xmlns:a16="http://schemas.microsoft.com/office/drawing/2014/main" id="{27787AC0-BA2C-4259-B200-5E36125E8EDA}"/>
              </a:ext>
            </a:extLst>
          </p:cNvPr>
          <p:cNvPicPr>
            <a:picLocks noChangeAspect="1"/>
          </p:cNvPicPr>
          <p:nvPr/>
        </p:nvPicPr>
        <p:blipFill>
          <a:blip r:embed="rId2"/>
          <a:stretch>
            <a:fillRect/>
          </a:stretch>
        </p:blipFill>
        <p:spPr>
          <a:xfrm>
            <a:off x="177554" y="1298254"/>
            <a:ext cx="5039799" cy="5538031"/>
          </a:xfrm>
          <a:prstGeom prst="rect">
            <a:avLst/>
          </a:prstGeom>
        </p:spPr>
      </p:pic>
      <mc:AlternateContent xmlns:mc="http://schemas.openxmlformats.org/markup-compatibility/2006" xmlns:a14="http://schemas.microsoft.com/office/drawing/2010/main">
        <mc:Choice Requires="a14">
          <p:sp>
            <p:nvSpPr>
              <p:cNvPr id="10" name="Rectangle 1">
                <a:extLst>
                  <a:ext uri="{FF2B5EF4-FFF2-40B4-BE49-F238E27FC236}">
                    <a16:creationId xmlns:a16="http://schemas.microsoft.com/office/drawing/2014/main" id="{1F9BB5B0-7CEB-4FBB-BFC1-6ABD4BF18995}"/>
                  </a:ext>
                </a:extLst>
              </p:cNvPr>
              <p:cNvSpPr>
                <a:spLocks noChangeArrowheads="1"/>
              </p:cNvSpPr>
              <p:nvPr/>
            </p:nvSpPr>
            <p:spPr bwMode="auto">
              <a:xfrm>
                <a:off x="5782447" y="1829341"/>
                <a:ext cx="5696385" cy="1323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14:m>
                  <m:oMath xmlns:m="http://schemas.openxmlformats.org/officeDocument/2006/math">
                    <m:r>
                      <a:rPr lang="en-US" altLang="zh-CN" i="1" dirty="0">
                        <a:latin typeface="Cambria Math" panose="02040503050406030204" pitchFamily="18" charset="0"/>
                      </a:rPr>
                      <m:t>𝐼𝑛𝑝𝑢𝑡</m:t>
                    </m:r>
                  </m:oMath>
                </a14:m>
                <a:r>
                  <a:rPr lang="zh-CN" altLang="zh-CN" dirty="0"/>
                  <a:t>：</a:t>
                </a:r>
                <a:r>
                  <a:rPr lang="en-US" altLang="zh-CN" dirty="0"/>
                  <a:t>the user’s historical events of a window size </a:t>
                </a:r>
                <a14:m>
                  <m:oMath xmlns:m="http://schemas.openxmlformats.org/officeDocument/2006/math">
                    <m:r>
                      <a:rPr lang="en-US" altLang="zh-CN" b="1" i="1" dirty="0">
                        <a:latin typeface="Cambria Math" panose="02040503050406030204" pitchFamily="18" charset="0"/>
                      </a:rPr>
                      <m:t>𝑳</m:t>
                    </m:r>
                  </m:oMath>
                </a14:m>
                <a:r>
                  <a:rPr lang="en-US" altLang="zh-CN" dirty="0"/>
                  <a:t> in item and time pairs</a:t>
                </a:r>
                <a14:m>
                  <m:oMath xmlns:m="http://schemas.openxmlformats.org/officeDocument/2006/math">
                    <m:r>
                      <a:rPr lang="en-US" altLang="zh-CN">
                        <a:latin typeface="Cambria Math" panose="02040503050406030204" pitchFamily="18" charset="0"/>
                      </a:rPr>
                      <m:t> </m:t>
                    </m:r>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𝒕</m:t>
                            </m:r>
                          </m:e>
                          <m:sub>
                            <m:r>
                              <a:rPr lang="en-US" altLang="zh-CN" b="1" i="1">
                                <a:latin typeface="Cambria Math" panose="02040503050406030204" pitchFamily="18" charset="0"/>
                              </a:rPr>
                              <m:t>𝒊</m:t>
                            </m:r>
                          </m:sub>
                        </m:sSub>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𝒔</m:t>
                            </m:r>
                          </m:e>
                          <m:sub>
                            <m:r>
                              <a:rPr lang="en-US" altLang="zh-CN" b="1" i="1">
                                <a:latin typeface="Cambria Math" panose="02040503050406030204" pitchFamily="18" charset="0"/>
                              </a:rPr>
                              <m:t>𝒊</m:t>
                            </m:r>
                          </m:sub>
                        </m:sSub>
                        <m:r>
                          <a:rPr lang="en-US" altLang="zh-CN" b="1" i="1">
                            <a:latin typeface="Cambria Math" panose="02040503050406030204" pitchFamily="18" charset="0"/>
                          </a:rPr>
                          <m:t>)}</m:t>
                        </m:r>
                      </m:e>
                      <m:sub>
                        <m:r>
                          <a:rPr lang="en-US" altLang="zh-CN" b="1" i="1">
                            <a:latin typeface="Cambria Math" panose="02040503050406030204" pitchFamily="18" charset="0"/>
                          </a:rPr>
                          <m:t>𝒊</m:t>
                        </m:r>
                        <m:r>
                          <a:rPr lang="en-US" altLang="zh-CN" b="1" i="1">
                            <a:latin typeface="Cambria Math" panose="02040503050406030204" pitchFamily="18" charset="0"/>
                          </a:rPr>
                          <m:t>=</m:t>
                        </m:r>
                        <m:r>
                          <a:rPr lang="en-US" altLang="zh-CN" b="1" i="1">
                            <a:latin typeface="Cambria Math" panose="02040503050406030204" pitchFamily="18" charset="0"/>
                          </a:rPr>
                          <m:t>𝟏</m:t>
                        </m:r>
                      </m:sub>
                      <m:sup>
                        <m:r>
                          <a:rPr lang="en-US" altLang="zh-CN" b="1" i="1">
                            <a:latin typeface="Cambria Math" panose="02040503050406030204" pitchFamily="18" charset="0"/>
                          </a:rPr>
                          <m:t>𝑳</m:t>
                        </m:r>
                      </m:sup>
                    </m:sSubSup>
                  </m:oMath>
                </a14:m>
                <a:r>
                  <a:rPr lang="en-US" altLang="zh-CN" dirty="0"/>
                  <a:t>,  the timestamp at the moment of recommendation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𝒕</m:t>
                        </m:r>
                      </m:e>
                      <m:sub>
                        <m:r>
                          <a:rPr lang="en-US" altLang="zh-CN" b="1" i="1">
                            <a:latin typeface="Cambria Math" panose="02040503050406030204" pitchFamily="18" charset="0"/>
                          </a:rPr>
                          <m:t>𝑳</m:t>
                        </m:r>
                        <m:r>
                          <a:rPr lang="en-US" altLang="zh-CN" b="1" i="1">
                            <a:latin typeface="Cambria Math" panose="02040503050406030204" pitchFamily="18" charset="0"/>
                          </a:rPr>
                          <m:t>+</m:t>
                        </m:r>
                        <m:r>
                          <a:rPr lang="en-US" altLang="zh-CN" b="1" i="1">
                            <a:latin typeface="Cambria Math" panose="02040503050406030204" pitchFamily="18" charset="0"/>
                          </a:rPr>
                          <m:t>𝟏</m:t>
                        </m:r>
                      </m:sub>
                    </m:sSub>
                  </m:oMath>
                </a14:m>
                <a:r>
                  <a:rPr lang="en-US" altLang="zh-CN" dirty="0"/>
                  <a:t>.</a:t>
                </a:r>
              </a:p>
            </p:txBody>
          </p:sp>
        </mc:Choice>
        <mc:Fallback xmlns="">
          <p:sp>
            <p:nvSpPr>
              <p:cNvPr id="10" name="Rectangle 1">
                <a:extLst>
                  <a:ext uri="{FF2B5EF4-FFF2-40B4-BE49-F238E27FC236}">
                    <a16:creationId xmlns:a16="http://schemas.microsoft.com/office/drawing/2014/main" id="{1F9BB5B0-7CEB-4FBB-BFC1-6ABD4BF18995}"/>
                  </a:ext>
                </a:extLst>
              </p:cNvPr>
              <p:cNvSpPr>
                <a:spLocks noRot="1" noChangeAspect="1" noMove="1" noResize="1" noEditPoints="1" noAdjustHandles="1" noChangeArrowheads="1" noChangeShapeType="1" noTextEdit="1"/>
              </p:cNvSpPr>
              <p:nvPr/>
            </p:nvSpPr>
            <p:spPr bwMode="auto">
              <a:xfrm>
                <a:off x="5782447" y="1829341"/>
                <a:ext cx="5696385" cy="1323760"/>
              </a:xfrm>
              <a:prstGeom prst="rect">
                <a:avLst/>
              </a:prstGeom>
              <a:blipFill>
                <a:blip r:embed="rId3"/>
                <a:stretch>
                  <a:fillRect l="-964" r="-1499" b="-691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52313903-01EA-477E-B0B5-BB3BD0909633}"/>
                  </a:ext>
                </a:extLst>
              </p:cNvPr>
              <p:cNvSpPr/>
              <p:nvPr/>
            </p:nvSpPr>
            <p:spPr>
              <a:xfrm>
                <a:off x="5839927" y="3482790"/>
                <a:ext cx="6096000" cy="402033"/>
              </a:xfrm>
              <a:prstGeom prst="rect">
                <a:avLst/>
              </a:prstGeom>
            </p:spPr>
            <p:txBody>
              <a:bodyPr>
                <a:spAutoFit/>
              </a:bodyPr>
              <a:lstStyle/>
              <a:p>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𝐸</m:t>
                        </m:r>
                      </m:e>
                      <m:sub>
                        <m:r>
                          <a:rPr lang="en-US" altLang="zh-CN" i="1" dirty="0">
                            <a:latin typeface="Cambria Math" panose="02040503050406030204" pitchFamily="18" charset="0"/>
                          </a:rPr>
                          <m:t>𝑖𝑛𝑝𝑢𝑡</m:t>
                        </m:r>
                      </m:sub>
                    </m:sSub>
                    <m:r>
                      <a:rPr lang="zh-CN" altLang="en-US" i="1" dirty="0">
                        <a:latin typeface="Cambria Math" panose="02040503050406030204" pitchFamily="18" charset="0"/>
                      </a:rPr>
                      <m:t> ∈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ℝ</m:t>
                        </m:r>
                      </m:e>
                      <m:sup>
                        <m:r>
                          <a:rPr lang="en-US" altLang="zh-CN" i="1" dirty="0">
                            <a:latin typeface="Cambria Math" panose="02040503050406030204" pitchFamily="18" charset="0"/>
                          </a:rPr>
                          <m:t>𝑁</m:t>
                        </m:r>
                        <m:r>
                          <a:rPr lang="en-US" altLang="zh-CN" i="1" dirty="0">
                            <a:latin typeface="Cambria Math" panose="02040503050406030204" pitchFamily="18" charset="0"/>
                            <a:ea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𝑑</m:t>
                            </m:r>
                          </m:e>
                          <m:sub>
                            <m:r>
                              <a:rPr lang="en-US" altLang="zh-CN" i="1" dirty="0">
                                <a:latin typeface="Cambria Math" panose="02040503050406030204" pitchFamily="18" charset="0"/>
                              </a:rPr>
                              <m:t>𝑖𝑛</m:t>
                            </m:r>
                          </m:sub>
                        </m:sSub>
                      </m:sup>
                    </m:sSup>
                    <m:r>
                      <a:rPr lang="zh-CN" altLang="en-US" i="1" dirty="0">
                        <a:latin typeface="Cambria Math" panose="02040503050406030204" pitchFamily="18" charset="0"/>
                      </a:rPr>
                      <m:t>: </m:t>
                    </m:r>
                    <m:r>
                      <a:rPr lang="zh-CN" altLang="en-US" i="1" dirty="0">
                        <a:latin typeface="Cambria Math" panose="02040503050406030204" pitchFamily="18" charset="0"/>
                      </a:rPr>
                      <m:t>𝑋</m:t>
                    </m:r>
                    <m:r>
                      <a:rPr lang="zh-CN" altLang="en-US" i="1" dirty="0">
                        <a:latin typeface="Cambria Math" panose="02040503050406030204" pitchFamily="18" charset="0"/>
                      </a:rPr>
                      <m:t> = [</m:t>
                    </m:r>
                    <m:sSub>
                      <m:sSubPr>
                        <m:ctrlPr>
                          <a:rPr lang="en-US" altLang="zh-CN" i="1" dirty="0">
                            <a:latin typeface="Cambria Math" panose="02040503050406030204" pitchFamily="18" charset="0"/>
                          </a:rPr>
                        </m:ctrlPr>
                      </m:sSubPr>
                      <m:e>
                        <m:r>
                          <m:rPr>
                            <m:sty m:val="p"/>
                          </m:rPr>
                          <a:rPr lang="en-US" altLang="zh-CN" i="1" dirty="0">
                            <a:latin typeface="Cambria Math" panose="02040503050406030204" pitchFamily="18" charset="0"/>
                          </a:rPr>
                          <m:t>s</m:t>
                        </m:r>
                      </m:e>
                      <m:sub>
                        <m:r>
                          <a:rPr lang="en-US" altLang="zh-CN" i="1" dirty="0">
                            <a:latin typeface="Cambria Math" panose="02040503050406030204" pitchFamily="18" charset="0"/>
                          </a:rPr>
                          <m:t>1</m:t>
                        </m:r>
                      </m:sub>
                    </m:sSub>
                    <m:r>
                      <a:rPr lang="zh-CN" altLang="en-US" i="1" dirty="0">
                        <a:latin typeface="Cambria Math" panose="02040503050406030204" pitchFamily="18" charset="0"/>
                      </a:rPr>
                      <m:t>, . . . ,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𝑠</m:t>
                        </m:r>
                      </m:e>
                      <m:sub>
                        <m:r>
                          <a:rPr lang="en-US" altLang="zh-CN" i="1" dirty="0">
                            <a:latin typeface="Cambria Math" panose="02040503050406030204" pitchFamily="18" charset="0"/>
                          </a:rPr>
                          <m:t>𝐿</m:t>
                        </m:r>
                      </m:sub>
                    </m:sSub>
                    <m:r>
                      <a:rPr lang="zh-CN" altLang="en-US" i="1" dirty="0">
                        <a:latin typeface="Cambria Math" panose="02040503050406030204" pitchFamily="18" charset="0"/>
                      </a:rPr>
                      <m:t>]</m:t>
                    </m:r>
                  </m:oMath>
                </a14:m>
                <a:r>
                  <a:rPr lang="zh-CN" altLang="en-US" dirty="0"/>
                  <a:t> </a:t>
                </a:r>
                <a14:m>
                  <m:oMath xmlns:m="http://schemas.openxmlformats.org/officeDocument/2006/math">
                    <m:r>
                      <a:rPr lang="zh-CN" altLang="en-US"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𝐸</m:t>
                        </m:r>
                      </m:e>
                      <m:sub>
                        <m:r>
                          <a:rPr lang="en-US" altLang="zh-CN" i="1" dirty="0">
                            <a:latin typeface="Cambria Math" panose="02040503050406030204" pitchFamily="18" charset="0"/>
                          </a:rPr>
                          <m:t>𝑖𝑛𝑝𝑢𝑡</m:t>
                        </m:r>
                      </m:sub>
                    </m:sSub>
                    <m:r>
                      <a:rPr lang="zh-CN" altLang="en-US"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ℝ</m:t>
                        </m:r>
                      </m:e>
                      <m:sup>
                        <m:r>
                          <a:rPr lang="en-US" altLang="zh-CN" i="1" dirty="0">
                            <a:latin typeface="Cambria Math" panose="02040503050406030204" pitchFamily="18" charset="0"/>
                          </a:rPr>
                          <m:t>𝐿</m:t>
                        </m:r>
                        <m:r>
                          <a:rPr lang="en-US" altLang="zh-CN" i="1" dirty="0">
                            <a:latin typeface="Cambria Math" panose="02040503050406030204" pitchFamily="18" charset="0"/>
                            <a:ea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𝑑</m:t>
                            </m:r>
                          </m:e>
                          <m:sub>
                            <m:r>
                              <a:rPr lang="en-US" altLang="zh-CN" i="1" dirty="0">
                                <a:latin typeface="Cambria Math" panose="02040503050406030204" pitchFamily="18" charset="0"/>
                              </a:rPr>
                              <m:t>𝑖𝑛</m:t>
                            </m:r>
                          </m:sub>
                        </m:sSub>
                      </m:sup>
                    </m:sSup>
                  </m:oMath>
                </a14:m>
                <a:r>
                  <a:rPr lang="zh-CN" altLang="en-US" dirty="0"/>
                  <a:t>. </a:t>
                </a:r>
              </a:p>
            </p:txBody>
          </p:sp>
        </mc:Choice>
        <mc:Fallback xmlns="">
          <p:sp>
            <p:nvSpPr>
              <p:cNvPr id="4" name="矩形 3">
                <a:extLst>
                  <a:ext uri="{FF2B5EF4-FFF2-40B4-BE49-F238E27FC236}">
                    <a16:creationId xmlns:a16="http://schemas.microsoft.com/office/drawing/2014/main" id="{52313903-01EA-477E-B0B5-BB3BD0909633}"/>
                  </a:ext>
                </a:extLst>
              </p:cNvPr>
              <p:cNvSpPr>
                <a:spLocks noRot="1" noChangeAspect="1" noMove="1" noResize="1" noEditPoints="1" noAdjustHandles="1" noChangeArrowheads="1" noChangeShapeType="1" noTextEdit="1"/>
              </p:cNvSpPr>
              <p:nvPr/>
            </p:nvSpPr>
            <p:spPr>
              <a:xfrm>
                <a:off x="5839927" y="3482790"/>
                <a:ext cx="6096000" cy="402033"/>
              </a:xfrm>
              <a:prstGeom prst="rect">
                <a:avLst/>
              </a:prstGeom>
              <a:blipFill>
                <a:blip r:embed="rId4"/>
                <a:stretch>
                  <a:fillRect t="-4545"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4EA4F5FC-6D4A-4CA3-9C36-EE357D92A479}"/>
                  </a:ext>
                </a:extLst>
              </p:cNvPr>
              <p:cNvSpPr/>
              <p:nvPr/>
            </p:nvSpPr>
            <p:spPr>
              <a:xfrm>
                <a:off x="5799123" y="3882601"/>
                <a:ext cx="38801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dirty="0">
                          <a:latin typeface="Cambria Math" panose="02040503050406030204" pitchFamily="18" charset="0"/>
                        </a:rPr>
                        <m:t>𝑇</m:t>
                      </m:r>
                      <m:r>
                        <a:rPr lang="zh-CN" altLang="en-US" i="1" dirty="0">
                          <a:latin typeface="Cambria Math" panose="02040503050406030204" pitchFamily="18" charset="0"/>
                        </a:rPr>
                        <m:t> =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i="1" dirty="0">
                              <a:latin typeface="Cambria Math" panose="02040503050406030204" pitchFamily="18" charset="0"/>
                            </a:rPr>
                            <m:t>𝐿</m:t>
                          </m:r>
                          <m:r>
                            <a:rPr lang="en-US" altLang="zh-CN" i="1" dirty="0">
                              <a:latin typeface="Cambria Math" panose="02040503050406030204" pitchFamily="18" charset="0"/>
                            </a:rPr>
                            <m:t>+1</m:t>
                          </m:r>
                        </m:sub>
                      </m:sSub>
                      <m:r>
                        <a:rPr lang="zh-CN" altLang="en-US"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i="1" dirty="0">
                              <a:latin typeface="Cambria Math" panose="02040503050406030204" pitchFamily="18" charset="0"/>
                            </a:rPr>
                            <m:t>1</m:t>
                          </m:r>
                        </m:sub>
                      </m:sSub>
                      <m:r>
                        <a:rPr lang="zh-CN" altLang="en-US" i="1" dirty="0">
                          <a:latin typeface="Cambria Math" panose="02040503050406030204" pitchFamily="18" charset="0"/>
                        </a:rPr>
                        <m:t>, . .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i="1" dirty="0">
                              <a:latin typeface="Cambria Math" panose="02040503050406030204" pitchFamily="18" charset="0"/>
                            </a:rPr>
                            <m:t>𝐿</m:t>
                          </m:r>
                          <m:r>
                            <a:rPr lang="en-US" altLang="zh-CN" i="1" dirty="0">
                              <a:latin typeface="Cambria Math" panose="02040503050406030204" pitchFamily="18" charset="0"/>
                            </a:rPr>
                            <m:t>+1</m:t>
                          </m:r>
                        </m:sub>
                      </m:sSub>
                      <m:r>
                        <a:rPr lang="zh-CN" altLang="en-US"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i="1" dirty="0">
                              <a:latin typeface="Cambria Math" panose="02040503050406030204" pitchFamily="18" charset="0"/>
                            </a:rPr>
                            <m:t>𝐿</m:t>
                          </m:r>
                        </m:sub>
                      </m:sSub>
                      <m:r>
                        <a:rPr lang="zh-CN" altLang="en-US" i="1" dirty="0">
                          <a:latin typeface="Cambria Math" panose="02040503050406030204" pitchFamily="18" charset="0"/>
                        </a:rPr>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ℝ</m:t>
                          </m:r>
                        </m:e>
                        <m:sup>
                          <m:r>
                            <a:rPr lang="en-US" altLang="zh-CN" i="1" dirty="0">
                              <a:latin typeface="Cambria Math" panose="02040503050406030204" pitchFamily="18" charset="0"/>
                            </a:rPr>
                            <m:t>𝐿</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rPr>
                            <m:t>1</m:t>
                          </m:r>
                        </m:sup>
                      </m:sSup>
                    </m:oMath>
                  </m:oMathPara>
                </a14:m>
                <a:endParaRPr lang="zh-CN" altLang="en-US" dirty="0"/>
              </a:p>
            </p:txBody>
          </p:sp>
        </mc:Choice>
        <mc:Fallback xmlns="">
          <p:sp>
            <p:nvSpPr>
              <p:cNvPr id="9" name="矩形 8">
                <a:extLst>
                  <a:ext uri="{FF2B5EF4-FFF2-40B4-BE49-F238E27FC236}">
                    <a16:creationId xmlns:a16="http://schemas.microsoft.com/office/drawing/2014/main" id="{4EA4F5FC-6D4A-4CA3-9C36-EE357D92A479}"/>
                  </a:ext>
                </a:extLst>
              </p:cNvPr>
              <p:cNvSpPr>
                <a:spLocks noRot="1" noChangeAspect="1" noMove="1" noResize="1" noEditPoints="1" noAdjustHandles="1" noChangeArrowheads="1" noChangeShapeType="1" noTextEdit="1"/>
              </p:cNvSpPr>
              <p:nvPr/>
            </p:nvSpPr>
            <p:spPr>
              <a:xfrm>
                <a:off x="5799123" y="3882601"/>
                <a:ext cx="3880165" cy="369332"/>
              </a:xfrm>
              <a:prstGeom prst="rect">
                <a:avLst/>
              </a:prstGeom>
              <a:blipFill>
                <a:blip r:embed="rId5"/>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5F55EF02-F880-4E7C-80BF-CB2D90A15A1E}"/>
                  </a:ext>
                </a:extLst>
              </p:cNvPr>
              <p:cNvSpPr/>
              <p:nvPr/>
            </p:nvSpPr>
            <p:spPr>
              <a:xfrm>
                <a:off x="6721135" y="5880505"/>
                <a:ext cx="3349250"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𝑥</m:t>
                              </m:r>
                            </m:e>
                          </m:acc>
                        </m:e>
                        <m:sub>
                          <m:r>
                            <a:rPr lang="en-US" altLang="zh-CN" i="1" dirty="0">
                              <a:latin typeface="Cambria Math" panose="02040503050406030204" pitchFamily="18" charset="0"/>
                            </a:rPr>
                            <m:t>𝐿</m:t>
                          </m:r>
                          <m:r>
                            <a:rPr lang="en-US" altLang="zh-CN" i="1" dirty="0">
                              <a:latin typeface="Cambria Math" panose="02040503050406030204" pitchFamily="18" charset="0"/>
                            </a:rPr>
                            <m:t>+1</m:t>
                          </m:r>
                        </m:sub>
                      </m:sSub>
                      <m:r>
                        <a:rPr lang="zh-CN" altLang="en-US"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𝐹</m:t>
                          </m:r>
                        </m:e>
                        <m:sup>
                          <m:r>
                            <a:rPr lang="en-US" altLang="zh-CN" i="1" dirty="0">
                              <a:latin typeface="Cambria Math" panose="02040503050406030204" pitchFamily="18" charset="0"/>
                            </a:rPr>
                            <m:t>𝑜𝑢𝑡</m:t>
                          </m:r>
                        </m:sup>
                      </m:sSup>
                      <m:r>
                        <a:rPr lang="zh-CN" altLang="en-US" i="1" dirty="0">
                          <a:latin typeface="Cambria Math" panose="02040503050406030204" pitchFamily="18" charset="0"/>
                        </a:rPr>
                        <m:t>(</m:t>
                      </m:r>
                      <m:sSup>
                        <m:sSupPr>
                          <m:ctrlPr>
                            <a:rPr lang="en-US" altLang="zh-CN" i="1" dirty="0">
                              <a:latin typeface="Cambria Math" panose="02040503050406030204" pitchFamily="18" charset="0"/>
                            </a:rPr>
                          </m:ctrlPr>
                        </m:sSupPr>
                        <m:e>
                          <m:r>
                            <a:rPr lang="zh-CN" altLang="en-US" i="1" dirty="0">
                              <a:latin typeface="Cambria Math" panose="02040503050406030204" pitchFamily="18" charset="0"/>
                            </a:rPr>
                            <m:t>𝛾</m:t>
                          </m:r>
                        </m:e>
                        <m:sup>
                          <m:r>
                            <a:rPr lang="en-US" altLang="zh-CN" i="1" dirty="0">
                              <a:latin typeface="Cambria Math" panose="02040503050406030204" pitchFamily="18" charset="0"/>
                            </a:rPr>
                            <m:t>𝑇</m:t>
                          </m:r>
                        </m:sup>
                      </m:sSup>
                      <m:r>
                        <a:rPr lang="zh-CN" altLang="en-US" i="1" dirty="0">
                          <a:latin typeface="Cambria Math" panose="02040503050406030204" pitchFamily="18" charset="0"/>
                        </a:rPr>
                        <m:t>· </m:t>
                      </m:r>
                      <m:r>
                        <a:rPr lang="zh-CN" altLang="en-US" i="1" dirty="0">
                          <a:latin typeface="Cambria Math" panose="02040503050406030204" pitchFamily="18" charset="0"/>
                        </a:rPr>
                        <m:t>𝑋</m:t>
                      </m:r>
                      <m:r>
                        <a:rPr lang="zh-CN" altLang="en-US" i="1" dirty="0">
                          <a:latin typeface="Cambria Math" panose="02040503050406030204" pitchFamily="18" charset="0"/>
                        </a:rPr>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ea typeface="Cambria Math" panose="02040503050406030204" pitchFamily="18" charset="0"/>
                            </a:rPr>
                            <m:t>ℝ</m:t>
                          </m:r>
                        </m:e>
                        <m:sup>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𝑑</m:t>
                              </m:r>
                            </m:e>
                            <m:sub>
                              <m:r>
                                <a:rPr lang="en-US" altLang="zh-CN" i="1" dirty="0">
                                  <a:latin typeface="Cambria Math" panose="02040503050406030204" pitchFamily="18" charset="0"/>
                                  <a:ea typeface="Cambria Math" panose="02040503050406030204" pitchFamily="18" charset="0"/>
                                </a:rPr>
                                <m:t>𝑜𝑢𝑡</m:t>
                              </m:r>
                            </m:sub>
                          </m:sSub>
                          <m:r>
                            <a:rPr lang="en-US" altLang="zh-CN" i="1" dirty="0">
                              <a:latin typeface="Cambria Math" panose="02040503050406030204" pitchFamily="18" charset="0"/>
                              <a:ea typeface="Cambria Math" panose="02040503050406030204" pitchFamily="18" charset="0"/>
                            </a:rPr>
                            <m:t>×1</m:t>
                          </m:r>
                        </m:sup>
                      </m:sSup>
                    </m:oMath>
                  </m:oMathPara>
                </a14:m>
                <a:endParaRPr lang="zh-CN" altLang="en-US" dirty="0"/>
              </a:p>
            </p:txBody>
          </p:sp>
        </mc:Choice>
        <mc:Fallback xmlns="">
          <p:sp>
            <p:nvSpPr>
              <p:cNvPr id="11" name="矩形 10">
                <a:extLst>
                  <a:ext uri="{FF2B5EF4-FFF2-40B4-BE49-F238E27FC236}">
                    <a16:creationId xmlns:a16="http://schemas.microsoft.com/office/drawing/2014/main" id="{5F55EF02-F880-4E7C-80BF-CB2D90A15A1E}"/>
                  </a:ext>
                </a:extLst>
              </p:cNvPr>
              <p:cNvSpPr>
                <a:spLocks noRot="1" noChangeAspect="1" noMove="1" noResize="1" noEditPoints="1" noAdjustHandles="1" noChangeArrowheads="1" noChangeShapeType="1" noTextEdit="1"/>
              </p:cNvSpPr>
              <p:nvPr/>
            </p:nvSpPr>
            <p:spPr>
              <a:xfrm>
                <a:off x="6721135" y="5880505"/>
                <a:ext cx="3349250" cy="374270"/>
              </a:xfrm>
              <a:prstGeom prst="rect">
                <a:avLst/>
              </a:prstGeom>
              <a:blipFill>
                <a:blip r:embed="rId6"/>
                <a:stretch>
                  <a:fillRect t="-4918"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F6D4A84F-C145-4CC6-992E-92A8A6DE52C5}"/>
                  </a:ext>
                </a:extLst>
              </p:cNvPr>
              <p:cNvSpPr/>
              <p:nvPr/>
            </p:nvSpPr>
            <p:spPr>
              <a:xfrm>
                <a:off x="5839927" y="4692524"/>
                <a:ext cx="5094600" cy="3822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dirty="0">
                          <a:latin typeface="Cambria Math" panose="02040503050406030204" pitchFamily="18" charset="0"/>
                        </a:rPr>
                        <m:t>𝛼</m:t>
                      </m:r>
                      <m:r>
                        <a:rPr lang="zh-CN" altLang="en-US" i="1" dirty="0">
                          <a:latin typeface="Cambria Math" panose="02040503050406030204" pitchFamily="18" charset="0"/>
                        </a:rPr>
                        <m:t> =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𝑀</m:t>
                          </m:r>
                        </m:e>
                        <m:sup>
                          <m:r>
                            <a:rPr lang="zh-CN" altLang="en-US" i="1" dirty="0">
                              <a:latin typeface="Cambria Math" panose="02040503050406030204" pitchFamily="18" charset="0"/>
                            </a:rPr>
                            <m:t>𝛼</m:t>
                          </m:r>
                        </m:sup>
                      </m:sSup>
                      <m:r>
                        <a:rPr lang="zh-CN" altLang="en-US" i="1" dirty="0">
                          <a:latin typeface="Cambria Math" panose="02040503050406030204" pitchFamily="18" charset="0"/>
                        </a:rPr>
                        <m:t> (</m:t>
                      </m:r>
                      <m:r>
                        <a:rPr lang="zh-CN" altLang="en-US" i="1" dirty="0">
                          <a:latin typeface="Cambria Math" panose="02040503050406030204" pitchFamily="18" charset="0"/>
                        </a:rPr>
                        <m:t>𝑋</m:t>
                      </m:r>
                      <m:r>
                        <a:rPr lang="zh-CN" altLang="en-US" i="1" dirty="0">
                          <a:latin typeface="Cambria Math" panose="02040503050406030204" pitchFamily="18" charset="0"/>
                        </a:rPr>
                        <m:t>) → </m:t>
                      </m:r>
                      <m:r>
                        <a:rPr lang="zh-CN" altLang="en-US" i="1" dirty="0">
                          <a:latin typeface="Cambria Math" panose="02040503050406030204" pitchFamily="18" charset="0"/>
                        </a:rPr>
                        <m:t>𝛽</m:t>
                      </m:r>
                      <m:r>
                        <a:rPr lang="zh-CN" altLang="en-US" i="1" dirty="0">
                          <a:latin typeface="Cambria Math" panose="02040503050406030204" pitchFamily="18" charset="0"/>
                        </a:rPr>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𝑀</m:t>
                          </m:r>
                        </m:e>
                        <m:sup>
                          <m:r>
                            <a:rPr lang="zh-CN" altLang="en-US" i="1" dirty="0">
                              <a:latin typeface="Cambria Math" panose="02040503050406030204" pitchFamily="18" charset="0"/>
                            </a:rPr>
                            <m:t>𝛽</m:t>
                          </m:r>
                        </m:sup>
                      </m:sSup>
                      <m:r>
                        <a:rPr lang="zh-CN" altLang="en-US" i="1" dirty="0">
                          <a:latin typeface="Cambria Math" panose="02040503050406030204" pitchFamily="18" charset="0"/>
                        </a:rPr>
                        <m:t>(</m:t>
                      </m:r>
                      <m:r>
                        <a:rPr lang="zh-CN" altLang="en-US" i="1" dirty="0">
                          <a:latin typeface="Cambria Math" panose="02040503050406030204" pitchFamily="18" charset="0"/>
                        </a:rPr>
                        <m:t>𝑇</m:t>
                      </m:r>
                      <m:r>
                        <a:rPr lang="zh-CN" altLang="en-US" i="1" dirty="0">
                          <a:latin typeface="Cambria Math" panose="02040503050406030204" pitchFamily="18" charset="0"/>
                        </a:rPr>
                        <m:t>) →</m:t>
                      </m:r>
                      <m:r>
                        <a:rPr lang="zh-CN" altLang="en-US" i="1" dirty="0">
                          <a:latin typeface="Cambria Math" panose="02040503050406030204" pitchFamily="18" charset="0"/>
                        </a:rPr>
                        <m:t>𝛾</m:t>
                      </m:r>
                      <m:r>
                        <a:rPr lang="zh-CN" altLang="en-US" i="1" dirty="0">
                          <a:latin typeface="Cambria Math" panose="02040503050406030204" pitchFamily="18" charset="0"/>
                        </a:rPr>
                        <m:t> =</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𝑀</m:t>
                          </m:r>
                        </m:e>
                        <m:sup>
                          <m:r>
                            <a:rPr lang="zh-CN" altLang="en-US" i="1" dirty="0">
                              <a:latin typeface="Cambria Math" panose="02040503050406030204" pitchFamily="18" charset="0"/>
                            </a:rPr>
                            <m:t>𝛾</m:t>
                          </m:r>
                        </m:sup>
                      </m:sSup>
                      <m:r>
                        <a:rPr lang="zh-CN" altLang="en-US" i="1" dirty="0">
                          <a:latin typeface="Cambria Math" panose="02040503050406030204" pitchFamily="18" charset="0"/>
                        </a:rPr>
                        <m:t>(</m:t>
                      </m:r>
                      <m:r>
                        <a:rPr lang="zh-CN" altLang="en-US" i="1" dirty="0">
                          <a:latin typeface="Cambria Math" panose="02040503050406030204" pitchFamily="18" charset="0"/>
                        </a:rPr>
                        <m:t>𝑋</m:t>
                      </m:r>
                      <m:r>
                        <a:rPr lang="zh-CN" altLang="en-US" i="1" dirty="0">
                          <a:latin typeface="Cambria Math" panose="02040503050406030204" pitchFamily="18" charset="0"/>
                        </a:rPr>
                        <m:t>, </m:t>
                      </m:r>
                      <m:r>
                        <a:rPr lang="zh-CN" altLang="en-US" i="1" dirty="0">
                          <a:latin typeface="Cambria Math" panose="02040503050406030204" pitchFamily="18" charset="0"/>
                        </a:rPr>
                        <m:t>𝛽</m:t>
                      </m:r>
                      <m:r>
                        <a:rPr lang="zh-CN" altLang="en-US" i="1" dirty="0">
                          <a:latin typeface="Cambria Math" panose="02040503050406030204" pitchFamily="18" charset="0"/>
                        </a:rPr>
                        <m:t>,</m:t>
                      </m:r>
                      <m:r>
                        <a:rPr lang="zh-CN" altLang="en-US" i="1" dirty="0">
                          <a:latin typeface="Cambria Math" panose="02040503050406030204" pitchFamily="18" charset="0"/>
                        </a:rPr>
                        <m:t>𝛼</m:t>
                      </m:r>
                      <m:r>
                        <a:rPr lang="zh-CN" altLang="en-US" i="1" dirty="0">
                          <a:latin typeface="Cambria Math" panose="02040503050406030204" pitchFamily="18" charset="0"/>
                        </a:rPr>
                        <m:t>)</m:t>
                      </m:r>
                    </m:oMath>
                  </m:oMathPara>
                </a14:m>
                <a:endParaRPr lang="zh-CN" altLang="en-US" dirty="0"/>
              </a:p>
            </p:txBody>
          </p:sp>
        </mc:Choice>
        <mc:Fallback xmlns="">
          <p:sp>
            <p:nvSpPr>
              <p:cNvPr id="12" name="矩形 11">
                <a:extLst>
                  <a:ext uri="{FF2B5EF4-FFF2-40B4-BE49-F238E27FC236}">
                    <a16:creationId xmlns:a16="http://schemas.microsoft.com/office/drawing/2014/main" id="{F6D4A84F-C145-4CC6-992E-92A8A6DE52C5}"/>
                  </a:ext>
                </a:extLst>
              </p:cNvPr>
              <p:cNvSpPr>
                <a:spLocks noRot="1" noChangeAspect="1" noMove="1" noResize="1" noEditPoints="1" noAdjustHandles="1" noChangeArrowheads="1" noChangeShapeType="1" noTextEdit="1"/>
              </p:cNvSpPr>
              <p:nvPr/>
            </p:nvSpPr>
            <p:spPr>
              <a:xfrm>
                <a:off x="5839927" y="4692524"/>
                <a:ext cx="5094600" cy="382284"/>
              </a:xfrm>
              <a:prstGeom prst="rect">
                <a:avLst/>
              </a:prstGeom>
              <a:blipFill>
                <a:blip r:embed="rId7"/>
                <a:stretch>
                  <a:fillRect b="-12903"/>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id="{2BFEEC2C-49CC-420E-907A-B273D216B2FF}"/>
              </a:ext>
            </a:extLst>
          </p:cNvPr>
          <p:cNvSpPr/>
          <p:nvPr/>
        </p:nvSpPr>
        <p:spPr>
          <a:xfrm>
            <a:off x="5799120" y="5435946"/>
            <a:ext cx="6096000" cy="369332"/>
          </a:xfrm>
          <a:prstGeom prst="rect">
            <a:avLst/>
          </a:prstGeom>
        </p:spPr>
        <p:txBody>
          <a:bodyPr>
            <a:spAutoFit/>
          </a:bodyPr>
          <a:lstStyle/>
          <a:p>
            <a:r>
              <a:rPr lang="en-US" altLang="zh-CN" dirty="0"/>
              <a:t>T</a:t>
            </a:r>
            <a:r>
              <a:rPr lang="zh-CN" altLang="en-US" dirty="0"/>
              <a:t>he predicted representation of recommended item</a:t>
            </a:r>
          </a:p>
        </p:txBody>
      </p:sp>
    </p:spTree>
    <p:extLst>
      <p:ext uri="{BB962C8B-B14F-4D97-AF65-F5344CB8AC3E}">
        <p14:creationId xmlns:p14="http://schemas.microsoft.com/office/powerpoint/2010/main" val="118771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2" name="图片 1">
            <a:extLst>
              <a:ext uri="{FF2B5EF4-FFF2-40B4-BE49-F238E27FC236}">
                <a16:creationId xmlns:a16="http://schemas.microsoft.com/office/drawing/2014/main" id="{27787AC0-BA2C-4259-B200-5E36125E8EDA}"/>
              </a:ext>
            </a:extLst>
          </p:cNvPr>
          <p:cNvPicPr>
            <a:picLocks noChangeAspect="1"/>
          </p:cNvPicPr>
          <p:nvPr/>
        </p:nvPicPr>
        <p:blipFill rotWithShape="1">
          <a:blip r:embed="rId2"/>
          <a:srcRect r="434" b="27377"/>
          <a:stretch/>
        </p:blipFill>
        <p:spPr>
          <a:xfrm>
            <a:off x="1" y="1703033"/>
            <a:ext cx="5899467" cy="4728473"/>
          </a:xfrm>
          <a:prstGeom prst="rect">
            <a:avLst/>
          </a:prstGeom>
        </p:spPr>
      </p:pic>
      <mc:AlternateContent xmlns:mc="http://schemas.openxmlformats.org/markup-compatibility/2006" xmlns:a14="http://schemas.microsoft.com/office/drawing/2010/main">
        <mc:Choice Requires="a14">
          <p:sp>
            <p:nvSpPr>
              <p:cNvPr id="10" name="Rectangle 1">
                <a:extLst>
                  <a:ext uri="{FF2B5EF4-FFF2-40B4-BE49-F238E27FC236}">
                    <a16:creationId xmlns:a16="http://schemas.microsoft.com/office/drawing/2014/main" id="{1F9BB5B0-7CEB-4FBB-BFC1-6ABD4BF18995}"/>
                  </a:ext>
                </a:extLst>
              </p:cNvPr>
              <p:cNvSpPr>
                <a:spLocks noChangeArrowheads="1"/>
              </p:cNvSpPr>
              <p:nvPr/>
            </p:nvSpPr>
            <p:spPr bwMode="auto">
              <a:xfrm>
                <a:off x="5899471" y="1561387"/>
                <a:ext cx="5696385" cy="5078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14:m>
                  <m:oMathPara xmlns:m="http://schemas.openxmlformats.org/officeDocument/2006/math">
                    <m:oMathParaPr>
                      <m:jc m:val="centerGroup"/>
                    </m:oMathParaPr>
                    <m:oMath xmlns:m="http://schemas.openxmlformats.org/officeDocument/2006/math">
                      <m:r>
                        <a:rPr lang="zh-CN" altLang="en-US" i="1">
                          <a:solidFill>
                            <a:srgbClr val="FF0000"/>
                          </a:solidFill>
                          <a:latin typeface="Cambria Math" panose="02040503050406030204" pitchFamily="18" charset="0"/>
                        </a:rPr>
                        <m:t>𝛼</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𝑠𝑡𝑎𝑔𝑒</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𝑤h𝑎𝑡</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𝑖𝑠</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𝑡h𝑒</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𝑎𝑐𝑡𝑖𝑜𝑛</m:t>
                      </m:r>
                    </m:oMath>
                  </m:oMathPara>
                </a14:m>
                <a:endParaRPr lang="en-US" altLang="zh-CN" dirty="0">
                  <a:solidFill>
                    <a:srgbClr val="FF0000"/>
                  </a:solidFill>
                </a:endParaRPr>
              </a:p>
            </p:txBody>
          </p:sp>
        </mc:Choice>
        <mc:Fallback xmlns="">
          <p:sp>
            <p:nvSpPr>
              <p:cNvPr id="10" name="Rectangle 1">
                <a:extLst>
                  <a:ext uri="{FF2B5EF4-FFF2-40B4-BE49-F238E27FC236}">
                    <a16:creationId xmlns:a16="http://schemas.microsoft.com/office/drawing/2014/main" id="{1F9BB5B0-7CEB-4FBB-BFC1-6ABD4BF18995}"/>
                  </a:ext>
                </a:extLst>
              </p:cNvPr>
              <p:cNvSpPr>
                <a:spLocks noRot="1" noChangeAspect="1" noMove="1" noResize="1" noEditPoints="1" noAdjustHandles="1" noChangeArrowheads="1" noChangeShapeType="1" noTextEdit="1"/>
              </p:cNvSpPr>
              <p:nvPr/>
            </p:nvSpPr>
            <p:spPr bwMode="auto">
              <a:xfrm>
                <a:off x="5899471" y="1561387"/>
                <a:ext cx="5696385" cy="50783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 name="流程图: 可选过程 2">
            <a:extLst>
              <a:ext uri="{FF2B5EF4-FFF2-40B4-BE49-F238E27FC236}">
                <a16:creationId xmlns:a16="http://schemas.microsoft.com/office/drawing/2014/main" id="{29D5BBCB-4639-4285-8DF8-2D566C464CDF}"/>
              </a:ext>
            </a:extLst>
          </p:cNvPr>
          <p:cNvSpPr/>
          <p:nvPr/>
        </p:nvSpPr>
        <p:spPr>
          <a:xfrm>
            <a:off x="498713" y="4314306"/>
            <a:ext cx="5283731" cy="1188143"/>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D11ABA5F-A7C5-44D7-91D9-8C06F7E209FE}"/>
                  </a:ext>
                </a:extLst>
              </p:cNvPr>
              <p:cNvSpPr/>
              <p:nvPr/>
            </p:nvSpPr>
            <p:spPr>
              <a:xfrm>
                <a:off x="6302990" y="2303538"/>
                <a:ext cx="5627916" cy="933782"/>
              </a:xfrm>
              <a:prstGeom prst="rect">
                <a:avLst/>
              </a:prstGeom>
            </p:spPr>
            <p:txBody>
              <a:bodyPr wrap="square">
                <a:spAutoFit/>
              </a:bodyPr>
              <a:lstStyle/>
              <a:p>
                <a:r>
                  <a:rPr lang="en-US" altLang="zh-CN" dirty="0"/>
                  <a:t>I</a:t>
                </a:r>
                <a:r>
                  <a:rPr lang="zh-CN" altLang="en-US" dirty="0"/>
                  <a:t>nput sequence embedding </a:t>
                </a:r>
                <a14:m>
                  <m:oMath xmlns:m="http://schemas.openxmlformats.org/officeDocument/2006/math">
                    <m:r>
                      <a:rPr lang="zh-CN" altLang="en-US" b="1" i="1" dirty="0">
                        <a:latin typeface="Cambria Math" panose="02040503050406030204" pitchFamily="18" charset="0"/>
                      </a:rPr>
                      <m:t>𝑿</m:t>
                    </m:r>
                  </m:oMath>
                </a14:m>
                <a:r>
                  <a:rPr lang="zh-CN" altLang="en-US" dirty="0"/>
                  <a:t>, through a stack of </a:t>
                </a:r>
                <a14:m>
                  <m:oMath xmlns:m="http://schemas.openxmlformats.org/officeDocument/2006/math">
                    <m:sSub>
                      <m:sSubPr>
                        <m:ctrlPr>
                          <a:rPr lang="en-US" altLang="zh-CN" b="1" i="1" dirty="0">
                            <a:latin typeface="Cambria Math" panose="02040503050406030204" pitchFamily="18" charset="0"/>
                          </a:rPr>
                        </m:ctrlPr>
                      </m:sSubPr>
                      <m:e>
                        <m:r>
                          <a:rPr lang="en-US" altLang="zh-CN" b="1" i="1" dirty="0">
                            <a:latin typeface="Cambria Math" panose="02040503050406030204" pitchFamily="18" charset="0"/>
                          </a:rPr>
                          <m:t>𝒅</m:t>
                        </m:r>
                      </m:e>
                      <m:sub>
                        <m:r>
                          <a:rPr lang="en-US" altLang="zh-CN" b="1" i="1" dirty="0">
                            <a:latin typeface="Cambria Math" panose="02040503050406030204" pitchFamily="18" charset="0"/>
                          </a:rPr>
                          <m:t>𝒍</m:t>
                        </m:r>
                      </m:sub>
                    </m:sSub>
                  </m:oMath>
                </a14:m>
                <a:r>
                  <a:rPr lang="zh-CN" altLang="en-US" b="1" dirty="0"/>
                  <a:t> </a:t>
                </a:r>
                <a:r>
                  <a:rPr lang="zh-CN" altLang="en-US" dirty="0"/>
                  <a:t>self-attentive encoder blocks </a:t>
                </a:r>
                <a:r>
                  <a:rPr lang="en-US" altLang="zh-CN" dirty="0"/>
                  <a:t>(</a:t>
                </a:r>
                <a:r>
                  <a:rPr lang="zh-CN" altLang="en-US" dirty="0"/>
                  <a:t> </a:t>
                </a:r>
                <a14:m>
                  <m:oMath xmlns:m="http://schemas.openxmlformats.org/officeDocument/2006/math">
                    <m:sSub>
                      <m:sSubPr>
                        <m:ctrlPr>
                          <a:rPr lang="en-US" altLang="zh-CN" b="1" i="1" dirty="0">
                            <a:latin typeface="Cambria Math" panose="02040503050406030204" pitchFamily="18" charset="0"/>
                          </a:rPr>
                        </m:ctrlPr>
                      </m:sSubPr>
                      <m:e>
                        <m:r>
                          <a:rPr lang="en-US" altLang="zh-CN" b="1" i="1" dirty="0">
                            <a:latin typeface="Cambria Math" panose="02040503050406030204" pitchFamily="18" charset="0"/>
                          </a:rPr>
                          <m:t>𝒅</m:t>
                        </m:r>
                      </m:e>
                      <m:sub>
                        <m:r>
                          <a:rPr lang="en-US" altLang="zh-CN" b="1" i="1" dirty="0">
                            <a:latin typeface="Cambria Math" panose="02040503050406030204" pitchFamily="18" charset="0"/>
                          </a:rPr>
                          <m:t>𝒉</m:t>
                        </m:r>
                      </m:sub>
                    </m:sSub>
                  </m:oMath>
                </a14:m>
                <a:r>
                  <a:rPr lang="zh-CN" altLang="en-US" b="1" dirty="0"/>
                  <a:t> </a:t>
                </a:r>
                <a:r>
                  <a:rPr lang="zh-CN" altLang="en-US" dirty="0"/>
                  <a:t>heads and </a:t>
                </a:r>
                <a14:m>
                  <m:oMath xmlns:m="http://schemas.openxmlformats.org/officeDocument/2006/math">
                    <m:sSub>
                      <m:sSubPr>
                        <m:ctrlPr>
                          <a:rPr lang="en-US" altLang="zh-CN" b="1" i="1" dirty="0">
                            <a:latin typeface="Cambria Math" panose="02040503050406030204" pitchFamily="18" charset="0"/>
                          </a:rPr>
                        </m:ctrlPr>
                      </m:sSubPr>
                      <m:e>
                        <m:r>
                          <a:rPr lang="en-US" altLang="zh-CN" b="1" i="1" dirty="0">
                            <a:latin typeface="Cambria Math" panose="02040503050406030204" pitchFamily="18" charset="0"/>
                          </a:rPr>
                          <m:t>𝒅</m:t>
                        </m:r>
                      </m:e>
                      <m:sub>
                        <m:r>
                          <a:rPr lang="en-US" altLang="zh-CN" b="1" i="1" dirty="0">
                            <a:latin typeface="Cambria Math" panose="02040503050406030204" pitchFamily="18" charset="0"/>
                          </a:rPr>
                          <m:t>𝒂</m:t>
                        </m:r>
                      </m:sub>
                    </m:sSub>
                  </m:oMath>
                </a14:m>
                <a:r>
                  <a:rPr lang="zh-CN" altLang="en-US" b="1" dirty="0"/>
                  <a:t> </a:t>
                </a:r>
                <a:r>
                  <a:rPr lang="zh-CN" altLang="en-US" dirty="0"/>
                  <a:t>hidden units</a:t>
                </a:r>
                <a:r>
                  <a:rPr lang="en-US" altLang="zh-CN" dirty="0"/>
                  <a:t>)</a:t>
                </a:r>
                <a:r>
                  <a:rPr lang="zh-CN" altLang="en-US" dirty="0"/>
                  <a:t> into representation</a:t>
                </a:r>
                <a:r>
                  <a:rPr lang="en-US" altLang="zh-CN" dirty="0"/>
                  <a:t> </a:t>
                </a:r>
                <a14:m>
                  <m:oMath xmlns:m="http://schemas.openxmlformats.org/officeDocument/2006/math">
                    <m:sSup>
                      <m:sSupPr>
                        <m:ctrlPr>
                          <a:rPr lang="en-US" altLang="zh-CN" b="1" i="1" dirty="0">
                            <a:latin typeface="Cambria Math" panose="02040503050406030204" pitchFamily="18" charset="0"/>
                          </a:rPr>
                        </m:ctrlPr>
                      </m:sSupPr>
                      <m:e>
                        <m:r>
                          <a:rPr lang="en-US" altLang="zh-CN" b="1" i="1" dirty="0">
                            <a:latin typeface="Cambria Math" panose="02040503050406030204" pitchFamily="18" charset="0"/>
                          </a:rPr>
                          <m:t>𝑯</m:t>
                        </m:r>
                      </m:e>
                      <m:sup>
                        <m:sSub>
                          <m:sSubPr>
                            <m:ctrlPr>
                              <a:rPr lang="en-US" altLang="zh-CN" b="1" i="1" dirty="0">
                                <a:latin typeface="Cambria Math" panose="02040503050406030204" pitchFamily="18" charset="0"/>
                              </a:rPr>
                            </m:ctrlPr>
                          </m:sSubPr>
                          <m:e>
                            <m:r>
                              <a:rPr lang="en-US" altLang="zh-CN" b="1" i="1" dirty="0">
                                <a:latin typeface="Cambria Math" panose="02040503050406030204" pitchFamily="18" charset="0"/>
                              </a:rPr>
                              <m:t>𝒅</m:t>
                            </m:r>
                          </m:e>
                          <m:sub>
                            <m:r>
                              <a:rPr lang="en-US" altLang="zh-CN" b="1" i="1" dirty="0">
                                <a:latin typeface="Cambria Math" panose="02040503050406030204" pitchFamily="18" charset="0"/>
                              </a:rPr>
                              <m:t>𝒍</m:t>
                            </m:r>
                          </m:sub>
                        </m:sSub>
                      </m:sup>
                    </m:sSup>
                  </m:oMath>
                </a14:m>
                <a:endParaRPr lang="zh-CN" altLang="en-US" dirty="0"/>
              </a:p>
            </p:txBody>
          </p:sp>
        </mc:Choice>
        <mc:Fallback xmlns="">
          <p:sp>
            <p:nvSpPr>
              <p:cNvPr id="7" name="矩形 6">
                <a:extLst>
                  <a:ext uri="{FF2B5EF4-FFF2-40B4-BE49-F238E27FC236}">
                    <a16:creationId xmlns:a16="http://schemas.microsoft.com/office/drawing/2014/main" id="{D11ABA5F-A7C5-44D7-91D9-8C06F7E209FE}"/>
                  </a:ext>
                </a:extLst>
              </p:cNvPr>
              <p:cNvSpPr>
                <a:spLocks noRot="1" noChangeAspect="1" noMove="1" noResize="1" noEditPoints="1" noAdjustHandles="1" noChangeArrowheads="1" noChangeShapeType="1" noTextEdit="1"/>
              </p:cNvSpPr>
              <p:nvPr/>
            </p:nvSpPr>
            <p:spPr>
              <a:xfrm>
                <a:off x="6302990" y="2303538"/>
                <a:ext cx="5627916" cy="933782"/>
              </a:xfrm>
              <a:prstGeom prst="rect">
                <a:avLst/>
              </a:prstGeom>
              <a:blipFill>
                <a:blip r:embed="rId4"/>
                <a:stretch>
                  <a:fillRect l="-975" t="-3922" r="-1625" b="-98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91BF4DCC-97C1-4338-901B-8298363534A5}"/>
                  </a:ext>
                </a:extLst>
              </p:cNvPr>
              <p:cNvSpPr/>
              <p:nvPr/>
            </p:nvSpPr>
            <p:spPr>
              <a:xfrm>
                <a:off x="6477383" y="3385959"/>
                <a:ext cx="5494912" cy="653384"/>
              </a:xfrm>
              <a:prstGeom prst="rect">
                <a:avLst/>
              </a:prstGeom>
            </p:spPr>
            <p:txBody>
              <a:bodyPr wrap="square">
                <a:spAutoFit/>
              </a:bodyPr>
              <a:lstStyle/>
              <a:p>
                <a:r>
                  <a:rPr lang="en-US" altLang="zh-CN" dirty="0"/>
                  <a:t>Input  </a:t>
                </a:r>
                <a14:m>
                  <m:oMath xmlns:m="http://schemas.openxmlformats.org/officeDocument/2006/math">
                    <m:sSup>
                      <m:sSupPr>
                        <m:ctrlPr>
                          <a:rPr lang="en-US" altLang="zh-CN" b="1" i="1" dirty="0">
                            <a:latin typeface="Cambria Math" panose="02040503050406030204" pitchFamily="18" charset="0"/>
                          </a:rPr>
                        </m:ctrlPr>
                      </m:sSupPr>
                      <m:e>
                        <m:r>
                          <a:rPr lang="en-US" altLang="zh-CN" b="1" i="1" dirty="0">
                            <a:latin typeface="Cambria Math" panose="02040503050406030204" pitchFamily="18" charset="0"/>
                          </a:rPr>
                          <m:t>𝑯</m:t>
                        </m:r>
                      </m:e>
                      <m:sup>
                        <m:r>
                          <a:rPr lang="en-US" altLang="zh-CN" b="1" i="1" dirty="0">
                            <a:latin typeface="Cambria Math" panose="02040503050406030204" pitchFamily="18" charset="0"/>
                          </a:rPr>
                          <m:t>𝒋</m:t>
                        </m:r>
                      </m:sup>
                    </m:sSup>
                  </m:oMath>
                </a14:m>
                <a:r>
                  <a:rPr lang="zh-CN" altLang="en-US" dirty="0"/>
                  <a:t> → the </a:t>
                </a:r>
                <a14:m>
                  <m:oMath xmlns:m="http://schemas.openxmlformats.org/officeDocument/2006/math">
                    <m:r>
                      <a:rPr lang="zh-CN" altLang="en-US" b="1" i="1" dirty="0">
                        <a:latin typeface="Cambria Math" panose="02040503050406030204" pitchFamily="18" charset="0"/>
                      </a:rPr>
                      <m:t>𝒊</m:t>
                    </m:r>
                  </m:oMath>
                </a14:m>
                <a:r>
                  <a:rPr lang="zh-CN" altLang="en-US" dirty="0"/>
                  <a:t>th attention head of the </a:t>
                </a:r>
                <a14:m>
                  <m:oMath xmlns:m="http://schemas.openxmlformats.org/officeDocument/2006/math">
                    <m:r>
                      <a:rPr lang="zh-CN" altLang="en-US" b="1" i="1" dirty="0">
                        <a:latin typeface="Cambria Math" panose="02040503050406030204" pitchFamily="18" charset="0"/>
                      </a:rPr>
                      <m:t>𝒋</m:t>
                    </m:r>
                  </m:oMath>
                </a14:m>
                <a:r>
                  <a:rPr lang="zh-CN" altLang="en-US" dirty="0"/>
                  <a:t>th self attention block</a:t>
                </a:r>
              </a:p>
            </p:txBody>
          </p:sp>
        </mc:Choice>
        <mc:Fallback xmlns="">
          <p:sp>
            <p:nvSpPr>
              <p:cNvPr id="8" name="矩形 7">
                <a:extLst>
                  <a:ext uri="{FF2B5EF4-FFF2-40B4-BE49-F238E27FC236}">
                    <a16:creationId xmlns:a16="http://schemas.microsoft.com/office/drawing/2014/main" id="{91BF4DCC-97C1-4338-901B-8298363534A5}"/>
                  </a:ext>
                </a:extLst>
              </p:cNvPr>
              <p:cNvSpPr>
                <a:spLocks noRot="1" noChangeAspect="1" noMove="1" noResize="1" noEditPoints="1" noAdjustHandles="1" noChangeArrowheads="1" noChangeShapeType="1" noTextEdit="1"/>
              </p:cNvSpPr>
              <p:nvPr/>
            </p:nvSpPr>
            <p:spPr>
              <a:xfrm>
                <a:off x="6477383" y="3385959"/>
                <a:ext cx="5494912" cy="653384"/>
              </a:xfrm>
              <a:prstGeom prst="rect">
                <a:avLst/>
              </a:prstGeom>
              <a:blipFill>
                <a:blip r:embed="rId5"/>
                <a:stretch>
                  <a:fillRect l="-999" t="-3704" b="-12963"/>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4C155032-D0BF-48F2-A242-35706AB27EDF}"/>
              </a:ext>
            </a:extLst>
          </p:cNvPr>
          <p:cNvPicPr>
            <a:picLocks noChangeAspect="1"/>
          </p:cNvPicPr>
          <p:nvPr/>
        </p:nvPicPr>
        <p:blipFill>
          <a:blip r:embed="rId6"/>
          <a:stretch>
            <a:fillRect/>
          </a:stretch>
        </p:blipFill>
        <p:spPr>
          <a:xfrm>
            <a:off x="7171831" y="4137080"/>
            <a:ext cx="4023243" cy="584775"/>
          </a:xfrm>
          <a:prstGeom prst="rect">
            <a:avLst/>
          </a:prstGeom>
        </p:spPr>
      </p:pic>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CD20BAF7-6BE8-4442-9016-B11C1DF80BEB}"/>
                  </a:ext>
                </a:extLst>
              </p:cNvPr>
              <p:cNvSpPr/>
              <p:nvPr/>
            </p:nvSpPr>
            <p:spPr>
              <a:xfrm>
                <a:off x="6518774" y="4899488"/>
                <a:ext cx="5412133" cy="584775"/>
              </a:xfrm>
              <a:prstGeom prst="rect">
                <a:avLst/>
              </a:prstGeom>
            </p:spPr>
            <p:txBody>
              <a:bodyPr wrap="square">
                <a:spAutoFit/>
              </a:bodyPr>
              <a:lstStyle/>
              <a:p>
                <a:r>
                  <a:rPr lang="en-US" altLang="zh-CN" sz="1600" dirty="0"/>
                  <a:t>where                                      are the learnable parameters specific to </a:t>
                </a:r>
                <a14:m>
                  <m:oMath xmlns:m="http://schemas.openxmlformats.org/officeDocument/2006/math">
                    <m:r>
                      <a:rPr lang="en-US" altLang="zh-CN" sz="1600" i="1" dirty="0">
                        <a:latin typeface="Cambria Math" panose="02040503050406030204" pitchFamily="18" charset="0"/>
                      </a:rPr>
                      <m:t>𝑖</m:t>
                    </m:r>
                  </m:oMath>
                </a14:m>
                <a:r>
                  <a:rPr lang="en-US" altLang="zh-CN" sz="1600" dirty="0" err="1"/>
                  <a:t>th</a:t>
                </a:r>
                <a:r>
                  <a:rPr lang="en-US" altLang="zh-CN" sz="1600" dirty="0"/>
                  <a:t> head of </a:t>
                </a:r>
                <a14:m>
                  <m:oMath xmlns:m="http://schemas.openxmlformats.org/officeDocument/2006/math">
                    <m:r>
                      <a:rPr lang="en-US" altLang="zh-CN" sz="1600" i="1" dirty="0">
                        <a:latin typeface="Cambria Math" panose="02040503050406030204" pitchFamily="18" charset="0"/>
                      </a:rPr>
                      <m:t>𝑗</m:t>
                    </m:r>
                  </m:oMath>
                </a14:m>
                <a:r>
                  <a:rPr lang="en-US" altLang="zh-CN" sz="1600" dirty="0" err="1"/>
                  <a:t>th</a:t>
                </a:r>
                <a:r>
                  <a:rPr lang="en-US" altLang="zh-CN" sz="1600" dirty="0"/>
                  <a:t> attention block</a:t>
                </a:r>
                <a:endParaRPr lang="zh-CN" altLang="en-US" sz="1600" dirty="0"/>
              </a:p>
            </p:txBody>
          </p:sp>
        </mc:Choice>
        <mc:Fallback xmlns="">
          <p:sp>
            <p:nvSpPr>
              <p:cNvPr id="16" name="矩形 15">
                <a:extLst>
                  <a:ext uri="{FF2B5EF4-FFF2-40B4-BE49-F238E27FC236}">
                    <a16:creationId xmlns:a16="http://schemas.microsoft.com/office/drawing/2014/main" id="{CD20BAF7-6BE8-4442-9016-B11C1DF80BEB}"/>
                  </a:ext>
                </a:extLst>
              </p:cNvPr>
              <p:cNvSpPr>
                <a:spLocks noRot="1" noChangeAspect="1" noMove="1" noResize="1" noEditPoints="1" noAdjustHandles="1" noChangeArrowheads="1" noChangeShapeType="1" noTextEdit="1"/>
              </p:cNvSpPr>
              <p:nvPr/>
            </p:nvSpPr>
            <p:spPr>
              <a:xfrm>
                <a:off x="6518774" y="4899488"/>
                <a:ext cx="5412133" cy="584775"/>
              </a:xfrm>
              <a:prstGeom prst="rect">
                <a:avLst/>
              </a:prstGeom>
              <a:blipFill>
                <a:blip r:embed="rId7"/>
                <a:stretch>
                  <a:fillRect l="-563" t="-3125" r="-225" b="-12500"/>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EAF2BA7F-2165-4F76-B123-678A2B015EBD}"/>
              </a:ext>
            </a:extLst>
          </p:cNvPr>
          <p:cNvPicPr>
            <a:picLocks noChangeAspect="1"/>
          </p:cNvPicPr>
          <p:nvPr/>
        </p:nvPicPr>
        <p:blipFill>
          <a:blip r:embed="rId8"/>
          <a:stretch>
            <a:fillRect/>
          </a:stretch>
        </p:blipFill>
        <p:spPr>
          <a:xfrm>
            <a:off x="7238711" y="4899487"/>
            <a:ext cx="1944740" cy="331491"/>
          </a:xfrm>
          <a:prstGeom prst="rect">
            <a:avLst/>
          </a:prstGeom>
        </p:spPr>
      </p:pic>
      <p:pic>
        <p:nvPicPr>
          <p:cNvPr id="18" name="图片 17">
            <a:extLst>
              <a:ext uri="{FF2B5EF4-FFF2-40B4-BE49-F238E27FC236}">
                <a16:creationId xmlns:a16="http://schemas.microsoft.com/office/drawing/2014/main" id="{6B638027-F78E-4500-B3E4-6888A1E41B5F}"/>
              </a:ext>
            </a:extLst>
          </p:cNvPr>
          <p:cNvPicPr>
            <a:picLocks noChangeAspect="1"/>
          </p:cNvPicPr>
          <p:nvPr/>
        </p:nvPicPr>
        <p:blipFill>
          <a:blip r:embed="rId9"/>
          <a:stretch>
            <a:fillRect/>
          </a:stretch>
        </p:blipFill>
        <p:spPr>
          <a:xfrm>
            <a:off x="7048677" y="5408612"/>
            <a:ext cx="4269548" cy="916999"/>
          </a:xfrm>
          <a:prstGeom prst="rect">
            <a:avLst/>
          </a:prstGeom>
        </p:spPr>
      </p:pic>
      <p:sp>
        <p:nvSpPr>
          <p:cNvPr id="20" name="矩形 19">
            <a:extLst>
              <a:ext uri="{FF2B5EF4-FFF2-40B4-BE49-F238E27FC236}">
                <a16:creationId xmlns:a16="http://schemas.microsoft.com/office/drawing/2014/main" id="{1F081B1E-9D7C-4E10-B9C2-042DCF791F49}"/>
              </a:ext>
            </a:extLst>
          </p:cNvPr>
          <p:cNvSpPr/>
          <p:nvPr/>
        </p:nvSpPr>
        <p:spPr>
          <a:xfrm>
            <a:off x="9791341" y="6339795"/>
            <a:ext cx="1337226" cy="338554"/>
          </a:xfrm>
          <a:prstGeom prst="rect">
            <a:avLst/>
          </a:prstGeom>
        </p:spPr>
        <p:txBody>
          <a:bodyPr wrap="none">
            <a:spAutoFit/>
          </a:bodyPr>
          <a:lstStyle/>
          <a:p>
            <a:r>
              <a:rPr lang="en-US" altLang="zh-CN" sz="1600" dirty="0"/>
              <a:t>scaling</a:t>
            </a:r>
            <a:r>
              <a:rPr lang="en-US" altLang="zh-CN" sz="1200" dirty="0"/>
              <a:t> </a:t>
            </a:r>
            <a:r>
              <a:rPr lang="en-US" altLang="zh-CN" sz="1600" dirty="0"/>
              <a:t>factor</a:t>
            </a:r>
            <a:endParaRPr lang="zh-CN" altLang="en-US" sz="1600" dirty="0"/>
          </a:p>
        </p:txBody>
      </p:sp>
      <p:pic>
        <p:nvPicPr>
          <p:cNvPr id="21" name="图片 20">
            <a:extLst>
              <a:ext uri="{FF2B5EF4-FFF2-40B4-BE49-F238E27FC236}">
                <a16:creationId xmlns:a16="http://schemas.microsoft.com/office/drawing/2014/main" id="{79E17496-7BCE-4687-9688-E142BB3F7061}"/>
              </a:ext>
            </a:extLst>
          </p:cNvPr>
          <p:cNvPicPr>
            <a:picLocks noChangeAspect="1"/>
          </p:cNvPicPr>
          <p:nvPr/>
        </p:nvPicPr>
        <p:blipFill>
          <a:blip r:embed="rId10"/>
          <a:stretch>
            <a:fillRect/>
          </a:stretch>
        </p:blipFill>
        <p:spPr>
          <a:xfrm>
            <a:off x="9210159" y="6325610"/>
            <a:ext cx="581184" cy="338555"/>
          </a:xfrm>
          <a:prstGeom prst="rect">
            <a:avLst/>
          </a:prstGeom>
        </p:spPr>
      </p:pic>
    </p:spTree>
    <p:extLst>
      <p:ext uri="{BB962C8B-B14F-4D97-AF65-F5344CB8AC3E}">
        <p14:creationId xmlns:p14="http://schemas.microsoft.com/office/powerpoint/2010/main" val="145182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2" name="图片 1">
            <a:extLst>
              <a:ext uri="{FF2B5EF4-FFF2-40B4-BE49-F238E27FC236}">
                <a16:creationId xmlns:a16="http://schemas.microsoft.com/office/drawing/2014/main" id="{27787AC0-BA2C-4259-B200-5E36125E8EDA}"/>
              </a:ext>
            </a:extLst>
          </p:cNvPr>
          <p:cNvPicPr>
            <a:picLocks noChangeAspect="1"/>
          </p:cNvPicPr>
          <p:nvPr/>
        </p:nvPicPr>
        <p:blipFill rotWithShape="1">
          <a:blip r:embed="rId2"/>
          <a:srcRect r="434" b="27377"/>
          <a:stretch/>
        </p:blipFill>
        <p:spPr>
          <a:xfrm>
            <a:off x="1" y="1703033"/>
            <a:ext cx="5899467" cy="4728473"/>
          </a:xfrm>
          <a:prstGeom prst="rect">
            <a:avLst/>
          </a:prstGeom>
        </p:spPr>
      </p:pic>
      <mc:AlternateContent xmlns:mc="http://schemas.openxmlformats.org/markup-compatibility/2006" xmlns:a14="http://schemas.microsoft.com/office/drawing/2010/main">
        <mc:Choice Requires="a14">
          <p:sp>
            <p:nvSpPr>
              <p:cNvPr id="10" name="Rectangle 1">
                <a:extLst>
                  <a:ext uri="{FF2B5EF4-FFF2-40B4-BE49-F238E27FC236}">
                    <a16:creationId xmlns:a16="http://schemas.microsoft.com/office/drawing/2014/main" id="{1F9BB5B0-7CEB-4FBB-BFC1-6ABD4BF18995}"/>
                  </a:ext>
                </a:extLst>
              </p:cNvPr>
              <p:cNvSpPr>
                <a:spLocks noChangeArrowheads="1"/>
              </p:cNvSpPr>
              <p:nvPr/>
            </p:nvSpPr>
            <p:spPr bwMode="auto">
              <a:xfrm>
                <a:off x="5657419" y="1461439"/>
                <a:ext cx="5696385" cy="5078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14:m>
                  <m:oMathPara xmlns:m="http://schemas.openxmlformats.org/officeDocument/2006/math">
                    <m:oMathParaPr>
                      <m:jc m:val="centerGroup"/>
                    </m:oMathParaPr>
                    <m:oMath xmlns:m="http://schemas.openxmlformats.org/officeDocument/2006/math">
                      <m:r>
                        <a:rPr lang="zh-CN" altLang="en-US" i="1">
                          <a:solidFill>
                            <a:srgbClr val="FF0000"/>
                          </a:solidFill>
                          <a:latin typeface="Cambria Math" panose="02040503050406030204" pitchFamily="18" charset="0"/>
                        </a:rPr>
                        <m:t>𝛼</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𝑠𝑡𝑎𝑔𝑒</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𝑤h𝑎𝑡</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𝑖𝑠</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𝑡h𝑒</m:t>
                      </m:r>
                      <m:r>
                        <a:rPr lang="en-US" altLang="zh-CN" i="1">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𝑎𝑐𝑡𝑖𝑜𝑛</m:t>
                      </m:r>
                    </m:oMath>
                  </m:oMathPara>
                </a14:m>
                <a:endParaRPr lang="en-US" altLang="zh-CN" dirty="0">
                  <a:solidFill>
                    <a:srgbClr val="FF0000"/>
                  </a:solidFill>
                </a:endParaRPr>
              </a:p>
            </p:txBody>
          </p:sp>
        </mc:Choice>
        <mc:Fallback xmlns="">
          <p:sp>
            <p:nvSpPr>
              <p:cNvPr id="10" name="Rectangle 1">
                <a:extLst>
                  <a:ext uri="{FF2B5EF4-FFF2-40B4-BE49-F238E27FC236}">
                    <a16:creationId xmlns:a16="http://schemas.microsoft.com/office/drawing/2014/main" id="{1F9BB5B0-7CEB-4FBB-BFC1-6ABD4BF18995}"/>
                  </a:ext>
                </a:extLst>
              </p:cNvPr>
              <p:cNvSpPr>
                <a:spLocks noRot="1" noChangeAspect="1" noMove="1" noResize="1" noEditPoints="1" noAdjustHandles="1" noChangeArrowheads="1" noChangeShapeType="1" noTextEdit="1"/>
              </p:cNvSpPr>
              <p:nvPr/>
            </p:nvSpPr>
            <p:spPr bwMode="auto">
              <a:xfrm>
                <a:off x="5657419" y="1461439"/>
                <a:ext cx="5696385" cy="50783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 name="流程图: 可选过程 2">
            <a:extLst>
              <a:ext uri="{FF2B5EF4-FFF2-40B4-BE49-F238E27FC236}">
                <a16:creationId xmlns:a16="http://schemas.microsoft.com/office/drawing/2014/main" id="{29D5BBCB-4639-4285-8DF8-2D566C464CDF}"/>
              </a:ext>
            </a:extLst>
          </p:cNvPr>
          <p:cNvSpPr/>
          <p:nvPr/>
        </p:nvSpPr>
        <p:spPr>
          <a:xfrm>
            <a:off x="498713" y="4314306"/>
            <a:ext cx="5283731" cy="1188143"/>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8A00270B-BC55-4E6F-B179-C0B807FDDF78}"/>
              </a:ext>
            </a:extLst>
          </p:cNvPr>
          <p:cNvPicPr>
            <a:picLocks noChangeAspect="1"/>
          </p:cNvPicPr>
          <p:nvPr/>
        </p:nvPicPr>
        <p:blipFill rotWithShape="1">
          <a:blip r:embed="rId4"/>
          <a:srcRect l="32839" t="-5443" b="-1"/>
          <a:stretch/>
        </p:blipFill>
        <p:spPr>
          <a:xfrm>
            <a:off x="6878131" y="2987215"/>
            <a:ext cx="1068836" cy="315537"/>
          </a:xfrm>
          <a:prstGeom prst="rect">
            <a:avLst/>
          </a:prstGeom>
        </p:spPr>
      </p:pic>
      <p:pic>
        <p:nvPicPr>
          <p:cNvPr id="11" name="图片 10">
            <a:extLst>
              <a:ext uri="{FF2B5EF4-FFF2-40B4-BE49-F238E27FC236}">
                <a16:creationId xmlns:a16="http://schemas.microsoft.com/office/drawing/2014/main" id="{A0C95E42-08B6-4C94-8C6E-89E286F83637}"/>
              </a:ext>
            </a:extLst>
          </p:cNvPr>
          <p:cNvPicPr>
            <a:picLocks noChangeAspect="1"/>
          </p:cNvPicPr>
          <p:nvPr/>
        </p:nvPicPr>
        <p:blipFill>
          <a:blip r:embed="rId5"/>
          <a:stretch>
            <a:fillRect/>
          </a:stretch>
        </p:blipFill>
        <p:spPr>
          <a:xfrm>
            <a:off x="6031129" y="3510711"/>
            <a:ext cx="2586795" cy="584392"/>
          </a:xfrm>
          <a:prstGeom prst="rect">
            <a:avLst/>
          </a:prstGeom>
        </p:spPr>
      </p:pic>
      <p:pic>
        <p:nvPicPr>
          <p:cNvPr id="22" name="图片 21">
            <a:extLst>
              <a:ext uri="{FF2B5EF4-FFF2-40B4-BE49-F238E27FC236}">
                <a16:creationId xmlns:a16="http://schemas.microsoft.com/office/drawing/2014/main" id="{6DBBA024-C8E3-4753-8551-D6433AAD522B}"/>
              </a:ext>
            </a:extLst>
          </p:cNvPr>
          <p:cNvPicPr>
            <a:picLocks noChangeAspect="1"/>
          </p:cNvPicPr>
          <p:nvPr/>
        </p:nvPicPr>
        <p:blipFill>
          <a:blip r:embed="rId6"/>
          <a:stretch>
            <a:fillRect/>
          </a:stretch>
        </p:blipFill>
        <p:spPr>
          <a:xfrm>
            <a:off x="6037245" y="4272973"/>
            <a:ext cx="3307367" cy="762067"/>
          </a:xfrm>
          <a:prstGeom prst="rect">
            <a:avLst/>
          </a:prstGeom>
        </p:spPr>
      </p:pic>
      <p:pic>
        <p:nvPicPr>
          <p:cNvPr id="23" name="图片 22">
            <a:extLst>
              <a:ext uri="{FF2B5EF4-FFF2-40B4-BE49-F238E27FC236}">
                <a16:creationId xmlns:a16="http://schemas.microsoft.com/office/drawing/2014/main" id="{401158D4-F31F-41E3-B992-8CB24848E432}"/>
              </a:ext>
            </a:extLst>
          </p:cNvPr>
          <p:cNvPicPr>
            <a:picLocks noChangeAspect="1"/>
          </p:cNvPicPr>
          <p:nvPr/>
        </p:nvPicPr>
        <p:blipFill rotWithShape="1">
          <a:blip r:embed="rId7"/>
          <a:srcRect t="9868" r="2337" b="1"/>
          <a:stretch/>
        </p:blipFill>
        <p:spPr>
          <a:xfrm>
            <a:off x="6878134" y="5273910"/>
            <a:ext cx="1302859" cy="272763"/>
          </a:xfrm>
          <a:prstGeom prst="rect">
            <a:avLst/>
          </a:prstGeom>
        </p:spPr>
      </p:pic>
      <p:pic>
        <p:nvPicPr>
          <p:cNvPr id="24" name="图片 23">
            <a:extLst>
              <a:ext uri="{FF2B5EF4-FFF2-40B4-BE49-F238E27FC236}">
                <a16:creationId xmlns:a16="http://schemas.microsoft.com/office/drawing/2014/main" id="{FCDBCA3A-A7C4-423E-9280-103BC2C7797A}"/>
              </a:ext>
            </a:extLst>
          </p:cNvPr>
          <p:cNvPicPr>
            <a:picLocks noChangeAspect="1"/>
          </p:cNvPicPr>
          <p:nvPr/>
        </p:nvPicPr>
        <p:blipFill rotWithShape="1">
          <a:blip r:embed="rId8"/>
          <a:srcRect r="8963" b="-373"/>
          <a:stretch/>
        </p:blipFill>
        <p:spPr>
          <a:xfrm>
            <a:off x="6878133" y="5717940"/>
            <a:ext cx="389215" cy="299711"/>
          </a:xfrm>
          <a:prstGeom prst="rect">
            <a:avLst/>
          </a:prstGeom>
        </p:spPr>
      </p:pic>
      <p:sp>
        <p:nvSpPr>
          <p:cNvPr id="25" name="矩形 24">
            <a:extLst>
              <a:ext uri="{FF2B5EF4-FFF2-40B4-BE49-F238E27FC236}">
                <a16:creationId xmlns:a16="http://schemas.microsoft.com/office/drawing/2014/main" id="{149EF91D-630B-4705-891D-08F1ABE40145}"/>
              </a:ext>
            </a:extLst>
          </p:cNvPr>
          <p:cNvSpPr/>
          <p:nvPr/>
        </p:nvSpPr>
        <p:spPr>
          <a:xfrm>
            <a:off x="7296410" y="5709874"/>
            <a:ext cx="1962397" cy="307777"/>
          </a:xfrm>
          <a:prstGeom prst="rect">
            <a:avLst/>
          </a:prstGeom>
        </p:spPr>
        <p:txBody>
          <a:bodyPr wrap="none">
            <a:spAutoFit/>
          </a:bodyPr>
          <a:lstStyle/>
          <a:p>
            <a:r>
              <a:rPr lang="en-US" altLang="zh-CN" sz="1400" dirty="0"/>
              <a:t>is </a:t>
            </a:r>
            <a:r>
              <a:rPr lang="en-US" altLang="zh-CN" sz="1400" dirty="0" err="1"/>
              <a:t>softmax</a:t>
            </a:r>
            <a:r>
              <a:rPr lang="en-US" altLang="zh-CN" sz="1400" dirty="0"/>
              <a:t> temperature</a:t>
            </a:r>
            <a:endParaRPr lang="zh-CN" altLang="en-US" sz="1400" dirty="0"/>
          </a:p>
        </p:txBody>
      </p:sp>
      <p:sp>
        <p:nvSpPr>
          <p:cNvPr id="26" name="矩形 25">
            <a:extLst>
              <a:ext uri="{FF2B5EF4-FFF2-40B4-BE49-F238E27FC236}">
                <a16:creationId xmlns:a16="http://schemas.microsoft.com/office/drawing/2014/main" id="{004CCCDF-5B48-488E-9AE0-4BF0AC3EB588}"/>
              </a:ext>
            </a:extLst>
          </p:cNvPr>
          <p:cNvSpPr/>
          <p:nvPr/>
        </p:nvSpPr>
        <p:spPr>
          <a:xfrm>
            <a:off x="6255715" y="5255200"/>
            <a:ext cx="655949" cy="307777"/>
          </a:xfrm>
          <a:prstGeom prst="rect">
            <a:avLst/>
          </a:prstGeom>
        </p:spPr>
        <p:txBody>
          <a:bodyPr wrap="none">
            <a:spAutoFit/>
          </a:bodyPr>
          <a:lstStyle/>
          <a:p>
            <a:r>
              <a:rPr lang="en-US" altLang="zh-CN" sz="1400" dirty="0"/>
              <a:t>where</a:t>
            </a:r>
            <a:endParaRPr lang="zh-CN" altLang="en-US" sz="1400" dirty="0"/>
          </a:p>
        </p:txBody>
      </p:sp>
      <p:sp>
        <p:nvSpPr>
          <p:cNvPr id="27" name="矩形 26">
            <a:extLst>
              <a:ext uri="{FF2B5EF4-FFF2-40B4-BE49-F238E27FC236}">
                <a16:creationId xmlns:a16="http://schemas.microsoft.com/office/drawing/2014/main" id="{64E5855E-2642-4723-A697-3AA488F78111}"/>
              </a:ext>
            </a:extLst>
          </p:cNvPr>
          <p:cNvSpPr/>
          <p:nvPr/>
        </p:nvSpPr>
        <p:spPr>
          <a:xfrm>
            <a:off x="6222185" y="2976659"/>
            <a:ext cx="655949" cy="307777"/>
          </a:xfrm>
          <a:prstGeom prst="rect">
            <a:avLst/>
          </a:prstGeom>
        </p:spPr>
        <p:txBody>
          <a:bodyPr wrap="none">
            <a:spAutoFit/>
          </a:bodyPr>
          <a:lstStyle/>
          <a:p>
            <a:r>
              <a:rPr lang="en-US" altLang="zh-CN" sz="1400" dirty="0"/>
              <a:t>where</a:t>
            </a:r>
            <a:endParaRPr lang="zh-CN" altLang="en-US" sz="1400" dirty="0"/>
          </a:p>
        </p:txBody>
      </p:sp>
      <p:sp>
        <p:nvSpPr>
          <p:cNvPr id="28" name="矩形 27">
            <a:extLst>
              <a:ext uri="{FF2B5EF4-FFF2-40B4-BE49-F238E27FC236}">
                <a16:creationId xmlns:a16="http://schemas.microsoft.com/office/drawing/2014/main" id="{E190D472-7216-4002-90B6-BB19630518D1}"/>
              </a:ext>
            </a:extLst>
          </p:cNvPr>
          <p:cNvSpPr/>
          <p:nvPr/>
        </p:nvSpPr>
        <p:spPr>
          <a:xfrm>
            <a:off x="8142463" y="5219913"/>
            <a:ext cx="2404292" cy="307777"/>
          </a:xfrm>
          <a:prstGeom prst="rect">
            <a:avLst/>
          </a:prstGeom>
        </p:spPr>
        <p:txBody>
          <a:bodyPr wrap="square">
            <a:spAutoFit/>
          </a:bodyPr>
          <a:lstStyle/>
          <a:p>
            <a:r>
              <a:rPr lang="en-US" altLang="zh-CN" sz="1400" dirty="0"/>
              <a:t>are the learnable parameters </a:t>
            </a:r>
            <a:endParaRPr lang="zh-CN" altLang="en-US" sz="1400" dirty="0"/>
          </a:p>
        </p:txBody>
      </p:sp>
      <p:pic>
        <p:nvPicPr>
          <p:cNvPr id="4" name="图片 3">
            <a:extLst>
              <a:ext uri="{FF2B5EF4-FFF2-40B4-BE49-F238E27FC236}">
                <a16:creationId xmlns:a16="http://schemas.microsoft.com/office/drawing/2014/main" id="{F9E2A9ED-F87B-4EC3-9C2F-0B9AFC87167C}"/>
              </a:ext>
            </a:extLst>
          </p:cNvPr>
          <p:cNvPicPr>
            <a:picLocks noChangeAspect="1"/>
          </p:cNvPicPr>
          <p:nvPr/>
        </p:nvPicPr>
        <p:blipFill rotWithShape="1">
          <a:blip r:embed="rId9"/>
          <a:srcRect t="15265"/>
          <a:stretch/>
        </p:blipFill>
        <p:spPr>
          <a:xfrm>
            <a:off x="6092839" y="2383614"/>
            <a:ext cx="2407139" cy="356377"/>
          </a:xfrm>
          <a:prstGeom prst="rect">
            <a:avLst/>
          </a:prstGeom>
        </p:spPr>
      </p:pic>
      <p:pic>
        <p:nvPicPr>
          <p:cNvPr id="8" name="图片 7">
            <a:extLst>
              <a:ext uri="{FF2B5EF4-FFF2-40B4-BE49-F238E27FC236}">
                <a16:creationId xmlns:a16="http://schemas.microsoft.com/office/drawing/2014/main" id="{973451EA-1167-4CE9-AC79-A27B87E1A3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91871" y="3633260"/>
            <a:ext cx="2220660" cy="1275119"/>
          </a:xfrm>
          <a:prstGeom prst="rect">
            <a:avLst/>
          </a:prstGeom>
        </p:spPr>
      </p:pic>
      <p:sp>
        <p:nvSpPr>
          <p:cNvPr id="20" name="矩形 19">
            <a:extLst>
              <a:ext uri="{FF2B5EF4-FFF2-40B4-BE49-F238E27FC236}">
                <a16:creationId xmlns:a16="http://schemas.microsoft.com/office/drawing/2014/main" id="{22C80A30-E84D-4140-B4E8-21550506EEE8}"/>
              </a:ext>
            </a:extLst>
          </p:cNvPr>
          <p:cNvSpPr/>
          <p:nvPr/>
        </p:nvSpPr>
        <p:spPr>
          <a:xfrm>
            <a:off x="7946967" y="2960113"/>
            <a:ext cx="2404292" cy="307777"/>
          </a:xfrm>
          <a:prstGeom prst="rect">
            <a:avLst/>
          </a:prstGeom>
        </p:spPr>
        <p:txBody>
          <a:bodyPr wrap="square">
            <a:spAutoFit/>
          </a:bodyPr>
          <a:lstStyle/>
          <a:p>
            <a:r>
              <a:rPr lang="en-US" altLang="zh-CN" sz="1400" dirty="0"/>
              <a:t>is the learnable parameter </a:t>
            </a:r>
            <a:endParaRPr lang="zh-CN" altLang="en-US" sz="1400" dirty="0"/>
          </a:p>
        </p:txBody>
      </p:sp>
    </p:spTree>
    <p:extLst>
      <p:ext uri="{BB962C8B-B14F-4D97-AF65-F5344CB8AC3E}">
        <p14:creationId xmlns:p14="http://schemas.microsoft.com/office/powerpoint/2010/main" val="491197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2649</TotalTime>
  <Words>865</Words>
  <Application>Microsoft Office PowerPoint</Application>
  <PresentationFormat>宽屏</PresentationFormat>
  <Paragraphs>94</Paragraphs>
  <Slides>18</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Introduction</vt:lpstr>
      <vt:lpstr>Introduction</vt:lpstr>
      <vt:lpstr>Method</vt:lpstr>
      <vt:lpstr>Method</vt:lpstr>
      <vt:lpstr>Method</vt:lpstr>
      <vt:lpstr>Method</vt:lpstr>
      <vt:lpstr>Method</vt:lpstr>
      <vt:lpstr>Method</vt:lpstr>
      <vt:lpstr>Method</vt:lpstr>
      <vt:lpstr>Method</vt:lpstr>
      <vt:lpstr>Experiments</vt:lpstr>
      <vt:lpstr>Experiments</vt:lpstr>
      <vt:lpstr>Experiments</vt:lpstr>
      <vt:lpstr>Summary</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思进 刘</cp:lastModifiedBy>
  <cp:revision>1357</cp:revision>
  <dcterms:created xsi:type="dcterms:W3CDTF">2017-04-22T07:59:00Z</dcterms:created>
  <dcterms:modified xsi:type="dcterms:W3CDTF">2020-10-27T05:09:57Z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