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72" r:id="rId3"/>
    <p:sldId id="277" r:id="rId4"/>
    <p:sldId id="273" r:id="rId5"/>
    <p:sldId id="314" r:id="rId6"/>
    <p:sldId id="334" r:id="rId7"/>
    <p:sldId id="335" r:id="rId8"/>
    <p:sldId id="309" r:id="rId9"/>
    <p:sldId id="315" r:id="rId10"/>
    <p:sldId id="336" r:id="rId11"/>
    <p:sldId id="337" r:id="rId12"/>
    <p:sldId id="338" r:id="rId13"/>
    <p:sldId id="339" r:id="rId14"/>
    <p:sldId id="346" r:id="rId15"/>
    <p:sldId id="310" r:id="rId16"/>
    <p:sldId id="321" r:id="rId17"/>
    <p:sldId id="340" r:id="rId18"/>
    <p:sldId id="341" r:id="rId19"/>
    <p:sldId id="342" r:id="rId20"/>
    <p:sldId id="343" r:id="rId21"/>
    <p:sldId id="344" r:id="rId22"/>
    <p:sldId id="345" r:id="rId23"/>
    <p:sldId id="347" r:id="rId24"/>
    <p:sldId id="348" r:id="rId25"/>
    <p:sldId id="32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7F7F7F"/>
    <a:srgbClr val="E8D7B8"/>
    <a:srgbClr val="D9C8AC"/>
    <a:srgbClr val="FE0000"/>
    <a:srgbClr val="7AD1B7"/>
    <a:srgbClr val="84B49A"/>
    <a:srgbClr val="96B5EE"/>
    <a:srgbClr val="CEDDF7"/>
    <a:srgbClr val="9BD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38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仿宋" panose="02010609060101010101" charset="-122"/>
              </a:defRPr>
            </a:lvl1pPr>
          </a:lstStyle>
          <a:p>
            <a:fld id="{9510E745-F699-43C2-9540-DC86FA995BBE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仿宋" panose="02010609060101010101" charset="-122"/>
              </a:defRPr>
            </a:lvl1pPr>
          </a:lstStyle>
          <a:p>
            <a:fld id="{7746B39F-60C5-4185-B80B-F85AE638C1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3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2E30-3799-47A2-8F1C-D13A942F8CA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52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6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8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010989-729A-4A62-9B44-0B1C10BD73A4}"/>
              </a:ext>
            </a:extLst>
          </p:cNvPr>
          <p:cNvSpPr/>
          <p:nvPr userDrawn="1"/>
        </p:nvSpPr>
        <p:spPr>
          <a:xfrm>
            <a:off x="6623570" y="6414794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7658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83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81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793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3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88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1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61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623570" y="6414794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仿宋" panose="02010609060101010101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15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自然, 雨, 天空, 户外&#10;&#10;已生成极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54" r="5152" b="6569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711291" y="1203484"/>
            <a:ext cx="3537585" cy="34942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仿宋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47110" y="2382202"/>
            <a:ext cx="1346359" cy="1498283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E8FF4455-D6EF-413F-BD6B-78944A5964CC}"/>
              </a:ext>
            </a:extLst>
          </p:cNvPr>
          <p:cNvSpPr txBox="1"/>
          <p:nvPr/>
        </p:nvSpPr>
        <p:spPr>
          <a:xfrm>
            <a:off x="1866647" y="1644746"/>
            <a:ext cx="496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Deep Clustering Network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8BD333-39BA-449C-841C-BC6020654DCD}"/>
              </a:ext>
            </a:extLst>
          </p:cNvPr>
          <p:cNvSpPr txBox="1"/>
          <p:nvPr/>
        </p:nvSpPr>
        <p:spPr>
          <a:xfrm>
            <a:off x="2711290" y="3674380"/>
            <a:ext cx="353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Reporter:     Lin Li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	    2020.12.10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3BCE0E-CAB3-44D2-B331-C7075C0D2E03}"/>
              </a:ext>
            </a:extLst>
          </p:cNvPr>
          <p:cNvSpPr txBox="1"/>
          <p:nvPr/>
        </p:nvSpPr>
        <p:spPr>
          <a:xfrm>
            <a:off x="1829177" y="2586023"/>
            <a:ext cx="55643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Deyu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Bo, Xiao Wang,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Shi,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Meiqi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Zhu,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Emiao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Lu, and Peng Cui</a:t>
            </a:r>
          </a:p>
          <a:p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In Proceedings of The Web Conference</a:t>
            </a:r>
            <a:r>
              <a:rPr lang="nn-NO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WWW ’20, April 20–24, 2020, Taipei, Taiwan 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145" y="1112996"/>
            <a:ext cx="53091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Model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31540B9-1B63-4950-89B7-490D7ABF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5" y="2254897"/>
            <a:ext cx="4936223" cy="219636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E1AAA0E-A72D-4AE6-819E-2D0DA4B4000A}"/>
              </a:ext>
            </a:extLst>
          </p:cNvPr>
          <p:cNvSpPr/>
          <p:nvPr/>
        </p:nvSpPr>
        <p:spPr>
          <a:xfrm>
            <a:off x="606895" y="3099129"/>
            <a:ext cx="3015194" cy="1352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E134C5-5B4B-4CF3-BDB2-7C1128BBF90C}"/>
              </a:ext>
            </a:extLst>
          </p:cNvPr>
          <p:cNvSpPr txBox="1"/>
          <p:nvPr/>
        </p:nvSpPr>
        <p:spPr>
          <a:xfrm>
            <a:off x="546255" y="1671323"/>
            <a:ext cx="8597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DNN Module(Basic autoencoder ):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Learning an effective data representation of the raw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D9B4B5E-0603-457F-8230-2FC17035E2CC}"/>
                  </a:ext>
                </a:extLst>
              </p:cNvPr>
              <p:cNvSpPr txBox="1"/>
              <p:nvPr/>
            </p:nvSpPr>
            <p:spPr>
              <a:xfrm>
                <a:off x="546254" y="4674033"/>
                <a:ext cx="8597745" cy="851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representation learned by the ℓ-th layer in encoder part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baseline="30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(ℓ)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 ϕ(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baseline="30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(ℓ−1) 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representation learned by the ℓ-th  layer in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coder part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baseline="30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(ℓ)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 ϕ(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baseline="30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(ℓ−1) 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reconstruction of the raw data     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D9B4B5E-0603-457F-8230-2FC17035E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54" y="4674033"/>
                <a:ext cx="8597745" cy="851580"/>
              </a:xfrm>
              <a:prstGeom prst="rect">
                <a:avLst/>
              </a:prstGeom>
              <a:blipFill>
                <a:blip r:embed="rId4"/>
                <a:stretch>
                  <a:fillRect l="-284" t="-1439" b="-9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4C7F7A99-04DD-4A02-8993-0E3DEA3ECAB6}"/>
              </a:ext>
            </a:extLst>
          </p:cNvPr>
          <p:cNvSpPr txBox="1"/>
          <p:nvPr/>
        </p:nvSpPr>
        <p:spPr>
          <a:xfrm>
            <a:off x="5175472" y="2506649"/>
            <a:ext cx="4119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yers in the autoencoder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ℓ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layer number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E70FE64-3350-42A2-8AEA-1ED0AB65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198D6046-234B-4F44-B994-2284F8494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26599"/>
              </p:ext>
            </p:extLst>
          </p:nvPr>
        </p:nvGraphicFramePr>
        <p:xfrm>
          <a:off x="4566910" y="5223833"/>
          <a:ext cx="23145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Equation" r:id="rId5" imgW="2311400" imgH="431800" progId="Equation.DSMT4">
                  <p:embed/>
                </p:oleObj>
              </mc:Choice>
              <mc:Fallback>
                <p:oleObj name="Equation" r:id="rId5" imgW="2311400" imgH="431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910" y="5223833"/>
                        <a:ext cx="23145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CA5FB61-E5B6-4198-98DD-88510AC80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010100"/>
              </p:ext>
            </p:extLst>
          </p:nvPr>
        </p:nvGraphicFramePr>
        <p:xfrm>
          <a:off x="3986073" y="5223833"/>
          <a:ext cx="291689" cy="33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" name="Equation" r:id="rId7" imgW="177480" imgH="203040" progId="Equation.DSMT4">
                  <p:embed/>
                </p:oleObj>
              </mc:Choice>
              <mc:Fallback>
                <p:oleObj name="Equation" r:id="rId7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6073" y="5223833"/>
                        <a:ext cx="291689" cy="333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5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145" y="1112996"/>
            <a:ext cx="53091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Model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31540B9-1B63-4950-89B7-490D7ABF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5" y="2254897"/>
            <a:ext cx="4936223" cy="219636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E1AAA0E-A72D-4AE6-819E-2D0DA4B4000A}"/>
              </a:ext>
            </a:extLst>
          </p:cNvPr>
          <p:cNvSpPr/>
          <p:nvPr/>
        </p:nvSpPr>
        <p:spPr>
          <a:xfrm>
            <a:off x="1139554" y="2400042"/>
            <a:ext cx="2899784" cy="7536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E134C5-5B4B-4CF3-BDB2-7C1128BBF90C}"/>
              </a:ext>
            </a:extLst>
          </p:cNvPr>
          <p:cNvSpPr txBox="1"/>
          <p:nvPr/>
        </p:nvSpPr>
        <p:spPr>
          <a:xfrm>
            <a:off x="546255" y="1671323"/>
            <a:ext cx="8597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GCN Module: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ropagate representations generated by the DNN module.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9B4B5E-0603-457F-8230-2FC17035E2CC}"/>
              </a:ext>
            </a:extLst>
          </p:cNvPr>
          <p:cNvSpPr txBox="1"/>
          <p:nvPr/>
        </p:nvSpPr>
        <p:spPr>
          <a:xfrm>
            <a:off x="614362" y="5373127"/>
            <a:ext cx="3235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ℓ-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 representation: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C7F7A99-04DD-4A02-8993-0E3DEA3ECAB6}"/>
              </a:ext>
            </a:extLst>
          </p:cNvPr>
          <p:cNvSpPr txBox="1"/>
          <p:nvPr/>
        </p:nvSpPr>
        <p:spPr>
          <a:xfrm>
            <a:off x="5175472" y="2506649"/>
            <a:ext cx="41194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weight matrix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(ℓ)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representation learned by the ℓ-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 of GCN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E70FE64-3350-42A2-8AEA-1ED0AB65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E08C2928-E534-4E0F-B2EF-C2C0D78B5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2001953C-8D45-4F54-93FB-AB4AAE355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62979"/>
              </p:ext>
            </p:extLst>
          </p:nvPr>
        </p:nvGraphicFramePr>
        <p:xfrm>
          <a:off x="3689315" y="5346499"/>
          <a:ext cx="19145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4" imgW="1916868" imgH="482391" progId="Equation.DSMT4">
                  <p:embed/>
                </p:oleObj>
              </mc:Choice>
              <mc:Fallback>
                <p:oleObj name="Equation" r:id="rId4" imgW="1916868" imgH="482391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15" y="5346499"/>
                        <a:ext cx="19145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CAA02EC1-E50C-49A0-8C04-000507AD3B7E}"/>
              </a:ext>
            </a:extLst>
          </p:cNvPr>
          <p:cNvSpPr txBox="1"/>
          <p:nvPr/>
        </p:nvSpPr>
        <p:spPr>
          <a:xfrm>
            <a:off x="614362" y="4947456"/>
            <a:ext cx="308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1.Combine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(ℓ−1)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(ℓ−1)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</a:t>
            </a:r>
          </a:p>
        </p:txBody>
      </p:sp>
      <p:sp>
        <p:nvSpPr>
          <p:cNvPr id="17" name="Rectangle 52">
            <a:extLst>
              <a:ext uri="{FF2B5EF4-FFF2-40B4-BE49-F238E27FC236}">
                <a16:creationId xmlns:a16="http://schemas.microsoft.com/office/drawing/2014/main" id="{6D14E2A5-69A6-4A11-A1EB-6071DE3A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932" y="50629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705B4078-977F-4C2C-9C74-6765F84FE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458240"/>
              </p:ext>
            </p:extLst>
          </p:nvPr>
        </p:nvGraphicFramePr>
        <p:xfrm>
          <a:off x="3676650" y="5017736"/>
          <a:ext cx="179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Equation" r:id="rId6" imgW="1790640" imgH="266400" progId="Equation.DSMT4">
                  <p:embed/>
                </p:oleObj>
              </mc:Choice>
              <mc:Fallback>
                <p:oleObj name="Equation" r:id="rId6" imgW="1790640" imgH="2664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5017736"/>
                        <a:ext cx="179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245FB612-54B9-4801-8379-381594DD6BD5}"/>
              </a:ext>
            </a:extLst>
          </p:cNvPr>
          <p:cNvSpPr txBox="1"/>
          <p:nvPr/>
        </p:nvSpPr>
        <p:spPr>
          <a:xfrm>
            <a:off x="629603" y="5877017"/>
            <a:ext cx="85143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3.The result z 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Z indicates the probability sample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belongs to cluster center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we can treat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probability distribution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31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145" y="1112996"/>
            <a:ext cx="53091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Model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31540B9-1B63-4950-89B7-490D7ABF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75" y="2538987"/>
            <a:ext cx="4936223" cy="219636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E1AAA0E-A72D-4AE6-819E-2D0DA4B4000A}"/>
              </a:ext>
            </a:extLst>
          </p:cNvPr>
          <p:cNvSpPr/>
          <p:nvPr/>
        </p:nvSpPr>
        <p:spPr>
          <a:xfrm>
            <a:off x="4048217" y="2977844"/>
            <a:ext cx="1038688" cy="12376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E134C5-5B4B-4CF3-BDB2-7C1128BBF90C}"/>
              </a:ext>
            </a:extLst>
          </p:cNvPr>
          <p:cNvSpPr txBox="1"/>
          <p:nvPr/>
        </p:nvSpPr>
        <p:spPr>
          <a:xfrm>
            <a:off x="546255" y="1671323"/>
            <a:ext cx="8597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Self-Supervised Module: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Unifies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autoencoder and GCN modules in a uniform framework and effectively trains the two modules end-to-end for clustering.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E70FE64-3350-42A2-8AEA-1ED0AB65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E08C2928-E534-4E0F-B2EF-C2C0D78B5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52">
            <a:extLst>
              <a:ext uri="{FF2B5EF4-FFF2-40B4-BE49-F238E27FC236}">
                <a16:creationId xmlns:a16="http://schemas.microsoft.com/office/drawing/2014/main" id="{6D14E2A5-69A6-4A11-A1EB-6071DE3A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932" y="50629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1E60E1B-6ABA-4C28-8C47-339A762F8269}"/>
              </a:ext>
            </a:extLst>
          </p:cNvPr>
          <p:cNvSpPr txBox="1"/>
          <p:nvPr/>
        </p:nvSpPr>
        <p:spPr>
          <a:xfrm>
            <a:off x="390174" y="4868522"/>
            <a:ext cx="8753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zh-CN" alt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solid line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distribution P is calculated by the distribution Q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red dotted lines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dual self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mechanism.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distribution P to guide the update of the DNN module and the GCN module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56716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145" y="1112996"/>
            <a:ext cx="53091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Model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31540B9-1B63-4950-89B7-490D7ABF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74" y="2151828"/>
            <a:ext cx="4936223" cy="219636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E1AAA0E-A72D-4AE6-819E-2D0DA4B4000A}"/>
              </a:ext>
            </a:extLst>
          </p:cNvPr>
          <p:cNvSpPr/>
          <p:nvPr/>
        </p:nvSpPr>
        <p:spPr>
          <a:xfrm>
            <a:off x="4048217" y="2667126"/>
            <a:ext cx="1038688" cy="12376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E134C5-5B4B-4CF3-BDB2-7C1128BBF90C}"/>
              </a:ext>
            </a:extLst>
          </p:cNvPr>
          <p:cNvSpPr txBox="1"/>
          <p:nvPr/>
        </p:nvSpPr>
        <p:spPr>
          <a:xfrm>
            <a:off x="546255" y="1671323"/>
            <a:ext cx="8597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Self-Supervised Module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E70FE64-3350-42A2-8AEA-1ED0AB65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E08C2928-E534-4E0F-B2EF-C2C0D78B5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52">
            <a:extLst>
              <a:ext uri="{FF2B5EF4-FFF2-40B4-BE49-F238E27FC236}">
                <a16:creationId xmlns:a16="http://schemas.microsoft.com/office/drawing/2014/main" id="{6D14E2A5-69A6-4A11-A1EB-6071DE3A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932" y="50629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685702-67B8-4E9F-A048-DD1BAC456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646" y="2241924"/>
            <a:ext cx="2514286" cy="71428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B9E9811-3448-4E38-97D1-5A40E4FEE8B4}"/>
              </a:ext>
            </a:extLst>
          </p:cNvPr>
          <p:cNvSpPr txBox="1"/>
          <p:nvPr/>
        </p:nvSpPr>
        <p:spPr>
          <a:xfrm>
            <a:off x="5326397" y="3014600"/>
            <a:ext cx="38176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assigning sample 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cluster 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179B6E4-B0D8-4C26-8C59-BB7A3BEF2D45}"/>
              </a:ext>
            </a:extLst>
          </p:cNvPr>
          <p:cNvSpPr txBox="1"/>
          <p:nvPr/>
        </p:nvSpPr>
        <p:spPr>
          <a:xfrm>
            <a:off x="5416423" y="3745489"/>
            <a:ext cx="3727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[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distribution of the assignments of all samples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7F7383E-CD2B-4092-9ABC-8AF56C768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098" y="5025510"/>
            <a:ext cx="1475357" cy="7430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C4ADCD0-491E-418F-BB93-7B895753B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45" y="5017695"/>
            <a:ext cx="2561905" cy="52381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E13E4D-DCCB-4E3B-9ABC-C503E8044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74" y="5745089"/>
            <a:ext cx="2590476" cy="44761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C8A8A43-9648-4CA2-933A-7863B48D5921}"/>
              </a:ext>
            </a:extLst>
          </p:cNvPr>
          <p:cNvSpPr txBox="1"/>
          <p:nvPr/>
        </p:nvSpPr>
        <p:spPr>
          <a:xfrm>
            <a:off x="5416423" y="4656178"/>
            <a:ext cx="459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arget distribution 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37D7C0A-6E42-4862-A429-69A0234B3B38}"/>
              </a:ext>
            </a:extLst>
          </p:cNvPr>
          <p:cNvSpPr txBox="1"/>
          <p:nvPr/>
        </p:nvSpPr>
        <p:spPr>
          <a:xfrm>
            <a:off x="457558" y="4569269"/>
            <a:ext cx="5007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000"/>
          <a:stretch>
            <a:fillRect/>
          </a:stretch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711291" y="1254919"/>
            <a:ext cx="3537585" cy="34942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9192" y="2340322"/>
            <a:ext cx="3555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03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778045" y="3850005"/>
            <a:ext cx="5365955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4138310" y="2859852"/>
            <a:ext cx="5148068" cy="56914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Experimental Results 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8730" y="1112996"/>
            <a:ext cx="76174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Experimental Results 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993357" y="5635467"/>
            <a:ext cx="5010626" cy="14764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F4A2955-A79E-4D43-A046-3DEBA2257D7C}"/>
              </a:ext>
            </a:extLst>
          </p:cNvPr>
          <p:cNvSpPr txBox="1"/>
          <p:nvPr/>
        </p:nvSpPr>
        <p:spPr>
          <a:xfrm>
            <a:off x="802875" y="190923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Datasets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8DF436-0945-4BF4-9A9B-D20D703B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27" y="2562235"/>
            <a:ext cx="4257143" cy="239047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411684D-1EBB-4A0D-9273-C87430830C9B}"/>
              </a:ext>
            </a:extLst>
          </p:cNvPr>
          <p:cNvSpPr/>
          <p:nvPr/>
        </p:nvSpPr>
        <p:spPr>
          <a:xfrm>
            <a:off x="3240350" y="3923929"/>
            <a:ext cx="390617" cy="159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8730" y="1112996"/>
            <a:ext cx="76174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Experimental Results 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993357" y="5635467"/>
            <a:ext cx="5010626" cy="14764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F4A2955-A79E-4D43-A046-3DEBA2257D7C}"/>
              </a:ext>
            </a:extLst>
          </p:cNvPr>
          <p:cNvSpPr txBox="1"/>
          <p:nvPr/>
        </p:nvSpPr>
        <p:spPr>
          <a:xfrm>
            <a:off x="802875" y="19092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63CDA9-D1C4-4242-89EB-C44A299C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66" y="2325014"/>
            <a:ext cx="6942338" cy="40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4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8730" y="1112996"/>
            <a:ext cx="76174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Experimental Results 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993357" y="5635467"/>
            <a:ext cx="5010626" cy="14764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F4A2955-A79E-4D43-A046-3DEBA2257D7C}"/>
              </a:ext>
            </a:extLst>
          </p:cNvPr>
          <p:cNvSpPr txBox="1"/>
          <p:nvPr/>
        </p:nvSpPr>
        <p:spPr>
          <a:xfrm>
            <a:off x="802875" y="1909239"/>
            <a:ext cx="215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Analysis of Variants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DD2DEB-BF3D-46BD-8B6B-935D95BB8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20" y="2420918"/>
            <a:ext cx="4809524" cy="2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8730" y="1112996"/>
            <a:ext cx="76174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Experimental Results 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4A2955-A79E-4D43-A046-3DEBA2257D7C}"/>
              </a:ext>
            </a:extLst>
          </p:cNvPr>
          <p:cNvSpPr txBox="1"/>
          <p:nvPr/>
        </p:nvSpPr>
        <p:spPr>
          <a:xfrm>
            <a:off x="802875" y="1909239"/>
            <a:ext cx="422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Analysis of Different Propagation Layers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8684292-2CA2-478B-B355-C6D1DD94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56" y="2278571"/>
            <a:ext cx="4085714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7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8730" y="1112996"/>
            <a:ext cx="76174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Experimental Results 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4A2955-A79E-4D43-A046-3DEBA2257D7C}"/>
              </a:ext>
            </a:extLst>
          </p:cNvPr>
          <p:cNvSpPr txBox="1"/>
          <p:nvPr/>
        </p:nvSpPr>
        <p:spPr>
          <a:xfrm>
            <a:off x="802875" y="1909239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Analysis of balance coefficient </a:t>
            </a:r>
            <a:r>
              <a:rPr kumimoji="0" lang="el-GR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ϵ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E52B69-5F1D-4892-8D62-88510860E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38" y="2350740"/>
            <a:ext cx="4637748" cy="450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8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, 天空, 地图&#10;&#10;已生成极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7239000" cy="5143500"/>
          </a:xfrm>
          <a:custGeom>
            <a:avLst/>
            <a:gdLst>
              <a:gd name="connsiteX0" fmla="*/ 0 w 9652000"/>
              <a:gd name="connsiteY0" fmla="*/ 0 h 6858000"/>
              <a:gd name="connsiteX1" fmla="*/ 9652000 w 9652000"/>
              <a:gd name="connsiteY1" fmla="*/ 0 h 6858000"/>
              <a:gd name="connsiteX2" fmla="*/ 9652000 w 9652000"/>
              <a:gd name="connsiteY2" fmla="*/ 3173414 h 6858000"/>
              <a:gd name="connsiteX3" fmla="*/ 6743700 w 9652000"/>
              <a:gd name="connsiteY3" fmla="*/ 1988878 h 6858000"/>
              <a:gd name="connsiteX4" fmla="*/ 6858000 w 9652000"/>
              <a:gd name="connsiteY4" fmla="*/ 4389178 h 6858000"/>
              <a:gd name="connsiteX5" fmla="*/ 4381500 w 9652000"/>
              <a:gd name="connsiteY5" fmla="*/ 5760778 h 6858000"/>
              <a:gd name="connsiteX6" fmla="*/ 5524500 w 9652000"/>
              <a:gd name="connsiteY6" fmla="*/ 6808528 h 6858000"/>
              <a:gd name="connsiteX7" fmla="*/ 5754400 w 9652000"/>
              <a:gd name="connsiteY7" fmla="*/ 6858000 h 6858000"/>
              <a:gd name="connsiteX8" fmla="*/ 0 w 965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2000" h="6858000">
                <a:moveTo>
                  <a:pt x="0" y="0"/>
                </a:moveTo>
                <a:lnTo>
                  <a:pt x="9652000" y="0"/>
                </a:lnTo>
                <a:lnTo>
                  <a:pt x="9652000" y="3173414"/>
                </a:lnTo>
                <a:lnTo>
                  <a:pt x="6743700" y="1988878"/>
                </a:lnTo>
                <a:lnTo>
                  <a:pt x="6858000" y="4389178"/>
                </a:lnTo>
                <a:lnTo>
                  <a:pt x="4381500" y="5760778"/>
                </a:lnTo>
                <a:lnTo>
                  <a:pt x="5524500" y="6808528"/>
                </a:lnTo>
                <a:lnTo>
                  <a:pt x="5754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1538976" y="2568977"/>
            <a:ext cx="2709396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endParaRPr lang="en-US" altLang="zh-CN" sz="405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  <a:p>
            <a:pPr algn="dist"/>
            <a:r>
              <a:rPr lang="en-US" altLang="zh-CN" sz="4050" spc="45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CONTENT</a:t>
            </a:r>
            <a:r>
              <a:rPr lang="en-US" altLang="zh-CN" sz="4050" b="1" spc="45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4050" b="1" spc="4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dist"/>
            <a:endParaRPr lang="zh-CN" altLang="en-US" sz="4050" b="1" spc="45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40" name="图片 39" descr="图片包含 文字, 天空, 地图&#10;&#10;已生成极高可信度的说明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6016462" y="3935625"/>
            <a:ext cx="3128963" cy="2920529"/>
          </a:xfrm>
          <a:custGeom>
            <a:avLst/>
            <a:gdLst>
              <a:gd name="connsiteX0" fmla="*/ 1612080 w 4171950"/>
              <a:gd name="connsiteY0" fmla="*/ 3894038 h 3894038"/>
              <a:gd name="connsiteX1" fmla="*/ 0 w 4171950"/>
              <a:gd name="connsiteY1" fmla="*/ 3894038 h 3894038"/>
              <a:gd name="connsiteX2" fmla="*/ 0 w 4171950"/>
              <a:gd name="connsiteY2" fmla="*/ 0 h 3894038"/>
              <a:gd name="connsiteX3" fmla="*/ 4171950 w 4171950"/>
              <a:gd name="connsiteY3" fmla="*/ 0 h 3894038"/>
              <a:gd name="connsiteX4" fmla="*/ 4171950 w 4171950"/>
              <a:gd name="connsiteY4" fmla="*/ 1801895 h 3894038"/>
              <a:gd name="connsiteX5" fmla="*/ 2914876 w 4171950"/>
              <a:gd name="connsiteY5" fmla="*/ 1129304 h 3894038"/>
              <a:gd name="connsiteX6" fmla="*/ 2964280 w 4171950"/>
              <a:gd name="connsiteY6" fmla="*/ 2492217 h 3894038"/>
              <a:gd name="connsiteX7" fmla="*/ 1895588 w 4171950"/>
              <a:gd name="connsiteY7" fmla="*/ 3269757 h 3894038"/>
              <a:gd name="connsiteX8" fmla="*/ 1447800 w 4171950"/>
              <a:gd name="connsiteY8" fmla="*/ 2190750 h 3894038"/>
              <a:gd name="connsiteX9" fmla="*/ 1381125 w 4171950"/>
              <a:gd name="connsiteY9" fmla="*/ 2495550 h 3894038"/>
              <a:gd name="connsiteX10" fmla="*/ 800100 w 4171950"/>
              <a:gd name="connsiteY10" fmla="*/ 2428875 h 3894038"/>
              <a:gd name="connsiteX11" fmla="*/ 733425 w 4171950"/>
              <a:gd name="connsiteY11" fmla="*/ 2609850 h 3894038"/>
              <a:gd name="connsiteX12" fmla="*/ 2487264 w 4171950"/>
              <a:gd name="connsiteY12" fmla="*/ 3894038 h 3894038"/>
              <a:gd name="connsiteX13" fmla="*/ 2154664 w 4171950"/>
              <a:gd name="connsiteY13" fmla="*/ 3894038 h 3894038"/>
              <a:gd name="connsiteX14" fmla="*/ 1898380 w 4171950"/>
              <a:gd name="connsiteY14" fmla="*/ 3276484 h 3894038"/>
              <a:gd name="connsiteX15" fmla="*/ 2387892 w 4171950"/>
              <a:gd name="connsiteY15" fmla="*/ 3865947 h 389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950" h="3894038">
                <a:moveTo>
                  <a:pt x="1612080" y="3894038"/>
                </a:moveTo>
                <a:lnTo>
                  <a:pt x="0" y="3894038"/>
                </a:lnTo>
                <a:lnTo>
                  <a:pt x="0" y="0"/>
                </a:lnTo>
                <a:lnTo>
                  <a:pt x="4171950" y="0"/>
                </a:lnTo>
                <a:lnTo>
                  <a:pt x="4171950" y="1801895"/>
                </a:lnTo>
                <a:lnTo>
                  <a:pt x="2914876" y="1129304"/>
                </a:lnTo>
                <a:lnTo>
                  <a:pt x="2964280" y="2492217"/>
                </a:lnTo>
                <a:lnTo>
                  <a:pt x="1895588" y="3269757"/>
                </a:lnTo>
                <a:lnTo>
                  <a:pt x="1447800" y="2190750"/>
                </a:lnTo>
                <a:lnTo>
                  <a:pt x="1381125" y="2495550"/>
                </a:lnTo>
                <a:lnTo>
                  <a:pt x="800100" y="2428875"/>
                </a:lnTo>
                <a:lnTo>
                  <a:pt x="733425" y="2609850"/>
                </a:lnTo>
                <a:close/>
                <a:moveTo>
                  <a:pt x="2487264" y="3894038"/>
                </a:moveTo>
                <a:lnTo>
                  <a:pt x="2154664" y="3894038"/>
                </a:lnTo>
                <a:lnTo>
                  <a:pt x="1898380" y="3276484"/>
                </a:lnTo>
                <a:lnTo>
                  <a:pt x="2387892" y="3865947"/>
                </a:lnTo>
                <a:close/>
              </a:path>
            </a:pathLst>
          </a:custGeom>
        </p:spPr>
      </p:pic>
      <p:sp>
        <p:nvSpPr>
          <p:cNvPr id="3" name="任意多边形 18"/>
          <p:cNvSpPr/>
          <p:nvPr/>
        </p:nvSpPr>
        <p:spPr>
          <a:xfrm>
            <a:off x="4932259" y="1686656"/>
            <a:ext cx="2579915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Introduction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任意多边形 21"/>
          <p:cNvSpPr/>
          <p:nvPr/>
        </p:nvSpPr>
        <p:spPr>
          <a:xfrm>
            <a:off x="4932259" y="2629483"/>
            <a:ext cx="2579915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 Model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任意多边形 24"/>
          <p:cNvSpPr/>
          <p:nvPr/>
        </p:nvSpPr>
        <p:spPr>
          <a:xfrm>
            <a:off x="4909065" y="3701969"/>
            <a:ext cx="3845717" cy="57694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Experimental Results 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: 圆角 8"/>
          <p:cNvSpPr/>
          <p:nvPr/>
        </p:nvSpPr>
        <p:spPr>
          <a:xfrm>
            <a:off x="4525344" y="1728443"/>
            <a:ext cx="402524" cy="40252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b="1" dirty="0">
                <a:cs typeface="+mn-ea"/>
                <a:sym typeface="+mn-lt"/>
              </a:rPr>
              <a:t>01</a:t>
            </a:r>
            <a:endParaRPr lang="zh-CN" altLang="en-US" sz="1350" b="1" dirty="0">
              <a:cs typeface="+mn-ea"/>
              <a:sym typeface="+mn-lt"/>
            </a:endParaRPr>
          </a:p>
        </p:txBody>
      </p:sp>
      <p:sp>
        <p:nvSpPr>
          <p:cNvPr id="13" name="矩形: 圆角 9"/>
          <p:cNvSpPr/>
          <p:nvPr/>
        </p:nvSpPr>
        <p:spPr>
          <a:xfrm>
            <a:off x="4525344" y="2661772"/>
            <a:ext cx="402524" cy="40252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b="1" dirty="0">
                <a:cs typeface="+mn-ea"/>
                <a:sym typeface="+mn-lt"/>
              </a:rPr>
              <a:t>02</a:t>
            </a:r>
            <a:endParaRPr lang="zh-CN" altLang="en-US" sz="1350" b="1" dirty="0">
              <a:cs typeface="+mn-ea"/>
              <a:sym typeface="+mn-lt"/>
            </a:endParaRPr>
          </a:p>
        </p:txBody>
      </p:sp>
      <p:sp>
        <p:nvSpPr>
          <p:cNvPr id="14" name="矩形: 圆角 10"/>
          <p:cNvSpPr/>
          <p:nvPr/>
        </p:nvSpPr>
        <p:spPr>
          <a:xfrm>
            <a:off x="4525344" y="3763773"/>
            <a:ext cx="402524" cy="40252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b="1" dirty="0">
                <a:cs typeface="+mn-ea"/>
                <a:sym typeface="+mn-lt"/>
              </a:rPr>
              <a:t>03</a:t>
            </a:r>
            <a:endParaRPr lang="zh-CN" altLang="en-US" sz="1350" b="1" dirty="0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C415DF6-4D04-4B5F-8C21-D868C31BA911}"/>
              </a:ext>
            </a:extLst>
          </p:cNvPr>
          <p:cNvSpPr/>
          <p:nvPr/>
        </p:nvSpPr>
        <p:spPr>
          <a:xfrm>
            <a:off x="4506541" y="4767554"/>
            <a:ext cx="402524" cy="40252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b="1" dirty="0">
                <a:cs typeface="+mn-ea"/>
                <a:sym typeface="+mn-lt"/>
              </a:rPr>
              <a:t>04</a:t>
            </a:r>
            <a:endParaRPr lang="zh-CN" altLang="en-US" sz="1350" b="1" dirty="0">
              <a:cs typeface="+mn-ea"/>
              <a:sym typeface="+mn-lt"/>
            </a:endParaRPr>
          </a:p>
        </p:txBody>
      </p:sp>
      <p:sp>
        <p:nvSpPr>
          <p:cNvPr id="15" name="任意多边形 24">
            <a:extLst>
              <a:ext uri="{FF2B5EF4-FFF2-40B4-BE49-F238E27FC236}">
                <a16:creationId xmlns:a16="http://schemas.microsoft.com/office/drawing/2014/main" id="{729EEC57-B9E0-4CB8-8BAE-346ABB32A5FF}"/>
              </a:ext>
            </a:extLst>
          </p:cNvPr>
          <p:cNvSpPr/>
          <p:nvPr/>
        </p:nvSpPr>
        <p:spPr>
          <a:xfrm>
            <a:off x="4935715" y="4741960"/>
            <a:ext cx="3845717" cy="57694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Conclusion 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8730" y="1112996"/>
            <a:ext cx="76174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Experimental Results 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4A2955-A79E-4D43-A046-3DEBA2257D7C}"/>
              </a:ext>
            </a:extLst>
          </p:cNvPr>
          <p:cNvSpPr txBox="1"/>
          <p:nvPr/>
        </p:nvSpPr>
        <p:spPr>
          <a:xfrm>
            <a:off x="802875" y="1909239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K-sensitivity Analysis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155CBA-5398-4F5D-B21B-6BBC56EF9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24" y="2505687"/>
            <a:ext cx="4458973" cy="42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8730" y="1112996"/>
            <a:ext cx="76174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Experimental Results 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4A2955-A79E-4D43-A046-3DEBA2257D7C}"/>
              </a:ext>
            </a:extLst>
          </p:cNvPr>
          <p:cNvSpPr txBox="1"/>
          <p:nvPr/>
        </p:nvSpPr>
        <p:spPr>
          <a:xfrm>
            <a:off x="802875" y="1909239"/>
            <a:ext cx="297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Analysis of Training Process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88E4BD-584F-4249-982D-5A548D34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2" y="2911876"/>
            <a:ext cx="8960334" cy="27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2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000"/>
          <a:stretch>
            <a:fillRect/>
          </a:stretch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711291" y="1254919"/>
            <a:ext cx="3537585" cy="34942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5401" y="2340322"/>
            <a:ext cx="3555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04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778045" y="3850005"/>
            <a:ext cx="5365955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4140849" y="2892123"/>
            <a:ext cx="3555589" cy="42049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Conclusion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8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06438" y="1112996"/>
            <a:ext cx="64633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Conclusion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 rot="5400000">
            <a:off x="876847" y="2471197"/>
            <a:ext cx="301851" cy="301851"/>
            <a:chOff x="1037999" y="2205641"/>
            <a:chExt cx="540126" cy="540126"/>
          </a:xfrm>
        </p:grpSpPr>
        <p:sp>
          <p:nvSpPr>
            <p:cNvPr id="17" name="椭圆 16"/>
            <p:cNvSpPr/>
            <p:nvPr/>
          </p:nvSpPr>
          <p:spPr>
            <a:xfrm>
              <a:off x="1037999" y="2205641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 rot="16200000">
              <a:off x="1167403" y="2335047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7" name="文本框 32"/>
          <p:cNvSpPr txBox="1"/>
          <p:nvPr/>
        </p:nvSpPr>
        <p:spPr>
          <a:xfrm>
            <a:off x="1251016" y="2373432"/>
            <a:ext cx="7892984" cy="7867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Innovation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 first attempt to integrate the structural information into deep clustering.</a:t>
            </a:r>
            <a:endParaRPr lang="zh-CN" altLang="en-US" sz="1400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 rot="5400000">
            <a:off x="902487" y="3856843"/>
            <a:ext cx="301851" cy="301851"/>
            <a:chOff x="1037999" y="5129902"/>
            <a:chExt cx="540126" cy="540126"/>
          </a:xfrm>
        </p:grpSpPr>
        <p:sp>
          <p:nvSpPr>
            <p:cNvPr id="23" name="椭圆 22"/>
            <p:cNvSpPr/>
            <p:nvPr/>
          </p:nvSpPr>
          <p:spPr>
            <a:xfrm>
              <a:off x="1037999" y="5129902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 rot="16200000">
              <a:off x="1167404" y="5259307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251015" y="3839094"/>
            <a:ext cx="7892983" cy="13018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Structural Deep Clustering Network(SDCN)</a:t>
            </a:r>
          </a:p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 Consists of DNN module, GCN module, and dual self-supervised module.</a:t>
            </a:r>
          </a:p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--Can effectively combine the autoencoder specific representation with GCN-specific representation by a delivery operator. </a:t>
            </a:r>
          </a:p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--consistently outperforms the state-of-the-art deep clustering methods in various open datasets.</a:t>
            </a:r>
          </a:p>
        </p:txBody>
      </p:sp>
    </p:spTree>
    <p:extLst>
      <p:ext uri="{BB962C8B-B14F-4D97-AF65-F5344CB8AC3E}">
        <p14:creationId xmlns:p14="http://schemas.microsoft.com/office/powerpoint/2010/main" val="38580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自然, 雨, 天空, 户外&#10;&#10;已生成极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54" r="5152" b="6569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711291" y="1203484"/>
            <a:ext cx="3537585" cy="34942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仿宋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47110" y="2382202"/>
            <a:ext cx="1346359" cy="1498283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39EF6265-FD33-4484-86AF-70DA49F3327F}"/>
              </a:ext>
            </a:extLst>
          </p:cNvPr>
          <p:cNvSpPr txBox="1"/>
          <p:nvPr/>
        </p:nvSpPr>
        <p:spPr>
          <a:xfrm>
            <a:off x="2637271" y="2382202"/>
            <a:ext cx="35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 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000"/>
          <a:stretch>
            <a:fillRect/>
          </a:stretch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711291" y="1254919"/>
            <a:ext cx="3537585" cy="34942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5401" y="2340322"/>
            <a:ext cx="3555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01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778045" y="3850005"/>
            <a:ext cx="5365955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4140849" y="2892123"/>
            <a:ext cx="3555589" cy="42049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Introduction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146" y="1112996"/>
            <a:ext cx="53091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Introduction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993357" y="5635467"/>
            <a:ext cx="5010626" cy="14764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 rot="5400000">
            <a:off x="876847" y="2471197"/>
            <a:ext cx="301851" cy="301851"/>
            <a:chOff x="1037999" y="2205641"/>
            <a:chExt cx="540126" cy="540126"/>
          </a:xfrm>
        </p:grpSpPr>
        <p:sp>
          <p:nvSpPr>
            <p:cNvPr id="17" name="椭圆 16"/>
            <p:cNvSpPr/>
            <p:nvPr/>
          </p:nvSpPr>
          <p:spPr>
            <a:xfrm>
              <a:off x="1037999" y="2205641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 rot="16200000">
              <a:off x="1167403" y="2335047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7" name="文本框 32"/>
          <p:cNvSpPr txBox="1"/>
          <p:nvPr/>
        </p:nvSpPr>
        <p:spPr>
          <a:xfrm>
            <a:off x="1251016" y="2373432"/>
            <a:ext cx="4143608" cy="17697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Deep Clustering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--Basic idea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: Integrate the objective of clustering into    the powerful representation ability of deep learning.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Achieve state-of-the-art performance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Seldom take the structure of data into account.</a:t>
            </a:r>
            <a:endParaRPr lang="zh-CN" altLang="en-US" sz="1400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 rot="5400000">
            <a:off x="902487" y="4433894"/>
            <a:ext cx="301851" cy="301851"/>
            <a:chOff x="1037999" y="5129902"/>
            <a:chExt cx="540126" cy="540126"/>
          </a:xfrm>
        </p:grpSpPr>
        <p:sp>
          <p:nvSpPr>
            <p:cNvPr id="23" name="椭圆 22"/>
            <p:cNvSpPr/>
            <p:nvPr/>
          </p:nvSpPr>
          <p:spPr>
            <a:xfrm>
              <a:off x="1037999" y="5129902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 rot="16200000">
              <a:off x="1167404" y="5259307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251016" y="4433894"/>
            <a:ext cx="4143608" cy="806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Structural Deep Clustering Network(SDCN)</a:t>
            </a:r>
          </a:p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 The first time to apply structural information into deep clustering explicitly.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C6C67C-76C9-4F7C-A454-670054C06E70}"/>
              </a:ext>
            </a:extLst>
          </p:cNvPr>
          <p:cNvGrpSpPr/>
          <p:nvPr/>
        </p:nvGrpSpPr>
        <p:grpSpPr>
          <a:xfrm rot="5400000">
            <a:off x="5516048" y="2444456"/>
            <a:ext cx="301851" cy="301851"/>
            <a:chOff x="1037999" y="5129902"/>
            <a:chExt cx="540126" cy="54012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4A2C748-16AD-41EA-9E73-BBABA20BD489}"/>
                </a:ext>
              </a:extLst>
            </p:cNvPr>
            <p:cNvSpPr/>
            <p:nvPr/>
          </p:nvSpPr>
          <p:spPr>
            <a:xfrm>
              <a:off x="1037999" y="5129902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92773CEB-B7F4-4C36-8BBC-112999B0B9CD}"/>
                </a:ext>
              </a:extLst>
            </p:cNvPr>
            <p:cNvSpPr/>
            <p:nvPr/>
          </p:nvSpPr>
          <p:spPr>
            <a:xfrm rot="16200000">
              <a:off x="1167404" y="5259307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282777CE-075F-4B6F-8FAC-8BFBC3416FB1}"/>
              </a:ext>
            </a:extLst>
          </p:cNvPr>
          <p:cNvSpPr/>
          <p:nvPr/>
        </p:nvSpPr>
        <p:spPr>
          <a:xfrm>
            <a:off x="5817899" y="2444456"/>
            <a:ext cx="3441512" cy="10864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Structure of data </a:t>
            </a:r>
          </a:p>
          <a:p>
            <a:pPr marL="0" lvl="1" algn="just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--Reveals the latent similarity among samples</a:t>
            </a:r>
          </a:p>
          <a:p>
            <a:pPr marL="0" lvl="1" algn="just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--Provides a valuable guide on learning the representation.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146" y="1112996"/>
            <a:ext cx="53091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Introduction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 rot="5400000">
            <a:off x="938627" y="2023917"/>
            <a:ext cx="301851" cy="301851"/>
            <a:chOff x="1037999" y="2205641"/>
            <a:chExt cx="540126" cy="540126"/>
          </a:xfrm>
        </p:grpSpPr>
        <p:sp>
          <p:nvSpPr>
            <p:cNvPr id="17" name="椭圆 16"/>
            <p:cNvSpPr/>
            <p:nvPr/>
          </p:nvSpPr>
          <p:spPr>
            <a:xfrm>
              <a:off x="1037999" y="2205641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 rot="16200000">
              <a:off x="1167404" y="2335046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312796" y="2022250"/>
            <a:ext cx="390122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Structural Deep Clustering Network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B686624-64DC-44E4-AAF9-7435C51F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40" y="2659678"/>
            <a:ext cx="994633" cy="127313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DFAE7A2-5E5F-4D35-A3C0-FB52CF91DFF3}"/>
              </a:ext>
            </a:extLst>
          </p:cNvPr>
          <p:cNvSpPr txBox="1"/>
          <p:nvPr/>
        </p:nvSpPr>
        <p:spPr>
          <a:xfrm>
            <a:off x="2332281" y="2817225"/>
            <a:ext cx="5213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K-Nearest Neighbor (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graph: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 the structural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A81982A-C4A4-4657-B421-D911AAB4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47" y="4106580"/>
            <a:ext cx="4442530" cy="117142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4C725FB1-A870-4B21-B66E-5B9FA938C306}"/>
              </a:ext>
            </a:extLst>
          </p:cNvPr>
          <p:cNvSpPr txBox="1"/>
          <p:nvPr/>
        </p:nvSpPr>
        <p:spPr>
          <a:xfrm>
            <a:off x="5575177" y="4107519"/>
            <a:ext cx="3568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capture the low-order and high-order structural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838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146" y="1112996"/>
            <a:ext cx="53091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Introduction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 rot="5400000">
            <a:off x="938627" y="2023917"/>
            <a:ext cx="301851" cy="301851"/>
            <a:chOff x="1037999" y="2205641"/>
            <a:chExt cx="540126" cy="540126"/>
          </a:xfrm>
        </p:grpSpPr>
        <p:sp>
          <p:nvSpPr>
            <p:cNvPr id="17" name="椭圆 16"/>
            <p:cNvSpPr/>
            <p:nvPr/>
          </p:nvSpPr>
          <p:spPr>
            <a:xfrm>
              <a:off x="1037999" y="2205641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 rot="16200000">
              <a:off x="1167404" y="2335046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312796" y="2022250"/>
            <a:ext cx="390122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Structural Deep Clustering Network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9FE2050-0FF6-4946-BCAF-C51CB90D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98" y="2952207"/>
            <a:ext cx="1895238" cy="240952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98240D0-C200-496B-B399-E226C9F09D21}"/>
              </a:ext>
            </a:extLst>
          </p:cNvPr>
          <p:cNvSpPr txBox="1"/>
          <p:nvPr/>
        </p:nvSpPr>
        <p:spPr>
          <a:xfrm>
            <a:off x="2501118" y="3066604"/>
            <a:ext cx="60305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GCN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673FF23-82CD-4F70-96F0-0FC889615354}"/>
              </a:ext>
            </a:extLst>
          </p:cNvPr>
          <p:cNvSpPr txBox="1"/>
          <p:nvPr/>
        </p:nvSpPr>
        <p:spPr>
          <a:xfrm>
            <a:off x="2501118" y="4992399"/>
            <a:ext cx="62549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DNN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DDAF617-5536-441F-9720-FFE6B674B9E0}"/>
              </a:ext>
            </a:extLst>
          </p:cNvPr>
          <p:cNvSpPr txBox="1"/>
          <p:nvPr/>
        </p:nvSpPr>
        <p:spPr>
          <a:xfrm>
            <a:off x="5410939" y="3778007"/>
            <a:ext cx="3227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ual self-supervised module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guide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GCN and DNN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8992C2F9-E91E-4E42-92B3-E80CD35AF02A}"/>
              </a:ext>
            </a:extLst>
          </p:cNvPr>
          <p:cNvSpPr/>
          <p:nvPr/>
        </p:nvSpPr>
        <p:spPr>
          <a:xfrm flipH="1">
            <a:off x="2696194" y="3619363"/>
            <a:ext cx="235339" cy="1189608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818E261-5A56-4525-AAC5-621965EA4844}"/>
              </a:ext>
            </a:extLst>
          </p:cNvPr>
          <p:cNvSpPr txBox="1"/>
          <p:nvPr/>
        </p:nvSpPr>
        <p:spPr>
          <a:xfrm>
            <a:off x="1899729" y="3919211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000"/>
          <a:stretch>
            <a:fillRect/>
          </a:stretch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711291" y="1254919"/>
            <a:ext cx="3537585" cy="34942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44458" y="2411473"/>
            <a:ext cx="3555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02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778045" y="3850005"/>
            <a:ext cx="5365955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4199793" y="2950846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Model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145" y="1112996"/>
            <a:ext cx="53091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Model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993357" y="5635467"/>
            <a:ext cx="5010626" cy="14764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131540B9-1B63-4950-89B7-490D7ABF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2" y="1795689"/>
            <a:ext cx="8390476" cy="37333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4362" y="1085374"/>
            <a:ext cx="602933" cy="710089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145" y="1112996"/>
            <a:ext cx="53091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303840" y="1085345"/>
            <a:ext cx="3314442" cy="463881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4461" rIns="207330" bIns="114461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Model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31540B9-1B63-4950-89B7-490D7ABF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5" y="2254897"/>
            <a:ext cx="4936223" cy="219636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E1AAA0E-A72D-4AE6-819E-2D0DA4B4000A}"/>
              </a:ext>
            </a:extLst>
          </p:cNvPr>
          <p:cNvSpPr/>
          <p:nvPr/>
        </p:nvSpPr>
        <p:spPr>
          <a:xfrm>
            <a:off x="604898" y="2379872"/>
            <a:ext cx="580326" cy="7723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E134C5-5B4B-4CF3-BDB2-7C1128BBF90C}"/>
              </a:ext>
            </a:extLst>
          </p:cNvPr>
          <p:cNvSpPr txBox="1"/>
          <p:nvPr/>
        </p:nvSpPr>
        <p:spPr>
          <a:xfrm>
            <a:off x="546255" y="1671323"/>
            <a:ext cx="86886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KNN Graph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sample’s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top-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similar neighbors and set edges to connect it with its neighbors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038A526-417B-4A66-873F-93CC7AC27441}"/>
              </a:ext>
            </a:extLst>
          </p:cNvPr>
          <p:cNvSpPr txBox="1"/>
          <p:nvPr/>
        </p:nvSpPr>
        <p:spPr>
          <a:xfrm>
            <a:off x="5042517" y="2470213"/>
            <a:ext cx="1157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 data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25A29EB3-9E70-4718-8E62-B6787FDAF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32943"/>
              </p:ext>
            </p:extLst>
          </p:nvPr>
        </p:nvGraphicFramePr>
        <p:xfrm>
          <a:off x="6200220" y="2479091"/>
          <a:ext cx="939110" cy="299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" name="Equation" r:id="rId4" imgW="596880" imgH="190440" progId="Equation.DSMT4">
                  <p:embed/>
                </p:oleObj>
              </mc:Choice>
              <mc:Fallback>
                <p:oleObj name="Equation" r:id="rId4" imgW="596880" imgH="19044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C49DA432-0BF6-472D-ACA8-905A36DAA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0220" y="2479091"/>
                        <a:ext cx="939110" cy="299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8962274F-228C-4937-B1B4-7DA54795F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92286"/>
              </p:ext>
            </p:extLst>
          </p:nvPr>
        </p:nvGraphicFramePr>
        <p:xfrm>
          <a:off x="5760674" y="2847530"/>
          <a:ext cx="298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"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0674" y="2847530"/>
                        <a:ext cx="2984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BC3F3BDC-5BC2-4E4B-A2A2-257B167C74EB}"/>
              </a:ext>
            </a:extLst>
          </p:cNvPr>
          <p:cNvSpPr txBox="1"/>
          <p:nvPr/>
        </p:nvSpPr>
        <p:spPr>
          <a:xfrm>
            <a:off x="5934529" y="292624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i-th sample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2F37F1-ACAD-409E-B776-CE9197ADD3C6}"/>
              </a:ext>
            </a:extLst>
          </p:cNvPr>
          <p:cNvSpPr txBox="1"/>
          <p:nvPr/>
        </p:nvSpPr>
        <p:spPr>
          <a:xfrm>
            <a:off x="5270500" y="3277005"/>
            <a:ext cx="5251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      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number of samples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</a:t>
            </a: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010C3BA2-56EF-438A-B983-131E650A5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26232"/>
              </p:ext>
            </p:extLst>
          </p:nvPr>
        </p:nvGraphicFramePr>
        <p:xfrm>
          <a:off x="3549232" y="4692140"/>
          <a:ext cx="889604" cy="3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" name="Equation" r:id="rId8" imgW="596880" imgH="203040" progId="Equation.DSMT4">
                  <p:embed/>
                </p:oleObj>
              </mc:Choice>
              <mc:Fallback>
                <p:oleObj name="Equation" r:id="rId8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9232" y="4692140"/>
                        <a:ext cx="889604" cy="30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63F1C73-66C7-4D02-96DD-AD3576DAB23D}"/>
                  </a:ext>
                </a:extLst>
              </p:cNvPr>
              <p:cNvSpPr txBox="1"/>
              <p:nvPr/>
            </p:nvSpPr>
            <p:spPr>
              <a:xfrm>
                <a:off x="732693" y="4674033"/>
                <a:ext cx="8411308" cy="1459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1.C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alculate the similarity matrix          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Approaches: Heat Kernel 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1600" i="1" baseline="-250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𝑖𝑗</m:t>
                    </m:r>
                    <m:r>
                      <a:rPr lang="en-US" altLang="zh-CN" sz="16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||</m:t>
                            </m:r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𝑥𝑖</m:t>
                            </m:r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𝑦𝑖</m:t>
                            </m:r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||2</m:t>
                            </m:r>
                          </m:num>
                          <m:den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continuous data, e.g., images</a:t>
                </a: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             Dot-product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1600" i="1" baseline="-250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𝑖𝑗</m:t>
                    </m:r>
                    <m:r>
                      <a:rPr lang="en-US" altLang="zh-CN" sz="16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1600" i="1" baseline="-250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6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^</m:t>
                    </m:r>
                    <m:r>
                      <a:rPr lang="en-US" altLang="zh-CN" sz="16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𝑇𝑥𝑗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discrete data, e.g., bag-of-words</a:t>
                </a: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Select the top-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similarity points, construct an undirected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-nearest neighbor graph</a:t>
                </a: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Results: Get 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adjacency matrix A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non-graph data. 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63F1C73-66C7-4D02-96DD-AD3576DA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93" y="4674033"/>
                <a:ext cx="8411308" cy="1459182"/>
              </a:xfrm>
              <a:prstGeom prst="rect">
                <a:avLst/>
              </a:prstGeom>
              <a:blipFill>
                <a:blip r:embed="rId10"/>
                <a:stretch>
                  <a:fillRect l="-362" t="-1255" b="-2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856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730</Words>
  <Application>Microsoft Office PowerPoint</Application>
  <PresentationFormat>全屏显示(4:3)</PresentationFormat>
  <Paragraphs>127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仿宋</vt:lpstr>
      <vt:lpstr>Arial</vt:lpstr>
      <vt:lpstr>Calibri</vt:lpstr>
      <vt:lpstr>Calibri Light</vt:lpstr>
      <vt:lpstr>Cambria Math</vt:lpstr>
      <vt:lpstr>Times New Roman</vt:lpstr>
      <vt:lpstr>第一PPT，www.1ppt.com</vt:lpstr>
      <vt:lpstr>1_第一PPT，www.1ppt.com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极简点线</dc:title>
  <dc:creator>第一PPT</dc:creator>
  <cp:keywords>www.1ppt.com</cp:keywords>
  <dc:description>www.1ppt.com</dc:description>
  <cp:lastModifiedBy>phobe</cp:lastModifiedBy>
  <cp:revision>401</cp:revision>
  <dcterms:created xsi:type="dcterms:W3CDTF">2018-07-10T18:03:00Z</dcterms:created>
  <dcterms:modified xsi:type="dcterms:W3CDTF">2020-12-08T13:35:56Z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  <property fmtid="{D5CDD505-2E9C-101B-9397-08002B2CF9AE}" pid="3" name="KSORubyTemplateID">
    <vt:lpwstr>2</vt:lpwstr>
  </property>
</Properties>
</file>