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7"/>
  </p:handoutMasterIdLst>
  <p:sldIdLst>
    <p:sldId id="256" r:id="rId3"/>
    <p:sldId id="257" r:id="rId5"/>
    <p:sldId id="266" r:id="rId6"/>
    <p:sldId id="258" r:id="rId7"/>
    <p:sldId id="259" r:id="rId8"/>
    <p:sldId id="262" r:id="rId9"/>
    <p:sldId id="260" r:id="rId10"/>
    <p:sldId id="274" r:id="rId11"/>
    <p:sldId id="275" r:id="rId12"/>
    <p:sldId id="278" r:id="rId13"/>
    <p:sldId id="300" r:id="rId14"/>
    <p:sldId id="280" r:id="rId15"/>
    <p:sldId id="281" r:id="rId16"/>
    <p:sldId id="282" r:id="rId17"/>
    <p:sldId id="283" r:id="rId18"/>
    <p:sldId id="290" r:id="rId19"/>
    <p:sldId id="284" r:id="rId20"/>
    <p:sldId id="285" r:id="rId21"/>
    <p:sldId id="286" r:id="rId22"/>
    <p:sldId id="287" r:id="rId23"/>
    <p:sldId id="297" r:id="rId24"/>
    <p:sldId id="261" r:id="rId25"/>
    <p:sldId id="263" r:id="rId26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5743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75C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75"/>
        <p:guide pos="380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85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这些模型虽然取得了很大进展，但是只关注了用户表示，很少关注用户</a:t>
            </a:r>
            <a:r>
              <a:rPr lang="en-US" altLang="zh-CN"/>
              <a:t>-</a:t>
            </a:r>
            <a:r>
              <a:rPr lang="zh-CN" altLang="en-US"/>
              <a:t>项目相似性（这直接衡量了用户对目标项目的偏好程度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2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3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image" Target="../media/image12.png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5.xml"/><Relationship Id="rId2" Type="http://schemas.openxmlformats.org/officeDocument/2006/relationships/image" Target="../media/image13.png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9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0.xml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1.xml"/><Relationship Id="rId1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2.xml"/><Relationship Id="rId1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3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0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37235" y="654050"/>
            <a:ext cx="1071753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/>
            <a:r>
              <a:rPr lang="zh-CN" altLang="en-US" sz="4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Deep Match to Rank Model for Personalized    Click-Through Rate Prediction</a:t>
            </a:r>
            <a:endParaRPr lang="zh-CN" altLang="en-US" sz="40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732520" y="3955415"/>
            <a:ext cx="21634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en-US" altLang="zh-CN" sz="2000">
                <a:solidFill>
                  <a:srgbClr val="7A99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—AAAI 2020</a:t>
            </a:r>
            <a:endParaRPr lang="zh-CN" altLang="en-US" sz="2000">
              <a:solidFill>
                <a:srgbClr val="7A99A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30395" y="2834005"/>
            <a:ext cx="26384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Alibaba Group</a:t>
            </a:r>
            <a:endParaRPr lang="zh-CN" altLang="en-US" sz="20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86495" y="5799455"/>
            <a:ext cx="2385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7A99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汇报人：高钰澜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970530" y="2241550"/>
            <a:ext cx="55587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 Lyu, Yu Dong, Chengfu Huo, Weijun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Ren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325" y="1389380"/>
            <a:ext cx="966597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models user-to-item relevance directly by inner product of corresponding representation.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User-to-Item Network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530" y="1992630"/>
            <a:ext cx="8110220" cy="441960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3844290" y="3342005"/>
            <a:ext cx="2982595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844925" y="3327400"/>
            <a:ext cx="14605" cy="293878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793865" y="3328670"/>
            <a:ext cx="14605" cy="293878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831590" y="6276975"/>
            <a:ext cx="2982595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4895" y="2284095"/>
            <a:ext cx="3258820" cy="105791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6170" y="3472180"/>
            <a:ext cx="2924175" cy="762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1570" y="4926330"/>
            <a:ext cx="1325245" cy="47371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325" y="1389380"/>
            <a:ext cx="966597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Auxiliary match network 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：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Push larger inner product to represent stronger relevance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User-to-Item Network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530" y="1992630"/>
            <a:ext cx="8110220" cy="441960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6854825" y="4756150"/>
            <a:ext cx="2028825" cy="31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6873240" y="4770120"/>
            <a:ext cx="2540" cy="172339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8880475" y="4749165"/>
            <a:ext cx="19685" cy="17011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6872605" y="6452235"/>
            <a:ext cx="2054860" cy="1460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325" y="1221105"/>
            <a:ext cx="10932795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Model the similarity between user interacted item and target item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，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and further add them up to obtain another kind of user-to-item relevance</a:t>
            </a:r>
            <a:endParaRPr lang="zh-CN" alt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Item</a:t>
            </a: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-to-Item Network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530" y="1992630"/>
            <a:ext cx="8110220" cy="441960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951865" y="3341370"/>
            <a:ext cx="2752090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67105" y="6290310"/>
            <a:ext cx="2752090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965835" y="3328035"/>
            <a:ext cx="0" cy="296735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691255" y="3343275"/>
            <a:ext cx="0" cy="296735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970" y="2112645"/>
            <a:ext cx="36290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1750" y="2974975"/>
            <a:ext cx="1666875" cy="73342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325" y="1221105"/>
            <a:ext cx="1093279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Target-relevant user representation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Item</a:t>
            </a: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-to-Item Network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530" y="1992630"/>
            <a:ext cx="8110220" cy="441960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951865" y="3341370"/>
            <a:ext cx="2752090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67105" y="6290310"/>
            <a:ext cx="2752090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965835" y="3328035"/>
            <a:ext cx="0" cy="296735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691255" y="3343275"/>
            <a:ext cx="0" cy="296735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170" y="1527175"/>
            <a:ext cx="2647950" cy="13144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960" y="1598295"/>
            <a:ext cx="462280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·    T</a:t>
            </a: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wo forms of user-to-item relevance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·    User temporal interest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·    Other input feature vectors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The final input of MLP is represented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by .</a:t>
            </a: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endParaRPr 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Inputs of MLP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69815" y="1981835"/>
            <a:ext cx="7245985" cy="3948430"/>
          </a:xfrm>
          <a:prstGeom prst="rect">
            <a:avLst/>
          </a:prstGeom>
        </p:spPr>
      </p:pic>
      <p:pic>
        <p:nvPicPr>
          <p:cNvPr id="5" name="图片 4" descr="~L{OPE[{BO8%D)3T$GQJ9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580" y="4476115"/>
            <a:ext cx="2559050" cy="41783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5159375" y="2969260"/>
            <a:ext cx="37293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latin typeface="Calibri" panose="020F0502020204030204" charset="0"/>
                <a:ea typeface="新宋体" panose="02010609030101010101" charset="-122"/>
                <a:cs typeface="Calibri" panose="020F0502020204030204" charset="0"/>
              </a:rPr>
              <a:t>Datasets</a:t>
            </a:r>
            <a:endParaRPr lang="en-US" altLang="zh-CN" sz="4000">
              <a:solidFill>
                <a:srgbClr val="42575C"/>
              </a:solidFill>
              <a:latin typeface="Calibri" panose="020F0502020204030204" charset="0"/>
              <a:ea typeface="新宋体" panose="02010609030101010101" charset="-122"/>
              <a:cs typeface="Calibri" panose="020F0502020204030204" charset="0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480050" y="3781425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608965" y="774700"/>
            <a:ext cx="6178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public  datasets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8965" y="2978150"/>
            <a:ext cx="6178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industrial datasets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10565" y="1861820"/>
            <a:ext cx="104165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Alimama Dataset2 contains ad display and click logs randomly sampled from Taobao in 8 days.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0565" y="3912235"/>
            <a:ext cx="98691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We collect impression and click logs from our online recommender system3 in Alibaba to form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the industrial dataset.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4824095" y="2969260"/>
            <a:ext cx="37293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latin typeface="Calibri" panose="020F0502020204030204" charset="0"/>
                <a:ea typeface="新宋体" panose="02010609030101010101" charset="-122"/>
                <a:cs typeface="Calibri" panose="020F0502020204030204" charset="0"/>
              </a:rPr>
              <a:t>Experiments</a:t>
            </a:r>
            <a:endParaRPr lang="en-US" altLang="zh-CN" sz="4000">
              <a:solidFill>
                <a:srgbClr val="42575C"/>
              </a:solidFill>
              <a:latin typeface="Calibri" panose="020F0502020204030204" charset="0"/>
              <a:ea typeface="新宋体" panose="02010609030101010101" charset="-122"/>
              <a:cs typeface="Calibri" panose="020F0502020204030204" charset="0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480050" y="3781425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744855" y="640715"/>
            <a:ext cx="5501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Model C</a:t>
            </a: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omparison Results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4855" y="1630045"/>
            <a:ext cx="5609590" cy="33947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445" y="1588135"/>
            <a:ext cx="5274310" cy="460756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744855" y="640715"/>
            <a:ext cx="10601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Effectiveness of User-to-Item Relevance Representation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4855" y="1687830"/>
            <a:ext cx="6298565" cy="36347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49"/>
          <p:cNvPicPr>
            <a:picLocks noChangeAspect="1"/>
          </p:cNvPicPr>
          <p:nvPr/>
        </p:nvPicPr>
        <p:blipFill>
          <a:blip r:embed="rId1"/>
          <a:srcRect t="52452" b="20228"/>
          <a:stretch>
            <a:fillRect/>
          </a:stretch>
        </p:blipFill>
        <p:spPr>
          <a:xfrm>
            <a:off x="6715125" y="5298440"/>
            <a:ext cx="5399405" cy="147510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727700" y="1572260"/>
            <a:ext cx="3699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Background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55640" y="2669540"/>
            <a:ext cx="4755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Model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771515" y="3742055"/>
            <a:ext cx="51034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Dataset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805170" y="4813935"/>
            <a:ext cx="46380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Experiments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0075" y="419100"/>
            <a:ext cx="17900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en-US" altLang="zh-CN" sz="2800">
                <a:solidFill>
                  <a:srgbClr val="7A99A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Catalogue</a:t>
            </a:r>
            <a:endParaRPr lang="en-US" altLang="zh-CN" sz="2800">
              <a:solidFill>
                <a:srgbClr val="7A99A0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335145" y="146621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323715" y="256603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4335145" y="357822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4335145" y="4650740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510405" y="266954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2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496435" y="157226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1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10405" y="368046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3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93895" y="4752975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4</a:t>
            </a:r>
            <a:endParaRPr lang="en-US" altLang="zh-CN" sz="3200">
              <a:solidFill>
                <a:schemeClr val="bg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744855" y="640715"/>
            <a:ext cx="10601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Effectiveness of Auxiliary Match Network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4855" y="1497330"/>
            <a:ext cx="6531610" cy="38246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9945" y="1450340"/>
            <a:ext cx="5920105" cy="345059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744855" y="640715"/>
            <a:ext cx="10601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Effectiveness of Positional Encoding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19150" y="1645285"/>
            <a:ext cx="1049655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A model named DMR is proposed for personalized CTR prediction to capture the user-to-item relevance . Inspired by the thought of collaborative filtering in matching methods.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To the best of our knowledge, DMR is the first model that jointly trains matching and ranking in CTR prediction. 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Positional encoding is introduced to model temporal interest of user in both sub-networks. 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DMR improves the performance significantly and has been deployed in our online recommender system in Alibaba.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图片 2" descr="49"/>
          <p:cNvPicPr>
            <a:picLocks noChangeAspect="1"/>
          </p:cNvPicPr>
          <p:nvPr/>
        </p:nvPicPr>
        <p:blipFill>
          <a:blip r:embed="rId1"/>
          <a:srcRect l="72445" t="19981" b="57862"/>
          <a:stretch>
            <a:fillRect/>
          </a:stretch>
        </p:blipFill>
        <p:spPr>
          <a:xfrm>
            <a:off x="10314940" y="5481955"/>
            <a:ext cx="1487805" cy="11963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49935" y="577215"/>
            <a:ext cx="4394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42575C"/>
                </a:solidFill>
                <a:latin typeface="Calibri" panose="020F0502020204030204" charset="0"/>
                <a:ea typeface="新宋体" panose="02010609030101010101" charset="-122"/>
                <a:cs typeface="Calibri" panose="020F0502020204030204" charset="0"/>
              </a:rPr>
              <a:t>Conclusions</a:t>
            </a:r>
            <a:endParaRPr lang="en-US" altLang="zh-CN" sz="3600">
              <a:solidFill>
                <a:srgbClr val="42575C"/>
              </a:solidFill>
              <a:latin typeface="Calibri" panose="020F0502020204030204" charset="0"/>
              <a:ea typeface="新宋体" panose="02010609030101010101" charset="-122"/>
              <a:cs typeface="Calibri" panose="020F05020202040302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327525" y="2414905"/>
            <a:ext cx="50742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Thank you </a:t>
            </a:r>
            <a:endParaRPr lang="en-US" altLang="zh-CN" sz="60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51680" y="3620135"/>
            <a:ext cx="3228340" cy="0"/>
          </a:xfrm>
          <a:prstGeom prst="line">
            <a:avLst/>
          </a:prstGeom>
          <a:ln>
            <a:solidFill>
              <a:srgbClr val="7A99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4824095" y="2969260"/>
            <a:ext cx="37293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latin typeface="Calibri" panose="020F0502020204030204" charset="0"/>
                <a:ea typeface="新宋体" panose="02010609030101010101" charset="-122"/>
                <a:cs typeface="Calibri" panose="020F0502020204030204" charset="0"/>
              </a:rPr>
              <a:t>Background</a:t>
            </a:r>
            <a:endParaRPr lang="en-US" altLang="zh-CN" sz="4000">
              <a:solidFill>
                <a:srgbClr val="42575C"/>
              </a:solidFill>
              <a:latin typeface="Calibri" panose="020F0502020204030204" charset="0"/>
              <a:ea typeface="新宋体" panose="02010609030101010101" charset="-122"/>
              <a:cs typeface="Calibri" panose="020F0502020204030204" charset="0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480050" y="3781425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702945" y="404495"/>
            <a:ext cx="8031480" cy="2051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Two-Stage IR in recommender system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endParaRPr lang="en-US" altLang="zh-CN" sz="1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·Balance of efficiency and effectiveness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·Matching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：</a:t>
            </a:r>
            <a:r>
              <a:rPr lang="en-US" altLang="zh-CN" sz="20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CF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methods are widely used to calculate </a:t>
            </a:r>
            <a:r>
              <a:rPr lang="en-US" altLang="zh-CN" sz="20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user-to-item relevance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·Ranking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：</a:t>
            </a:r>
            <a:r>
              <a:rPr lang="en-US" altLang="zh-CN" sz="20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CTR prediction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is of vital importance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90575" y="2905760"/>
          <a:ext cx="680085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5829300" imgH="1591945" progId="Visio.Drawing.11">
                  <p:embed/>
                </p:oleObj>
              </mc:Choice>
              <mc:Fallback>
                <p:oleObj name="" r:id="rId1" imgW="5829300" imgH="1591945" progId="Visio.Drawing.11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90575" y="2905760"/>
                        <a:ext cx="6800850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 descr="FFDBA32309BF4F2FE67AEA0061EA3FD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860" y="2011680"/>
            <a:ext cx="2526030" cy="418338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186305" y="234569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1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82625" y="671195"/>
            <a:ext cx="7644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Matching/Candidate Generation</a:t>
            </a:r>
            <a:endParaRPr lang="en-US" altLang="zh-CN" sz="28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23595" y="1680845"/>
            <a:ext cx="2921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·  Item-to-Item CF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3595" y="4206875"/>
            <a:ext cx="2921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·  User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-to-Item CF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8740" y="1297305"/>
            <a:ext cx="4052570" cy="2909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595" y="4206875"/>
            <a:ext cx="6732270" cy="179641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22325" y="1344295"/>
            <a:ext cx="10083800" cy="8115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Deep learning based CTR prediction model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16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Ranking</a:t>
            </a:r>
            <a:endParaRPr lang="en-US" altLang="zh-CN" sz="3600">
              <a:solidFill>
                <a:srgbClr val="42575C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2325" y="2099945"/>
            <a:ext cx="6685280" cy="1845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  Feature interaction network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Wide&amp;Deep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l">
              <a:lnSpc>
                <a:spcPct val="130000"/>
              </a:lnSpc>
              <a:buClrTx/>
              <a:buSzTx/>
              <a:buNone/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PNN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l">
              <a:lnSpc>
                <a:spcPct val="130000"/>
              </a:lnSpc>
              <a:buClrTx/>
              <a:buSzTx/>
              <a:buNone/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DeepFM AFM NFM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l">
              <a:lnSpc>
                <a:spcPct val="130000"/>
              </a:lnSpc>
              <a:buClrTx/>
              <a:buSzTx/>
              <a:buNone/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DCN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08355" y="4291965"/>
            <a:ext cx="65265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·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User interest representation network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DIN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    ·  DIEN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45185" y="1460500"/>
            <a:ext cx="10236200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·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Existing works in the field of CTR prediction mainly focus on user representation and pay less attention on representing the user-to-item relevance.</a:t>
            </a:r>
            <a:endParaRPr lang="zh-CN" alt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endParaRPr lang="zh-CN" altLang="en-US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√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 Motivated by this, we propose a novel model named </a:t>
            </a:r>
            <a:r>
              <a:rPr lang="en-US" altLang="zh-CN" sz="20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Deep Match to Rank (DMR)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 which combines the thought of collaborative filtering in matching methods for the ranking task in CTR prediction.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44855" y="640715"/>
            <a:ext cx="3326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Motivatio</a:t>
            </a: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n</a:t>
            </a:r>
            <a:endParaRPr lang="en-US" altLang="zh-CN" sz="3600">
              <a:solidFill>
                <a:srgbClr val="42575C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3804285" y="2969260"/>
            <a:ext cx="37293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000">
                <a:solidFill>
                  <a:srgbClr val="42575C"/>
                </a:solidFill>
                <a:latin typeface="Calibri" panose="020F0502020204030204" charset="0"/>
                <a:ea typeface="新宋体" panose="02010609030101010101" charset="-122"/>
                <a:cs typeface="Calibri" panose="020F0502020204030204" charset="0"/>
              </a:rPr>
              <a:t>Model</a:t>
            </a:r>
            <a:endParaRPr lang="en-US" altLang="zh-CN" sz="4000">
              <a:solidFill>
                <a:srgbClr val="42575C"/>
              </a:solidFill>
              <a:latin typeface="Calibri" panose="020F0502020204030204" charset="0"/>
              <a:ea typeface="新宋体" panose="02010609030101010101" charset="-122"/>
              <a:cs typeface="Calibri" panose="020F0502020204030204" charset="0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4958715" y="3851910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68045" y="1253490"/>
            <a:ext cx="1021207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000" b="1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·  Features</a:t>
            </a:r>
            <a:endParaRPr lang="en-US" altLang="zh-CN" sz="2000" b="1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·  User Profile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    ·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user ID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、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consumption level...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·  User Behavior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    ·the sequential list of user interacted items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    with corresponding features such as item ID,category ID...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·  Target Item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·  Context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    ·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time</a:t>
            </a:r>
            <a:r>
              <a:rPr lang="zh-CN" altLang="en-US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、</a:t>
            </a:r>
            <a:r>
              <a:rPr lang="en-US" altLang="zh-CN" sz="2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matching method and corresponding matching score...</a:t>
            </a: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25" y="699135"/>
            <a:ext cx="4047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Basic structur</a:t>
            </a:r>
            <a:r>
              <a:rPr lang="en-US" altLang="zh-CN" sz="2800">
                <a:solidFill>
                  <a:srgbClr val="42575C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e</a:t>
            </a:r>
            <a:endParaRPr lang="en-US" altLang="zh-CN" sz="3600">
              <a:solidFill>
                <a:srgbClr val="42575C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34455" y="224790"/>
            <a:ext cx="5672455" cy="30918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5.xml><?xml version="1.0" encoding="utf-8"?>
<p:tagLst xmlns:p="http://schemas.openxmlformats.org/presentationml/2006/main">
  <p:tag name="KSO_WM_DOC_GUID" val="{23abcf7d-e9c8-47b8-ae1f-037a32faa4df}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2888</Words>
  <Application>WPS 演示</Application>
  <PresentationFormat>宽屏</PresentationFormat>
  <Paragraphs>141</Paragraphs>
  <Slides>23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Calibri</vt:lpstr>
      <vt:lpstr>新宋体</vt:lpstr>
      <vt:lpstr>Arial Unicode MS</vt:lpstr>
      <vt:lpstr>Office 主题​​</vt:lpstr>
      <vt:lpstr>Visio.Drawing.11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Amelia</cp:lastModifiedBy>
  <cp:revision>63</cp:revision>
  <dcterms:created xsi:type="dcterms:W3CDTF">2019-03-27T07:15:00Z</dcterms:created>
  <dcterms:modified xsi:type="dcterms:W3CDTF">2020-12-09T08:17:37Z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