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wmf" ContentType="image/x-wmf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drawings/vmlDrawing1.vml" ContentType="application/vnd.openxmlformats-officedocument.vmlDrawing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drawings/vmlDrawing2.vml" ContentType="application/vnd.openxmlformats-officedocument.vmlDrawing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drawings/vmlDrawing3.vml" ContentType="application/vnd.openxmlformats-officedocument.vmlDrawing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drawings/vmlDrawing4.vml" ContentType="application/vnd.openxmlformats-officedocument.vmlDrawing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drawings/vmlDrawing5.vml" ContentType="application/vnd.openxmlformats-officedocument.vmlDrawing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type="screen16x9" cy="5143500" cx="9144000"/>
  <p:notesSz cx="6858000" cy="9144000"/>
  <p:defaultTextStyle>
    <a:defPPr>
      <a:defRPr lang="zh-CN"/>
    </a:defPPr>
    <a:lvl1pPr algn="l" defTabSz="342900" eaLnBrk="1" hangingPunct="1" latinLnBrk="0" marL="0" rtl="0">
      <a:defRPr sz="1400" kern="1200">
        <a:solidFill>
          <a:schemeClr val="tx1"/>
        </a:solidFill>
        <a:latin typeface="+mn-lt"/>
        <a:ea typeface="+mn-ea"/>
        <a:cs typeface="+mn-cs"/>
      </a:defRPr>
    </a:lvl1pPr>
    <a:lvl2pPr algn="l" defTabSz="342900" eaLnBrk="1" hangingPunct="1" latinLnBrk="0" marL="342900" rtl="0">
      <a:defRPr sz="1400" kern="1200">
        <a:solidFill>
          <a:schemeClr val="tx1"/>
        </a:solidFill>
        <a:latin typeface="+mn-lt"/>
        <a:ea typeface="+mn-ea"/>
        <a:cs typeface="+mn-cs"/>
      </a:defRPr>
    </a:lvl2pPr>
    <a:lvl3pPr algn="l" defTabSz="342900" eaLnBrk="1" hangingPunct="1" latinLnBrk="0" marL="685800" rtl="0">
      <a:defRPr sz="1400" kern="1200">
        <a:solidFill>
          <a:schemeClr val="tx1"/>
        </a:solidFill>
        <a:latin typeface="+mn-lt"/>
        <a:ea typeface="+mn-ea"/>
        <a:cs typeface="+mn-cs"/>
      </a:defRPr>
    </a:lvl3pPr>
    <a:lvl4pPr algn="l" defTabSz="342900" eaLnBrk="1" hangingPunct="1" latinLnBrk="0" marL="1028700" rtl="0">
      <a:defRPr sz="1400" kern="1200">
        <a:solidFill>
          <a:schemeClr val="tx1"/>
        </a:solidFill>
        <a:latin typeface="+mn-lt"/>
        <a:ea typeface="+mn-ea"/>
        <a:cs typeface="+mn-cs"/>
      </a:defRPr>
    </a:lvl4pPr>
    <a:lvl5pPr algn="l" defTabSz="342900" eaLnBrk="1" hangingPunct="1" latinLnBrk="0" marL="1371600" rtl="0">
      <a:defRPr sz="1400" kern="1200">
        <a:solidFill>
          <a:schemeClr val="tx1"/>
        </a:solidFill>
        <a:latin typeface="+mn-lt"/>
        <a:ea typeface="+mn-ea"/>
        <a:cs typeface="+mn-cs"/>
      </a:defRPr>
    </a:lvl5pPr>
    <a:lvl6pPr algn="l" defTabSz="342900" eaLnBrk="1" hangingPunct="1" latinLnBrk="0" marL="1714500" rtl="0">
      <a:defRPr sz="1400" kern="1200">
        <a:solidFill>
          <a:schemeClr val="tx1"/>
        </a:solidFill>
        <a:latin typeface="+mn-lt"/>
        <a:ea typeface="+mn-ea"/>
        <a:cs typeface="+mn-cs"/>
      </a:defRPr>
    </a:lvl6pPr>
    <a:lvl7pPr algn="l" defTabSz="342900" eaLnBrk="1" hangingPunct="1" latinLnBrk="0" marL="2057400" rtl="0">
      <a:defRPr sz="1400" kern="1200">
        <a:solidFill>
          <a:schemeClr val="tx1"/>
        </a:solidFill>
        <a:latin typeface="+mn-lt"/>
        <a:ea typeface="+mn-ea"/>
        <a:cs typeface="+mn-cs"/>
      </a:defRPr>
    </a:lvl7pPr>
    <a:lvl8pPr algn="l" defTabSz="342900" eaLnBrk="1" hangingPunct="1" latinLnBrk="0" marL="2400300" rtl="0">
      <a:defRPr sz="1400" kern="1200">
        <a:solidFill>
          <a:schemeClr val="tx1"/>
        </a:solidFill>
        <a:latin typeface="+mn-lt"/>
        <a:ea typeface="+mn-ea"/>
        <a:cs typeface="+mn-cs"/>
      </a:defRPr>
    </a:lvl8pPr>
    <a:lvl9pPr algn="l" defTabSz="342900" eaLnBrk="1" hangingPunct="1" latinLnBrk="0" marL="2743200" rtl="0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</p:showPr>
  <p:clrMru>
    <a:srgbClr val="F39700"/>
    <a:srgbClr val="909090"/>
    <a:srgbClr val="454545"/>
    <a:srgbClr val="FF8607"/>
    <a:srgbClr val="282828"/>
    <a:srgbClr val="071F65"/>
    <a:srgbClr val="006C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>
    <p:restoredLeft sz="19717" autoAdjust="0"/>
    <p:restoredTop sz="95494" autoAdjust="0"/>
  </p:normalViewPr>
  <p:slideViewPr>
    <p:cSldViewPr snapToGrid="0" snapToObjects="1">
      <p:cViewPr>
        <p:scale>
          <a:sx n="130" d="100"/>
          <a:sy n="130" d="100"/>
        </p:scale>
        <p:origin x="-354" y="-258"/>
      </p:cViewPr>
      <p:guideLst>
        <p:guide orient="horz" pos="1598"/>
        <p:guide orient="horz" pos="634"/>
        <p:guide orient="horz" pos="2888"/>
        <p:guide pos="2880"/>
        <p:guide pos="300"/>
        <p:guide pos="54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tableStyles" Target="tableStyle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/Relationships>
</file>

<file path=ppt/drawings/_rels/vmlDrawing1.vml.rels><?xml version="1.0" encoding="UTF-8" standalone="yes"?>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drawings/_rels/vmlDrawing2.vml.rels><?xml version="1.0" encoding="UTF-8" standalone="yes"?>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image" Target="../media/image10.wmf"/><Relationship Id="rId3" Type="http://schemas.openxmlformats.org/officeDocument/2006/relationships/image" Target="../media/image11.wmf"/><Relationship Id="rId4" Type="http://schemas.openxmlformats.org/officeDocument/2006/relationships/image" Target="../media/image12.wmf"/></Relationships>
</file>

<file path=ppt/drawings/_rels/vmlDrawing4.vml.rels><?xml version="1.0" encoding="UTF-8" standalone="yes"?>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5.vml.rels><?xml version="1.0" encoding="UTF-8" standalone="yes"?>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9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kumimoji="1" lang="zh-CN"/>
          </a:p>
        </p:txBody>
      </p:sp>
      <p:sp>
        <p:nvSpPr>
          <p:cNvPr id="1048730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84B18F8A-74B5-9148-A891-627592061A38}" type="datetimeFigureOut">
              <a:rPr altLang="en-US" kumimoji="1" lang="zh-CN" smtClean="0"/>
            </a:fld>
            <a:endParaRPr altLang="en-US" kumimoji="1" lang="zh-CN"/>
          </a:p>
        </p:txBody>
      </p:sp>
      <p:sp>
        <p:nvSpPr>
          <p:cNvPr id="1048731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kumimoji="1" lang="zh-CN"/>
          </a:p>
        </p:txBody>
      </p:sp>
      <p:sp>
        <p:nvSpPr>
          <p:cNvPr id="1048732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08768D9-5829-CA4C-800C-5932EF9830F6}" type="slidenum">
              <a:rPr altLang="en-US" kumimoji="1" lang="zh-CN" smtClean="0"/>
            </a:fld>
            <a:endParaRPr altLang="en-US" kumimoji="1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hf dt="0" ftr="0" hdr="0" sldNum="1"/>
</p:handoutMaster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kumimoji="1" lang="zh-CN"/>
          </a:p>
        </p:txBody>
      </p:sp>
      <p:sp>
        <p:nvSpPr>
          <p:cNvPr id="1048724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E6D6ACD6-F780-4A47-B5D9-D292A4BD6F81}" type="datetimeFigureOut">
              <a:rPr altLang="en-US" kumimoji="1" lang="zh-CN" smtClean="0"/>
            </a:fld>
            <a:endParaRPr altLang="en-US" kumimoji="1" lang="zh-CN"/>
          </a:p>
        </p:txBody>
      </p:sp>
      <p:sp>
        <p:nvSpPr>
          <p:cNvPr id="1048725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zh-CN"/>
          </a:p>
        </p:txBody>
      </p:sp>
      <p:sp>
        <p:nvSpPr>
          <p:cNvPr id="1048726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/>
          <a:p>
            <a:pPr lvl="0"/>
            <a:r>
              <a:rPr altLang="en-US" kumimoji="1" lang="zh-CN" smtClean="0"/>
              <a:t>单击此处编辑母版文本样式</a:t>
            </a:r>
            <a:endParaRPr altLang="en-US" kumimoji="1" lang="zh-CN" smtClean="0"/>
          </a:p>
          <a:p>
            <a:pPr lvl="1"/>
            <a:r>
              <a:rPr altLang="en-US" kumimoji="1" lang="zh-CN" smtClean="0"/>
              <a:t>二级</a:t>
            </a:r>
            <a:endParaRPr altLang="en-US" kumimoji="1" lang="zh-CN" smtClean="0"/>
          </a:p>
          <a:p>
            <a:pPr lvl="2"/>
            <a:r>
              <a:rPr altLang="en-US" kumimoji="1" lang="zh-CN" smtClean="0"/>
              <a:t>三级</a:t>
            </a:r>
            <a:endParaRPr altLang="en-US" kumimoji="1" lang="zh-CN" smtClean="0"/>
          </a:p>
          <a:p>
            <a:pPr lvl="3"/>
            <a:r>
              <a:rPr altLang="en-US" kumimoji="1" lang="zh-CN" smtClean="0"/>
              <a:t>四级</a:t>
            </a:r>
            <a:endParaRPr altLang="en-US" kumimoji="1" lang="zh-CN" smtClean="0"/>
          </a:p>
          <a:p>
            <a:pPr lvl="4"/>
            <a:r>
              <a:rPr altLang="en-US" kumimoji="1" lang="zh-CN" smtClean="0"/>
              <a:t>五级</a:t>
            </a:r>
            <a:endParaRPr altLang="en-US" kumimoji="1" lang="zh-CN"/>
          </a:p>
        </p:txBody>
      </p:sp>
      <p:sp>
        <p:nvSpPr>
          <p:cNvPr id="1048727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kumimoji="1" lang="zh-CN"/>
          </a:p>
        </p:txBody>
      </p:sp>
      <p:sp>
        <p:nvSpPr>
          <p:cNvPr id="1048728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hf dt="0" ftr="0" hdr="0" sldNum="1"/>
  <p:notesStyle>
    <a:lvl1pPr algn="l" defTabSz="342900" eaLnBrk="1" hangingPunct="1" latinLnBrk="0" marL="0" rtl="0">
      <a:defRPr sz="900" kern="1200">
        <a:solidFill>
          <a:schemeClr val="tx1"/>
        </a:solidFill>
        <a:latin typeface="+mn-lt"/>
        <a:ea typeface="+mn-ea"/>
        <a:cs typeface="+mn-cs"/>
      </a:defRPr>
    </a:lvl1pPr>
    <a:lvl2pPr algn="l" defTabSz="342900" eaLnBrk="1" hangingPunct="1" latinLnBrk="0" marL="342900" rtl="0">
      <a:defRPr sz="900" kern="1200">
        <a:solidFill>
          <a:schemeClr val="tx1"/>
        </a:solidFill>
        <a:latin typeface="+mn-lt"/>
        <a:ea typeface="+mn-ea"/>
        <a:cs typeface="+mn-cs"/>
      </a:defRPr>
    </a:lvl2pPr>
    <a:lvl3pPr algn="l" defTabSz="342900" eaLnBrk="1" hangingPunct="1" latinLnBrk="0" marL="685800" rtl="0">
      <a:defRPr sz="900" kern="1200">
        <a:solidFill>
          <a:schemeClr val="tx1"/>
        </a:solidFill>
        <a:latin typeface="+mn-lt"/>
        <a:ea typeface="+mn-ea"/>
        <a:cs typeface="+mn-cs"/>
      </a:defRPr>
    </a:lvl3pPr>
    <a:lvl4pPr algn="l" defTabSz="342900" eaLnBrk="1" hangingPunct="1" latinLnBrk="0" marL="1028700" rtl="0">
      <a:defRPr sz="900" kern="1200">
        <a:solidFill>
          <a:schemeClr val="tx1"/>
        </a:solidFill>
        <a:latin typeface="+mn-lt"/>
        <a:ea typeface="+mn-ea"/>
        <a:cs typeface="+mn-cs"/>
      </a:defRPr>
    </a:lvl4pPr>
    <a:lvl5pPr algn="l" defTabSz="342900" eaLnBrk="1" hangingPunct="1" latinLnBrk="0" marL="1371600" rtl="0">
      <a:defRPr sz="900" kern="1200">
        <a:solidFill>
          <a:schemeClr val="tx1"/>
        </a:solidFill>
        <a:latin typeface="+mn-lt"/>
        <a:ea typeface="+mn-ea"/>
        <a:cs typeface="+mn-cs"/>
      </a:defRPr>
    </a:lvl5pPr>
    <a:lvl6pPr algn="l" defTabSz="342900" eaLnBrk="1" hangingPunct="1" latinLnBrk="0" marL="1714500" rtl="0">
      <a:defRPr sz="900" kern="1200">
        <a:solidFill>
          <a:schemeClr val="tx1"/>
        </a:solidFill>
        <a:latin typeface="+mn-lt"/>
        <a:ea typeface="+mn-ea"/>
        <a:cs typeface="+mn-cs"/>
      </a:defRPr>
    </a:lvl6pPr>
    <a:lvl7pPr algn="l" defTabSz="342900" eaLnBrk="1" hangingPunct="1" latinLnBrk="0" marL="2057400" rtl="0">
      <a:defRPr sz="900" kern="1200">
        <a:solidFill>
          <a:schemeClr val="tx1"/>
        </a:solidFill>
        <a:latin typeface="+mn-lt"/>
        <a:ea typeface="+mn-ea"/>
        <a:cs typeface="+mn-cs"/>
      </a:defRPr>
    </a:lvl7pPr>
    <a:lvl8pPr algn="l" defTabSz="342900" eaLnBrk="1" hangingPunct="1" latinLnBrk="0" marL="2400300" rtl="0">
      <a:defRPr sz="900" kern="1200">
        <a:solidFill>
          <a:schemeClr val="tx1"/>
        </a:solidFill>
        <a:latin typeface="+mn-lt"/>
        <a:ea typeface="+mn-ea"/>
        <a:cs typeface="+mn-cs"/>
      </a:defRPr>
    </a:lvl8pPr>
    <a:lvl9pPr algn="l" defTabSz="342900" eaLnBrk="1" hangingPunct="1" latinLnBrk="0" marL="2743200" rtl="0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10.xml.rels><?xml version="1.0" encoding="UTF-8" standalone="yes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</file>

<file path=ppt/notesSlides/_rels/notesSlide1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</file>

<file path=ppt/notesSlides/_rels/notesSlide1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_rels/notesSlide13.xml.rels><?xml version="1.0" encoding="UTF-8" standalone="yes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</file>

<file path=ppt/notesSlides/_rels/notesSlide14.xml.rels><?xml version="1.0" encoding="UTF-8" standalone="yes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</file>

<file path=ppt/notesSlides/_rels/notesSlide15.xml.rels><?xml version="1.0" encoding="UTF-8" standalone="yes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</file>

<file path=ppt/notesSlides/_rels/notesSlide16.xml.rels><?xml version="1.0" encoding="UTF-8" standalone="yes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</file>

<file path=ppt/notesSlides/_rels/notesSlide17.xml.rels><?xml version="1.0" encoding="UTF-8" standalone="yes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9.xml.rels><?xml version="1.0" encoding="UTF-8" standalone="yes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9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8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65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6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72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73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81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82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9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00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70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0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715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16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721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22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6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27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32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3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46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7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52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3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5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712715C-60D8-4442-95C1-470452B8606C}" type="slidenum">
              <a:rPr altLang="en-US" kumimoji="1" lang="zh-CN" smtClean="0"/>
            </a:fld>
            <a:endParaRPr altLang="en-US" kumimoji="1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空白">
    <p:bg>
      <p:bgPr>
        <a:solidFill>
          <a:schemeClr val="bg1">
            <a:lumMod val="95000"/>
          </a:schemeClr>
        </a:solidFill>
      </p:bgPr>
    </p:bg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wipe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1_空白">
    <p:bg>
      <p:bgPr>
        <a:solidFill>
          <a:schemeClr val="bg1">
            <a:lumMod val="95000"/>
          </a:schemeClr>
        </a:solidFill>
      </p:bgPr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矩形 1"/>
          <p:cNvSpPr/>
          <p:nvPr userDrawn="1"/>
        </p:nvSpPr>
        <p:spPr>
          <a:xfrm>
            <a:off x="8136860" y="4786900"/>
            <a:ext cx="820283" cy="276999"/>
          </a:xfrm>
          <a:prstGeom prst="rect"/>
        </p:spPr>
        <p:txBody>
          <a:bodyPr bIns="34290" lIns="68580" rIns="68580" tIns="34290"/>
          <a:p>
            <a:pPr algn="ctr"/>
            <a:r>
              <a:rPr altLang="en-US" dirty="0" sz="1200" lang="zh-CN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 </a:t>
            </a:r>
            <a:fld id="{2EEF1883-7A0E-4F66-9932-E581691AD397}" type="slidenum">
              <a:rPr altLang="en-US" dirty="0" sz="1200" lang="zh-CN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r>
              <a:rPr altLang="en-US" dirty="0" sz="1200" lang="zh-CN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altLang="en-US" dirty="0" sz="1200" lang="zh-CN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</a:t>
            </a:r>
            <a:endParaRPr altLang="en-US" dirty="0" sz="1200" lang="zh-CN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 advTm="0">
    <p:wipe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accent1"/>
        </a:solidFill>
      </p:bgPr>
    </p:bg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wipe/>
  </p:transition>
  <p:timing/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lt2" tx1="dk1" tx2="dk2" hlink="hlink" folHlink="folHlink"/>
  <p:sldLayoutIdLst>
    <p:sldLayoutId id="2147483650" r:id="rId1"/>
    <p:sldLayoutId id="2147483651" r:id="rId2"/>
    <p:sldLayoutId id="2147483652" r:id="rId3"/>
  </p:sldLayoutIdLst>
  <p:transition spd="slow" advClick="0" advTm="0">
    <p:wipe/>
  </p:transition>
  <p:timing/>
  <p:hf dt="0" ftr="1" hdr="0" sldNum="1"/>
  <p:txStyles>
    <p:titleStyle>
      <a:lvl1pPr algn="l" defTabSz="685800" eaLnBrk="1" hangingPunct="1" latinLnBrk="0" rtl="0">
        <a:lnSpc>
          <a:spcPct val="90000"/>
        </a:lnSpc>
        <a:spcBef>
          <a:spcPct val="0"/>
        </a:spcBef>
        <a:buNone/>
        <a:defRPr baseline="0" b="1" sz="2400" i="0" kern="1200">
          <a:solidFill>
            <a:srgbClr val="071F65"/>
          </a:solidFill>
          <a:effectLst/>
          <a:latin typeface="Arial Black" panose="020B0A04020102020204" pitchFamily="34" charset="0"/>
          <a:ea typeface="微软雅黑" panose="020B0503020204020204" pitchFamily="34" charset="-122"/>
          <a:cs typeface="+mj-cs"/>
        </a:defRPr>
      </a:lvl1pPr>
    </p:titleStyle>
    <p:bodyStyle>
      <a:lvl1pPr algn="just" defTabSz="685800" eaLnBrk="1" hangingPunct="1" indent="-267970" latinLnBrk="0" marL="267970" rtl="0">
        <a:lnSpc>
          <a:spcPct val="110000"/>
        </a:lnSpc>
        <a:spcBef>
          <a:spcPts val="1350"/>
        </a:spcBef>
        <a:spcAft>
          <a:spcPts val="0"/>
        </a:spcAft>
        <a:buClr>
          <a:schemeClr val="accent2">
            <a:lumMod val="75000"/>
          </a:schemeClr>
        </a:buClr>
        <a:buSzPct val="70000"/>
        <a:buFont typeface="Wingdings 2" panose="05020102010507070707" pitchFamily="18" charset="2"/>
        <a:buChar char=""/>
        <a:defRPr baseline="0" sz="1500" kern="1200">
          <a:solidFill>
            <a:srgbClr val="071F65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algn="just" defTabSz="685800" eaLnBrk="1" hangingPunct="1" indent="-267970" latinLnBrk="0" marL="267970" rtl="0">
        <a:lnSpc>
          <a:spcPct val="130000"/>
        </a:lnSpc>
        <a:spcBef>
          <a:spcPts val="0"/>
        </a:spcBef>
        <a:spcAft>
          <a:spcPts val="45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baseline="0" sz="1200" kern="1200">
          <a:solidFill>
            <a:srgbClr val="071F65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algn="l" defTabSz="685800" eaLnBrk="1" hangingPunct="1" indent="-171450" latinLnBrk="0" marL="857250" rtl="0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685800" eaLnBrk="1" hangingPunct="1" indent="-171450" latinLnBrk="0" marL="1200150" rtl="0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685800" eaLnBrk="1" hangingPunct="1" indent="-171450" latinLnBrk="0" marL="1543050" rtl="0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685800" eaLnBrk="1" hangingPunct="1" indent="-171450" latinLnBrk="0" marL="1885950" rtl="0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685800" eaLnBrk="1" hangingPunct="1" indent="-171450" latinLnBrk="0" marL="2228850" rtl="0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685800" eaLnBrk="1" hangingPunct="1" indent="-171450" latinLnBrk="0" marL="2571750" rtl="0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685800" eaLnBrk="1" hangingPunct="1" indent="-171450" latinLnBrk="0" marL="2914650" rtl="0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685800" eaLnBrk="1" hangingPunct="1" latinLnBrk="0" marL="0" rtl="0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685800" eaLnBrk="1" hangingPunct="1" latinLnBrk="0" marL="342900" rtl="0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685800" eaLnBrk="1" hangingPunct="1" latinLnBrk="0" marL="685800" rtl="0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685800" eaLnBrk="1" hangingPunct="1" latinLnBrk="0" marL="1028700" rtl="0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685800" eaLnBrk="1" hangingPunct="1" latinLnBrk="0" marL="1371600" rtl="0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685800" eaLnBrk="1" hangingPunct="1" latinLnBrk="0" marL="1714500" rtl="0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685800" eaLnBrk="1" hangingPunct="1" latinLnBrk="0" marL="2057400" rtl="0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685800" eaLnBrk="1" hangingPunct="1" latinLnBrk="0" marL="2400300" rtl="0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685800" eaLnBrk="1" hangingPunct="1" latinLnBrk="0" marL="2743200" rtl="0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oleObject" Target="../embeddings/oleObject7.bin"/><Relationship Id="rId3" Type="http://schemas.openxmlformats.org/officeDocument/2006/relationships/image" Target="../media/image13.wmf"/><Relationship Id="rId4" Type="http://schemas.openxmlformats.org/officeDocument/2006/relationships/oleObject" Target="../embeddings/oleObject8.bin"/><Relationship Id="rId5" Type="http://schemas.openxmlformats.org/officeDocument/2006/relationships/image" Target="../media/image14.wmf"/><Relationship Id="rId6" Type="http://schemas.openxmlformats.org/officeDocument/2006/relationships/image" Target="../media/image15.png"/><Relationship Id="rId7" Type="http://schemas.openxmlformats.org/officeDocument/2006/relationships/slideLayout" Target="../slideLayouts/slideLayout2.xml"/><Relationship Id="rId8" Type="http://schemas.openxmlformats.org/officeDocument/2006/relationships/notesSlide" Target="../notesSlides/notesSlide10.xml"/><Relationship Id="rId9" Type="http://schemas.openxmlformats.org/officeDocument/2006/relationships/vmlDrawing" Target="../drawings/vmlDrawing4.v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oleObject" Target="../embeddings/oleObject9.bin"/><Relationship Id="rId3" Type="http://schemas.openxmlformats.org/officeDocument/2006/relationships/image" Target="../media/image13.wmf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1.xml"/><Relationship Id="rId6" Type="http://schemas.openxmlformats.org/officeDocument/2006/relationships/vmlDrawing" Target="../drawings/vmlDrawing5.v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oleObject" Target="../embeddings/oleObject0.bin"/><Relationship Id="rId3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wmf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6.xml"/><Relationship Id="rId8" Type="http://schemas.openxmlformats.org/officeDocument/2006/relationships/vmlDrawing" Target="../drawings/vmlDrawing1.v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oleObject" Target="../embeddings/oleObject2.bin"/><Relationship Id="rId3" Type="http://schemas.openxmlformats.org/officeDocument/2006/relationships/image" Target="../media/image6.wmf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7.xml"/><Relationship Id="rId6" Type="http://schemas.openxmlformats.org/officeDocument/2006/relationships/vmlDrawing" Target="../drawings/vmlDrawing2.v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oleObject" Target="../embeddings/oleObject3.bin"/><Relationship Id="rId3" Type="http://schemas.openxmlformats.org/officeDocument/2006/relationships/image" Target="../media/image9.wmf"/><Relationship Id="rId4" Type="http://schemas.openxmlformats.org/officeDocument/2006/relationships/oleObject" Target="../embeddings/oleObject4.bin"/><Relationship Id="rId5" Type="http://schemas.openxmlformats.org/officeDocument/2006/relationships/image" Target="../media/image10.w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11.wmf"/><Relationship Id="rId8" Type="http://schemas.openxmlformats.org/officeDocument/2006/relationships/oleObject" Target="../embeddings/oleObject6.bin"/><Relationship Id="rId9" Type="http://schemas.openxmlformats.org/officeDocument/2006/relationships/image" Target="../media/image12.wmf"/><Relationship Id="rId10" Type="http://schemas.openxmlformats.org/officeDocument/2006/relationships/slideLayout" Target="../slideLayouts/slideLayout2.xml"/><Relationship Id="rId11" Type="http://schemas.openxmlformats.org/officeDocument/2006/relationships/notesSlide" Target="../notesSlides/notesSlide9.xml"/><Relationship Id="rId12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矩形 21"/>
          <p:cNvSpPr/>
          <p:nvPr/>
        </p:nvSpPr>
        <p:spPr>
          <a:xfrm>
            <a:off x="6876456" y="3592743"/>
            <a:ext cx="1381760" cy="283845"/>
          </a:xfrm>
          <a:prstGeom prst="rect"/>
        </p:spPr>
        <p:txBody>
          <a:bodyPr bIns="34290" lIns="68580" rIns="68580" tIns="34290" wrap="none">
            <a:spAutoFit/>
          </a:bodyPr>
          <a:p>
            <a:r>
              <a:rPr altLang="en-US" b="1" dirty="0" kumimoji="1" lang="zh-CN">
                <a:solidFill>
                  <a:srgbClr val="071F6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分享</a:t>
            </a:r>
            <a:r>
              <a:rPr altLang="en-US" b="1" dirty="0" kumimoji="1" lang="zh-CN" smtClean="0">
                <a:solidFill>
                  <a:srgbClr val="071F6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人：段志丽</a:t>
            </a:r>
            <a:endParaRPr altLang="en-US" b="1" dirty="0" kumimoji="1" lang="zh-CN" smtClean="0">
              <a:solidFill>
                <a:srgbClr val="071F6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48577" name="矩形 22"/>
          <p:cNvSpPr/>
          <p:nvPr/>
        </p:nvSpPr>
        <p:spPr>
          <a:xfrm>
            <a:off x="805180" y="1931035"/>
            <a:ext cx="8338820" cy="499110"/>
          </a:xfrm>
          <a:prstGeom prst="rect"/>
        </p:spPr>
        <p:txBody>
          <a:bodyPr bIns="34290" lIns="68580" rIns="68580" tIns="34290" wrap="square">
            <a:spAutoFit/>
          </a:bodyPr>
          <a:p>
            <a:r>
              <a:rPr altLang="en-US" b="1" dirty="0" sz="2800" lang="zh-CN">
                <a:solidFill>
                  <a:srgbClr val="071F65"/>
                </a:solidFill>
                <a:latin typeface="+mj-ea"/>
                <a:ea typeface="+mj-ea"/>
              </a:rPr>
              <a:t>Simplify the Usage of Lexicon in Chinese NER</a:t>
            </a:r>
            <a:endParaRPr altLang="en-US" b="1" dirty="0" sz="2800" lang="zh-CN">
              <a:solidFill>
                <a:srgbClr val="071F65"/>
              </a:solidFill>
              <a:latin typeface="+mj-ea"/>
              <a:ea typeface="+mj-ea"/>
            </a:endParaRPr>
          </a:p>
        </p:txBody>
      </p:sp>
      <p:cxnSp>
        <p:nvCxnSpPr>
          <p:cNvPr id="3145728" name="直接连接符 23"/>
          <p:cNvCxnSpPr>
            <a:cxnSpLocks/>
          </p:cNvCxnSpPr>
          <p:nvPr/>
        </p:nvCxnSpPr>
        <p:spPr>
          <a:xfrm flipH="1">
            <a:off x="2542581" y="2900164"/>
            <a:ext cx="5031810" cy="0"/>
          </a:xfrm>
          <a:prstGeom prst="line"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78" name="Freeform 5"/>
          <p:cNvSpPr>
            <a:spLocks noEditPoints="1"/>
          </p:cNvSpPr>
          <p:nvPr/>
        </p:nvSpPr>
        <p:spPr bwMode="auto">
          <a:xfrm>
            <a:off x="0" y="0"/>
            <a:ext cx="1941830" cy="2815590"/>
          </a:xfrm>
          <a:custGeom>
            <a:avLst/>
            <a:gdLst>
              <a:gd name="T0" fmla="*/ 0 w 7449"/>
              <a:gd name="T1" fmla="*/ 0 h 11906"/>
              <a:gd name="T2" fmla="*/ 7449 w 7449"/>
              <a:gd name="T3" fmla="*/ 4223 h 11906"/>
              <a:gd name="T4" fmla="*/ 0 w 7449"/>
              <a:gd name="T5" fmla="*/ 4223 h 11906"/>
              <a:gd name="T6" fmla="*/ 0 w 7449"/>
              <a:gd name="T7" fmla="*/ 0 h 11906"/>
              <a:gd name="T8" fmla="*/ 7449 w 7449"/>
              <a:gd name="T9" fmla="*/ 4302 h 11906"/>
              <a:gd name="T10" fmla="*/ 0 w 7449"/>
              <a:gd name="T11" fmla="*/ 8525 h 11906"/>
              <a:gd name="T12" fmla="*/ 0 w 7449"/>
              <a:gd name="T13" fmla="*/ 4302 h 11906"/>
              <a:gd name="T14" fmla="*/ 7449 w 7449"/>
              <a:gd name="T15" fmla="*/ 4302 h 11906"/>
              <a:gd name="T16" fmla="*/ 2857 w 7449"/>
              <a:gd name="T17" fmla="*/ 10038 h 11906"/>
              <a:gd name="T18" fmla="*/ 5 w 7449"/>
              <a:gd name="T19" fmla="*/ 11903 h 11906"/>
              <a:gd name="T20" fmla="*/ 0 w 7449"/>
              <a:gd name="T21" fmla="*/ 11906 h 11906"/>
              <a:gd name="T22" fmla="*/ 0 w 7449"/>
              <a:gd name="T23" fmla="*/ 8789 h 11906"/>
              <a:gd name="T24" fmla="*/ 2857 w 7449"/>
              <a:gd name="T25" fmla="*/ 7136 h 11906"/>
              <a:gd name="T26" fmla="*/ 2857 w 7449"/>
              <a:gd name="T27" fmla="*/ 10038 h 11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449" h="11906">
                <a:moveTo>
                  <a:pt x="0" y="0"/>
                </a:moveTo>
                <a:lnTo>
                  <a:pt x="7449" y="4223"/>
                </a:lnTo>
                <a:lnTo>
                  <a:pt x="0" y="4223"/>
                </a:lnTo>
                <a:lnTo>
                  <a:pt x="0" y="0"/>
                </a:lnTo>
                <a:close/>
                <a:moveTo>
                  <a:pt x="7449" y="4302"/>
                </a:moveTo>
                <a:lnTo>
                  <a:pt x="0" y="8525"/>
                </a:lnTo>
                <a:lnTo>
                  <a:pt x="0" y="4302"/>
                </a:lnTo>
                <a:lnTo>
                  <a:pt x="7449" y="4302"/>
                </a:lnTo>
                <a:close/>
                <a:moveTo>
                  <a:pt x="2857" y="10038"/>
                </a:moveTo>
                <a:cubicBezTo>
                  <a:pt x="2537" y="11326"/>
                  <a:pt x="721" y="11825"/>
                  <a:pt x="5" y="11903"/>
                </a:cubicBezTo>
                <a:lnTo>
                  <a:pt x="0" y="11906"/>
                </a:lnTo>
                <a:lnTo>
                  <a:pt x="0" y="8789"/>
                </a:lnTo>
                <a:lnTo>
                  <a:pt x="2857" y="7136"/>
                </a:lnTo>
                <a:lnTo>
                  <a:pt x="2857" y="10038"/>
                </a:lnTo>
                <a:close/>
              </a:path>
            </a:pathLst>
          </a:custGeom>
          <a:solidFill>
            <a:schemeClr val="accent1"/>
          </a:solidFill>
          <a:ln w="5" cap="flat">
            <a:solidFill>
              <a:srgbClr val="24211D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p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med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7"/>
                                        <p:tgtEl>
                                          <p:spTgt spid="1048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 id="11"/>
                                        <p:tgtEl>
                                          <p:spTgt spid="1048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048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048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7"/>
                                        <p:tgtEl>
                                          <p:spTgt spid="314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048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048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76" grpId="0"/>
      <p:bldP spid="1048577" grpId="0"/>
      <p:bldP spid="1048578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矩形 46"/>
          <p:cNvSpPr>
            <a:spLocks noChangeArrowheads="1"/>
          </p:cNvSpPr>
          <p:nvPr/>
        </p:nvSpPr>
        <p:spPr bwMode="auto">
          <a:xfrm>
            <a:off x="476188" y="177842"/>
            <a:ext cx="1490976" cy="447038"/>
          </a:xfrm>
          <a:prstGeom prst="rect"/>
          <a:noFill/>
          <a:ln>
            <a:noFill/>
          </a:ln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en-US" b="1" dirty="0" sz="2400" lang="zh-CN" smtClean="0">
                <a:solidFill>
                  <a:schemeClr val="accent1"/>
                </a:solidFill>
                <a:latin typeface="Arial" panose="020B0604020202020204" pitchFamily="34" charset="0"/>
                <a:sym typeface="+mn-ea"/>
              </a:rPr>
              <a:t>Approach</a:t>
            </a:r>
            <a:endParaRPr altLang="en-US" b="1" dirty="0" sz="2400" lang="zh-CN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048661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pic>
        <p:nvPicPr>
          <p:cNvPr id="2097173" name="图片 9" descr="$8TU3G~`(35QWZUE`5[)8TY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74675" y="636905"/>
            <a:ext cx="4735830" cy="4413250"/>
          </a:xfrm>
          <a:prstGeom prst="rect"/>
        </p:spPr>
      </p:pic>
      <p:sp>
        <p:nvSpPr>
          <p:cNvPr id="1048662" name="矩形 1"/>
          <p:cNvSpPr/>
          <p:nvPr/>
        </p:nvSpPr>
        <p:spPr>
          <a:xfrm>
            <a:off x="146050" y="1220470"/>
            <a:ext cx="5164455" cy="675005"/>
          </a:xfrm>
          <a:prstGeom prst="rect"/>
          <a:noFill/>
          <a:ln w="28575" cmpd="sng">
            <a:solidFill>
              <a:srgbClr val="071F6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63" name="文本框 2"/>
          <p:cNvSpPr txBox="1"/>
          <p:nvPr/>
        </p:nvSpPr>
        <p:spPr>
          <a:xfrm>
            <a:off x="5310505" y="636905"/>
            <a:ext cx="3834130" cy="2987040"/>
          </a:xfrm>
          <a:prstGeom prst="rect"/>
          <a:noFill/>
        </p:spPr>
        <p:txBody>
          <a:bodyPr anchor="t" rtlCol="0" wrap="square">
            <a:spAutoFit/>
          </a:bodyPr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Sequence Modeling Layer (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数据建模层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)  </a:t>
            </a:r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bidirectional long-short term memory network(BiLSTM),</a:t>
            </a:r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Convolutional Neural Network(CNN)  transforme     </a:t>
            </a: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             </a:t>
            </a:r>
            <a:endParaRPr altLang="en-US" dirty="0" sz="140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4194311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14800" y="24638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" r:id="rId2" spid="_x0000_s2050" imgH="215900" imgW="914400" progId="Equation.KSEE3">
                  <p:embed/>
                </p:oleObj>
              </mc:Choice>
              <mc:Fallback>
                <p:oleObj name="" r:id="rId2" spid="" imgH="215900" imgW="914400" progId="Equation.KSEE3">
                  <p:embed/>
                  <p:pic>
                    <p:nvPicPr>
                      <p:cNvPr id="2097174" name="图片 2049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3"/>
                      <a:stretch>
                        <a:fillRect/>
                      </a:stretch>
                    </p:blipFill>
                    <p:spPr>
                      <a:xfrm>
                        <a:off x="4114800" y="2463800"/>
                        <a:ext cx="914400" cy="215900"/>
                      </a:xfrm>
                      <a:prstGeom prst="rect"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12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43295" y="2216785"/>
          <a:ext cx="2367915" cy="1494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" r:id="rId4" spid="_x0000_s2051" imgH="1041400" imgW="1651000" progId="Equation.KSEE3">
                  <p:embed/>
                </p:oleObj>
              </mc:Choice>
              <mc:Fallback>
                <p:oleObj name="" r:id="rId4" spid="" imgH="1041400" imgW="1651000" progId="Equation.KSEE3">
                  <p:embed/>
                  <p:pic>
                    <p:nvPicPr>
                      <p:cNvPr id="2097175" name="图片 2050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5"/>
                      <a:stretch>
                        <a:fillRect/>
                      </a:stretch>
                    </p:blipFill>
                    <p:spPr>
                      <a:xfrm>
                        <a:off x="6043295" y="2216785"/>
                        <a:ext cx="2367915" cy="1494155"/>
                      </a:xfrm>
                      <a:prstGeom prst="rect"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97176" name="图片 7" descr="C{KI762Z8LA@0EXG9(A`[G2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rcRect l="14660" t="65476" r="17467"/>
          <a:stretch>
            <a:fillRect/>
          </a:stretch>
        </p:blipFill>
        <p:spPr>
          <a:xfrm>
            <a:off x="6043295" y="3829050"/>
            <a:ext cx="2548890" cy="675005"/>
          </a:xfrm>
          <a:prstGeom prst="rect"/>
        </p:spPr>
      </p:pic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09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09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4194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4194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09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09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0" grpId="0"/>
      <p:bldP spid="1048661" grpId="0" bldLvl="0" animBg="1"/>
      <p:bldP spid="1048662" grpId="0" animBg="1"/>
      <p:bldP spid="1048662" grpId="1" animBg="1"/>
      <p:bldP spid="1048663" grpId="0"/>
      <p:bldP spid="104866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矩形 46"/>
          <p:cNvSpPr>
            <a:spLocks noChangeArrowheads="1"/>
          </p:cNvSpPr>
          <p:nvPr/>
        </p:nvSpPr>
        <p:spPr bwMode="auto">
          <a:xfrm>
            <a:off x="476188" y="177842"/>
            <a:ext cx="1490976" cy="447038"/>
          </a:xfrm>
          <a:prstGeom prst="rect"/>
          <a:noFill/>
          <a:ln>
            <a:noFill/>
          </a:ln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en-US" b="1" dirty="0" sz="2400" lang="zh-CN" smtClean="0">
                <a:solidFill>
                  <a:schemeClr val="accent1"/>
                </a:solidFill>
                <a:latin typeface="Arial" panose="020B0604020202020204" pitchFamily="34" charset="0"/>
                <a:sym typeface="+mn-ea"/>
              </a:rPr>
              <a:t>Approach</a:t>
            </a:r>
            <a:endParaRPr altLang="en-US" b="1" dirty="0" sz="2400" lang="zh-CN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048668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pic>
        <p:nvPicPr>
          <p:cNvPr id="2097179" name="图片 9" descr="$8TU3G~`(35QWZUE`5[)8TY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74675" y="636905"/>
            <a:ext cx="4735830" cy="4413250"/>
          </a:xfrm>
          <a:prstGeom prst="rect"/>
        </p:spPr>
      </p:pic>
      <p:sp>
        <p:nvSpPr>
          <p:cNvPr id="1048669" name="矩形 1"/>
          <p:cNvSpPr/>
          <p:nvPr/>
        </p:nvSpPr>
        <p:spPr>
          <a:xfrm>
            <a:off x="146050" y="636905"/>
            <a:ext cx="5164455" cy="675005"/>
          </a:xfrm>
          <a:prstGeom prst="rect"/>
          <a:noFill/>
          <a:ln w="28575" cmpd="sng">
            <a:solidFill>
              <a:srgbClr val="071F6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70" name="文本框 2"/>
          <p:cNvSpPr txBox="1"/>
          <p:nvPr/>
        </p:nvSpPr>
        <p:spPr>
          <a:xfrm>
            <a:off x="5310505" y="636905"/>
            <a:ext cx="3834130" cy="3469640"/>
          </a:xfrm>
          <a:prstGeom prst="rect"/>
          <a:noFill/>
        </p:spPr>
        <p:txBody>
          <a:bodyPr anchor="t" rtlCol="0" wrap="square">
            <a:spAutoFit/>
          </a:bodyPr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Label Inference Layer        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（标签推断层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</a:t>
            </a:r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On top of the sequence modeling layer, it is typical to apply a sequential conditional random field(CRF) layer to perform label</a:t>
            </a:r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inference for the whole charactersequence</a:t>
            </a:r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             </a:t>
            </a:r>
            <a:endParaRPr altLang="en-US" dirty="0" sz="140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4194313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14800" y="24638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" r:id="rId2" spid="_x0000_s2050" imgH="215900" imgW="914400" progId="Equation.KSEE3">
                  <p:embed/>
                </p:oleObj>
              </mc:Choice>
              <mc:Fallback>
                <p:oleObj name="" r:id="rId2" spid="" imgH="215900" imgW="914400" progId="Equation.KSEE3">
                  <p:embed/>
                  <p:pic>
                    <p:nvPicPr>
                      <p:cNvPr id="2097180" name="图片 2049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3"/>
                      <a:stretch>
                        <a:fillRect/>
                      </a:stretch>
                    </p:blipFill>
                    <p:spPr>
                      <a:xfrm>
                        <a:off x="4114800" y="2463800"/>
                        <a:ext cx="914400" cy="215900"/>
                      </a:xfrm>
                      <a:prstGeom prst="rect"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09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09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7" grpId="0"/>
      <p:bldP spid="1048668" grpId="0" bldLvl="0" animBg="1"/>
      <p:bldP spid="1048669" grpId="0" animBg="1"/>
      <p:bldP spid="1048669" grpId="1" animBg="1"/>
      <p:bldP spid="1048670" grpId="0"/>
      <p:bldP spid="104867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圆角矩形 1"/>
          <p:cNvSpPr/>
          <p:nvPr/>
        </p:nvSpPr>
        <p:spPr>
          <a:xfrm>
            <a:off x="1108710" y="890270"/>
            <a:ext cx="6983730" cy="4112895"/>
          </a:xfrm>
          <a:prstGeom prst="roundRect">
            <a:avLst>
              <a:gd name="adj" fmla="val 5616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75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sp>
        <p:nvSpPr>
          <p:cNvPr id="1048676" name="文本框 2"/>
          <p:cNvSpPr txBox="1"/>
          <p:nvPr/>
        </p:nvSpPr>
        <p:spPr>
          <a:xfrm>
            <a:off x="1425575" y="1162050"/>
            <a:ext cx="1955800" cy="2834640"/>
          </a:xfrm>
          <a:prstGeom prst="rect"/>
          <a:noFill/>
        </p:spPr>
        <p:txBody>
          <a:bodyPr anchor="t" rtlCol="0" wrap="square">
            <a:spAutoFit/>
          </a:bodyPr>
          <a:p>
            <a:pPr>
              <a:lnSpc>
                <a:spcPct val="130000"/>
              </a:lnSpc>
            </a:pPr>
            <a:r>
              <a:rPr altLang="zh-CN" dirty="0" sz="18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</a:rPr>
              <a:t> Datasets</a:t>
            </a:r>
            <a:r>
              <a:rPr altLang="en-US" dirty="0" sz="1400" lang="zh-CN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</a:rPr>
              <a:t>：</a:t>
            </a:r>
            <a:endParaRPr altLang="zh-CN" dirty="0" sz="1400" lang="en-US" smtClean="0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altLang="zh-CN" dirty="0" sz="1400" lang="en-US" smtClean="0">
                <a:effectLst/>
                <a:latin typeface="Arial" panose="020B0604020202020204" pitchFamily="34" charset="0"/>
                <a:ea typeface="微软雅黑" panose="020B0503020204020204" pitchFamily="34" charset="-122"/>
              </a:rPr>
              <a:t> Onto Notes和MSRA来自newswire领域，在这里可以对训练数据进行黄金标准分割。</a:t>
            </a:r>
            <a:endParaRPr altLang="zh-CN" dirty="0" sz="1400" lang="en-US" smtClean="0">
              <a:effectLst/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altLang="zh-CN" dirty="0" sz="1400" lang="en-US" smtClean="0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altLang="zh-CN" dirty="0" sz="1400" lang="en-US" smtClean="0">
                <a:effectLst/>
                <a:latin typeface="Arial" panose="020B0604020202020204" pitchFamily="34" charset="0"/>
                <a:ea typeface="微软雅黑" panose="020B0503020204020204" pitchFamily="34" charset="-122"/>
              </a:rPr>
              <a:t> 微博NER和简历NER分别来自社交媒体和简历。 这两个数据集没有金标准分割。</a:t>
            </a:r>
            <a:endParaRPr altLang="zh-CN" dirty="0" sz="1400" lang="en-US" smtClean="0">
              <a:effectLst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048677" name="矩形 42"/>
          <p:cNvSpPr/>
          <p:nvPr/>
        </p:nvSpPr>
        <p:spPr>
          <a:xfrm>
            <a:off x="6120130" y="3375025"/>
            <a:ext cx="1499235" cy="1209675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78" name="矩形 44"/>
          <p:cNvSpPr/>
          <p:nvPr/>
        </p:nvSpPr>
        <p:spPr>
          <a:xfrm>
            <a:off x="6062980" y="3375025"/>
            <a:ext cx="1499235" cy="1209675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79" name="矩形 46"/>
          <p:cNvSpPr>
            <a:spLocks noChangeArrowheads="1"/>
          </p:cNvSpPr>
          <p:nvPr/>
        </p:nvSpPr>
        <p:spPr bwMode="auto">
          <a:xfrm>
            <a:off x="476188" y="177842"/>
            <a:ext cx="1719576" cy="447038"/>
          </a:xfrm>
          <a:prstGeom prst="rect"/>
          <a:noFill/>
          <a:ln>
            <a:noFill/>
          </a:ln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zh-CN" b="1" dirty="0" sz="2400" lang="en-US">
                <a:solidFill>
                  <a:schemeClr val="accent1"/>
                </a:solidFill>
                <a:sym typeface="微软雅黑" panose="020B0503020204020204" pitchFamily="34" charset="-122"/>
              </a:rPr>
              <a:t>Experiment</a:t>
            </a:r>
            <a:endParaRPr altLang="en-US" b="1" dirty="0" sz="2400" lang="zh-CN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pic>
        <p:nvPicPr>
          <p:cNvPr id="2097184" name="图片 4" descr="I`J3LH7TG[PM]M()VGAT@AI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rcRect t="8462"/>
          <a:stretch>
            <a:fillRect/>
          </a:stretch>
        </p:blipFill>
        <p:spPr>
          <a:xfrm>
            <a:off x="3632835" y="1371600"/>
            <a:ext cx="4358005" cy="2757170"/>
          </a:xfrm>
          <a:prstGeom prst="rect"/>
        </p:spPr>
      </p:pic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209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209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5" grpId="0" bldLvl="0" animBg="1"/>
      <p:bldP spid="1048679" grpId="0"/>
      <p:bldP spid="1048674" grpId="0" animBg="1"/>
      <p:bldP spid="1048674" grpId="1" animBg="1"/>
      <p:bldP spid="1048676" grpId="0"/>
      <p:bldP spid="104867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圆角矩形 1"/>
          <p:cNvSpPr/>
          <p:nvPr/>
        </p:nvSpPr>
        <p:spPr>
          <a:xfrm>
            <a:off x="1108710" y="890270"/>
            <a:ext cx="6983730" cy="4112895"/>
          </a:xfrm>
          <a:prstGeom prst="roundRect">
            <a:avLst>
              <a:gd name="adj" fmla="val 5616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84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sp>
        <p:nvSpPr>
          <p:cNvPr id="1048685" name="矩形 42"/>
          <p:cNvSpPr/>
          <p:nvPr/>
        </p:nvSpPr>
        <p:spPr>
          <a:xfrm>
            <a:off x="6120130" y="3375025"/>
            <a:ext cx="1499235" cy="1209675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86" name="矩形 44"/>
          <p:cNvSpPr/>
          <p:nvPr/>
        </p:nvSpPr>
        <p:spPr>
          <a:xfrm>
            <a:off x="6062980" y="3375025"/>
            <a:ext cx="1499235" cy="1209675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87" name="矩形 46"/>
          <p:cNvSpPr>
            <a:spLocks noChangeArrowheads="1"/>
          </p:cNvSpPr>
          <p:nvPr/>
        </p:nvSpPr>
        <p:spPr bwMode="auto">
          <a:xfrm>
            <a:off x="476188" y="177842"/>
            <a:ext cx="1719576" cy="447038"/>
          </a:xfrm>
          <a:prstGeom prst="rect"/>
          <a:noFill/>
          <a:ln>
            <a:noFill/>
          </a:ln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zh-CN" b="1" dirty="0" sz="2400" lang="en-US">
                <a:solidFill>
                  <a:schemeClr val="accent1"/>
                </a:solidFill>
                <a:sym typeface="微软雅黑" panose="020B0503020204020204" pitchFamily="34" charset="-122"/>
              </a:rPr>
              <a:t>Experiment</a:t>
            </a:r>
            <a:endParaRPr altLang="en-US" b="1" dirty="0" sz="2400" lang="zh-CN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pic>
        <p:nvPicPr>
          <p:cNvPr id="2097185" name="图片 3" descr="))KFV@T{@A]Z~J%U4{GMM(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779520" y="1051560"/>
            <a:ext cx="4124325" cy="3790950"/>
          </a:xfrm>
          <a:prstGeom prst="rect"/>
        </p:spPr>
      </p:pic>
      <p:sp>
        <p:nvSpPr>
          <p:cNvPr id="1048688" name="文本框 5"/>
          <p:cNvSpPr txBox="1"/>
          <p:nvPr/>
        </p:nvSpPr>
        <p:spPr>
          <a:xfrm>
            <a:off x="1450975" y="2541270"/>
            <a:ext cx="1955800" cy="777241"/>
          </a:xfrm>
          <a:prstGeom prst="rect"/>
          <a:noFill/>
        </p:spPr>
        <p:txBody>
          <a:bodyPr anchor="t" rtlCol="0" wrap="square">
            <a:spAutoFit/>
          </a:bodyPr>
          <a:p>
            <a:pPr>
              <a:lnSpc>
                <a:spcPct val="130000"/>
              </a:lnSpc>
            </a:pPr>
            <a:r>
              <a:rPr altLang="zh-CN" dirty="0" sz="18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</a:t>
            </a:r>
            <a:r>
              <a:rPr dirty="0" sz="1800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Performance on </a:t>
            </a:r>
            <a:r>
              <a:rPr dirty="0" sz="18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MSRA.</a:t>
            </a:r>
            <a:endParaRPr altLang="zh-CN" dirty="0" sz="1400" lang="en-US" smtClean="0">
              <a:effectLst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209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209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84" grpId="0" bldLvl="0" animBg="1"/>
      <p:bldP spid="1048687" grpId="0"/>
      <p:bldP spid="1048683" grpId="0" animBg="1"/>
      <p:bldP spid="1048683" grpId="1" animBg="1"/>
      <p:bldP spid="1048688" grpId="0"/>
      <p:bldP spid="104868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圆角矩形 1"/>
          <p:cNvSpPr/>
          <p:nvPr/>
        </p:nvSpPr>
        <p:spPr>
          <a:xfrm>
            <a:off x="1108710" y="890270"/>
            <a:ext cx="6983730" cy="4112895"/>
          </a:xfrm>
          <a:prstGeom prst="roundRect">
            <a:avLst>
              <a:gd name="adj" fmla="val 5616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93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sp>
        <p:nvSpPr>
          <p:cNvPr id="1048694" name="文本框 2"/>
          <p:cNvSpPr txBox="1"/>
          <p:nvPr/>
        </p:nvSpPr>
        <p:spPr>
          <a:xfrm>
            <a:off x="1450975" y="2541270"/>
            <a:ext cx="1955800" cy="777241"/>
          </a:xfrm>
          <a:prstGeom prst="rect"/>
          <a:noFill/>
        </p:spPr>
        <p:txBody>
          <a:bodyPr anchor="t" rtlCol="0" wrap="square">
            <a:spAutoFit/>
          </a:bodyPr>
          <a:p>
            <a:pPr>
              <a:lnSpc>
                <a:spcPct val="130000"/>
              </a:lnSpc>
            </a:pPr>
            <a:r>
              <a:rPr altLang="zh-CN" dirty="0" sz="18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</a:t>
            </a:r>
            <a:r>
              <a:rPr dirty="0" sz="1800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Performance on </a:t>
            </a:r>
            <a:r>
              <a:rPr dirty="0" sz="18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Resume.</a:t>
            </a:r>
            <a:endParaRPr altLang="zh-CN" dirty="0" sz="1400" lang="en-US" smtClean="0">
              <a:effectLst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048695" name="矩形 42"/>
          <p:cNvSpPr/>
          <p:nvPr/>
        </p:nvSpPr>
        <p:spPr>
          <a:xfrm>
            <a:off x="6120130" y="3375025"/>
            <a:ext cx="1499235" cy="1209675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96" name="矩形 44"/>
          <p:cNvSpPr/>
          <p:nvPr/>
        </p:nvSpPr>
        <p:spPr>
          <a:xfrm>
            <a:off x="6062980" y="3375025"/>
            <a:ext cx="1499235" cy="1209675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97" name="矩形 46"/>
          <p:cNvSpPr>
            <a:spLocks noChangeArrowheads="1"/>
          </p:cNvSpPr>
          <p:nvPr/>
        </p:nvSpPr>
        <p:spPr bwMode="auto">
          <a:xfrm>
            <a:off x="476188" y="177842"/>
            <a:ext cx="1719576" cy="447038"/>
          </a:xfrm>
          <a:prstGeom prst="rect"/>
          <a:noFill/>
          <a:ln>
            <a:noFill/>
          </a:ln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zh-CN" b="1" dirty="0" sz="2400" lang="en-US">
                <a:solidFill>
                  <a:schemeClr val="accent1"/>
                </a:solidFill>
                <a:sym typeface="微软雅黑" panose="020B0503020204020204" pitchFamily="34" charset="-122"/>
              </a:rPr>
              <a:t>Experiment</a:t>
            </a:r>
            <a:endParaRPr altLang="en-US" b="1" dirty="0" sz="2400" lang="zh-CN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pic>
        <p:nvPicPr>
          <p:cNvPr id="2097186" name="图片 5" descr="B}FZFK[CW`H01@1R]$P9X9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760470" y="1332865"/>
            <a:ext cx="4125600" cy="3227619"/>
          </a:xfrm>
          <a:prstGeom prst="rect"/>
        </p:spPr>
      </p:pic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4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209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209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3" grpId="0" bldLvl="0" animBg="1"/>
      <p:bldP spid="1048697" grpId="0"/>
      <p:bldP spid="1048692" grpId="0" animBg="1"/>
      <p:bldP spid="1048692" grpId="1" animBg="1"/>
      <p:bldP spid="1048694" grpId="0"/>
      <p:bldP spid="104869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圆角矩形 1"/>
          <p:cNvSpPr/>
          <p:nvPr/>
        </p:nvSpPr>
        <p:spPr>
          <a:xfrm>
            <a:off x="1080135" y="901700"/>
            <a:ext cx="6983730" cy="4112895"/>
          </a:xfrm>
          <a:prstGeom prst="roundRect">
            <a:avLst>
              <a:gd name="adj" fmla="val 5616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02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sp>
        <p:nvSpPr>
          <p:cNvPr id="1048703" name="文本框 2"/>
          <p:cNvSpPr txBox="1"/>
          <p:nvPr/>
        </p:nvSpPr>
        <p:spPr>
          <a:xfrm>
            <a:off x="1425575" y="1162050"/>
            <a:ext cx="1955800" cy="2834640"/>
          </a:xfrm>
          <a:prstGeom prst="rect"/>
          <a:noFill/>
        </p:spPr>
        <p:txBody>
          <a:bodyPr anchor="t" rtlCol="0" wrap="square">
            <a:spAutoFit/>
          </a:bodyPr>
          <a:p>
            <a:pPr>
              <a:lnSpc>
                <a:spcPct val="130000"/>
              </a:lnSpc>
            </a:pPr>
            <a:r>
              <a:rPr altLang="zh-CN" dirty="0" sz="180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</a:rPr>
              <a:t> Datasets</a:t>
            </a:r>
            <a:r>
              <a:rPr altLang="en-US" dirty="0" sz="1400" lang="zh-CN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</a:rPr>
              <a:t>：</a:t>
            </a:r>
            <a:endParaRPr altLang="zh-CN" dirty="0" sz="1400" lang="en-US" smtClean="0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altLang="zh-CN" dirty="0" sz="1400" lang="en-US" smtClean="0">
                <a:effectLst/>
                <a:latin typeface="Arial" panose="020B0604020202020204" pitchFamily="34" charset="0"/>
                <a:ea typeface="微软雅黑" panose="020B0503020204020204" pitchFamily="34" charset="-122"/>
              </a:rPr>
              <a:t> Onto Notes和MSRA来自newswire领域，在这里可以对训练数据进行黄金标准分割。</a:t>
            </a:r>
            <a:endParaRPr altLang="zh-CN" dirty="0" sz="1400" lang="en-US" smtClean="0">
              <a:effectLst/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altLang="zh-CN" dirty="0" sz="1400" lang="en-US" smtClean="0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altLang="zh-CN" dirty="0" sz="1400" lang="en-US" smtClean="0">
                <a:effectLst/>
                <a:latin typeface="Arial" panose="020B0604020202020204" pitchFamily="34" charset="0"/>
                <a:ea typeface="微软雅黑" panose="020B0503020204020204" pitchFamily="34" charset="-122"/>
              </a:rPr>
              <a:t> 微博NER和简历NER分别来自社交媒体和简历。 这两个数据集没有金标准分割。</a:t>
            </a:r>
            <a:endParaRPr altLang="zh-CN" dirty="0" sz="1400" lang="en-US" smtClean="0">
              <a:effectLst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048704" name="矩形 42"/>
          <p:cNvSpPr/>
          <p:nvPr/>
        </p:nvSpPr>
        <p:spPr>
          <a:xfrm>
            <a:off x="6120130" y="3375025"/>
            <a:ext cx="1499235" cy="1209675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05" name="矩形 44"/>
          <p:cNvSpPr/>
          <p:nvPr/>
        </p:nvSpPr>
        <p:spPr>
          <a:xfrm>
            <a:off x="6062980" y="3375025"/>
            <a:ext cx="1499235" cy="1209675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06" name="矩形 46"/>
          <p:cNvSpPr>
            <a:spLocks noChangeArrowheads="1"/>
          </p:cNvSpPr>
          <p:nvPr/>
        </p:nvSpPr>
        <p:spPr bwMode="auto">
          <a:xfrm>
            <a:off x="476188" y="177842"/>
            <a:ext cx="1719576" cy="447038"/>
          </a:xfrm>
          <a:prstGeom prst="rect"/>
          <a:noFill/>
          <a:ln>
            <a:noFill/>
          </a:ln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zh-CN" b="1" dirty="0" sz="2400" lang="en-US">
                <a:solidFill>
                  <a:schemeClr val="accent1"/>
                </a:solidFill>
                <a:sym typeface="微软雅黑" panose="020B0503020204020204" pitchFamily="34" charset="-122"/>
              </a:rPr>
              <a:t>Experiment</a:t>
            </a:r>
            <a:endParaRPr altLang="en-US" b="1" dirty="0" sz="2400" lang="zh-CN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pic>
        <p:nvPicPr>
          <p:cNvPr id="2097187" name="图片 4" descr="I`J3LH7TG[PM]M()VGAT@AI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rcRect t="8462"/>
          <a:stretch>
            <a:fillRect/>
          </a:stretch>
        </p:blipFill>
        <p:spPr>
          <a:xfrm>
            <a:off x="3632835" y="1371600"/>
            <a:ext cx="4358005" cy="2757170"/>
          </a:xfrm>
          <a:prstGeom prst="rect"/>
        </p:spPr>
      </p:pic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04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04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209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209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2" grpId="0" bldLvl="0" animBg="1"/>
      <p:bldP spid="1048706" grpId="0"/>
      <p:bldP spid="1048701" grpId="0" animBg="1"/>
      <p:bldP spid="1048701" grpId="1" animBg="1"/>
      <p:bldP spid="1048703" grpId="0"/>
      <p:bldP spid="104870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矩形 14"/>
          <p:cNvSpPr/>
          <p:nvPr/>
        </p:nvSpPr>
        <p:spPr>
          <a:xfrm>
            <a:off x="763905" y="1454785"/>
            <a:ext cx="7324725" cy="1804035"/>
          </a:xfrm>
          <a:prstGeom prst="rect"/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1048711" name="矩形 18"/>
          <p:cNvSpPr>
            <a:spLocks noChangeArrowheads="1"/>
          </p:cNvSpPr>
          <p:nvPr/>
        </p:nvSpPr>
        <p:spPr bwMode="auto">
          <a:xfrm>
            <a:off x="569533" y="178477"/>
            <a:ext cx="1836420" cy="459105"/>
          </a:xfrm>
          <a:prstGeom prst="rect"/>
          <a:noFill/>
          <a:ln>
            <a:noFill/>
          </a:ln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altLang="zh-CN" b="1" dirty="0" sz="2400" lang="en-US">
                <a:solidFill>
                  <a:schemeClr val="accent1"/>
                </a:solidFill>
                <a:sym typeface="微软雅黑" panose="020B0503020204020204" pitchFamily="34" charset="-122"/>
              </a:rPr>
              <a:t>Comments</a:t>
            </a:r>
            <a:endParaRPr altLang="en-US" dirty="0" sz="2400" lang="zh-CN">
              <a:solidFill>
                <a:schemeClr val="tx1">
                  <a:lumMod val="75000"/>
                  <a:lumOff val="25000"/>
                </a:schemeClr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  <p:sp>
        <p:nvSpPr>
          <p:cNvPr id="1048712" name="等腰三角形 19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sp>
        <p:nvSpPr>
          <p:cNvPr id="1048713" name="文本框 2"/>
          <p:cNvSpPr txBox="1"/>
          <p:nvPr/>
        </p:nvSpPr>
        <p:spPr>
          <a:xfrm>
            <a:off x="910590" y="1751965"/>
            <a:ext cx="7031990" cy="1209675"/>
          </a:xfrm>
          <a:prstGeom prst="rect"/>
          <a:noFill/>
        </p:spPr>
        <p:txBody>
          <a:bodyPr anchor="t" rtlCol="0" wrap="square">
            <a:spAutoFit/>
          </a:bodyPr>
          <a:p>
            <a:pPr algn="l">
              <a:lnSpc>
                <a:spcPct val="130000"/>
              </a:lnSpc>
            </a:pPr>
            <a:r>
              <a:rPr altLang="zh-CN" dirty="0" sz="1400" lang="en-US" smtClean="0">
                <a:effectLst/>
                <a:latin typeface="Arial" panose="020B0604020202020204" pitchFamily="34" charset="0"/>
                <a:ea typeface="微软雅黑" panose="020B0503020204020204" pitchFamily="34" charset="-122"/>
              </a:rPr>
              <a:t>在本工作中，讨论了在汉语NER中使用词汇的计算效率。 为了获得一种具有快速推理速度的高性能汉语NER系统，提出了一种将词汇信息结合到字符表示中的新方法。 对四个基准的中国NER数据集的实验研究表明，</a:t>
            </a:r>
            <a:r>
              <a:rPr altLang="en-US" dirty="0" sz="1400" lang="zh-CN" smtClean="0">
                <a:effectLst/>
                <a:latin typeface="Arial" panose="020B0604020202020204" pitchFamily="34" charset="0"/>
                <a:ea typeface="微软雅黑" panose="020B0503020204020204" pitchFamily="34" charset="-122"/>
              </a:rPr>
              <a:t>此</a:t>
            </a:r>
            <a:r>
              <a:rPr altLang="zh-CN" dirty="0" sz="1400" lang="en-US" smtClean="0">
                <a:effectLst/>
                <a:latin typeface="Arial" panose="020B0604020202020204" pitchFamily="34" charset="0"/>
                <a:ea typeface="微软雅黑" panose="020B0503020204020204" pitchFamily="34" charset="-122"/>
              </a:rPr>
              <a:t>方法可以获得比最先进的方法更快的推理速度和更好的性能。</a:t>
            </a:r>
            <a:endParaRPr altLang="zh-CN" dirty="0" sz="1400" lang="en-US" smtClean="0">
              <a:effectLst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048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048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1" grpId="0"/>
      <p:bldP spid="1048712" grpId="0" bldLvl="0" animBg="1"/>
      <p:bldP spid="1048710" grpId="0" animBg="1"/>
      <p:bldP spid="1048710" grpId="1" animBg="1"/>
      <p:bldP spid="1048713" grpId="0"/>
      <p:bldP spid="104871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7" name="矩形 26"/>
          <p:cNvSpPr/>
          <p:nvPr/>
        </p:nvSpPr>
        <p:spPr>
          <a:xfrm>
            <a:off x="3304540" y="1938655"/>
            <a:ext cx="2622550" cy="837565"/>
          </a:xfrm>
          <a:prstGeom prst="rect"/>
        </p:spPr>
        <p:txBody>
          <a:bodyPr bIns="34290" lIns="68580" rIns="68580" tIns="34290" wrap="square">
            <a:spAutoFit/>
          </a:bodyPr>
          <a:p>
            <a:r>
              <a:rPr altLang="zh-CN" b="1" dirty="0" sz="5000" lang="en-US" smtClean="0">
                <a:solidFill>
                  <a:srgbClr val="071F65"/>
                </a:solidFill>
                <a:latin typeface="+mj-ea"/>
                <a:ea typeface="+mj-ea"/>
              </a:rPr>
              <a:t>Thanks </a:t>
            </a:r>
            <a:endParaRPr altLang="zh-CN" b="1" dirty="0" sz="5000" lang="en-US" smtClean="0">
              <a:solidFill>
                <a:srgbClr val="071F65"/>
              </a:solidFill>
              <a:latin typeface="+mj-ea"/>
              <a:ea typeface="+mj-ea"/>
            </a:endParaRPr>
          </a:p>
        </p:txBody>
      </p:sp>
      <p:cxnSp>
        <p:nvCxnSpPr>
          <p:cNvPr id="3145729" name="直接连接符 27"/>
          <p:cNvCxnSpPr>
            <a:cxnSpLocks/>
          </p:cNvCxnSpPr>
          <p:nvPr/>
        </p:nvCxnSpPr>
        <p:spPr>
          <a:xfrm flipH="1">
            <a:off x="2542581" y="2900164"/>
            <a:ext cx="5031810" cy="0"/>
          </a:xfrm>
          <a:prstGeom prst="line"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8" name="Freeform 5"/>
          <p:cNvSpPr>
            <a:spLocks noEditPoints="1"/>
          </p:cNvSpPr>
          <p:nvPr/>
        </p:nvSpPr>
        <p:spPr bwMode="auto">
          <a:xfrm>
            <a:off x="0" y="1164127"/>
            <a:ext cx="1790977" cy="2869814"/>
          </a:xfrm>
          <a:custGeom>
            <a:avLst/>
            <a:gdLst>
              <a:gd name="T0" fmla="*/ 0 w 7449"/>
              <a:gd name="T1" fmla="*/ 0 h 11906"/>
              <a:gd name="T2" fmla="*/ 7449 w 7449"/>
              <a:gd name="T3" fmla="*/ 4223 h 11906"/>
              <a:gd name="T4" fmla="*/ 0 w 7449"/>
              <a:gd name="T5" fmla="*/ 4223 h 11906"/>
              <a:gd name="T6" fmla="*/ 0 w 7449"/>
              <a:gd name="T7" fmla="*/ 0 h 11906"/>
              <a:gd name="T8" fmla="*/ 7449 w 7449"/>
              <a:gd name="T9" fmla="*/ 4302 h 11906"/>
              <a:gd name="T10" fmla="*/ 0 w 7449"/>
              <a:gd name="T11" fmla="*/ 8525 h 11906"/>
              <a:gd name="T12" fmla="*/ 0 w 7449"/>
              <a:gd name="T13" fmla="*/ 4302 h 11906"/>
              <a:gd name="T14" fmla="*/ 7449 w 7449"/>
              <a:gd name="T15" fmla="*/ 4302 h 11906"/>
              <a:gd name="T16" fmla="*/ 2857 w 7449"/>
              <a:gd name="T17" fmla="*/ 10038 h 11906"/>
              <a:gd name="T18" fmla="*/ 5 w 7449"/>
              <a:gd name="T19" fmla="*/ 11903 h 11906"/>
              <a:gd name="T20" fmla="*/ 0 w 7449"/>
              <a:gd name="T21" fmla="*/ 11906 h 11906"/>
              <a:gd name="T22" fmla="*/ 0 w 7449"/>
              <a:gd name="T23" fmla="*/ 8789 h 11906"/>
              <a:gd name="T24" fmla="*/ 2857 w 7449"/>
              <a:gd name="T25" fmla="*/ 7136 h 11906"/>
              <a:gd name="T26" fmla="*/ 2857 w 7449"/>
              <a:gd name="T27" fmla="*/ 10038 h 11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449" h="11906">
                <a:moveTo>
                  <a:pt x="0" y="0"/>
                </a:moveTo>
                <a:lnTo>
                  <a:pt x="7449" y="4223"/>
                </a:lnTo>
                <a:lnTo>
                  <a:pt x="0" y="4223"/>
                </a:lnTo>
                <a:lnTo>
                  <a:pt x="0" y="0"/>
                </a:lnTo>
                <a:close/>
                <a:moveTo>
                  <a:pt x="7449" y="4302"/>
                </a:moveTo>
                <a:lnTo>
                  <a:pt x="0" y="8525"/>
                </a:lnTo>
                <a:lnTo>
                  <a:pt x="0" y="4302"/>
                </a:lnTo>
                <a:lnTo>
                  <a:pt x="7449" y="4302"/>
                </a:lnTo>
                <a:close/>
                <a:moveTo>
                  <a:pt x="2857" y="10038"/>
                </a:moveTo>
                <a:cubicBezTo>
                  <a:pt x="2537" y="11326"/>
                  <a:pt x="721" y="11825"/>
                  <a:pt x="5" y="11903"/>
                </a:cubicBezTo>
                <a:lnTo>
                  <a:pt x="0" y="11906"/>
                </a:lnTo>
                <a:lnTo>
                  <a:pt x="0" y="8789"/>
                </a:lnTo>
                <a:lnTo>
                  <a:pt x="2857" y="7136"/>
                </a:lnTo>
                <a:lnTo>
                  <a:pt x="2857" y="10038"/>
                </a:lnTo>
                <a:close/>
              </a:path>
            </a:pathLst>
          </a:custGeom>
          <a:solidFill>
            <a:schemeClr val="accent1"/>
          </a:solidFill>
          <a:ln w="5" cap="flat">
            <a:solidFill>
              <a:srgbClr val="24211D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p>
            <a:endParaRPr altLang="en-US" lang="zh-CN"/>
          </a:p>
        </p:txBody>
      </p:sp>
      <p:sp>
        <p:nvSpPr>
          <p:cNvPr id="1048719" name="Freeform 6"/>
          <p:cNvSpPr>
            <a:spLocks noEditPoints="1"/>
          </p:cNvSpPr>
          <p:nvPr/>
        </p:nvSpPr>
        <p:spPr bwMode="auto">
          <a:xfrm>
            <a:off x="1722420" y="2203161"/>
            <a:ext cx="137114" cy="1694253"/>
          </a:xfrm>
          <a:custGeom>
            <a:avLst/>
            <a:gdLst>
              <a:gd name="T0" fmla="*/ 246 w 571"/>
              <a:gd name="T1" fmla="*/ 0 h 7028"/>
              <a:gd name="T2" fmla="*/ 246 w 571"/>
              <a:gd name="T3" fmla="*/ 2716 h 7028"/>
              <a:gd name="T4" fmla="*/ 178 w 571"/>
              <a:gd name="T5" fmla="*/ 2816 h 7028"/>
              <a:gd name="T6" fmla="*/ 286 w 571"/>
              <a:gd name="T7" fmla="*/ 2924 h 7028"/>
              <a:gd name="T8" fmla="*/ 394 w 571"/>
              <a:gd name="T9" fmla="*/ 2816 h 7028"/>
              <a:gd name="T10" fmla="*/ 325 w 571"/>
              <a:gd name="T11" fmla="*/ 2716 h 7028"/>
              <a:gd name="T12" fmla="*/ 325 w 571"/>
              <a:gd name="T13" fmla="*/ 0 h 7028"/>
              <a:gd name="T14" fmla="*/ 246 w 571"/>
              <a:gd name="T15" fmla="*/ 0 h 7028"/>
              <a:gd name="T16" fmla="*/ 0 w 571"/>
              <a:gd name="T17" fmla="*/ 3749 h 7028"/>
              <a:gd name="T18" fmla="*/ 571 w 571"/>
              <a:gd name="T19" fmla="*/ 3749 h 7028"/>
              <a:gd name="T20" fmla="*/ 571 w 571"/>
              <a:gd name="T21" fmla="*/ 3790 h 7028"/>
              <a:gd name="T22" fmla="*/ 0 w 571"/>
              <a:gd name="T23" fmla="*/ 3790 h 7028"/>
              <a:gd name="T24" fmla="*/ 0 w 571"/>
              <a:gd name="T25" fmla="*/ 3749 h 7028"/>
              <a:gd name="T26" fmla="*/ 0 w 571"/>
              <a:gd name="T27" fmla="*/ 3323 h 7028"/>
              <a:gd name="T28" fmla="*/ 0 w 571"/>
              <a:gd name="T29" fmla="*/ 3323 h 7028"/>
              <a:gd name="T30" fmla="*/ 0 w 571"/>
              <a:gd name="T31" fmla="*/ 3323 h 7028"/>
              <a:gd name="T32" fmla="*/ 286 w 571"/>
              <a:gd name="T33" fmla="*/ 3037 h 7028"/>
              <a:gd name="T34" fmla="*/ 571 w 571"/>
              <a:gd name="T35" fmla="*/ 3323 h 7028"/>
              <a:gd name="T36" fmla="*/ 571 w 571"/>
              <a:gd name="T37" fmla="*/ 3323 h 7028"/>
              <a:gd name="T38" fmla="*/ 571 w 571"/>
              <a:gd name="T39" fmla="*/ 3323 h 7028"/>
              <a:gd name="T40" fmla="*/ 571 w 571"/>
              <a:gd name="T41" fmla="*/ 3683 h 7028"/>
              <a:gd name="T42" fmla="*/ 0 w 571"/>
              <a:gd name="T43" fmla="*/ 3683 h 7028"/>
              <a:gd name="T44" fmla="*/ 0 w 571"/>
              <a:gd name="T45" fmla="*/ 3323 h 7028"/>
              <a:gd name="T46" fmla="*/ 37 w 571"/>
              <a:gd name="T47" fmla="*/ 3885 h 7028"/>
              <a:gd name="T48" fmla="*/ 0 w 571"/>
              <a:gd name="T49" fmla="*/ 3885 h 7028"/>
              <a:gd name="T50" fmla="*/ 0 w 571"/>
              <a:gd name="T51" fmla="*/ 7028 h 7028"/>
              <a:gd name="T52" fmla="*/ 37 w 571"/>
              <a:gd name="T53" fmla="*/ 7028 h 7028"/>
              <a:gd name="T54" fmla="*/ 37 w 571"/>
              <a:gd name="T55" fmla="*/ 3885 h 7028"/>
              <a:gd name="T56" fmla="*/ 126 w 571"/>
              <a:gd name="T57" fmla="*/ 3885 h 7028"/>
              <a:gd name="T58" fmla="*/ 89 w 571"/>
              <a:gd name="T59" fmla="*/ 3885 h 7028"/>
              <a:gd name="T60" fmla="*/ 89 w 571"/>
              <a:gd name="T61" fmla="*/ 7028 h 7028"/>
              <a:gd name="T62" fmla="*/ 126 w 571"/>
              <a:gd name="T63" fmla="*/ 7028 h 7028"/>
              <a:gd name="T64" fmla="*/ 126 w 571"/>
              <a:gd name="T65" fmla="*/ 3885 h 7028"/>
              <a:gd name="T66" fmla="*/ 215 w 571"/>
              <a:gd name="T67" fmla="*/ 3885 h 7028"/>
              <a:gd name="T68" fmla="*/ 178 w 571"/>
              <a:gd name="T69" fmla="*/ 3885 h 7028"/>
              <a:gd name="T70" fmla="*/ 178 w 571"/>
              <a:gd name="T71" fmla="*/ 7028 h 7028"/>
              <a:gd name="T72" fmla="*/ 215 w 571"/>
              <a:gd name="T73" fmla="*/ 7028 h 7028"/>
              <a:gd name="T74" fmla="*/ 215 w 571"/>
              <a:gd name="T75" fmla="*/ 3885 h 7028"/>
              <a:gd name="T76" fmla="*/ 304 w 571"/>
              <a:gd name="T77" fmla="*/ 3885 h 7028"/>
              <a:gd name="T78" fmla="*/ 267 w 571"/>
              <a:gd name="T79" fmla="*/ 3885 h 7028"/>
              <a:gd name="T80" fmla="*/ 267 w 571"/>
              <a:gd name="T81" fmla="*/ 7028 h 7028"/>
              <a:gd name="T82" fmla="*/ 304 w 571"/>
              <a:gd name="T83" fmla="*/ 7028 h 7028"/>
              <a:gd name="T84" fmla="*/ 304 w 571"/>
              <a:gd name="T85" fmla="*/ 3885 h 7028"/>
              <a:gd name="T86" fmla="*/ 393 w 571"/>
              <a:gd name="T87" fmla="*/ 3885 h 7028"/>
              <a:gd name="T88" fmla="*/ 356 w 571"/>
              <a:gd name="T89" fmla="*/ 3885 h 7028"/>
              <a:gd name="T90" fmla="*/ 356 w 571"/>
              <a:gd name="T91" fmla="*/ 7028 h 7028"/>
              <a:gd name="T92" fmla="*/ 393 w 571"/>
              <a:gd name="T93" fmla="*/ 7028 h 7028"/>
              <a:gd name="T94" fmla="*/ 393 w 571"/>
              <a:gd name="T95" fmla="*/ 3885 h 7028"/>
              <a:gd name="T96" fmla="*/ 482 w 571"/>
              <a:gd name="T97" fmla="*/ 3885 h 7028"/>
              <a:gd name="T98" fmla="*/ 445 w 571"/>
              <a:gd name="T99" fmla="*/ 3885 h 7028"/>
              <a:gd name="T100" fmla="*/ 445 w 571"/>
              <a:gd name="T101" fmla="*/ 7028 h 7028"/>
              <a:gd name="T102" fmla="*/ 482 w 571"/>
              <a:gd name="T103" fmla="*/ 7028 h 7028"/>
              <a:gd name="T104" fmla="*/ 482 w 571"/>
              <a:gd name="T105" fmla="*/ 3885 h 7028"/>
              <a:gd name="T106" fmla="*/ 571 w 571"/>
              <a:gd name="T107" fmla="*/ 3885 h 7028"/>
              <a:gd name="T108" fmla="*/ 534 w 571"/>
              <a:gd name="T109" fmla="*/ 3885 h 7028"/>
              <a:gd name="T110" fmla="*/ 534 w 571"/>
              <a:gd name="T111" fmla="*/ 7028 h 7028"/>
              <a:gd name="T112" fmla="*/ 571 w 571"/>
              <a:gd name="T113" fmla="*/ 7028 h 7028"/>
              <a:gd name="T114" fmla="*/ 571 w 571"/>
              <a:gd name="T115" fmla="*/ 3885 h 70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571" h="7028">
                <a:moveTo>
                  <a:pt x="246" y="0"/>
                </a:moveTo>
                <a:lnTo>
                  <a:pt x="246" y="2716"/>
                </a:lnTo>
                <a:cubicBezTo>
                  <a:pt x="206" y="2731"/>
                  <a:pt x="178" y="2770"/>
                  <a:pt x="178" y="2816"/>
                </a:cubicBezTo>
                <a:cubicBezTo>
                  <a:pt x="178" y="2876"/>
                  <a:pt x="226" y="2924"/>
                  <a:pt x="286" y="2924"/>
                </a:cubicBezTo>
                <a:cubicBezTo>
                  <a:pt x="345" y="2924"/>
                  <a:pt x="394" y="2876"/>
                  <a:pt x="394" y="2816"/>
                </a:cubicBezTo>
                <a:cubicBezTo>
                  <a:pt x="394" y="2770"/>
                  <a:pt x="365" y="2731"/>
                  <a:pt x="325" y="2716"/>
                </a:cubicBezTo>
                <a:lnTo>
                  <a:pt x="325" y="0"/>
                </a:lnTo>
                <a:lnTo>
                  <a:pt x="246" y="0"/>
                </a:lnTo>
                <a:close/>
                <a:moveTo>
                  <a:pt x="0" y="3749"/>
                </a:moveTo>
                <a:lnTo>
                  <a:pt x="571" y="3749"/>
                </a:lnTo>
                <a:lnTo>
                  <a:pt x="571" y="3790"/>
                </a:lnTo>
                <a:lnTo>
                  <a:pt x="0" y="3790"/>
                </a:lnTo>
                <a:lnTo>
                  <a:pt x="0" y="3749"/>
                </a:lnTo>
                <a:close/>
                <a:moveTo>
                  <a:pt x="0" y="3323"/>
                </a:moveTo>
                <a:lnTo>
                  <a:pt x="0" y="3323"/>
                </a:lnTo>
                <a:lnTo>
                  <a:pt x="0" y="3323"/>
                </a:lnTo>
                <a:cubicBezTo>
                  <a:pt x="0" y="3165"/>
                  <a:pt x="128" y="3037"/>
                  <a:pt x="286" y="3037"/>
                </a:cubicBezTo>
                <a:cubicBezTo>
                  <a:pt x="443" y="3037"/>
                  <a:pt x="571" y="3165"/>
                  <a:pt x="571" y="3323"/>
                </a:cubicBezTo>
                <a:lnTo>
                  <a:pt x="571" y="3323"/>
                </a:lnTo>
                <a:lnTo>
                  <a:pt x="571" y="3323"/>
                </a:lnTo>
                <a:lnTo>
                  <a:pt x="571" y="3683"/>
                </a:lnTo>
                <a:lnTo>
                  <a:pt x="0" y="3683"/>
                </a:lnTo>
                <a:lnTo>
                  <a:pt x="0" y="3323"/>
                </a:lnTo>
                <a:close/>
                <a:moveTo>
                  <a:pt x="37" y="3885"/>
                </a:moveTo>
                <a:lnTo>
                  <a:pt x="0" y="3885"/>
                </a:lnTo>
                <a:lnTo>
                  <a:pt x="0" y="7028"/>
                </a:lnTo>
                <a:lnTo>
                  <a:pt x="37" y="7028"/>
                </a:lnTo>
                <a:lnTo>
                  <a:pt x="37" y="3885"/>
                </a:lnTo>
                <a:close/>
                <a:moveTo>
                  <a:pt x="126" y="3885"/>
                </a:moveTo>
                <a:lnTo>
                  <a:pt x="89" y="3885"/>
                </a:lnTo>
                <a:lnTo>
                  <a:pt x="89" y="7028"/>
                </a:lnTo>
                <a:lnTo>
                  <a:pt x="126" y="7028"/>
                </a:lnTo>
                <a:lnTo>
                  <a:pt x="126" y="3885"/>
                </a:lnTo>
                <a:close/>
                <a:moveTo>
                  <a:pt x="215" y="3885"/>
                </a:moveTo>
                <a:lnTo>
                  <a:pt x="178" y="3885"/>
                </a:lnTo>
                <a:lnTo>
                  <a:pt x="178" y="7028"/>
                </a:lnTo>
                <a:lnTo>
                  <a:pt x="215" y="7028"/>
                </a:lnTo>
                <a:lnTo>
                  <a:pt x="215" y="3885"/>
                </a:lnTo>
                <a:close/>
                <a:moveTo>
                  <a:pt x="304" y="3885"/>
                </a:moveTo>
                <a:lnTo>
                  <a:pt x="267" y="3885"/>
                </a:lnTo>
                <a:lnTo>
                  <a:pt x="267" y="7028"/>
                </a:lnTo>
                <a:lnTo>
                  <a:pt x="304" y="7028"/>
                </a:lnTo>
                <a:lnTo>
                  <a:pt x="304" y="3885"/>
                </a:lnTo>
                <a:close/>
                <a:moveTo>
                  <a:pt x="393" y="3885"/>
                </a:moveTo>
                <a:lnTo>
                  <a:pt x="356" y="3885"/>
                </a:lnTo>
                <a:lnTo>
                  <a:pt x="356" y="7028"/>
                </a:lnTo>
                <a:lnTo>
                  <a:pt x="393" y="7028"/>
                </a:lnTo>
                <a:lnTo>
                  <a:pt x="393" y="3885"/>
                </a:lnTo>
                <a:close/>
                <a:moveTo>
                  <a:pt x="482" y="3885"/>
                </a:moveTo>
                <a:lnTo>
                  <a:pt x="445" y="3885"/>
                </a:lnTo>
                <a:lnTo>
                  <a:pt x="445" y="7028"/>
                </a:lnTo>
                <a:lnTo>
                  <a:pt x="482" y="7028"/>
                </a:lnTo>
                <a:lnTo>
                  <a:pt x="482" y="3885"/>
                </a:lnTo>
                <a:close/>
                <a:moveTo>
                  <a:pt x="571" y="3885"/>
                </a:moveTo>
                <a:lnTo>
                  <a:pt x="534" y="3885"/>
                </a:lnTo>
                <a:lnTo>
                  <a:pt x="534" y="7028"/>
                </a:lnTo>
                <a:lnTo>
                  <a:pt x="571" y="7028"/>
                </a:lnTo>
                <a:lnTo>
                  <a:pt x="571" y="388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p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600">
        <p:blind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7"/>
                                        <p:tgtEl>
                                          <p:spTgt spid="104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dur="500" id="11"/>
                                        <p:tgtEl>
                                          <p:spTgt spid="104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 id="15"/>
                                        <p:tgtEl>
                                          <p:spTgt spid="10487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048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1048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21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7" grpId="0"/>
      <p:bldP spid="1048718" grpId="0" bldLvl="0" animBg="1"/>
      <p:bldP spid="1048719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4"/>
          <p:cNvGrpSpPr/>
          <p:nvPr/>
        </p:nvGrpSpPr>
        <p:grpSpPr>
          <a:xfrm>
            <a:off x="873141" y="466830"/>
            <a:ext cx="1146310" cy="1146310"/>
            <a:chOff x="1602769" y="143838"/>
            <a:chExt cx="1331936" cy="1331936"/>
          </a:xfrm>
        </p:grpSpPr>
        <p:sp>
          <p:nvSpPr>
            <p:cNvPr id="1048582" name="椭圆 3"/>
            <p:cNvSpPr/>
            <p:nvPr/>
          </p:nvSpPr>
          <p:spPr>
            <a:xfrm>
              <a:off x="1602769" y="143838"/>
              <a:ext cx="1331936" cy="1331936"/>
            </a:xfrm>
            <a:prstGeom prst="ellipse"/>
            <a:ln w="165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altLang="en-US" lang="zh-CN"/>
            </a:p>
          </p:txBody>
        </p:sp>
        <p:sp>
          <p:nvSpPr>
            <p:cNvPr id="1048583" name="TextBox 146"/>
            <p:cNvSpPr txBox="1"/>
            <p:nvPr/>
          </p:nvSpPr>
          <p:spPr>
            <a:xfrm>
              <a:off x="1636677" y="657574"/>
              <a:ext cx="1263808" cy="303973"/>
            </a:xfrm>
            <a:prstGeom prst="rect"/>
            <a:noFill/>
          </p:spPr>
          <p:txBody>
            <a:bodyPr rtlCol="0" wrap="square">
              <a:spAutoFit/>
            </a:bodyPr>
            <a:p>
              <a:pPr algn="ctr"/>
              <a:r>
                <a:rPr altLang="zh-CN" dirty="0" sz="1100" lang="en-US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CONTENTS</a:t>
              </a:r>
              <a:endParaRPr altLang="en-US" dirty="0" sz="1100" 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48584" name="Freeform 5"/>
          <p:cNvSpPr/>
          <p:nvPr/>
        </p:nvSpPr>
        <p:spPr bwMode="auto">
          <a:xfrm>
            <a:off x="2382" y="2262776"/>
            <a:ext cx="9141619" cy="1084926"/>
          </a:xfrm>
          <a:custGeom>
            <a:avLst/>
            <a:gdLst>
              <a:gd name="T0" fmla="*/ 0 w 2601"/>
              <a:gd name="T1" fmla="*/ 139 h 306"/>
              <a:gd name="T2" fmla="*/ 647 w 2601"/>
              <a:gd name="T3" fmla="*/ 304 h 306"/>
              <a:gd name="T4" fmla="*/ 1863 w 2601"/>
              <a:gd name="T5" fmla="*/ 11 h 306"/>
              <a:gd name="T6" fmla="*/ 2601 w 2601"/>
              <a:gd name="T7" fmla="*/ 259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01" h="306">
                <a:moveTo>
                  <a:pt x="0" y="139"/>
                </a:moveTo>
                <a:cubicBezTo>
                  <a:pt x="0" y="139"/>
                  <a:pt x="179" y="301"/>
                  <a:pt x="647" y="304"/>
                </a:cubicBezTo>
                <a:cubicBezTo>
                  <a:pt x="1090" y="306"/>
                  <a:pt x="1474" y="0"/>
                  <a:pt x="1863" y="11"/>
                </a:cubicBezTo>
                <a:cubicBezTo>
                  <a:pt x="2253" y="21"/>
                  <a:pt x="2601" y="259"/>
                  <a:pt x="2601" y="259"/>
                </a:cubicBezTo>
              </a:path>
            </a:pathLst>
          </a:custGeom>
          <a:noFill/>
          <a:ln w="22225" cap="flat">
            <a:solidFill>
              <a:schemeClr val="accent1"/>
            </a:solidFill>
            <a:prstDash val="solid"/>
            <a:miter lim="800000"/>
          </a:ln>
        </p:spPr>
        <p:txBody>
          <a:bodyPr anchor="t" anchorCtr="0" bIns="34290" compatLnSpc="1" lIns="68580" numCol="1" rIns="68580" tIns="34290" vert="horz" wrap="square"/>
          <a:p>
            <a:endParaRPr altLang="en-US" lang="zh-CN"/>
          </a:p>
        </p:txBody>
      </p:sp>
      <p:sp>
        <p:nvSpPr>
          <p:cNvPr id="1048585" name="矩形 30"/>
          <p:cNvSpPr>
            <a:spLocks noChangeArrowheads="1"/>
          </p:cNvSpPr>
          <p:nvPr/>
        </p:nvSpPr>
        <p:spPr bwMode="auto">
          <a:xfrm>
            <a:off x="420370" y="3633470"/>
            <a:ext cx="1541145" cy="320675"/>
          </a:xfrm>
          <a:prstGeom prst="rect"/>
          <a:noFill/>
          <a:ln>
            <a:noFill/>
          </a:ln>
        </p:spPr>
        <p:txBody>
          <a:bodyPr bIns="45719" lIns="91438" rIns="91438" tIns="45719"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altLang="zh-CN" b="1" dirty="0" sz="1500" lang="en-US">
                <a:solidFill>
                  <a:schemeClr val="accent1"/>
                </a:solidFill>
                <a:sym typeface="微软雅黑" panose="020B0503020204020204" pitchFamily="34" charset="-122"/>
              </a:rPr>
              <a:t>Introduction</a:t>
            </a:r>
            <a:endParaRPr altLang="zh-CN" b="1" dirty="0" sz="1500" lang="en-US">
              <a:solidFill>
                <a:schemeClr val="accent1"/>
              </a:solidFill>
              <a:sym typeface="微软雅黑" panose="020B0503020204020204" pitchFamily="34" charset="-122"/>
            </a:endParaRPr>
          </a:p>
        </p:txBody>
      </p:sp>
      <p:sp>
        <p:nvSpPr>
          <p:cNvPr id="1048586" name="矩形 68"/>
          <p:cNvSpPr>
            <a:spLocks noChangeArrowheads="1"/>
          </p:cNvSpPr>
          <p:nvPr/>
        </p:nvSpPr>
        <p:spPr bwMode="auto">
          <a:xfrm>
            <a:off x="5212992" y="1528215"/>
            <a:ext cx="1569182" cy="320675"/>
          </a:xfrm>
          <a:prstGeom prst="rect"/>
          <a:noFill/>
          <a:ln>
            <a:noFill/>
          </a:ln>
        </p:spPr>
        <p:txBody>
          <a:bodyPr bIns="45719" lIns="91438" rIns="91438" tIns="45719"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altLang="zh-CN" b="1" dirty="0" sz="1500" lang="en-US">
                <a:solidFill>
                  <a:schemeClr val="accent1"/>
                </a:solidFill>
                <a:sym typeface="微软雅黑" panose="020B0503020204020204" pitchFamily="34" charset="-122"/>
              </a:rPr>
              <a:t>Experiment </a:t>
            </a:r>
            <a:endParaRPr altLang="zh-CN" b="1" dirty="0" sz="1500" lang="en-US">
              <a:solidFill>
                <a:schemeClr val="accent1"/>
              </a:solidFill>
              <a:sym typeface="微软雅黑" panose="020B0503020204020204" pitchFamily="34" charset="-122"/>
            </a:endParaRPr>
          </a:p>
        </p:txBody>
      </p:sp>
      <p:sp>
        <p:nvSpPr>
          <p:cNvPr id="1048587" name="矩形 64"/>
          <p:cNvSpPr>
            <a:spLocks noChangeArrowheads="1"/>
          </p:cNvSpPr>
          <p:nvPr/>
        </p:nvSpPr>
        <p:spPr bwMode="auto">
          <a:xfrm>
            <a:off x="2019452" y="2262210"/>
            <a:ext cx="1551601" cy="551815"/>
          </a:xfrm>
          <a:prstGeom prst="rect"/>
          <a:noFill/>
          <a:ln>
            <a:noFill/>
          </a:ln>
        </p:spPr>
        <p:txBody>
          <a:bodyPr bIns="45719" lIns="91438" rIns="91438" tIns="45719"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altLang="zh-CN" b="1" dirty="0" sz="1500" lang="en-US">
                <a:solidFill>
                  <a:schemeClr val="accent1"/>
                </a:solidFill>
                <a:sym typeface="微软雅黑" panose="020B0503020204020204" pitchFamily="34" charset="-122"/>
              </a:rPr>
              <a:t>Research Question</a:t>
            </a:r>
            <a:endParaRPr altLang="zh-CN" b="1" dirty="0" sz="1500" lang="en-US">
              <a:solidFill>
                <a:schemeClr val="accent1"/>
              </a:solidFill>
              <a:sym typeface="微软雅黑" panose="020B0503020204020204" pitchFamily="34" charset="-122"/>
            </a:endParaRPr>
          </a:p>
        </p:txBody>
      </p:sp>
      <p:sp>
        <p:nvSpPr>
          <p:cNvPr id="1048588" name="矩形 66"/>
          <p:cNvSpPr>
            <a:spLocks noChangeArrowheads="1"/>
          </p:cNvSpPr>
          <p:nvPr/>
        </p:nvSpPr>
        <p:spPr bwMode="auto">
          <a:xfrm>
            <a:off x="4044950" y="3200400"/>
            <a:ext cx="1167765" cy="320675"/>
          </a:xfrm>
          <a:prstGeom prst="rect"/>
          <a:noFill/>
          <a:ln>
            <a:noFill/>
          </a:ln>
        </p:spPr>
        <p:txBody>
          <a:bodyPr bIns="45719" lIns="91438" rIns="91438" tIns="45719"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en-US" b="1" dirty="0" sz="1500" lang="zh-CN" smtClean="0">
                <a:solidFill>
                  <a:schemeClr val="accent1"/>
                </a:solidFill>
                <a:latin typeface="Arial" panose="020B0604020202020204" pitchFamily="34" charset="0"/>
                <a:sym typeface="+mn-ea"/>
              </a:rPr>
              <a:t>Approach</a:t>
            </a:r>
            <a:endParaRPr altLang="zh-CN" b="1" dirty="0" sz="1500" lang="en-US">
              <a:solidFill>
                <a:schemeClr val="accent1"/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30" name="组合 47"/>
          <p:cNvGrpSpPr/>
          <p:nvPr/>
        </p:nvGrpSpPr>
        <p:grpSpPr>
          <a:xfrm>
            <a:off x="816008" y="2756789"/>
            <a:ext cx="749673" cy="751323"/>
            <a:chOff x="3437020" y="1033173"/>
            <a:chExt cx="863676" cy="865577"/>
          </a:xfrm>
        </p:grpSpPr>
        <p:sp>
          <p:nvSpPr>
            <p:cNvPr id="1048589" name="椭圆 18"/>
            <p:cNvSpPr>
              <a:spLocks noChangeArrowheads="1"/>
            </p:cNvSpPr>
            <p:nvPr/>
          </p:nvSpPr>
          <p:spPr bwMode="auto">
            <a:xfrm>
              <a:off x="3437020" y="1033173"/>
              <a:ext cx="863676" cy="865577"/>
            </a:xfrm>
            <a:prstGeom prst="ellipse"/>
            <a:solidFill>
              <a:schemeClr val="accent1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indent="-285750" marL="7429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indent="-228600" marL="11430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indent="-228600" marL="16002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indent="-228600" marL="20574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altLang="zh-CN" sz="1800" lang="zh-CN">
                <a:solidFill>
                  <a:srgbClr val="FFFFFF"/>
                </a:solidFill>
                <a:sym typeface="微软雅黑" panose="020B0503020204020204" pitchFamily="34" charset="-122"/>
              </a:endParaRPr>
            </a:p>
          </p:txBody>
        </p:sp>
        <p:pic>
          <p:nvPicPr>
            <p:cNvPr id="2097152" name="图片 49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1" cstate="print">
              <a:biLevel thresh="25000"/>
            </a:blip>
            <a:stretch>
              <a:fillRect/>
            </a:stretch>
          </p:blipFill>
          <p:spPr>
            <a:xfrm>
              <a:off x="3587275" y="1169757"/>
              <a:ext cx="552644" cy="566109"/>
            </a:xfrm>
            <a:prstGeom prst="rect"/>
          </p:spPr>
        </p:pic>
      </p:grpSp>
      <p:sp>
        <p:nvSpPr>
          <p:cNvPr id="1048590" name="矩形 68"/>
          <p:cNvSpPr>
            <a:spLocks noChangeArrowheads="1"/>
          </p:cNvSpPr>
          <p:nvPr/>
        </p:nvSpPr>
        <p:spPr bwMode="auto">
          <a:xfrm>
            <a:off x="6780337" y="3105782"/>
            <a:ext cx="1988660" cy="320675"/>
          </a:xfrm>
          <a:prstGeom prst="rect"/>
          <a:noFill/>
          <a:ln>
            <a:noFill/>
          </a:ln>
        </p:spPr>
        <p:txBody>
          <a:bodyPr bIns="45719" lIns="91438" rIns="91438" tIns="45719"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altLang="zh-CN" b="1" dirty="0" sz="1500" lang="en-US">
                <a:solidFill>
                  <a:schemeClr val="accent1"/>
                </a:solidFill>
                <a:sym typeface="微软雅黑" panose="020B0503020204020204" pitchFamily="34" charset="-122"/>
              </a:rPr>
              <a:t>Comments</a:t>
            </a:r>
            <a:endParaRPr altLang="zh-CN" b="1" dirty="0" sz="1500" lang="en-US">
              <a:solidFill>
                <a:schemeClr val="accent1"/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31" name="组合 51"/>
          <p:cNvGrpSpPr/>
          <p:nvPr/>
        </p:nvGrpSpPr>
        <p:grpSpPr>
          <a:xfrm>
            <a:off x="2430518" y="2882260"/>
            <a:ext cx="749673" cy="751323"/>
            <a:chOff x="3437020" y="2074814"/>
            <a:chExt cx="863676" cy="865577"/>
          </a:xfrm>
        </p:grpSpPr>
        <p:sp>
          <p:nvSpPr>
            <p:cNvPr id="1048591" name="椭圆 19"/>
            <p:cNvSpPr>
              <a:spLocks noChangeArrowheads="1"/>
            </p:cNvSpPr>
            <p:nvPr/>
          </p:nvSpPr>
          <p:spPr bwMode="auto">
            <a:xfrm>
              <a:off x="3437020" y="2074814"/>
              <a:ext cx="863676" cy="865577"/>
            </a:xfrm>
            <a:prstGeom prst="ellipse"/>
            <a:solidFill>
              <a:schemeClr val="accent1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indent="-285750" marL="7429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indent="-228600" marL="11430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indent="-228600" marL="16002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indent="-228600" marL="20574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altLang="zh-CN" sz="1800" lang="zh-CN">
                <a:solidFill>
                  <a:srgbClr val="FFFFFF"/>
                </a:solidFill>
                <a:sym typeface="微软雅黑" panose="020B0503020204020204" pitchFamily="34" charset="-122"/>
              </a:endParaRPr>
            </a:p>
          </p:txBody>
        </p:sp>
        <p:pic>
          <p:nvPicPr>
            <p:cNvPr id="2097153" name="图片 53"/>
            <p:cNvPicPr>
              <a:picLocks noChangeAspect="1"/>
            </p:cNvPicPr>
            <p:nvPr/>
          </p:nvPicPr>
          <p:blipFill>
            <a:blip xmlns:r="http://schemas.openxmlformats.org/officeDocument/2006/relationships" r:embed="rId2" cstate="print">
              <a:biLevel thresh="25000"/>
            </a:blip>
            <a:stretch>
              <a:fillRect/>
            </a:stretch>
          </p:blipFill>
          <p:spPr>
            <a:xfrm>
              <a:off x="3596360" y="2243692"/>
              <a:ext cx="553608" cy="567096"/>
            </a:xfrm>
            <a:prstGeom prst="rect"/>
          </p:spPr>
        </p:pic>
      </p:grpSp>
      <p:grpSp>
        <p:nvGrpSpPr>
          <p:cNvPr id="32" name="组合 54"/>
          <p:cNvGrpSpPr/>
          <p:nvPr/>
        </p:nvGrpSpPr>
        <p:grpSpPr>
          <a:xfrm>
            <a:off x="3987654" y="2353136"/>
            <a:ext cx="749673" cy="749944"/>
            <a:chOff x="3437020" y="3157655"/>
            <a:chExt cx="863676" cy="863988"/>
          </a:xfrm>
        </p:grpSpPr>
        <p:sp>
          <p:nvSpPr>
            <p:cNvPr id="1048592" name="椭圆 20"/>
            <p:cNvSpPr>
              <a:spLocks noChangeArrowheads="1"/>
            </p:cNvSpPr>
            <p:nvPr/>
          </p:nvSpPr>
          <p:spPr bwMode="auto">
            <a:xfrm>
              <a:off x="3437020" y="3157655"/>
              <a:ext cx="863676" cy="863988"/>
            </a:xfrm>
            <a:prstGeom prst="ellipse"/>
            <a:solidFill>
              <a:schemeClr val="accent1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indent="-285750" marL="7429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indent="-228600" marL="11430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indent="-228600" marL="16002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indent="-228600" marL="20574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altLang="zh-CN" sz="1800" lang="zh-CN">
                <a:solidFill>
                  <a:srgbClr val="FFFFFF"/>
                </a:solidFill>
                <a:sym typeface="微软雅黑" panose="020B0503020204020204" pitchFamily="34" charset="-122"/>
              </a:endParaRPr>
            </a:p>
          </p:txBody>
        </p:sp>
        <p:grpSp>
          <p:nvGrpSpPr>
            <p:cNvPr id="33" name="组合 56"/>
            <p:cNvGrpSpPr/>
            <p:nvPr/>
          </p:nvGrpSpPr>
          <p:grpSpPr>
            <a:xfrm>
              <a:off x="3603965" y="3301680"/>
              <a:ext cx="519264" cy="531742"/>
              <a:chOff x="9901114" y="2870043"/>
              <a:chExt cx="1094967" cy="1121279"/>
            </a:xfrm>
          </p:grpSpPr>
          <p:sp>
            <p:nvSpPr>
              <p:cNvPr id="1048593" name="Freeform 5"/>
              <p:cNvSpPr/>
              <p:nvPr/>
            </p:nvSpPr>
            <p:spPr bwMode="auto">
              <a:xfrm>
                <a:off x="10585467" y="2870043"/>
                <a:ext cx="234963" cy="800500"/>
              </a:xfrm>
              <a:custGeom>
                <a:avLst/>
                <a:gdLst>
                  <a:gd name="T0" fmla="*/ 2 w 43"/>
                  <a:gd name="T1" fmla="*/ 115 h 115"/>
                  <a:gd name="T2" fmla="*/ 3 w 43"/>
                  <a:gd name="T3" fmla="*/ 115 h 115"/>
                  <a:gd name="T4" fmla="*/ 3 w 43"/>
                  <a:gd name="T5" fmla="*/ 115 h 115"/>
                  <a:gd name="T6" fmla="*/ 3 w 43"/>
                  <a:gd name="T7" fmla="*/ 115 h 115"/>
                  <a:gd name="T8" fmla="*/ 4 w 43"/>
                  <a:gd name="T9" fmla="*/ 115 h 115"/>
                  <a:gd name="T10" fmla="*/ 4 w 43"/>
                  <a:gd name="T11" fmla="*/ 115 h 115"/>
                  <a:gd name="T12" fmla="*/ 5 w 43"/>
                  <a:gd name="T13" fmla="*/ 114 h 115"/>
                  <a:gd name="T14" fmla="*/ 22 w 43"/>
                  <a:gd name="T15" fmla="*/ 98 h 115"/>
                  <a:gd name="T16" fmla="*/ 38 w 43"/>
                  <a:gd name="T17" fmla="*/ 114 h 115"/>
                  <a:gd name="T18" fmla="*/ 39 w 43"/>
                  <a:gd name="T19" fmla="*/ 115 h 115"/>
                  <a:gd name="T20" fmla="*/ 39 w 43"/>
                  <a:gd name="T21" fmla="*/ 115 h 115"/>
                  <a:gd name="T22" fmla="*/ 40 w 43"/>
                  <a:gd name="T23" fmla="*/ 115 h 115"/>
                  <a:gd name="T24" fmla="*/ 40 w 43"/>
                  <a:gd name="T25" fmla="*/ 115 h 115"/>
                  <a:gd name="T26" fmla="*/ 40 w 43"/>
                  <a:gd name="T27" fmla="*/ 115 h 115"/>
                  <a:gd name="T28" fmla="*/ 41 w 43"/>
                  <a:gd name="T29" fmla="*/ 115 h 115"/>
                  <a:gd name="T30" fmla="*/ 42 w 43"/>
                  <a:gd name="T31" fmla="*/ 114 h 115"/>
                  <a:gd name="T32" fmla="*/ 43 w 43"/>
                  <a:gd name="T33" fmla="*/ 112 h 115"/>
                  <a:gd name="T34" fmla="*/ 43 w 43"/>
                  <a:gd name="T35" fmla="*/ 27 h 115"/>
                  <a:gd name="T36" fmla="*/ 43 w 43"/>
                  <a:gd name="T37" fmla="*/ 13 h 115"/>
                  <a:gd name="T38" fmla="*/ 43 w 43"/>
                  <a:gd name="T39" fmla="*/ 3 h 115"/>
                  <a:gd name="T40" fmla="*/ 42 w 43"/>
                  <a:gd name="T41" fmla="*/ 1 h 115"/>
                  <a:gd name="T42" fmla="*/ 40 w 43"/>
                  <a:gd name="T43" fmla="*/ 0 h 115"/>
                  <a:gd name="T44" fmla="*/ 3 w 43"/>
                  <a:gd name="T45" fmla="*/ 0 h 115"/>
                  <a:gd name="T46" fmla="*/ 3 w 43"/>
                  <a:gd name="T47" fmla="*/ 0 h 115"/>
                  <a:gd name="T48" fmla="*/ 2 w 43"/>
                  <a:gd name="T49" fmla="*/ 1 h 115"/>
                  <a:gd name="T50" fmla="*/ 2 w 43"/>
                  <a:gd name="T51" fmla="*/ 1 h 115"/>
                  <a:gd name="T52" fmla="*/ 0 w 43"/>
                  <a:gd name="T53" fmla="*/ 3 h 115"/>
                  <a:gd name="T54" fmla="*/ 0 w 43"/>
                  <a:gd name="T55" fmla="*/ 13 h 115"/>
                  <a:gd name="T56" fmla="*/ 0 w 43"/>
                  <a:gd name="T57" fmla="*/ 27 h 115"/>
                  <a:gd name="T58" fmla="*/ 0 w 43"/>
                  <a:gd name="T59" fmla="*/ 112 h 115"/>
                  <a:gd name="T60" fmla="*/ 2 w 43"/>
                  <a:gd name="T61" fmla="*/ 11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3" h="115">
                    <a:moveTo>
                      <a:pt x="2" y="115"/>
                    </a:moveTo>
                    <a:cubicBezTo>
                      <a:pt x="2" y="115"/>
                      <a:pt x="2" y="115"/>
                      <a:pt x="3" y="115"/>
                    </a:cubicBezTo>
                    <a:cubicBezTo>
                      <a:pt x="3" y="115"/>
                      <a:pt x="3" y="115"/>
                      <a:pt x="3" y="115"/>
                    </a:cubicBezTo>
                    <a:cubicBezTo>
                      <a:pt x="3" y="115"/>
                      <a:pt x="3" y="115"/>
                      <a:pt x="3" y="115"/>
                    </a:cubicBezTo>
                    <a:cubicBezTo>
                      <a:pt x="3" y="115"/>
                      <a:pt x="4" y="115"/>
                      <a:pt x="4" y="115"/>
                    </a:cubicBezTo>
                    <a:cubicBezTo>
                      <a:pt x="4" y="115"/>
                      <a:pt x="4" y="115"/>
                      <a:pt x="4" y="115"/>
                    </a:cubicBezTo>
                    <a:cubicBezTo>
                      <a:pt x="4" y="115"/>
                      <a:pt x="5" y="114"/>
                      <a:pt x="5" y="114"/>
                    </a:cubicBezTo>
                    <a:cubicBezTo>
                      <a:pt x="22" y="98"/>
                      <a:pt x="22" y="98"/>
                      <a:pt x="22" y="98"/>
                    </a:cubicBezTo>
                    <a:cubicBezTo>
                      <a:pt x="38" y="114"/>
                      <a:pt x="38" y="114"/>
                      <a:pt x="38" y="114"/>
                    </a:cubicBezTo>
                    <a:cubicBezTo>
                      <a:pt x="38" y="114"/>
                      <a:pt x="39" y="115"/>
                      <a:pt x="39" y="115"/>
                    </a:cubicBezTo>
                    <a:cubicBezTo>
                      <a:pt x="39" y="115"/>
                      <a:pt x="39" y="115"/>
                      <a:pt x="39" y="115"/>
                    </a:cubicBezTo>
                    <a:cubicBezTo>
                      <a:pt x="40" y="115"/>
                      <a:pt x="40" y="115"/>
                      <a:pt x="40" y="115"/>
                    </a:cubicBezTo>
                    <a:cubicBezTo>
                      <a:pt x="40" y="115"/>
                      <a:pt x="40" y="115"/>
                      <a:pt x="40" y="115"/>
                    </a:cubicBezTo>
                    <a:cubicBezTo>
                      <a:pt x="40" y="115"/>
                      <a:pt x="40" y="115"/>
                      <a:pt x="40" y="115"/>
                    </a:cubicBezTo>
                    <a:cubicBezTo>
                      <a:pt x="41" y="115"/>
                      <a:pt x="41" y="115"/>
                      <a:pt x="41" y="115"/>
                    </a:cubicBezTo>
                    <a:cubicBezTo>
                      <a:pt x="42" y="115"/>
                      <a:pt x="42" y="114"/>
                      <a:pt x="42" y="114"/>
                    </a:cubicBezTo>
                    <a:cubicBezTo>
                      <a:pt x="43" y="114"/>
                      <a:pt x="43" y="113"/>
                      <a:pt x="43" y="112"/>
                    </a:cubicBezTo>
                    <a:cubicBezTo>
                      <a:pt x="43" y="27"/>
                      <a:pt x="43" y="27"/>
                      <a:pt x="43" y="27"/>
                    </a:cubicBezTo>
                    <a:cubicBezTo>
                      <a:pt x="43" y="13"/>
                      <a:pt x="43" y="13"/>
                      <a:pt x="43" y="13"/>
                    </a:cubicBezTo>
                    <a:cubicBezTo>
                      <a:pt x="43" y="3"/>
                      <a:pt x="43" y="3"/>
                      <a:pt x="43" y="3"/>
                    </a:cubicBezTo>
                    <a:cubicBezTo>
                      <a:pt x="43" y="3"/>
                      <a:pt x="43" y="2"/>
                      <a:pt x="42" y="1"/>
                    </a:cubicBezTo>
                    <a:cubicBezTo>
                      <a:pt x="42" y="1"/>
                      <a:pt x="41" y="0"/>
                      <a:pt x="4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0" y="113"/>
                      <a:pt x="1" y="114"/>
                      <a:pt x="2" y="115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p>
                <a:endParaRPr altLang="en-US" lang="zh-CN">
                  <a:solidFill>
                    <a:prstClr val="black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48594" name="Freeform 6"/>
              <p:cNvSpPr/>
              <p:nvPr/>
            </p:nvSpPr>
            <p:spPr bwMode="auto">
              <a:xfrm>
                <a:off x="10044830" y="3280407"/>
                <a:ext cx="289711" cy="34679"/>
              </a:xfrm>
              <a:custGeom>
                <a:avLst/>
                <a:gdLst>
                  <a:gd name="T0" fmla="*/ 0 w 53"/>
                  <a:gd name="T1" fmla="*/ 3 h 5"/>
                  <a:gd name="T2" fmla="*/ 3 w 53"/>
                  <a:gd name="T3" fmla="*/ 5 h 5"/>
                  <a:gd name="T4" fmla="*/ 50 w 53"/>
                  <a:gd name="T5" fmla="*/ 5 h 5"/>
                  <a:gd name="T6" fmla="*/ 53 w 53"/>
                  <a:gd name="T7" fmla="*/ 3 h 5"/>
                  <a:gd name="T8" fmla="*/ 50 w 53"/>
                  <a:gd name="T9" fmla="*/ 0 h 5"/>
                  <a:gd name="T10" fmla="*/ 3 w 53"/>
                  <a:gd name="T11" fmla="*/ 0 h 5"/>
                  <a:gd name="T12" fmla="*/ 0 w 53"/>
                  <a:gd name="T13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5">
                    <a:moveTo>
                      <a:pt x="0" y="3"/>
                    </a:moveTo>
                    <a:cubicBezTo>
                      <a:pt x="0" y="4"/>
                      <a:pt x="2" y="5"/>
                      <a:pt x="3" y="5"/>
                    </a:cubicBezTo>
                    <a:cubicBezTo>
                      <a:pt x="50" y="5"/>
                      <a:pt x="50" y="5"/>
                      <a:pt x="50" y="5"/>
                    </a:cubicBezTo>
                    <a:cubicBezTo>
                      <a:pt x="52" y="5"/>
                      <a:pt x="53" y="4"/>
                      <a:pt x="53" y="3"/>
                    </a:cubicBezTo>
                    <a:cubicBezTo>
                      <a:pt x="53" y="1"/>
                      <a:pt x="52" y="0"/>
                      <a:pt x="5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p>
                <a:endParaRPr altLang="en-US" lang="zh-CN">
                  <a:solidFill>
                    <a:prstClr val="black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48595" name="Freeform 7"/>
              <p:cNvSpPr/>
              <p:nvPr/>
            </p:nvSpPr>
            <p:spPr bwMode="auto">
              <a:xfrm>
                <a:off x="10044830" y="3442241"/>
                <a:ext cx="289711" cy="34679"/>
              </a:xfrm>
              <a:custGeom>
                <a:avLst/>
                <a:gdLst>
                  <a:gd name="T0" fmla="*/ 50 w 53"/>
                  <a:gd name="T1" fmla="*/ 0 h 5"/>
                  <a:gd name="T2" fmla="*/ 3 w 53"/>
                  <a:gd name="T3" fmla="*/ 0 h 5"/>
                  <a:gd name="T4" fmla="*/ 0 w 53"/>
                  <a:gd name="T5" fmla="*/ 2 h 5"/>
                  <a:gd name="T6" fmla="*/ 3 w 53"/>
                  <a:gd name="T7" fmla="*/ 5 h 5"/>
                  <a:gd name="T8" fmla="*/ 50 w 53"/>
                  <a:gd name="T9" fmla="*/ 5 h 5"/>
                  <a:gd name="T10" fmla="*/ 53 w 53"/>
                  <a:gd name="T11" fmla="*/ 2 h 5"/>
                  <a:gd name="T12" fmla="*/ 50 w 53"/>
                  <a:gd name="T1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5">
                    <a:moveTo>
                      <a:pt x="50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2"/>
                    </a:cubicBezTo>
                    <a:cubicBezTo>
                      <a:pt x="0" y="4"/>
                      <a:pt x="2" y="5"/>
                      <a:pt x="3" y="5"/>
                    </a:cubicBezTo>
                    <a:cubicBezTo>
                      <a:pt x="50" y="5"/>
                      <a:pt x="50" y="5"/>
                      <a:pt x="50" y="5"/>
                    </a:cubicBezTo>
                    <a:cubicBezTo>
                      <a:pt x="52" y="5"/>
                      <a:pt x="53" y="4"/>
                      <a:pt x="53" y="2"/>
                    </a:cubicBezTo>
                    <a:cubicBezTo>
                      <a:pt x="53" y="1"/>
                      <a:pt x="52" y="0"/>
                      <a:pt x="50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p>
                <a:endParaRPr altLang="en-US" lang="zh-CN">
                  <a:solidFill>
                    <a:prstClr val="black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48596" name="Freeform 8"/>
              <p:cNvSpPr/>
              <p:nvPr/>
            </p:nvSpPr>
            <p:spPr bwMode="auto">
              <a:xfrm>
                <a:off x="10044830" y="3601186"/>
                <a:ext cx="289711" cy="34679"/>
              </a:xfrm>
              <a:custGeom>
                <a:avLst/>
                <a:gdLst>
                  <a:gd name="T0" fmla="*/ 50 w 53"/>
                  <a:gd name="T1" fmla="*/ 0 h 5"/>
                  <a:gd name="T2" fmla="*/ 3 w 53"/>
                  <a:gd name="T3" fmla="*/ 0 h 5"/>
                  <a:gd name="T4" fmla="*/ 0 w 53"/>
                  <a:gd name="T5" fmla="*/ 2 h 5"/>
                  <a:gd name="T6" fmla="*/ 3 w 53"/>
                  <a:gd name="T7" fmla="*/ 5 h 5"/>
                  <a:gd name="T8" fmla="*/ 50 w 53"/>
                  <a:gd name="T9" fmla="*/ 5 h 5"/>
                  <a:gd name="T10" fmla="*/ 53 w 53"/>
                  <a:gd name="T11" fmla="*/ 2 h 5"/>
                  <a:gd name="T12" fmla="*/ 50 w 53"/>
                  <a:gd name="T1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5">
                    <a:moveTo>
                      <a:pt x="50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2"/>
                    </a:cubicBezTo>
                    <a:cubicBezTo>
                      <a:pt x="0" y="4"/>
                      <a:pt x="2" y="5"/>
                      <a:pt x="3" y="5"/>
                    </a:cubicBezTo>
                    <a:cubicBezTo>
                      <a:pt x="50" y="5"/>
                      <a:pt x="50" y="5"/>
                      <a:pt x="50" y="5"/>
                    </a:cubicBezTo>
                    <a:cubicBezTo>
                      <a:pt x="52" y="5"/>
                      <a:pt x="53" y="4"/>
                      <a:pt x="53" y="2"/>
                    </a:cubicBezTo>
                    <a:cubicBezTo>
                      <a:pt x="53" y="1"/>
                      <a:pt x="52" y="0"/>
                      <a:pt x="50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p>
                <a:endParaRPr altLang="en-US" lang="zh-CN">
                  <a:solidFill>
                    <a:prstClr val="black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48597" name="Freeform 9"/>
              <p:cNvSpPr>
                <a:spLocks noEditPoints="1"/>
              </p:cNvSpPr>
              <p:nvPr/>
            </p:nvSpPr>
            <p:spPr bwMode="auto">
              <a:xfrm>
                <a:off x="9901114" y="2953851"/>
                <a:ext cx="1094967" cy="1037471"/>
              </a:xfrm>
              <a:custGeom>
                <a:avLst/>
                <a:gdLst>
                  <a:gd name="T0" fmla="*/ 177 w 200"/>
                  <a:gd name="T1" fmla="*/ 3 h 149"/>
                  <a:gd name="T2" fmla="*/ 177 w 200"/>
                  <a:gd name="T3" fmla="*/ 17 h 149"/>
                  <a:gd name="T4" fmla="*/ 186 w 200"/>
                  <a:gd name="T5" fmla="*/ 21 h 149"/>
                  <a:gd name="T6" fmla="*/ 186 w 200"/>
                  <a:gd name="T7" fmla="*/ 134 h 149"/>
                  <a:gd name="T8" fmla="*/ 107 w 200"/>
                  <a:gd name="T9" fmla="*/ 134 h 149"/>
                  <a:gd name="T10" fmla="*/ 107 w 200"/>
                  <a:gd name="T11" fmla="*/ 21 h 149"/>
                  <a:gd name="T12" fmla="*/ 117 w 200"/>
                  <a:gd name="T13" fmla="*/ 17 h 149"/>
                  <a:gd name="T14" fmla="*/ 117 w 200"/>
                  <a:gd name="T15" fmla="*/ 3 h 149"/>
                  <a:gd name="T16" fmla="*/ 100 w 200"/>
                  <a:gd name="T17" fmla="*/ 9 h 149"/>
                  <a:gd name="T18" fmla="*/ 53 w 200"/>
                  <a:gd name="T19" fmla="*/ 0 h 149"/>
                  <a:gd name="T20" fmla="*/ 0 w 200"/>
                  <a:gd name="T21" fmla="*/ 20 h 149"/>
                  <a:gd name="T22" fmla="*/ 0 w 200"/>
                  <a:gd name="T23" fmla="*/ 142 h 149"/>
                  <a:gd name="T24" fmla="*/ 2 w 200"/>
                  <a:gd name="T25" fmla="*/ 147 h 149"/>
                  <a:gd name="T26" fmla="*/ 8 w 200"/>
                  <a:gd name="T27" fmla="*/ 149 h 149"/>
                  <a:gd name="T28" fmla="*/ 53 w 200"/>
                  <a:gd name="T29" fmla="*/ 145 h 149"/>
                  <a:gd name="T30" fmla="*/ 99 w 200"/>
                  <a:gd name="T31" fmla="*/ 149 h 149"/>
                  <a:gd name="T32" fmla="*/ 99 w 200"/>
                  <a:gd name="T33" fmla="*/ 149 h 149"/>
                  <a:gd name="T34" fmla="*/ 100 w 200"/>
                  <a:gd name="T35" fmla="*/ 149 h 149"/>
                  <a:gd name="T36" fmla="*/ 100 w 200"/>
                  <a:gd name="T37" fmla="*/ 149 h 149"/>
                  <a:gd name="T38" fmla="*/ 101 w 200"/>
                  <a:gd name="T39" fmla="*/ 149 h 149"/>
                  <a:gd name="T40" fmla="*/ 101 w 200"/>
                  <a:gd name="T41" fmla="*/ 149 h 149"/>
                  <a:gd name="T42" fmla="*/ 146 w 200"/>
                  <a:gd name="T43" fmla="*/ 145 h 149"/>
                  <a:gd name="T44" fmla="*/ 192 w 200"/>
                  <a:gd name="T45" fmla="*/ 149 h 149"/>
                  <a:gd name="T46" fmla="*/ 193 w 200"/>
                  <a:gd name="T47" fmla="*/ 149 h 149"/>
                  <a:gd name="T48" fmla="*/ 197 w 200"/>
                  <a:gd name="T49" fmla="*/ 147 h 149"/>
                  <a:gd name="T50" fmla="*/ 200 w 200"/>
                  <a:gd name="T51" fmla="*/ 142 h 149"/>
                  <a:gd name="T52" fmla="*/ 200 w 200"/>
                  <a:gd name="T53" fmla="*/ 20 h 149"/>
                  <a:gd name="T54" fmla="*/ 177 w 200"/>
                  <a:gd name="T55" fmla="*/ 3 h 149"/>
                  <a:gd name="T56" fmla="*/ 93 w 200"/>
                  <a:gd name="T57" fmla="*/ 134 h 149"/>
                  <a:gd name="T58" fmla="*/ 53 w 200"/>
                  <a:gd name="T59" fmla="*/ 131 h 149"/>
                  <a:gd name="T60" fmla="*/ 14 w 200"/>
                  <a:gd name="T61" fmla="*/ 134 h 149"/>
                  <a:gd name="T62" fmla="*/ 14 w 200"/>
                  <a:gd name="T63" fmla="*/ 21 h 149"/>
                  <a:gd name="T64" fmla="*/ 53 w 200"/>
                  <a:gd name="T65" fmla="*/ 14 h 149"/>
                  <a:gd name="T66" fmla="*/ 93 w 200"/>
                  <a:gd name="T67" fmla="*/ 21 h 149"/>
                  <a:gd name="T68" fmla="*/ 93 w 200"/>
                  <a:gd name="T69" fmla="*/ 134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00" h="149">
                    <a:moveTo>
                      <a:pt x="177" y="3"/>
                    </a:moveTo>
                    <a:cubicBezTo>
                      <a:pt x="177" y="17"/>
                      <a:pt x="177" y="17"/>
                      <a:pt x="177" y="17"/>
                    </a:cubicBezTo>
                    <a:cubicBezTo>
                      <a:pt x="181" y="18"/>
                      <a:pt x="185" y="20"/>
                      <a:pt x="186" y="21"/>
                    </a:cubicBezTo>
                    <a:cubicBezTo>
                      <a:pt x="186" y="134"/>
                      <a:pt x="186" y="134"/>
                      <a:pt x="186" y="134"/>
                    </a:cubicBezTo>
                    <a:cubicBezTo>
                      <a:pt x="161" y="130"/>
                      <a:pt x="131" y="130"/>
                      <a:pt x="107" y="134"/>
                    </a:cubicBezTo>
                    <a:cubicBezTo>
                      <a:pt x="107" y="21"/>
                      <a:pt x="107" y="21"/>
                      <a:pt x="107" y="21"/>
                    </a:cubicBezTo>
                    <a:cubicBezTo>
                      <a:pt x="108" y="20"/>
                      <a:pt x="111" y="18"/>
                      <a:pt x="117" y="17"/>
                    </a:cubicBezTo>
                    <a:cubicBezTo>
                      <a:pt x="117" y="3"/>
                      <a:pt x="117" y="3"/>
                      <a:pt x="117" y="3"/>
                    </a:cubicBezTo>
                    <a:cubicBezTo>
                      <a:pt x="110" y="4"/>
                      <a:pt x="104" y="6"/>
                      <a:pt x="100" y="9"/>
                    </a:cubicBezTo>
                    <a:cubicBezTo>
                      <a:pt x="90" y="2"/>
                      <a:pt x="70" y="0"/>
                      <a:pt x="53" y="0"/>
                    </a:cubicBezTo>
                    <a:cubicBezTo>
                      <a:pt x="29" y="0"/>
                      <a:pt x="0" y="5"/>
                      <a:pt x="0" y="20"/>
                    </a:cubicBezTo>
                    <a:cubicBezTo>
                      <a:pt x="0" y="142"/>
                      <a:pt x="0" y="142"/>
                      <a:pt x="0" y="142"/>
                    </a:cubicBezTo>
                    <a:cubicBezTo>
                      <a:pt x="0" y="144"/>
                      <a:pt x="1" y="146"/>
                      <a:pt x="2" y="147"/>
                    </a:cubicBezTo>
                    <a:cubicBezTo>
                      <a:pt x="4" y="148"/>
                      <a:pt x="6" y="149"/>
                      <a:pt x="8" y="149"/>
                    </a:cubicBezTo>
                    <a:cubicBezTo>
                      <a:pt x="22" y="146"/>
                      <a:pt x="37" y="145"/>
                      <a:pt x="53" y="145"/>
                    </a:cubicBezTo>
                    <a:cubicBezTo>
                      <a:pt x="69" y="145"/>
                      <a:pt x="85" y="146"/>
                      <a:pt x="99" y="149"/>
                    </a:cubicBezTo>
                    <a:cubicBezTo>
                      <a:pt x="99" y="149"/>
                      <a:pt x="99" y="149"/>
                      <a:pt x="99" y="149"/>
                    </a:cubicBezTo>
                    <a:cubicBezTo>
                      <a:pt x="99" y="149"/>
                      <a:pt x="99" y="149"/>
                      <a:pt x="100" y="149"/>
                    </a:cubicBezTo>
                    <a:cubicBezTo>
                      <a:pt x="100" y="149"/>
                      <a:pt x="100" y="149"/>
                      <a:pt x="100" y="149"/>
                    </a:cubicBezTo>
                    <a:cubicBezTo>
                      <a:pt x="100" y="149"/>
                      <a:pt x="100" y="149"/>
                      <a:pt x="101" y="149"/>
                    </a:cubicBezTo>
                    <a:cubicBezTo>
                      <a:pt x="101" y="149"/>
                      <a:pt x="101" y="149"/>
                      <a:pt x="101" y="149"/>
                    </a:cubicBezTo>
                    <a:cubicBezTo>
                      <a:pt x="115" y="146"/>
                      <a:pt x="130" y="145"/>
                      <a:pt x="146" y="145"/>
                    </a:cubicBezTo>
                    <a:cubicBezTo>
                      <a:pt x="162" y="145"/>
                      <a:pt x="178" y="146"/>
                      <a:pt x="192" y="149"/>
                    </a:cubicBezTo>
                    <a:cubicBezTo>
                      <a:pt x="192" y="149"/>
                      <a:pt x="192" y="149"/>
                      <a:pt x="193" y="149"/>
                    </a:cubicBezTo>
                    <a:cubicBezTo>
                      <a:pt x="194" y="149"/>
                      <a:pt x="196" y="148"/>
                      <a:pt x="197" y="147"/>
                    </a:cubicBezTo>
                    <a:cubicBezTo>
                      <a:pt x="199" y="146"/>
                      <a:pt x="200" y="144"/>
                      <a:pt x="200" y="142"/>
                    </a:cubicBezTo>
                    <a:cubicBezTo>
                      <a:pt x="200" y="20"/>
                      <a:pt x="200" y="20"/>
                      <a:pt x="200" y="20"/>
                    </a:cubicBezTo>
                    <a:cubicBezTo>
                      <a:pt x="200" y="11"/>
                      <a:pt x="190" y="6"/>
                      <a:pt x="177" y="3"/>
                    </a:cubicBezTo>
                    <a:close/>
                    <a:moveTo>
                      <a:pt x="93" y="134"/>
                    </a:moveTo>
                    <a:cubicBezTo>
                      <a:pt x="80" y="132"/>
                      <a:pt x="67" y="131"/>
                      <a:pt x="53" y="131"/>
                    </a:cubicBezTo>
                    <a:cubicBezTo>
                      <a:pt x="40" y="131"/>
                      <a:pt x="26" y="132"/>
                      <a:pt x="14" y="134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16" y="18"/>
                      <a:pt x="30" y="14"/>
                      <a:pt x="53" y="14"/>
                    </a:cubicBezTo>
                    <a:cubicBezTo>
                      <a:pt x="76" y="14"/>
                      <a:pt x="90" y="18"/>
                      <a:pt x="93" y="21"/>
                    </a:cubicBezTo>
                    <a:lnTo>
                      <a:pt x="93" y="13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p>
                <a:endParaRPr altLang="en-US" lang="zh-CN">
                  <a:solidFill>
                    <a:prstClr val="black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34" name="组合 62"/>
          <p:cNvGrpSpPr/>
          <p:nvPr/>
        </p:nvGrpSpPr>
        <p:grpSpPr>
          <a:xfrm>
            <a:off x="5647172" y="1987712"/>
            <a:ext cx="749673" cy="751322"/>
            <a:chOff x="3437020" y="4201727"/>
            <a:chExt cx="863676" cy="865576"/>
          </a:xfrm>
        </p:grpSpPr>
        <p:sp>
          <p:nvSpPr>
            <p:cNvPr id="1048598" name="椭圆 21"/>
            <p:cNvSpPr>
              <a:spLocks noChangeArrowheads="1"/>
            </p:cNvSpPr>
            <p:nvPr/>
          </p:nvSpPr>
          <p:spPr bwMode="auto">
            <a:xfrm>
              <a:off x="3437020" y="4201727"/>
              <a:ext cx="863676" cy="865576"/>
            </a:xfrm>
            <a:prstGeom prst="ellipse"/>
            <a:solidFill>
              <a:schemeClr val="accent1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indent="-285750" marL="7429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indent="-228600" marL="11430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indent="-228600" marL="16002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indent="-228600" marL="20574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altLang="zh-CN" sz="1800" lang="zh-CN">
                <a:solidFill>
                  <a:srgbClr val="FFFFFF"/>
                </a:solidFill>
                <a:sym typeface="微软雅黑" panose="020B0503020204020204" pitchFamily="34" charset="-122"/>
              </a:endParaRPr>
            </a:p>
          </p:txBody>
        </p:sp>
        <p:grpSp>
          <p:nvGrpSpPr>
            <p:cNvPr id="35" name="Group 4"/>
            <p:cNvGrpSpPr>
              <a:grpSpLocks noChangeAspect="1"/>
            </p:cNvGrpSpPr>
            <p:nvPr/>
          </p:nvGrpSpPr>
          <p:grpSpPr bwMode="auto">
            <a:xfrm>
              <a:off x="3626902" y="4339091"/>
              <a:ext cx="476560" cy="578496"/>
              <a:chOff x="2694" y="1931"/>
              <a:chExt cx="374" cy="454"/>
            </a:xfrm>
            <a:solidFill>
              <a:schemeClr val="bg1"/>
            </a:solidFill>
          </p:grpSpPr>
          <p:sp>
            <p:nvSpPr>
              <p:cNvPr id="1048599" name="Freeform 5"/>
              <p:cNvSpPr>
                <a:spLocks noEditPoints="1"/>
              </p:cNvSpPr>
              <p:nvPr/>
            </p:nvSpPr>
            <p:spPr bwMode="auto">
              <a:xfrm>
                <a:off x="2694" y="1931"/>
                <a:ext cx="374" cy="454"/>
              </a:xfrm>
              <a:custGeom>
                <a:avLst/>
                <a:gdLst>
                  <a:gd name="T0" fmla="*/ 127 w 155"/>
                  <a:gd name="T1" fmla="*/ 7 h 189"/>
                  <a:gd name="T2" fmla="*/ 124 w 155"/>
                  <a:gd name="T3" fmla="*/ 0 h 189"/>
                  <a:gd name="T4" fmla="*/ 122 w 155"/>
                  <a:gd name="T5" fmla="*/ 7 h 189"/>
                  <a:gd name="T6" fmla="*/ 96 w 155"/>
                  <a:gd name="T7" fmla="*/ 3 h 189"/>
                  <a:gd name="T8" fmla="*/ 90 w 155"/>
                  <a:gd name="T9" fmla="*/ 3 h 189"/>
                  <a:gd name="T10" fmla="*/ 64 w 155"/>
                  <a:gd name="T11" fmla="*/ 7 h 189"/>
                  <a:gd name="T12" fmla="*/ 62 w 155"/>
                  <a:gd name="T13" fmla="*/ 0 h 189"/>
                  <a:gd name="T14" fmla="*/ 59 w 155"/>
                  <a:gd name="T15" fmla="*/ 7 h 189"/>
                  <a:gd name="T16" fmla="*/ 33 w 155"/>
                  <a:gd name="T17" fmla="*/ 3 h 189"/>
                  <a:gd name="T18" fmla="*/ 27 w 155"/>
                  <a:gd name="T19" fmla="*/ 3 h 189"/>
                  <a:gd name="T20" fmla="*/ 7 w 155"/>
                  <a:gd name="T21" fmla="*/ 7 h 189"/>
                  <a:gd name="T22" fmla="*/ 0 w 155"/>
                  <a:gd name="T23" fmla="*/ 182 h 189"/>
                  <a:gd name="T24" fmla="*/ 148 w 155"/>
                  <a:gd name="T25" fmla="*/ 189 h 189"/>
                  <a:gd name="T26" fmla="*/ 155 w 155"/>
                  <a:gd name="T27" fmla="*/ 13 h 189"/>
                  <a:gd name="T28" fmla="*/ 124 w 155"/>
                  <a:gd name="T29" fmla="*/ 40 h 189"/>
                  <a:gd name="T30" fmla="*/ 127 w 155"/>
                  <a:gd name="T31" fmla="*/ 31 h 189"/>
                  <a:gd name="T32" fmla="*/ 124 w 155"/>
                  <a:gd name="T33" fmla="*/ 44 h 189"/>
                  <a:gd name="T34" fmla="*/ 122 w 155"/>
                  <a:gd name="T35" fmla="*/ 31 h 189"/>
                  <a:gd name="T36" fmla="*/ 124 w 155"/>
                  <a:gd name="T37" fmla="*/ 40 h 189"/>
                  <a:gd name="T38" fmla="*/ 96 w 155"/>
                  <a:gd name="T39" fmla="*/ 37 h 189"/>
                  <a:gd name="T40" fmla="*/ 100 w 155"/>
                  <a:gd name="T41" fmla="*/ 37 h 189"/>
                  <a:gd name="T42" fmla="*/ 86 w 155"/>
                  <a:gd name="T43" fmla="*/ 37 h 189"/>
                  <a:gd name="T44" fmla="*/ 90 w 155"/>
                  <a:gd name="T45" fmla="*/ 37 h 189"/>
                  <a:gd name="T46" fmla="*/ 62 w 155"/>
                  <a:gd name="T47" fmla="*/ 40 h 189"/>
                  <a:gd name="T48" fmla="*/ 64 w 155"/>
                  <a:gd name="T49" fmla="*/ 31 h 189"/>
                  <a:gd name="T50" fmla="*/ 62 w 155"/>
                  <a:gd name="T51" fmla="*/ 44 h 189"/>
                  <a:gd name="T52" fmla="*/ 59 w 155"/>
                  <a:gd name="T53" fmla="*/ 31 h 189"/>
                  <a:gd name="T54" fmla="*/ 62 w 155"/>
                  <a:gd name="T55" fmla="*/ 40 h 189"/>
                  <a:gd name="T56" fmla="*/ 33 w 155"/>
                  <a:gd name="T57" fmla="*/ 37 h 189"/>
                  <a:gd name="T58" fmla="*/ 37 w 155"/>
                  <a:gd name="T59" fmla="*/ 37 h 189"/>
                  <a:gd name="T60" fmla="*/ 23 w 155"/>
                  <a:gd name="T61" fmla="*/ 37 h 189"/>
                  <a:gd name="T62" fmla="*/ 27 w 155"/>
                  <a:gd name="T63" fmla="*/ 37 h 189"/>
                  <a:gd name="T64" fmla="*/ 141 w 155"/>
                  <a:gd name="T65" fmla="*/ 175 h 189"/>
                  <a:gd name="T66" fmla="*/ 14 w 155"/>
                  <a:gd name="T67" fmla="*/ 20 h 189"/>
                  <a:gd name="T68" fmla="*/ 27 w 155"/>
                  <a:gd name="T69" fmla="*/ 25 h 189"/>
                  <a:gd name="T70" fmla="*/ 30 w 155"/>
                  <a:gd name="T71" fmla="*/ 50 h 189"/>
                  <a:gd name="T72" fmla="*/ 33 w 155"/>
                  <a:gd name="T73" fmla="*/ 25 h 189"/>
                  <a:gd name="T74" fmla="*/ 59 w 155"/>
                  <a:gd name="T75" fmla="*/ 20 h 189"/>
                  <a:gd name="T76" fmla="*/ 49 w 155"/>
                  <a:gd name="T77" fmla="*/ 37 h 189"/>
                  <a:gd name="T78" fmla="*/ 74 w 155"/>
                  <a:gd name="T79" fmla="*/ 37 h 189"/>
                  <a:gd name="T80" fmla="*/ 64 w 155"/>
                  <a:gd name="T81" fmla="*/ 20 h 189"/>
                  <a:gd name="T82" fmla="*/ 90 w 155"/>
                  <a:gd name="T83" fmla="*/ 25 h 189"/>
                  <a:gd name="T84" fmla="*/ 93 w 155"/>
                  <a:gd name="T85" fmla="*/ 50 h 189"/>
                  <a:gd name="T86" fmla="*/ 96 w 155"/>
                  <a:gd name="T87" fmla="*/ 25 h 189"/>
                  <a:gd name="T88" fmla="*/ 122 w 155"/>
                  <a:gd name="T89" fmla="*/ 20 h 189"/>
                  <a:gd name="T90" fmla="*/ 112 w 155"/>
                  <a:gd name="T91" fmla="*/ 37 h 189"/>
                  <a:gd name="T92" fmla="*/ 137 w 155"/>
                  <a:gd name="T93" fmla="*/ 37 h 189"/>
                  <a:gd name="T94" fmla="*/ 127 w 155"/>
                  <a:gd name="T95" fmla="*/ 20 h 189"/>
                  <a:gd name="T96" fmla="*/ 141 w 155"/>
                  <a:gd name="T97" fmla="*/ 175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5" h="189">
                    <a:moveTo>
                      <a:pt x="148" y="7"/>
                    </a:moveTo>
                    <a:cubicBezTo>
                      <a:pt x="127" y="7"/>
                      <a:pt x="127" y="7"/>
                      <a:pt x="127" y="7"/>
                    </a:cubicBezTo>
                    <a:cubicBezTo>
                      <a:pt x="127" y="3"/>
                      <a:pt x="127" y="3"/>
                      <a:pt x="127" y="3"/>
                    </a:cubicBezTo>
                    <a:cubicBezTo>
                      <a:pt x="127" y="1"/>
                      <a:pt x="126" y="0"/>
                      <a:pt x="124" y="0"/>
                    </a:cubicBezTo>
                    <a:cubicBezTo>
                      <a:pt x="123" y="0"/>
                      <a:pt x="122" y="1"/>
                      <a:pt x="122" y="3"/>
                    </a:cubicBezTo>
                    <a:cubicBezTo>
                      <a:pt x="122" y="7"/>
                      <a:pt x="122" y="7"/>
                      <a:pt x="122" y="7"/>
                    </a:cubicBezTo>
                    <a:cubicBezTo>
                      <a:pt x="96" y="7"/>
                      <a:pt x="96" y="7"/>
                      <a:pt x="96" y="7"/>
                    </a:cubicBezTo>
                    <a:cubicBezTo>
                      <a:pt x="96" y="3"/>
                      <a:pt x="96" y="3"/>
                      <a:pt x="96" y="3"/>
                    </a:cubicBezTo>
                    <a:cubicBezTo>
                      <a:pt x="96" y="1"/>
                      <a:pt x="94" y="0"/>
                      <a:pt x="93" y="0"/>
                    </a:cubicBezTo>
                    <a:cubicBezTo>
                      <a:pt x="91" y="0"/>
                      <a:pt x="90" y="1"/>
                      <a:pt x="90" y="3"/>
                    </a:cubicBezTo>
                    <a:cubicBezTo>
                      <a:pt x="90" y="7"/>
                      <a:pt x="90" y="7"/>
                      <a:pt x="90" y="7"/>
                    </a:cubicBezTo>
                    <a:cubicBezTo>
                      <a:pt x="64" y="7"/>
                      <a:pt x="64" y="7"/>
                      <a:pt x="64" y="7"/>
                    </a:cubicBezTo>
                    <a:cubicBezTo>
                      <a:pt x="64" y="3"/>
                      <a:pt x="64" y="3"/>
                      <a:pt x="64" y="3"/>
                    </a:cubicBezTo>
                    <a:cubicBezTo>
                      <a:pt x="64" y="1"/>
                      <a:pt x="63" y="0"/>
                      <a:pt x="62" y="0"/>
                    </a:cubicBezTo>
                    <a:cubicBezTo>
                      <a:pt x="60" y="0"/>
                      <a:pt x="59" y="1"/>
                      <a:pt x="59" y="3"/>
                    </a:cubicBezTo>
                    <a:cubicBezTo>
                      <a:pt x="59" y="7"/>
                      <a:pt x="59" y="7"/>
                      <a:pt x="59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33" y="1"/>
                      <a:pt x="32" y="0"/>
                      <a:pt x="30" y="0"/>
                    </a:cubicBezTo>
                    <a:cubicBezTo>
                      <a:pt x="29" y="0"/>
                      <a:pt x="27" y="1"/>
                      <a:pt x="27" y="3"/>
                    </a:cubicBezTo>
                    <a:cubicBezTo>
                      <a:pt x="27" y="7"/>
                      <a:pt x="27" y="7"/>
                      <a:pt x="27" y="7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3" y="7"/>
                      <a:pt x="0" y="10"/>
                      <a:pt x="0" y="13"/>
                    </a:cubicBezTo>
                    <a:cubicBezTo>
                      <a:pt x="0" y="182"/>
                      <a:pt x="0" y="182"/>
                      <a:pt x="0" y="182"/>
                    </a:cubicBezTo>
                    <a:cubicBezTo>
                      <a:pt x="0" y="186"/>
                      <a:pt x="3" y="189"/>
                      <a:pt x="7" y="189"/>
                    </a:cubicBezTo>
                    <a:cubicBezTo>
                      <a:pt x="148" y="189"/>
                      <a:pt x="148" y="189"/>
                      <a:pt x="148" y="189"/>
                    </a:cubicBezTo>
                    <a:cubicBezTo>
                      <a:pt x="152" y="189"/>
                      <a:pt x="155" y="186"/>
                      <a:pt x="155" y="182"/>
                    </a:cubicBezTo>
                    <a:cubicBezTo>
                      <a:pt x="155" y="13"/>
                      <a:pt x="155" y="13"/>
                      <a:pt x="155" y="13"/>
                    </a:cubicBezTo>
                    <a:cubicBezTo>
                      <a:pt x="155" y="10"/>
                      <a:pt x="152" y="7"/>
                      <a:pt x="148" y="7"/>
                    </a:cubicBezTo>
                    <a:close/>
                    <a:moveTo>
                      <a:pt x="124" y="40"/>
                    </a:moveTo>
                    <a:cubicBezTo>
                      <a:pt x="126" y="40"/>
                      <a:pt x="127" y="39"/>
                      <a:pt x="127" y="37"/>
                    </a:cubicBezTo>
                    <a:cubicBezTo>
                      <a:pt x="127" y="31"/>
                      <a:pt x="127" y="31"/>
                      <a:pt x="127" y="31"/>
                    </a:cubicBezTo>
                    <a:cubicBezTo>
                      <a:pt x="130" y="32"/>
                      <a:pt x="131" y="35"/>
                      <a:pt x="131" y="37"/>
                    </a:cubicBezTo>
                    <a:cubicBezTo>
                      <a:pt x="131" y="41"/>
                      <a:pt x="128" y="44"/>
                      <a:pt x="124" y="44"/>
                    </a:cubicBezTo>
                    <a:cubicBezTo>
                      <a:pt x="120" y="44"/>
                      <a:pt x="117" y="41"/>
                      <a:pt x="117" y="37"/>
                    </a:cubicBezTo>
                    <a:cubicBezTo>
                      <a:pt x="117" y="34"/>
                      <a:pt x="119" y="32"/>
                      <a:pt x="122" y="31"/>
                    </a:cubicBezTo>
                    <a:cubicBezTo>
                      <a:pt x="122" y="37"/>
                      <a:pt x="122" y="37"/>
                      <a:pt x="122" y="37"/>
                    </a:cubicBezTo>
                    <a:cubicBezTo>
                      <a:pt x="122" y="39"/>
                      <a:pt x="123" y="40"/>
                      <a:pt x="124" y="40"/>
                    </a:cubicBezTo>
                    <a:close/>
                    <a:moveTo>
                      <a:pt x="93" y="40"/>
                    </a:moveTo>
                    <a:cubicBezTo>
                      <a:pt x="94" y="40"/>
                      <a:pt x="96" y="39"/>
                      <a:pt x="96" y="37"/>
                    </a:cubicBezTo>
                    <a:cubicBezTo>
                      <a:pt x="96" y="31"/>
                      <a:pt x="96" y="31"/>
                      <a:pt x="96" y="31"/>
                    </a:cubicBezTo>
                    <a:cubicBezTo>
                      <a:pt x="98" y="32"/>
                      <a:pt x="100" y="35"/>
                      <a:pt x="100" y="37"/>
                    </a:cubicBezTo>
                    <a:cubicBezTo>
                      <a:pt x="100" y="41"/>
                      <a:pt x="97" y="44"/>
                      <a:pt x="93" y="44"/>
                    </a:cubicBezTo>
                    <a:cubicBezTo>
                      <a:pt x="89" y="44"/>
                      <a:pt x="86" y="41"/>
                      <a:pt x="86" y="37"/>
                    </a:cubicBezTo>
                    <a:cubicBezTo>
                      <a:pt x="86" y="34"/>
                      <a:pt x="88" y="32"/>
                      <a:pt x="90" y="31"/>
                    </a:cubicBezTo>
                    <a:cubicBezTo>
                      <a:pt x="90" y="37"/>
                      <a:pt x="90" y="37"/>
                      <a:pt x="90" y="37"/>
                    </a:cubicBezTo>
                    <a:cubicBezTo>
                      <a:pt x="90" y="39"/>
                      <a:pt x="91" y="40"/>
                      <a:pt x="93" y="40"/>
                    </a:cubicBezTo>
                    <a:close/>
                    <a:moveTo>
                      <a:pt x="62" y="40"/>
                    </a:moveTo>
                    <a:cubicBezTo>
                      <a:pt x="63" y="40"/>
                      <a:pt x="64" y="39"/>
                      <a:pt x="64" y="37"/>
                    </a:cubicBezTo>
                    <a:cubicBezTo>
                      <a:pt x="64" y="31"/>
                      <a:pt x="64" y="31"/>
                      <a:pt x="64" y="31"/>
                    </a:cubicBezTo>
                    <a:cubicBezTo>
                      <a:pt x="67" y="32"/>
                      <a:pt x="69" y="35"/>
                      <a:pt x="69" y="37"/>
                    </a:cubicBezTo>
                    <a:cubicBezTo>
                      <a:pt x="69" y="41"/>
                      <a:pt x="65" y="44"/>
                      <a:pt x="62" y="44"/>
                    </a:cubicBezTo>
                    <a:cubicBezTo>
                      <a:pt x="58" y="44"/>
                      <a:pt x="54" y="41"/>
                      <a:pt x="54" y="37"/>
                    </a:cubicBezTo>
                    <a:cubicBezTo>
                      <a:pt x="54" y="34"/>
                      <a:pt x="56" y="32"/>
                      <a:pt x="59" y="31"/>
                    </a:cubicBezTo>
                    <a:cubicBezTo>
                      <a:pt x="59" y="37"/>
                      <a:pt x="59" y="37"/>
                      <a:pt x="59" y="37"/>
                    </a:cubicBezTo>
                    <a:cubicBezTo>
                      <a:pt x="59" y="39"/>
                      <a:pt x="60" y="40"/>
                      <a:pt x="62" y="40"/>
                    </a:cubicBezTo>
                    <a:close/>
                    <a:moveTo>
                      <a:pt x="30" y="40"/>
                    </a:moveTo>
                    <a:cubicBezTo>
                      <a:pt x="32" y="40"/>
                      <a:pt x="33" y="39"/>
                      <a:pt x="33" y="37"/>
                    </a:cubicBezTo>
                    <a:cubicBezTo>
                      <a:pt x="33" y="31"/>
                      <a:pt x="33" y="31"/>
                      <a:pt x="33" y="31"/>
                    </a:cubicBezTo>
                    <a:cubicBezTo>
                      <a:pt x="35" y="32"/>
                      <a:pt x="37" y="35"/>
                      <a:pt x="37" y="37"/>
                    </a:cubicBezTo>
                    <a:cubicBezTo>
                      <a:pt x="37" y="41"/>
                      <a:pt x="34" y="44"/>
                      <a:pt x="30" y="44"/>
                    </a:cubicBezTo>
                    <a:cubicBezTo>
                      <a:pt x="26" y="44"/>
                      <a:pt x="23" y="41"/>
                      <a:pt x="23" y="37"/>
                    </a:cubicBezTo>
                    <a:cubicBezTo>
                      <a:pt x="23" y="34"/>
                      <a:pt x="25" y="32"/>
                      <a:pt x="27" y="31"/>
                    </a:cubicBezTo>
                    <a:cubicBezTo>
                      <a:pt x="27" y="37"/>
                      <a:pt x="27" y="37"/>
                      <a:pt x="27" y="37"/>
                    </a:cubicBezTo>
                    <a:cubicBezTo>
                      <a:pt x="27" y="39"/>
                      <a:pt x="29" y="40"/>
                      <a:pt x="30" y="40"/>
                    </a:cubicBezTo>
                    <a:close/>
                    <a:moveTo>
                      <a:pt x="141" y="175"/>
                    </a:moveTo>
                    <a:cubicBezTo>
                      <a:pt x="14" y="175"/>
                      <a:pt x="14" y="175"/>
                      <a:pt x="14" y="175"/>
                    </a:cubicBezTo>
                    <a:cubicBezTo>
                      <a:pt x="14" y="20"/>
                      <a:pt x="14" y="20"/>
                      <a:pt x="14" y="20"/>
                    </a:cubicBezTo>
                    <a:cubicBezTo>
                      <a:pt x="27" y="20"/>
                      <a:pt x="27" y="20"/>
                      <a:pt x="27" y="20"/>
                    </a:cubicBezTo>
                    <a:cubicBezTo>
                      <a:pt x="27" y="25"/>
                      <a:pt x="27" y="25"/>
                      <a:pt x="27" y="25"/>
                    </a:cubicBezTo>
                    <a:cubicBezTo>
                      <a:pt x="22" y="26"/>
                      <a:pt x="18" y="31"/>
                      <a:pt x="18" y="37"/>
                    </a:cubicBezTo>
                    <a:cubicBezTo>
                      <a:pt x="18" y="44"/>
                      <a:pt x="23" y="50"/>
                      <a:pt x="30" y="50"/>
                    </a:cubicBezTo>
                    <a:cubicBezTo>
                      <a:pt x="37" y="50"/>
                      <a:pt x="43" y="44"/>
                      <a:pt x="43" y="37"/>
                    </a:cubicBezTo>
                    <a:cubicBezTo>
                      <a:pt x="43" y="31"/>
                      <a:pt x="39" y="26"/>
                      <a:pt x="33" y="25"/>
                    </a:cubicBezTo>
                    <a:cubicBezTo>
                      <a:pt x="33" y="20"/>
                      <a:pt x="33" y="20"/>
                      <a:pt x="33" y="20"/>
                    </a:cubicBezTo>
                    <a:cubicBezTo>
                      <a:pt x="59" y="20"/>
                      <a:pt x="59" y="20"/>
                      <a:pt x="59" y="20"/>
                    </a:cubicBezTo>
                    <a:cubicBezTo>
                      <a:pt x="59" y="25"/>
                      <a:pt x="59" y="25"/>
                      <a:pt x="59" y="25"/>
                    </a:cubicBezTo>
                    <a:cubicBezTo>
                      <a:pt x="53" y="26"/>
                      <a:pt x="49" y="31"/>
                      <a:pt x="49" y="37"/>
                    </a:cubicBezTo>
                    <a:cubicBezTo>
                      <a:pt x="49" y="44"/>
                      <a:pt x="55" y="50"/>
                      <a:pt x="62" y="50"/>
                    </a:cubicBezTo>
                    <a:cubicBezTo>
                      <a:pt x="68" y="50"/>
                      <a:pt x="74" y="44"/>
                      <a:pt x="74" y="37"/>
                    </a:cubicBezTo>
                    <a:cubicBezTo>
                      <a:pt x="74" y="31"/>
                      <a:pt x="70" y="26"/>
                      <a:pt x="64" y="25"/>
                    </a:cubicBezTo>
                    <a:cubicBezTo>
                      <a:pt x="64" y="20"/>
                      <a:pt x="64" y="20"/>
                      <a:pt x="64" y="20"/>
                    </a:cubicBezTo>
                    <a:cubicBezTo>
                      <a:pt x="90" y="20"/>
                      <a:pt x="90" y="20"/>
                      <a:pt x="90" y="20"/>
                    </a:cubicBezTo>
                    <a:cubicBezTo>
                      <a:pt x="90" y="25"/>
                      <a:pt x="90" y="25"/>
                      <a:pt x="90" y="25"/>
                    </a:cubicBezTo>
                    <a:cubicBezTo>
                      <a:pt x="85" y="26"/>
                      <a:pt x="80" y="31"/>
                      <a:pt x="80" y="37"/>
                    </a:cubicBezTo>
                    <a:cubicBezTo>
                      <a:pt x="80" y="44"/>
                      <a:pt x="86" y="50"/>
                      <a:pt x="93" y="50"/>
                    </a:cubicBezTo>
                    <a:cubicBezTo>
                      <a:pt x="100" y="50"/>
                      <a:pt x="105" y="44"/>
                      <a:pt x="105" y="37"/>
                    </a:cubicBezTo>
                    <a:cubicBezTo>
                      <a:pt x="105" y="31"/>
                      <a:pt x="101" y="26"/>
                      <a:pt x="96" y="25"/>
                    </a:cubicBezTo>
                    <a:cubicBezTo>
                      <a:pt x="96" y="20"/>
                      <a:pt x="96" y="20"/>
                      <a:pt x="96" y="20"/>
                    </a:cubicBezTo>
                    <a:cubicBezTo>
                      <a:pt x="122" y="20"/>
                      <a:pt x="122" y="20"/>
                      <a:pt x="122" y="20"/>
                    </a:cubicBezTo>
                    <a:cubicBezTo>
                      <a:pt x="122" y="25"/>
                      <a:pt x="122" y="25"/>
                      <a:pt x="122" y="25"/>
                    </a:cubicBezTo>
                    <a:cubicBezTo>
                      <a:pt x="116" y="26"/>
                      <a:pt x="112" y="31"/>
                      <a:pt x="112" y="37"/>
                    </a:cubicBezTo>
                    <a:cubicBezTo>
                      <a:pt x="112" y="44"/>
                      <a:pt x="117" y="50"/>
                      <a:pt x="124" y="50"/>
                    </a:cubicBezTo>
                    <a:cubicBezTo>
                      <a:pt x="131" y="50"/>
                      <a:pt x="137" y="44"/>
                      <a:pt x="137" y="37"/>
                    </a:cubicBezTo>
                    <a:cubicBezTo>
                      <a:pt x="137" y="31"/>
                      <a:pt x="133" y="26"/>
                      <a:pt x="127" y="25"/>
                    </a:cubicBezTo>
                    <a:cubicBezTo>
                      <a:pt x="127" y="20"/>
                      <a:pt x="127" y="20"/>
                      <a:pt x="127" y="20"/>
                    </a:cubicBezTo>
                    <a:cubicBezTo>
                      <a:pt x="141" y="20"/>
                      <a:pt x="141" y="20"/>
                      <a:pt x="141" y="20"/>
                    </a:cubicBezTo>
                    <a:lnTo>
                      <a:pt x="141" y="1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p>
                <a:endParaRPr altLang="en-US" lang="zh-CN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48600" name="Freeform 6"/>
              <p:cNvSpPr/>
              <p:nvPr/>
            </p:nvSpPr>
            <p:spPr bwMode="auto">
              <a:xfrm>
                <a:off x="2820" y="2272"/>
                <a:ext cx="181" cy="12"/>
              </a:xfrm>
              <a:custGeom>
                <a:avLst/>
                <a:gdLst>
                  <a:gd name="T0" fmla="*/ 73 w 75"/>
                  <a:gd name="T1" fmla="*/ 0 h 5"/>
                  <a:gd name="T2" fmla="*/ 2 w 75"/>
                  <a:gd name="T3" fmla="*/ 0 h 5"/>
                  <a:gd name="T4" fmla="*/ 0 w 75"/>
                  <a:gd name="T5" fmla="*/ 3 h 5"/>
                  <a:gd name="T6" fmla="*/ 2 w 75"/>
                  <a:gd name="T7" fmla="*/ 5 h 5"/>
                  <a:gd name="T8" fmla="*/ 73 w 75"/>
                  <a:gd name="T9" fmla="*/ 5 h 5"/>
                  <a:gd name="T10" fmla="*/ 75 w 75"/>
                  <a:gd name="T11" fmla="*/ 3 h 5"/>
                  <a:gd name="T12" fmla="*/ 73 w 75"/>
                  <a:gd name="T1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" h="5">
                    <a:moveTo>
                      <a:pt x="7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4" y="5"/>
                      <a:pt x="75" y="4"/>
                      <a:pt x="75" y="3"/>
                    </a:cubicBezTo>
                    <a:cubicBezTo>
                      <a:pt x="75" y="1"/>
                      <a:pt x="74" y="0"/>
                      <a:pt x="7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p>
                <a:endParaRPr altLang="en-US" lang="zh-CN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48601" name="Freeform 7"/>
              <p:cNvSpPr/>
              <p:nvPr/>
            </p:nvSpPr>
            <p:spPr bwMode="auto">
              <a:xfrm>
                <a:off x="2820" y="2190"/>
                <a:ext cx="181" cy="14"/>
              </a:xfrm>
              <a:custGeom>
                <a:avLst/>
                <a:gdLst>
                  <a:gd name="T0" fmla="*/ 73 w 75"/>
                  <a:gd name="T1" fmla="*/ 0 h 6"/>
                  <a:gd name="T2" fmla="*/ 2 w 75"/>
                  <a:gd name="T3" fmla="*/ 0 h 6"/>
                  <a:gd name="T4" fmla="*/ 0 w 75"/>
                  <a:gd name="T5" fmla="*/ 3 h 6"/>
                  <a:gd name="T6" fmla="*/ 2 w 75"/>
                  <a:gd name="T7" fmla="*/ 6 h 6"/>
                  <a:gd name="T8" fmla="*/ 73 w 75"/>
                  <a:gd name="T9" fmla="*/ 6 h 6"/>
                  <a:gd name="T10" fmla="*/ 75 w 75"/>
                  <a:gd name="T11" fmla="*/ 3 h 6"/>
                  <a:gd name="T12" fmla="*/ 73 w 75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" h="6">
                    <a:moveTo>
                      <a:pt x="7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5"/>
                      <a:pt x="1" y="6"/>
                      <a:pt x="2" y="6"/>
                    </a:cubicBezTo>
                    <a:cubicBezTo>
                      <a:pt x="73" y="6"/>
                      <a:pt x="73" y="6"/>
                      <a:pt x="73" y="6"/>
                    </a:cubicBezTo>
                    <a:cubicBezTo>
                      <a:pt x="74" y="6"/>
                      <a:pt x="75" y="5"/>
                      <a:pt x="75" y="3"/>
                    </a:cubicBezTo>
                    <a:cubicBezTo>
                      <a:pt x="75" y="2"/>
                      <a:pt x="74" y="0"/>
                      <a:pt x="7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p>
                <a:endParaRPr altLang="en-US" lang="zh-CN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48602" name="Freeform 8"/>
              <p:cNvSpPr/>
              <p:nvPr/>
            </p:nvSpPr>
            <p:spPr bwMode="auto">
              <a:xfrm>
                <a:off x="2820" y="2111"/>
                <a:ext cx="181" cy="12"/>
              </a:xfrm>
              <a:custGeom>
                <a:avLst/>
                <a:gdLst>
                  <a:gd name="T0" fmla="*/ 73 w 75"/>
                  <a:gd name="T1" fmla="*/ 0 h 5"/>
                  <a:gd name="T2" fmla="*/ 2 w 75"/>
                  <a:gd name="T3" fmla="*/ 0 h 5"/>
                  <a:gd name="T4" fmla="*/ 0 w 75"/>
                  <a:gd name="T5" fmla="*/ 3 h 5"/>
                  <a:gd name="T6" fmla="*/ 2 w 75"/>
                  <a:gd name="T7" fmla="*/ 5 h 5"/>
                  <a:gd name="T8" fmla="*/ 73 w 75"/>
                  <a:gd name="T9" fmla="*/ 5 h 5"/>
                  <a:gd name="T10" fmla="*/ 75 w 75"/>
                  <a:gd name="T11" fmla="*/ 3 h 5"/>
                  <a:gd name="T12" fmla="*/ 73 w 75"/>
                  <a:gd name="T1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" h="5">
                    <a:moveTo>
                      <a:pt x="7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4" y="5"/>
                      <a:pt x="75" y="4"/>
                      <a:pt x="75" y="3"/>
                    </a:cubicBezTo>
                    <a:cubicBezTo>
                      <a:pt x="75" y="1"/>
                      <a:pt x="74" y="0"/>
                      <a:pt x="7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p>
                <a:endParaRPr altLang="en-US" lang="zh-CN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48603" name="Freeform 9"/>
              <p:cNvSpPr/>
              <p:nvPr/>
            </p:nvSpPr>
            <p:spPr bwMode="auto">
              <a:xfrm>
                <a:off x="2755" y="2096"/>
                <a:ext cx="41" cy="41"/>
              </a:xfrm>
              <a:custGeom>
                <a:avLst/>
                <a:gdLst>
                  <a:gd name="T0" fmla="*/ 15 w 17"/>
                  <a:gd name="T1" fmla="*/ 0 h 17"/>
                  <a:gd name="T2" fmla="*/ 3 w 17"/>
                  <a:gd name="T3" fmla="*/ 0 h 17"/>
                  <a:gd name="T4" fmla="*/ 0 w 17"/>
                  <a:gd name="T5" fmla="*/ 3 h 17"/>
                  <a:gd name="T6" fmla="*/ 0 w 17"/>
                  <a:gd name="T7" fmla="*/ 15 h 17"/>
                  <a:gd name="T8" fmla="*/ 3 w 17"/>
                  <a:gd name="T9" fmla="*/ 17 h 17"/>
                  <a:gd name="T10" fmla="*/ 15 w 17"/>
                  <a:gd name="T11" fmla="*/ 17 h 17"/>
                  <a:gd name="T12" fmla="*/ 17 w 17"/>
                  <a:gd name="T13" fmla="*/ 15 h 17"/>
                  <a:gd name="T14" fmla="*/ 17 w 17"/>
                  <a:gd name="T15" fmla="*/ 3 h 17"/>
                  <a:gd name="T16" fmla="*/ 15 w 17"/>
                  <a:gd name="T1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7">
                    <a:moveTo>
                      <a:pt x="1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6"/>
                      <a:pt x="1" y="17"/>
                      <a:pt x="3" y="17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6" y="17"/>
                      <a:pt x="17" y="16"/>
                      <a:pt x="17" y="15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1"/>
                      <a:pt x="16" y="0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p>
                <a:endParaRPr altLang="en-US" lang="zh-CN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48604" name="Freeform 10"/>
              <p:cNvSpPr/>
              <p:nvPr/>
            </p:nvSpPr>
            <p:spPr bwMode="auto">
              <a:xfrm>
                <a:off x="2755" y="2176"/>
                <a:ext cx="41" cy="43"/>
              </a:xfrm>
              <a:custGeom>
                <a:avLst/>
                <a:gdLst>
                  <a:gd name="T0" fmla="*/ 15 w 17"/>
                  <a:gd name="T1" fmla="*/ 0 h 18"/>
                  <a:gd name="T2" fmla="*/ 3 w 17"/>
                  <a:gd name="T3" fmla="*/ 0 h 18"/>
                  <a:gd name="T4" fmla="*/ 0 w 17"/>
                  <a:gd name="T5" fmla="*/ 3 h 18"/>
                  <a:gd name="T6" fmla="*/ 0 w 17"/>
                  <a:gd name="T7" fmla="*/ 15 h 18"/>
                  <a:gd name="T8" fmla="*/ 3 w 17"/>
                  <a:gd name="T9" fmla="*/ 18 h 18"/>
                  <a:gd name="T10" fmla="*/ 15 w 17"/>
                  <a:gd name="T11" fmla="*/ 18 h 18"/>
                  <a:gd name="T12" fmla="*/ 17 w 17"/>
                  <a:gd name="T13" fmla="*/ 15 h 18"/>
                  <a:gd name="T14" fmla="*/ 17 w 17"/>
                  <a:gd name="T15" fmla="*/ 3 h 18"/>
                  <a:gd name="T16" fmla="*/ 15 w 17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8">
                    <a:moveTo>
                      <a:pt x="1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7"/>
                      <a:pt x="1" y="18"/>
                      <a:pt x="3" y="18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6" y="18"/>
                      <a:pt x="17" y="17"/>
                      <a:pt x="17" y="15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2"/>
                      <a:pt x="16" y="0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p>
                <a:endParaRPr altLang="en-US" lang="zh-CN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48605" name="Freeform 11"/>
              <p:cNvSpPr/>
              <p:nvPr/>
            </p:nvSpPr>
            <p:spPr bwMode="auto">
              <a:xfrm>
                <a:off x="2755" y="2257"/>
                <a:ext cx="41" cy="41"/>
              </a:xfrm>
              <a:custGeom>
                <a:avLst/>
                <a:gdLst>
                  <a:gd name="T0" fmla="*/ 15 w 17"/>
                  <a:gd name="T1" fmla="*/ 0 h 17"/>
                  <a:gd name="T2" fmla="*/ 3 w 17"/>
                  <a:gd name="T3" fmla="*/ 0 h 17"/>
                  <a:gd name="T4" fmla="*/ 0 w 17"/>
                  <a:gd name="T5" fmla="*/ 3 h 17"/>
                  <a:gd name="T6" fmla="*/ 0 w 17"/>
                  <a:gd name="T7" fmla="*/ 15 h 17"/>
                  <a:gd name="T8" fmla="*/ 3 w 17"/>
                  <a:gd name="T9" fmla="*/ 17 h 17"/>
                  <a:gd name="T10" fmla="*/ 15 w 17"/>
                  <a:gd name="T11" fmla="*/ 17 h 17"/>
                  <a:gd name="T12" fmla="*/ 17 w 17"/>
                  <a:gd name="T13" fmla="*/ 15 h 17"/>
                  <a:gd name="T14" fmla="*/ 17 w 17"/>
                  <a:gd name="T15" fmla="*/ 3 h 17"/>
                  <a:gd name="T16" fmla="*/ 15 w 17"/>
                  <a:gd name="T1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7">
                    <a:moveTo>
                      <a:pt x="1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6"/>
                      <a:pt x="1" y="17"/>
                      <a:pt x="3" y="17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6" y="17"/>
                      <a:pt x="17" y="16"/>
                      <a:pt x="17" y="15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1"/>
                      <a:pt x="16" y="0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p>
                <a:endParaRPr altLang="en-US" lang="zh-CN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36" name="组合 72"/>
          <p:cNvGrpSpPr/>
          <p:nvPr/>
        </p:nvGrpSpPr>
        <p:grpSpPr>
          <a:xfrm>
            <a:off x="7393861" y="2161909"/>
            <a:ext cx="749673" cy="751322"/>
            <a:chOff x="3437020" y="5246272"/>
            <a:chExt cx="863676" cy="865576"/>
          </a:xfrm>
        </p:grpSpPr>
        <p:sp>
          <p:nvSpPr>
            <p:cNvPr id="1048606" name="椭圆 21"/>
            <p:cNvSpPr>
              <a:spLocks noChangeArrowheads="1"/>
            </p:cNvSpPr>
            <p:nvPr/>
          </p:nvSpPr>
          <p:spPr bwMode="auto">
            <a:xfrm>
              <a:off x="3437020" y="5246272"/>
              <a:ext cx="863676" cy="865576"/>
            </a:xfrm>
            <a:prstGeom prst="ellipse"/>
            <a:solidFill>
              <a:schemeClr val="accent1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indent="-285750" marL="7429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indent="-228600" marL="11430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indent="-228600" marL="16002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indent="-228600" marL="20574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altLang="zh-CN" sz="1800" lang="zh-CN">
                <a:solidFill>
                  <a:srgbClr val="FFFFFF"/>
                </a:solidFill>
                <a:sym typeface="微软雅黑" panose="020B0503020204020204" pitchFamily="34" charset="-122"/>
              </a:endParaRPr>
            </a:p>
          </p:txBody>
        </p:sp>
        <p:sp>
          <p:nvSpPr>
            <p:cNvPr id="1048607" name="Freeform 9"/>
            <p:cNvSpPr>
              <a:spLocks noEditPoints="1"/>
            </p:cNvSpPr>
            <p:nvPr/>
          </p:nvSpPr>
          <p:spPr bwMode="auto">
            <a:xfrm>
              <a:off x="3564624" y="5446833"/>
              <a:ext cx="605440" cy="464249"/>
            </a:xfrm>
            <a:custGeom>
              <a:avLst/>
              <a:gdLst>
                <a:gd name="T0" fmla="*/ 16 w 104"/>
                <a:gd name="T1" fmla="*/ 2 h 79"/>
                <a:gd name="T2" fmla="*/ 27 w 104"/>
                <a:gd name="T3" fmla="*/ 4 h 79"/>
                <a:gd name="T4" fmla="*/ 19 w 104"/>
                <a:gd name="T5" fmla="*/ 48 h 79"/>
                <a:gd name="T6" fmla="*/ 4 w 104"/>
                <a:gd name="T7" fmla="*/ 45 h 79"/>
                <a:gd name="T8" fmla="*/ 16 w 104"/>
                <a:gd name="T9" fmla="*/ 2 h 79"/>
                <a:gd name="T10" fmla="*/ 18 w 104"/>
                <a:gd name="T11" fmla="*/ 65 h 79"/>
                <a:gd name="T12" fmla="*/ 16 w 104"/>
                <a:gd name="T13" fmla="*/ 72 h 79"/>
                <a:gd name="T14" fmla="*/ 101 w 104"/>
                <a:gd name="T15" fmla="*/ 72 h 79"/>
                <a:gd name="T16" fmla="*/ 104 w 104"/>
                <a:gd name="T17" fmla="*/ 72 h 79"/>
                <a:gd name="T18" fmla="*/ 104 w 104"/>
                <a:gd name="T19" fmla="*/ 68 h 79"/>
                <a:gd name="T20" fmla="*/ 104 w 104"/>
                <a:gd name="T21" fmla="*/ 26 h 79"/>
                <a:gd name="T22" fmla="*/ 104 w 104"/>
                <a:gd name="T23" fmla="*/ 24 h 79"/>
                <a:gd name="T24" fmla="*/ 103 w 104"/>
                <a:gd name="T25" fmla="*/ 23 h 79"/>
                <a:gd name="T26" fmla="*/ 90 w 104"/>
                <a:gd name="T27" fmla="*/ 10 h 79"/>
                <a:gd name="T28" fmla="*/ 89 w 104"/>
                <a:gd name="T29" fmla="*/ 9 h 79"/>
                <a:gd name="T30" fmla="*/ 87 w 104"/>
                <a:gd name="T31" fmla="*/ 9 h 79"/>
                <a:gd name="T32" fmla="*/ 31 w 104"/>
                <a:gd name="T33" fmla="*/ 9 h 79"/>
                <a:gd name="T34" fmla="*/ 31 w 104"/>
                <a:gd name="T35" fmla="*/ 17 h 79"/>
                <a:gd name="T36" fmla="*/ 84 w 104"/>
                <a:gd name="T37" fmla="*/ 17 h 79"/>
                <a:gd name="T38" fmla="*/ 83 w 104"/>
                <a:gd name="T39" fmla="*/ 28 h 79"/>
                <a:gd name="T40" fmla="*/ 83 w 104"/>
                <a:gd name="T41" fmla="*/ 30 h 79"/>
                <a:gd name="T42" fmla="*/ 85 w 104"/>
                <a:gd name="T43" fmla="*/ 30 h 79"/>
                <a:gd name="T44" fmla="*/ 97 w 104"/>
                <a:gd name="T45" fmla="*/ 29 h 79"/>
                <a:gd name="T46" fmla="*/ 97 w 104"/>
                <a:gd name="T47" fmla="*/ 65 h 79"/>
                <a:gd name="T48" fmla="*/ 18 w 104"/>
                <a:gd name="T49" fmla="*/ 65 h 79"/>
                <a:gd name="T50" fmla="*/ 95 w 104"/>
                <a:gd name="T51" fmla="*/ 26 h 79"/>
                <a:gd name="T52" fmla="*/ 86 w 104"/>
                <a:gd name="T53" fmla="*/ 26 h 79"/>
                <a:gd name="T54" fmla="*/ 87 w 104"/>
                <a:gd name="T55" fmla="*/ 18 h 79"/>
                <a:gd name="T56" fmla="*/ 95 w 104"/>
                <a:gd name="T57" fmla="*/ 26 h 79"/>
                <a:gd name="T58" fmla="*/ 32 w 104"/>
                <a:gd name="T59" fmla="*/ 43 h 79"/>
                <a:gd name="T60" fmla="*/ 74 w 104"/>
                <a:gd name="T61" fmla="*/ 43 h 79"/>
                <a:gd name="T62" fmla="*/ 74 w 104"/>
                <a:gd name="T63" fmla="*/ 45 h 79"/>
                <a:gd name="T64" fmla="*/ 32 w 104"/>
                <a:gd name="T65" fmla="*/ 45 h 79"/>
                <a:gd name="T66" fmla="*/ 32 w 104"/>
                <a:gd name="T67" fmla="*/ 43 h 79"/>
                <a:gd name="T68" fmla="*/ 32 w 104"/>
                <a:gd name="T69" fmla="*/ 32 h 79"/>
                <a:gd name="T70" fmla="*/ 71 w 104"/>
                <a:gd name="T71" fmla="*/ 32 h 79"/>
                <a:gd name="T72" fmla="*/ 71 w 104"/>
                <a:gd name="T73" fmla="*/ 35 h 79"/>
                <a:gd name="T74" fmla="*/ 32 w 104"/>
                <a:gd name="T75" fmla="*/ 35 h 79"/>
                <a:gd name="T76" fmla="*/ 32 w 104"/>
                <a:gd name="T77" fmla="*/ 32 h 79"/>
                <a:gd name="T78" fmla="*/ 32 w 104"/>
                <a:gd name="T79" fmla="*/ 22 h 79"/>
                <a:gd name="T80" fmla="*/ 71 w 104"/>
                <a:gd name="T81" fmla="*/ 22 h 79"/>
                <a:gd name="T82" fmla="*/ 71 w 104"/>
                <a:gd name="T83" fmla="*/ 25 h 79"/>
                <a:gd name="T84" fmla="*/ 32 w 104"/>
                <a:gd name="T85" fmla="*/ 25 h 79"/>
                <a:gd name="T86" fmla="*/ 32 w 104"/>
                <a:gd name="T87" fmla="*/ 22 h 79"/>
                <a:gd name="T88" fmla="*/ 3 w 104"/>
                <a:gd name="T89" fmla="*/ 66 h 79"/>
                <a:gd name="T90" fmla="*/ 9 w 104"/>
                <a:gd name="T91" fmla="*/ 68 h 79"/>
                <a:gd name="T92" fmla="*/ 9 w 104"/>
                <a:gd name="T93" fmla="*/ 74 h 79"/>
                <a:gd name="T94" fmla="*/ 5 w 104"/>
                <a:gd name="T95" fmla="*/ 79 h 79"/>
                <a:gd name="T96" fmla="*/ 2 w 104"/>
                <a:gd name="T97" fmla="*/ 78 h 79"/>
                <a:gd name="T98" fmla="*/ 0 w 104"/>
                <a:gd name="T99" fmla="*/ 72 h 79"/>
                <a:gd name="T100" fmla="*/ 3 w 104"/>
                <a:gd name="T101" fmla="*/ 66 h 79"/>
                <a:gd name="T102" fmla="*/ 4 w 104"/>
                <a:gd name="T103" fmla="*/ 48 h 79"/>
                <a:gd name="T104" fmla="*/ 2 w 104"/>
                <a:gd name="T105" fmla="*/ 65 h 79"/>
                <a:gd name="T106" fmla="*/ 12 w 104"/>
                <a:gd name="T107" fmla="*/ 67 h 79"/>
                <a:gd name="T108" fmla="*/ 17 w 104"/>
                <a:gd name="T109" fmla="*/ 51 h 79"/>
                <a:gd name="T110" fmla="*/ 4 w 104"/>
                <a:gd name="T111" fmla="*/ 4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4" h="79">
                  <a:moveTo>
                    <a:pt x="16" y="2"/>
                  </a:moveTo>
                  <a:cubicBezTo>
                    <a:pt x="21" y="0"/>
                    <a:pt x="24" y="1"/>
                    <a:pt x="27" y="4"/>
                  </a:cubicBezTo>
                  <a:cubicBezTo>
                    <a:pt x="26" y="20"/>
                    <a:pt x="23" y="35"/>
                    <a:pt x="19" y="48"/>
                  </a:cubicBezTo>
                  <a:cubicBezTo>
                    <a:pt x="14" y="47"/>
                    <a:pt x="9" y="46"/>
                    <a:pt x="4" y="45"/>
                  </a:cubicBezTo>
                  <a:cubicBezTo>
                    <a:pt x="6" y="29"/>
                    <a:pt x="10" y="15"/>
                    <a:pt x="16" y="2"/>
                  </a:cubicBezTo>
                  <a:close/>
                  <a:moveTo>
                    <a:pt x="18" y="65"/>
                  </a:moveTo>
                  <a:cubicBezTo>
                    <a:pt x="16" y="72"/>
                    <a:pt x="16" y="72"/>
                    <a:pt x="16" y="72"/>
                  </a:cubicBezTo>
                  <a:cubicBezTo>
                    <a:pt x="69" y="72"/>
                    <a:pt x="74" y="72"/>
                    <a:pt x="101" y="72"/>
                  </a:cubicBezTo>
                  <a:cubicBezTo>
                    <a:pt x="104" y="72"/>
                    <a:pt x="104" y="72"/>
                    <a:pt x="104" y="72"/>
                  </a:cubicBezTo>
                  <a:cubicBezTo>
                    <a:pt x="104" y="68"/>
                    <a:pt x="104" y="68"/>
                    <a:pt x="104" y="68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03" y="23"/>
                    <a:pt x="103" y="23"/>
                    <a:pt x="103" y="23"/>
                  </a:cubicBezTo>
                  <a:cubicBezTo>
                    <a:pt x="90" y="10"/>
                    <a:pt x="90" y="10"/>
                    <a:pt x="90" y="10"/>
                  </a:cubicBezTo>
                  <a:cubicBezTo>
                    <a:pt x="89" y="9"/>
                    <a:pt x="89" y="9"/>
                    <a:pt x="89" y="9"/>
                  </a:cubicBezTo>
                  <a:cubicBezTo>
                    <a:pt x="87" y="9"/>
                    <a:pt x="87" y="9"/>
                    <a:pt x="87" y="9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31" y="12"/>
                    <a:pt x="31" y="14"/>
                    <a:pt x="31" y="17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83" y="28"/>
                    <a:pt x="83" y="28"/>
                    <a:pt x="83" y="28"/>
                  </a:cubicBezTo>
                  <a:cubicBezTo>
                    <a:pt x="83" y="30"/>
                    <a:pt x="83" y="30"/>
                    <a:pt x="83" y="30"/>
                  </a:cubicBezTo>
                  <a:cubicBezTo>
                    <a:pt x="85" y="30"/>
                    <a:pt x="85" y="30"/>
                    <a:pt x="85" y="30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97" y="65"/>
                    <a:pt x="97" y="65"/>
                    <a:pt x="97" y="65"/>
                  </a:cubicBezTo>
                  <a:cubicBezTo>
                    <a:pt x="79" y="65"/>
                    <a:pt x="57" y="65"/>
                    <a:pt x="18" y="65"/>
                  </a:cubicBezTo>
                  <a:close/>
                  <a:moveTo>
                    <a:pt x="95" y="26"/>
                  </a:moveTo>
                  <a:cubicBezTo>
                    <a:pt x="86" y="26"/>
                    <a:pt x="86" y="26"/>
                    <a:pt x="86" y="26"/>
                  </a:cubicBezTo>
                  <a:cubicBezTo>
                    <a:pt x="87" y="18"/>
                    <a:pt x="87" y="18"/>
                    <a:pt x="87" y="18"/>
                  </a:cubicBezTo>
                  <a:cubicBezTo>
                    <a:pt x="95" y="26"/>
                    <a:pt x="95" y="26"/>
                    <a:pt x="95" y="26"/>
                  </a:cubicBezTo>
                  <a:close/>
                  <a:moveTo>
                    <a:pt x="32" y="43"/>
                  </a:moveTo>
                  <a:cubicBezTo>
                    <a:pt x="74" y="43"/>
                    <a:pt x="74" y="43"/>
                    <a:pt x="74" y="43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32" y="43"/>
                    <a:pt x="32" y="43"/>
                    <a:pt x="32" y="43"/>
                  </a:cubicBezTo>
                  <a:close/>
                  <a:moveTo>
                    <a:pt x="32" y="32"/>
                  </a:moveTo>
                  <a:cubicBezTo>
                    <a:pt x="71" y="32"/>
                    <a:pt x="71" y="32"/>
                    <a:pt x="71" y="32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32" y="32"/>
                    <a:pt x="32" y="32"/>
                    <a:pt x="32" y="32"/>
                  </a:cubicBezTo>
                  <a:close/>
                  <a:moveTo>
                    <a:pt x="32" y="22"/>
                  </a:moveTo>
                  <a:cubicBezTo>
                    <a:pt x="71" y="22"/>
                    <a:pt x="71" y="22"/>
                    <a:pt x="71" y="22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2" y="22"/>
                    <a:pt x="32" y="22"/>
                    <a:pt x="32" y="22"/>
                  </a:cubicBezTo>
                  <a:close/>
                  <a:moveTo>
                    <a:pt x="3" y="66"/>
                  </a:moveTo>
                  <a:cubicBezTo>
                    <a:pt x="9" y="68"/>
                    <a:pt x="9" y="68"/>
                    <a:pt x="9" y="68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5" y="79"/>
                    <a:pt x="5" y="79"/>
                    <a:pt x="5" y="79"/>
                  </a:cubicBezTo>
                  <a:cubicBezTo>
                    <a:pt x="4" y="79"/>
                    <a:pt x="3" y="79"/>
                    <a:pt x="2" y="7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66"/>
                    <a:pt x="3" y="66"/>
                    <a:pt x="3" y="66"/>
                  </a:cubicBezTo>
                  <a:close/>
                  <a:moveTo>
                    <a:pt x="4" y="48"/>
                  </a:moveTo>
                  <a:cubicBezTo>
                    <a:pt x="3" y="53"/>
                    <a:pt x="3" y="59"/>
                    <a:pt x="2" y="65"/>
                  </a:cubicBezTo>
                  <a:cubicBezTo>
                    <a:pt x="5" y="65"/>
                    <a:pt x="9" y="66"/>
                    <a:pt x="12" y="67"/>
                  </a:cubicBezTo>
                  <a:cubicBezTo>
                    <a:pt x="14" y="61"/>
                    <a:pt x="15" y="56"/>
                    <a:pt x="17" y="51"/>
                  </a:cubicBezTo>
                  <a:cubicBezTo>
                    <a:pt x="13" y="50"/>
                    <a:pt x="9" y="49"/>
                    <a:pt x="4" y="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1000" id="12"/>
                                        <p:tgtEl>
                                          <p:spTgt spid="104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>
                            <p:stCondLst>
                              <p:cond delay="1500"/>
                            </p:stCondLst>
                            <p:childTnLst>
                              <p:par>
                                <p:cTn fill="hold" id="14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21"/>
                                        <p:tgtEl>
                                          <p:spTgt spid="1048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>
                            <p:stCondLst>
                              <p:cond delay="2500"/>
                            </p:stCondLst>
                            <p:childTnLst>
                              <p:par>
                                <p:cTn fill="hold" id="23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30"/>
                                        <p:tgtEl>
                                          <p:spTgt spid="1048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>
                            <p:stCondLst>
                              <p:cond delay="3500"/>
                            </p:stCondLst>
                            <p:childTnLst>
                              <p:par>
                                <p:cTn fill="hold" id="32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39"/>
                                        <p:tgtEl>
                                          <p:spTgt spid="104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>
                            <p:stCondLst>
                              <p:cond delay="4500"/>
                            </p:stCondLst>
                            <p:childTnLst>
                              <p:par>
                                <p:cTn fill="hold" id="41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48"/>
                                        <p:tgtEl>
                                          <p:spTgt spid="1048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>
                            <p:stCondLst>
                              <p:cond delay="5500"/>
                            </p:stCondLst>
                            <p:childTnLst>
                              <p:par>
                                <p:cTn fill="hold" id="5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5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57"/>
                                        <p:tgtEl>
                                          <p:spTgt spid="104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4" grpId="0" animBg="1"/>
      <p:bldP spid="1048585" grpId="0"/>
      <p:bldP spid="1048586" grpId="0"/>
      <p:bldP spid="1048587" grpId="0"/>
      <p:bldP spid="1048588" grpId="0"/>
      <p:bldP spid="10485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矩形 14"/>
          <p:cNvSpPr/>
          <p:nvPr/>
        </p:nvSpPr>
        <p:spPr>
          <a:xfrm>
            <a:off x="763905" y="1454785"/>
            <a:ext cx="7324725" cy="1804035"/>
          </a:xfrm>
          <a:prstGeom prst="rect"/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p>
            <a:pPr>
              <a:lnSpc>
                <a:spcPct val="130000"/>
              </a:lnSpc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altLang="en-US" dirty="0" sz="180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复旦大学计算机学院上海智能信息处理重点实验室</a:t>
            </a:r>
            <a:r>
              <a:rPr altLang="en-US" dirty="0" sz="180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endParaRPr altLang="en-US" dirty="0" sz="180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altLang="zh-CN" dirty="0" sz="180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	</a:t>
            </a:r>
            <a:r>
              <a:rPr altLang="en-US" dirty="0" sz="180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研究领域：知识科学；文本处理；算法设计与分析；自然语言处理；语义网；认知科学等。</a:t>
            </a:r>
            <a:endParaRPr altLang="en-US" dirty="0" sz="180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48613" name="矩形 46"/>
          <p:cNvSpPr>
            <a:spLocks noChangeArrowheads="1"/>
          </p:cNvSpPr>
          <p:nvPr/>
        </p:nvSpPr>
        <p:spPr bwMode="auto">
          <a:xfrm>
            <a:off x="476188" y="177842"/>
            <a:ext cx="2494276" cy="447038"/>
          </a:xfrm>
          <a:prstGeom prst="rect"/>
          <a:noFill/>
          <a:ln>
            <a:noFill/>
          </a:ln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en-US" b="1" dirty="0" sz="2400" lang="zh-CN" smtClean="0">
                <a:solidFill>
                  <a:schemeClr val="accent1"/>
                </a:solidFill>
              </a:rPr>
              <a:t>About the Author</a:t>
            </a:r>
            <a:endParaRPr altLang="en-US" b="1" dirty="0" sz="2400" lang="zh-CN" smtClean="0">
              <a:solidFill>
                <a:schemeClr val="accent1"/>
              </a:solidFill>
            </a:endParaRPr>
          </a:p>
        </p:txBody>
      </p:sp>
      <p:sp>
        <p:nvSpPr>
          <p:cNvPr id="1048614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3" grpId="0"/>
      <p:bldP spid="1048614" grpId="0" animBg="1"/>
      <p:bldP spid="1048612" grpId="0" bldLvl="0" animBg="1"/>
      <p:bldP spid="104861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矩形 46"/>
          <p:cNvSpPr>
            <a:spLocks noChangeArrowheads="1"/>
          </p:cNvSpPr>
          <p:nvPr/>
        </p:nvSpPr>
        <p:spPr bwMode="auto">
          <a:xfrm>
            <a:off x="476188" y="177842"/>
            <a:ext cx="1338577" cy="447038"/>
          </a:xfrm>
          <a:prstGeom prst="rect"/>
          <a:noFill/>
          <a:ln>
            <a:noFill/>
          </a:ln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en-US" b="1" dirty="0" sz="2400" lang="zh-CN" smtClean="0">
                <a:solidFill>
                  <a:schemeClr val="accent1"/>
                </a:solidFill>
                <a:latin typeface="Arial" panose="020B0604020202020204" pitchFamily="34" charset="0"/>
                <a:sym typeface="+mn-ea"/>
              </a:rPr>
              <a:t>Abstract</a:t>
            </a:r>
            <a:endParaRPr altLang="en-US" b="1" dirty="0" sz="2400" lang="zh-CN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048619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44" name="组合 12"/>
          <p:cNvGrpSpPr/>
          <p:nvPr/>
        </p:nvGrpSpPr>
        <p:grpSpPr>
          <a:xfrm>
            <a:off x="1548238" y="690480"/>
            <a:ext cx="5763985" cy="348839"/>
            <a:chOff x="3002037" y="1465798"/>
            <a:chExt cx="7067433" cy="369332"/>
          </a:xfrm>
          <a:solidFill>
            <a:schemeClr val="accent2">
              <a:lumMod val="75000"/>
            </a:schemeClr>
          </a:solidFill>
        </p:grpSpPr>
        <p:sp>
          <p:nvSpPr>
            <p:cNvPr id="1048620" name="矩形 13"/>
            <p:cNvSpPr/>
            <p:nvPr/>
          </p:nvSpPr>
          <p:spPr bwMode="auto">
            <a:xfrm>
              <a:off x="3002037" y="1465798"/>
              <a:ext cx="7067433" cy="369332"/>
            </a:xfrm>
            <a:prstGeom prst="rect"/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anchorCtr="0" bIns="45720" compatLnSpc="1" lIns="91440" numCol="1" rIns="91440" rtlCol="0" tIns="45720" vert="horz" wrap="square"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sz="1600" lang="zh-CN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48621" name="TextBox 16"/>
            <p:cNvSpPr txBox="1"/>
            <p:nvPr/>
          </p:nvSpPr>
          <p:spPr>
            <a:xfrm>
              <a:off x="3033222" y="1474123"/>
              <a:ext cx="5688632" cy="356993"/>
            </a:xfrm>
            <a:prstGeom prst="rect"/>
            <a:noFill/>
          </p:spPr>
          <p:txBody>
            <a:bodyPr rtlCol="0" wrap="square">
              <a:spAutoFit/>
            </a:bodyPr>
            <a:p>
              <a:r>
                <a:rPr altLang="en-US" dirty="0" sz="1600" lang="zh-CN">
                  <a:solidFill>
                    <a:srgbClr val="F8F8F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做什么问题？</a:t>
              </a:r>
              <a:r>
                <a:rPr altLang="en-US" dirty="0" sz="1600" lang="zh-CN">
                  <a:solidFill>
                    <a:srgbClr val="F8F8F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为什么做这个问题？</a:t>
              </a:r>
              <a:endParaRPr altLang="en-US" dirty="0" sz="1600" lang="zh-CN">
                <a:solidFill>
                  <a:srgbClr val="F8F8F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5" name="组合 17"/>
          <p:cNvGrpSpPr/>
          <p:nvPr/>
        </p:nvGrpSpPr>
        <p:grpSpPr>
          <a:xfrm>
            <a:off x="1548238" y="2562152"/>
            <a:ext cx="5763985" cy="353479"/>
            <a:chOff x="3002037" y="3922395"/>
            <a:chExt cx="7067433" cy="374245"/>
          </a:xfrm>
          <a:solidFill>
            <a:schemeClr val="accent2">
              <a:lumMod val="75000"/>
            </a:schemeClr>
          </a:solidFill>
        </p:grpSpPr>
        <p:sp>
          <p:nvSpPr>
            <p:cNvPr id="1048622" name="矩形 18"/>
            <p:cNvSpPr/>
            <p:nvPr/>
          </p:nvSpPr>
          <p:spPr bwMode="auto">
            <a:xfrm>
              <a:off x="3002037" y="3922395"/>
              <a:ext cx="7067433" cy="369332"/>
            </a:xfrm>
            <a:prstGeom prst="rect"/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anchorCtr="0" bIns="45720" compatLnSpc="1" lIns="91440" numCol="1" rIns="91440" rtlCol="0" tIns="45720" vert="horz" wrap="square"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sz="1600" lang="zh-CN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48623" name="TextBox 19"/>
            <p:cNvSpPr txBox="1"/>
            <p:nvPr/>
          </p:nvSpPr>
          <p:spPr>
            <a:xfrm>
              <a:off x="3023808" y="3939647"/>
              <a:ext cx="4085844" cy="356993"/>
            </a:xfrm>
            <a:prstGeom prst="rect"/>
            <a:noFill/>
          </p:spPr>
          <p:txBody>
            <a:bodyPr rtlCol="0" wrap="square">
              <a:spAutoFit/>
            </a:bodyPr>
            <a:p>
              <a:r>
                <a:rPr altLang="en-US" dirty="0" sz="1600" lang="zh-CN">
                  <a:solidFill>
                    <a:srgbClr val="F8F8F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怎么解决这个问题？</a:t>
              </a:r>
              <a:endParaRPr altLang="en-US" dirty="0" sz="1600" lang="zh-CN">
                <a:solidFill>
                  <a:srgbClr val="F8F8F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48624" name="TextBox 20"/>
          <p:cNvSpPr txBox="1"/>
          <p:nvPr/>
        </p:nvSpPr>
        <p:spPr>
          <a:xfrm>
            <a:off x="1548239" y="1323835"/>
            <a:ext cx="5763984" cy="982980"/>
          </a:xfrm>
          <a:prstGeom prst="rect"/>
          <a:noFill/>
        </p:spPr>
        <p:txBody>
          <a:bodyPr bIns="34290" lIns="68580" rIns="68580" rtlCol="0" tIns="34290" wrap="square">
            <a:spAutoFit/>
          </a:bodyPr>
          <a:p>
            <a:pPr>
              <a:lnSpc>
                <a:spcPct val="130000"/>
              </a:lnSpc>
            </a:pPr>
            <a:r>
              <a:rPr altLang="en-US" dirty="0" sz="1200" lang="zh-CN">
                <a:latin typeface="微软雅黑" panose="020B0503020204020204" pitchFamily="34" charset="-122"/>
                <a:ea typeface="微软雅黑" panose="020B0503020204020204" pitchFamily="34" charset="-122"/>
              </a:rPr>
              <a:t>    近年来，许多作品试图利用词库</a:t>
            </a:r>
            <a:r>
              <a:rPr altLang="en-US" b="1" dirty="0" sz="1200" lang="zh-CN">
                <a:latin typeface="微软雅黑" panose="020B0503020204020204" pitchFamily="34" charset="-122"/>
                <a:ea typeface="微软雅黑" panose="020B0503020204020204" pitchFamily="34" charset="-122"/>
              </a:rPr>
              <a:t>来增强汉语命名实体识别(NER)的性能。</a:t>
            </a:r>
            <a:r>
              <a:rPr altLang="en-US" dirty="0" sz="1200" lang="zh-CN">
                <a:latin typeface="微软雅黑" panose="020B0503020204020204" pitchFamily="34" charset="-122"/>
                <a:ea typeface="微软雅黑" panose="020B0503020204020204" pitchFamily="34" charset="-122"/>
              </a:rPr>
              <a:t> 作为代表，LSTM(Zhang和Yang，2018)在几个公共中文NER数据集上取得了新的基准结果。 </a:t>
            </a:r>
            <a:r>
              <a:rPr altLang="en-US" b="1" dirty="0" sz="1200" lang="zh-CN">
                <a:latin typeface="微软雅黑" panose="020B0503020204020204" pitchFamily="34" charset="-122"/>
                <a:ea typeface="微软雅黑" panose="020B0503020204020204" pitchFamily="34" charset="-122"/>
              </a:rPr>
              <a:t>然而</a:t>
            </a:r>
            <a:r>
              <a:rPr altLang="en-US" dirty="0" sz="1200" lang="zh-CN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altLang="en-US" b="1" dirty="0" sz="1200" lang="zh-CN">
                <a:latin typeface="微软雅黑" panose="020B0503020204020204" pitchFamily="34" charset="-122"/>
                <a:ea typeface="微软雅黑" panose="020B0503020204020204" pitchFamily="34" charset="-122"/>
              </a:rPr>
              <a:t>LSTM具有复杂的模型体系结构</a:t>
            </a:r>
            <a:r>
              <a:rPr altLang="en-US" dirty="0" sz="1200" lang="zh-CN">
                <a:latin typeface="微软雅黑" panose="020B0503020204020204" pitchFamily="34" charset="-122"/>
                <a:ea typeface="微软雅黑" panose="020B0503020204020204" pitchFamily="34" charset="-122"/>
              </a:rPr>
              <a:t>。 这限制了它在许多需要实时NER响应的工业领域的应用。</a:t>
            </a:r>
            <a:endParaRPr altLang="en-US" dirty="0" sz="1200" 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8625" name="TextBox 21"/>
          <p:cNvSpPr txBox="1"/>
          <p:nvPr/>
        </p:nvSpPr>
        <p:spPr>
          <a:xfrm>
            <a:off x="1573639" y="3248288"/>
            <a:ext cx="5763984" cy="1300480"/>
          </a:xfrm>
          <a:prstGeom prst="rect"/>
          <a:noFill/>
        </p:spPr>
        <p:txBody>
          <a:bodyPr bIns="34290" lIns="68580" rIns="68580" rtlCol="0" tIns="34290" wrap="square">
            <a:spAutoFit/>
          </a:bodyPr>
          <a:p>
            <a:pPr>
              <a:lnSpc>
                <a:spcPct val="130000"/>
              </a:lnSpc>
            </a:pPr>
            <a:r>
              <a:rPr altLang="en-US" dirty="0" sz="1200" lang="zh-CN">
                <a:latin typeface="微软雅黑" panose="020B0503020204020204" pitchFamily="34" charset="-122"/>
                <a:ea typeface="微软雅黑" panose="020B0503020204020204" pitchFamily="34" charset="-122"/>
              </a:rPr>
              <a:t>提出了一种将</a:t>
            </a:r>
            <a:r>
              <a:rPr altLang="en-US" b="1" dirty="0" sz="1600" lang="zh-CN">
                <a:latin typeface="微软雅黑" panose="020B0503020204020204" pitchFamily="34" charset="-122"/>
                <a:ea typeface="微软雅黑" panose="020B0503020204020204" pitchFamily="34" charset="-122"/>
              </a:rPr>
              <a:t>单词词典纳入字符表示中</a:t>
            </a:r>
            <a:r>
              <a:rPr altLang="en-US" dirty="0" sz="1200" lang="zh-CN">
                <a:latin typeface="微软雅黑" panose="020B0503020204020204" pitchFamily="34" charset="-122"/>
                <a:ea typeface="微软雅黑" panose="020B0503020204020204" pitchFamily="34" charset="-122"/>
              </a:rPr>
              <a:t>； 该方法避免了设计复杂的序列建模体系结构，对于任何神经NER模型，只需要对字符表示层进行细微的调整就可以引入词典信息。 对四个基准的中国NER数据集的实验研究表明，我们的方法获得的推理速度比最先进的方法快6.15倍，并且具有更好的性能。 实验结果还表明，该方法可以很容易地与BERT等预训练模型相结合。</a:t>
            </a:r>
            <a:endParaRPr altLang="en-US" dirty="0" sz="1200" 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1000" id="16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19"/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dur="300" id="20"/>
                                        <p:tgtEl>
                                          <p:spTgt spid="104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1000" id="23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4">
                                  <p:stCondLst>
                                    <p:cond delay="100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26"/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dur="300" id="27"/>
                                        <p:tgtEl>
                                          <p:spTgt spid="104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8" grpId="0"/>
      <p:bldP spid="1048619" grpId="0" animBg="1"/>
      <p:bldP spid="1048624" grpId="0"/>
      <p:bldP spid="10486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矩形 46"/>
          <p:cNvSpPr>
            <a:spLocks noChangeArrowheads="1"/>
          </p:cNvSpPr>
          <p:nvPr/>
        </p:nvSpPr>
        <p:spPr bwMode="auto">
          <a:xfrm>
            <a:off x="476250" y="177800"/>
            <a:ext cx="1908810" cy="459105"/>
          </a:xfrm>
          <a:prstGeom prst="rect"/>
          <a:noFill/>
          <a:ln>
            <a:noFill/>
          </a:ln>
        </p:spPr>
        <p:txBody>
          <a:bodyPr bIns="45719" lIns="91438" rIns="91438" tIns="45719"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en-US" b="1" dirty="0" sz="2400" lang="zh-CN" smtClean="0">
                <a:solidFill>
                  <a:schemeClr val="accent1"/>
                </a:solidFill>
                <a:latin typeface="Arial" panose="020B0604020202020204" pitchFamily="34" charset="0"/>
                <a:sym typeface="+mn-ea"/>
              </a:rPr>
              <a:t>Approach</a:t>
            </a:r>
            <a:endParaRPr altLang="en-US" b="1" dirty="0" sz="2400" lang="zh-CN" smtClean="0">
              <a:solidFill>
                <a:schemeClr val="accent1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1048630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pic>
        <p:nvPicPr>
          <p:cNvPr id="2097154" name="图片 9" descr="$8TU3G~`(35QWZUE`5[)8TY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2204085" y="698500"/>
            <a:ext cx="4735830" cy="4413250"/>
          </a:xfrm>
          <a:prstGeom prst="rect"/>
        </p:spPr>
      </p:pic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9" grpId="0"/>
      <p:bldP spid="1048630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矩形 46"/>
          <p:cNvSpPr>
            <a:spLocks noChangeArrowheads="1"/>
          </p:cNvSpPr>
          <p:nvPr/>
        </p:nvSpPr>
        <p:spPr bwMode="auto">
          <a:xfrm>
            <a:off x="476188" y="177842"/>
            <a:ext cx="1490976" cy="447038"/>
          </a:xfrm>
          <a:prstGeom prst="rect"/>
          <a:noFill/>
          <a:ln>
            <a:noFill/>
          </a:ln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en-US" b="1" dirty="0" sz="2400" lang="zh-CN" smtClean="0">
                <a:solidFill>
                  <a:schemeClr val="accent1"/>
                </a:solidFill>
                <a:latin typeface="Arial" panose="020B0604020202020204" pitchFamily="34" charset="0"/>
                <a:sym typeface="+mn-ea"/>
              </a:rPr>
              <a:t>Approach</a:t>
            </a:r>
            <a:endParaRPr altLang="en-US" b="1" dirty="0" sz="2400" lang="zh-CN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048635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pic>
        <p:nvPicPr>
          <p:cNvPr id="2097155" name="图片 9" descr="$8TU3G~`(35QWZUE`5[)8TY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74675" y="698500"/>
            <a:ext cx="4735830" cy="4413250"/>
          </a:xfrm>
          <a:prstGeom prst="rect"/>
        </p:spPr>
      </p:pic>
      <p:sp>
        <p:nvSpPr>
          <p:cNvPr id="1048636" name="矩形 1"/>
          <p:cNvSpPr/>
          <p:nvPr/>
        </p:nvSpPr>
        <p:spPr>
          <a:xfrm>
            <a:off x="146050" y="3826510"/>
            <a:ext cx="5164455" cy="1223645"/>
          </a:xfrm>
          <a:prstGeom prst="rect"/>
          <a:noFill/>
          <a:ln w="28575" cmpd="sng">
            <a:solidFill>
              <a:srgbClr val="071F6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37" name="文本框 2"/>
          <p:cNvSpPr txBox="1"/>
          <p:nvPr/>
        </p:nvSpPr>
        <p:spPr>
          <a:xfrm>
            <a:off x="5310505" y="636905"/>
            <a:ext cx="3834130" cy="4218940"/>
          </a:xfrm>
          <a:prstGeom prst="rect"/>
          <a:noFill/>
        </p:spPr>
        <p:txBody>
          <a:bodyPr anchor="t" rtlCol="0" wrap="square">
            <a:spAutoFit/>
          </a:bodyPr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Character Representation Layer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字符表示层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)</a:t>
            </a:r>
            <a:endParaRPr altLang="en-US" dirty="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75000"/>
                  <a:lumOff val="25000"/>
                </a:schemeClr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</a:t>
            </a:r>
            <a:r>
              <a:rPr altLang="en-US" dirty="0" sz="1800" lang="zh-CN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altLang="zh-CN" dirty="0" sz="180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 ={c</a:t>
            </a:r>
            <a:r>
              <a:rPr altLang="zh-CN" baseline="-25000" dirty="0" sz="180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altLang="zh-CN" dirty="0" sz="180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,c</a:t>
            </a:r>
            <a:r>
              <a:rPr altLang="zh-CN" baseline="-25000" dirty="0" sz="180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altLang="zh-CN" dirty="0" sz="180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,............,c</a:t>
            </a:r>
            <a:r>
              <a:rPr altLang="zh-CN" baseline="-25000" dirty="0" sz="180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n</a:t>
            </a:r>
            <a:r>
              <a:rPr altLang="zh-CN" dirty="0" sz="180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}∈V</a:t>
            </a:r>
            <a:r>
              <a:rPr altLang="zh-CN" baseline="-25000" dirty="0" sz="180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</a:t>
            </a:r>
            <a:endParaRPr altLang="zh-CN" dirty="0" lang="en-US">
              <a:solidFill>
                <a:schemeClr val="tx1">
                  <a:lumMod val="75000"/>
                  <a:lumOff val="25000"/>
                </a:schemeClr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zh-CN" dirty="0" lang="en-US">
              <a:solidFill>
                <a:schemeClr val="tx1">
                  <a:lumMod val="75000"/>
                  <a:lumOff val="25000"/>
                </a:schemeClr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where:</a:t>
            </a:r>
            <a:r>
              <a:rPr altLang="zh-CN" baseline="-25000" dirty="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altLang="zh-CN" dirty="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V</a:t>
            </a:r>
            <a:r>
              <a:rPr altLang="zh-CN" baseline="-25000" dirty="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 </a:t>
            </a:r>
            <a:r>
              <a:rPr altLang="zh-CN" dirty="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is the character vovabulary</a:t>
            </a:r>
            <a:endParaRPr altLang="zh-CN" dirty="0" lang="en-US">
              <a:solidFill>
                <a:schemeClr val="tx1">
                  <a:lumMod val="75000"/>
                  <a:lumOff val="25000"/>
                </a:schemeClr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c</a:t>
            </a:r>
            <a:r>
              <a:rPr altLang="zh-CN" baseline="-25000" dirty="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  </a:t>
            </a:r>
            <a:r>
              <a:rPr altLang="zh-CN" dirty="0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is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represented using a dense vector.  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*  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bigrams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()</a:t>
            </a:r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    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   </a:t>
            </a: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</a:t>
            </a:r>
            <a:r>
              <a:rPr altLang="en-US" dirty="0" sz="180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</a:t>
            </a:r>
            <a:endParaRPr altLang="zh-CN" dirty="0" sz="180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             </a:t>
            </a:r>
            <a:endParaRPr altLang="en-US" dirty="0" sz="140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4194304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357620" y="2942590"/>
          <a:ext cx="1345565" cy="546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" r:id="rId2" spid="_x0000_s1026" imgH="241300" imgW="685800" progId="Equation.KSEE3">
                  <p:embed/>
                </p:oleObj>
              </mc:Choice>
              <mc:Fallback>
                <p:oleObj name="" r:id="rId2" spid="" imgH="241300" imgW="685800" progId="Equation.KSEE3">
                  <p:embed/>
                  <p:pic>
                    <p:nvPicPr>
                      <p:cNvPr id="2097156" name="图片 1025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3"/>
                      <a:stretch>
                        <a:fillRect/>
                      </a:stretch>
                    </p:blipFill>
                    <p:spPr>
                      <a:xfrm>
                        <a:off x="6357620" y="2942590"/>
                        <a:ext cx="1345565" cy="546735"/>
                      </a:xfrm>
                      <a:prstGeom prst="rect"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05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842635" y="3686810"/>
          <a:ext cx="276987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" r:id="rId4" spid="_x0000_s1027" imgH="241300" imgW="1422400" progId="Equation.KSEE3">
                  <p:embed/>
                </p:oleObj>
              </mc:Choice>
              <mc:Fallback>
                <p:oleObj name="" r:id="rId4" spid="" imgH="241300" imgW="1422400" progId="Equation.KSEE3">
                  <p:embed/>
                  <p:pic>
                    <p:nvPicPr>
                      <p:cNvPr id="2097157" name="图片 1026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5"/>
                      <a:stretch>
                        <a:fillRect/>
                      </a:stretch>
                    </p:blipFill>
                    <p:spPr>
                      <a:xfrm>
                        <a:off x="5842635" y="3686810"/>
                        <a:ext cx="2769870" cy="469900"/>
                      </a:xfrm>
                      <a:prstGeom prst="rect"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4194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4194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4" grpId="0"/>
      <p:bldP spid="1048635" grpId="0" bldLvl="0" animBg="1"/>
      <p:bldP spid="1048636" grpId="0" animBg="1"/>
      <p:bldP spid="1048636" grpId="1" animBg="1"/>
      <p:bldP spid="1048637" grpId="0"/>
      <p:bldP spid="104863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矩形 46"/>
          <p:cNvSpPr>
            <a:spLocks noChangeArrowheads="1"/>
          </p:cNvSpPr>
          <p:nvPr/>
        </p:nvSpPr>
        <p:spPr bwMode="auto">
          <a:xfrm>
            <a:off x="476188" y="177842"/>
            <a:ext cx="1490976" cy="447038"/>
          </a:xfrm>
          <a:prstGeom prst="rect"/>
          <a:noFill/>
          <a:ln>
            <a:noFill/>
          </a:ln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en-US" b="1" dirty="0" sz="2400" lang="zh-CN" smtClean="0">
                <a:solidFill>
                  <a:schemeClr val="accent1"/>
                </a:solidFill>
                <a:latin typeface="Arial" panose="020B0604020202020204" pitchFamily="34" charset="0"/>
                <a:sym typeface="+mn-ea"/>
              </a:rPr>
              <a:t>Approach</a:t>
            </a:r>
            <a:endParaRPr altLang="en-US" b="1" dirty="0" sz="2400" lang="zh-CN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048642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pic>
        <p:nvPicPr>
          <p:cNvPr id="2097160" name="图片 9" descr="$8TU3G~`(35QWZUE`5[)8TY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74675" y="636905"/>
            <a:ext cx="4735830" cy="4413250"/>
          </a:xfrm>
          <a:prstGeom prst="rect"/>
        </p:spPr>
      </p:pic>
      <p:sp>
        <p:nvSpPr>
          <p:cNvPr id="1048643" name="矩形 1"/>
          <p:cNvSpPr/>
          <p:nvPr/>
        </p:nvSpPr>
        <p:spPr>
          <a:xfrm>
            <a:off x="146050" y="2308225"/>
            <a:ext cx="5164455" cy="1680210"/>
          </a:xfrm>
          <a:prstGeom prst="rect"/>
          <a:noFill/>
          <a:ln w="28575" cmpd="sng">
            <a:solidFill>
              <a:srgbClr val="071F6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44" name="文本框 2"/>
          <p:cNvSpPr txBox="1"/>
          <p:nvPr/>
        </p:nvSpPr>
        <p:spPr>
          <a:xfrm>
            <a:off x="5310505" y="636905"/>
            <a:ext cx="3834130" cy="4193541"/>
          </a:xfrm>
          <a:prstGeom prst="rect"/>
          <a:noFill/>
        </p:spPr>
        <p:txBody>
          <a:bodyPr anchor="t" rtlCol="0" wrap="square">
            <a:spAutoFit/>
          </a:bodyPr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Character Representation Layer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字符表示层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)</a:t>
            </a:r>
            <a:endParaRPr altLang="en-US" dirty="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ExSoftword Feature     </a:t>
            </a:r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   </a:t>
            </a: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*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is a 5-dimensional multi-hot vector with each dimension corresponding to an item of {B, M, E, S}.</a:t>
            </a: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altLang="en-US" dirty="0" sz="180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endParaRPr altLang="zh-CN" dirty="0" sz="180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             </a:t>
            </a:r>
            <a:endParaRPr altLang="en-US" dirty="0" sz="140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4194306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739130" y="1570990"/>
          <a:ext cx="3276600" cy="570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" r:id="rId2" spid="_x0000_s2049" imgH="254000" imgW="1459865" progId="Equation.KSEE3">
                  <p:embed/>
                </p:oleObj>
              </mc:Choice>
              <mc:Fallback>
                <p:oleObj name="" r:id="rId2" spid="" imgH="254000" imgW="1459865" progId="Equation.KSEE3">
                  <p:embed/>
                  <p:pic>
                    <p:nvPicPr>
                      <p:cNvPr id="2097161" name="图片 2048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3"/>
                      <a:stretch>
                        <a:fillRect/>
                      </a:stretch>
                    </p:blipFill>
                    <p:spPr>
                      <a:xfrm>
                        <a:off x="5739130" y="1570990"/>
                        <a:ext cx="3276600" cy="570230"/>
                      </a:xfrm>
                      <a:prstGeom prst="rect"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097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097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4194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4194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1" grpId="0"/>
      <p:bldP spid="1048642" grpId="0" bldLvl="0" animBg="1"/>
      <p:bldP spid="1048643" grpId="0" animBg="1"/>
      <p:bldP spid="1048643" grpId="1" animBg="1"/>
      <p:bldP spid="1048644" grpId="0"/>
      <p:bldP spid="104864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矩形 46"/>
          <p:cNvSpPr>
            <a:spLocks noChangeArrowheads="1"/>
          </p:cNvSpPr>
          <p:nvPr/>
        </p:nvSpPr>
        <p:spPr bwMode="auto">
          <a:xfrm>
            <a:off x="476188" y="177842"/>
            <a:ext cx="1490976" cy="447038"/>
          </a:xfrm>
          <a:prstGeom prst="rect"/>
          <a:noFill/>
          <a:ln>
            <a:noFill/>
          </a:ln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en-US" b="1" dirty="0" sz="2400" lang="zh-CN" smtClean="0">
                <a:solidFill>
                  <a:schemeClr val="accent1"/>
                </a:solidFill>
                <a:latin typeface="Arial" panose="020B0604020202020204" pitchFamily="34" charset="0"/>
                <a:sym typeface="+mn-ea"/>
              </a:rPr>
              <a:t>Approach</a:t>
            </a:r>
            <a:endParaRPr altLang="en-US" b="1" dirty="0" sz="2400" lang="zh-CN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048649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pic>
        <p:nvPicPr>
          <p:cNvPr id="2097163" name="图片 4" descr="AZY0THTSC~BFPI``W4`F`2B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1000125"/>
            <a:ext cx="5165725" cy="3092450"/>
          </a:xfrm>
          <a:prstGeom prst="rect"/>
        </p:spPr>
      </p:pic>
      <p:sp>
        <p:nvSpPr>
          <p:cNvPr id="1048650" name="文本框 1"/>
          <p:cNvSpPr txBox="1"/>
          <p:nvPr/>
        </p:nvSpPr>
        <p:spPr>
          <a:xfrm>
            <a:off x="5165725" y="636905"/>
            <a:ext cx="3901440" cy="3952240"/>
          </a:xfrm>
          <a:prstGeom prst="rect"/>
          <a:noFill/>
        </p:spPr>
        <p:txBody>
          <a:bodyPr anchor="t" rtlCol="0" wrap="square">
            <a:spAutoFit/>
          </a:bodyPr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Character Representation Layer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字符表示层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)</a:t>
            </a:r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*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is a 5-dimensional multi-hot vector with each dimension corresponding to an item of {B, M, E, S}.</a:t>
            </a: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sz="2000" lang="zh-CN" smtClean="0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</a:rPr>
              <a:t>        中山西路</a:t>
            </a:r>
            <a:endParaRPr altLang="en-US" dirty="0" sz="2000" lang="zh-CN" smtClean="0">
              <a:solidFill>
                <a:schemeClr val="tx1"/>
              </a:solidFill>
              <a:effectLst>
                <a:outerShdw algn="tl" blurRad="38100" dir="2700000" dist="19050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B(c</a:t>
            </a:r>
            <a:r>
              <a:rPr altLang="zh-CN" baseline="-25000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i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)={w</a:t>
            </a:r>
            <a:r>
              <a:rPr altLang="zh-CN" baseline="-25000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i,k   </a:t>
            </a:r>
            <a:r>
              <a:rPr altLang="zh-CN" dirty="0" sz="1800" 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∀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w</a:t>
            </a:r>
            <a:r>
              <a:rPr altLang="zh-CN" baseline="-25000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i,k</a:t>
            </a:r>
            <a:r>
              <a:rPr altLang="en-US" baseline="-25000" dirty="0" sz="1800" lang="zh-CN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，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∈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L</a:t>
            </a:r>
            <a:r>
              <a:rPr altLang="en-US" dirty="0" sz="1800" lang="zh-CN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，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i&lt;k&lt;n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} </a:t>
            </a:r>
            <a:endParaRPr altLang="en-US" dirty="0" sz="180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zh-CN" dirty="0" sz="1800" lang="en-US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M(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c</a:t>
            </a:r>
            <a:r>
              <a:rPr altLang="zh-CN" baseline="-25000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i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)={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w</a:t>
            </a:r>
            <a:r>
              <a:rPr altLang="zh-CN" baseline="-25000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i,k   </a:t>
            </a:r>
            <a:r>
              <a:rPr altLang="zh-CN" dirty="0" sz="1800" lang="en-US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∀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w</a:t>
            </a:r>
            <a:r>
              <a:rPr altLang="zh-CN" baseline="-25000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j,k</a:t>
            </a:r>
            <a:r>
              <a:rPr altLang="en-US" baseline="-25000" dirty="0" sz="1800" lang="zh-CN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，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∈L</a:t>
            </a:r>
            <a:r>
              <a:rPr altLang="en-US" dirty="0" sz="1800" lang="zh-CN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，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1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&lt;=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j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&lt;i&lt;k&lt;=n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}</a:t>
            </a:r>
            <a:endParaRPr altLang="en-US" dirty="0" sz="180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zh-CN" dirty="0" sz="1800" lang="en-US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E(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c</a:t>
            </a:r>
            <a:r>
              <a:rPr altLang="zh-CN" baseline="-25000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i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)={</a:t>
            </a:r>
            <a:r>
              <a:rPr altLang="zh-CN" baseline="-25000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w</a:t>
            </a:r>
            <a:r>
              <a:rPr altLang="zh-CN" baseline="-25000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j,i 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,</a:t>
            </a:r>
            <a:r>
              <a:rPr altLang="zh-CN" dirty="0" sz="1800" lang="en-US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∀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w</a:t>
            </a:r>
            <a:r>
              <a:rPr altLang="zh-CN" baseline="-25000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j,k</a:t>
            </a:r>
            <a:r>
              <a:rPr altLang="en-US" baseline="-25000" dirty="0" sz="1800" lang="zh-CN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，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∈L</a:t>
            </a:r>
            <a:r>
              <a:rPr altLang="en-US" dirty="0" sz="1800" lang="zh-CN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，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1&lt;=j&lt;i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}</a:t>
            </a:r>
            <a:endParaRPr altLang="en-US" dirty="0" sz="180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zh-CN" dirty="0" sz="1800" lang="en-US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S(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c</a:t>
            </a:r>
            <a:r>
              <a:rPr altLang="zh-CN" baseline="-25000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i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)={c</a:t>
            </a:r>
            <a:r>
              <a:rPr altLang="zh-CN" baseline="-25000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i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,</a:t>
            </a:r>
            <a:r>
              <a:rPr altLang="zh-CN" dirty="0" sz="1800" 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∃c</a:t>
            </a:r>
            <a:r>
              <a:rPr altLang="zh-CN" baseline="-25000" dirty="0" sz="1800" 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∈L</a:t>
            </a:r>
            <a:r>
              <a:rPr altLang="zh-CN" dirty="0" sz="1800" lang="en-US" smtClean="0">
                <a:latin typeface="Arial" panose="020B0604020202020204" pitchFamily="34" charset="0"/>
                <a:ea typeface="微软雅黑" panose="020B0503020204020204" pitchFamily="34" charset="-122"/>
              </a:rPr>
              <a:t>}.</a:t>
            </a:r>
            <a:endParaRPr altLang="en-US" dirty="0" sz="140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8" grpId="0"/>
      <p:bldP spid="1048649" grpId="0" bldLvl="0" animBg="1"/>
      <p:bldP spid="1048650" grpId="0"/>
      <p:bldP spid="104865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矩形 46"/>
          <p:cNvSpPr>
            <a:spLocks noChangeArrowheads="1"/>
          </p:cNvSpPr>
          <p:nvPr/>
        </p:nvSpPr>
        <p:spPr bwMode="auto">
          <a:xfrm>
            <a:off x="476188" y="177842"/>
            <a:ext cx="1490976" cy="447038"/>
          </a:xfrm>
          <a:prstGeom prst="rect"/>
          <a:noFill/>
          <a:ln>
            <a:noFill/>
          </a:ln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altLang="en-US" b="1" dirty="0" sz="2400" lang="zh-CN" smtClean="0">
                <a:solidFill>
                  <a:schemeClr val="accent1"/>
                </a:solidFill>
                <a:latin typeface="Arial" panose="020B0604020202020204" pitchFamily="34" charset="0"/>
                <a:sym typeface="+mn-ea"/>
              </a:rPr>
              <a:t>Approach</a:t>
            </a:r>
            <a:endParaRPr altLang="en-US" b="1" dirty="0" sz="2400" lang="zh-CN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048655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indent="-285750" marL="7429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indent="-228600" marL="11430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indent="-228600" marL="1600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indent="-228600" marL="20574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altLang="zh-CN" sz="1800" lang="zh-CN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sp>
        <p:nvSpPr>
          <p:cNvPr id="1048656" name="文本框 1"/>
          <p:cNvSpPr txBox="1"/>
          <p:nvPr/>
        </p:nvSpPr>
        <p:spPr>
          <a:xfrm>
            <a:off x="5165725" y="636905"/>
            <a:ext cx="3901440" cy="4193540"/>
          </a:xfrm>
          <a:prstGeom prst="rect"/>
          <a:noFill/>
        </p:spPr>
        <p:txBody>
          <a:bodyPr anchor="t" rtlCol="0" wrap="square">
            <a:spAutoFit/>
          </a:bodyPr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①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Categorizing the matched words.</a:t>
            </a: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②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Condensing the word sets.</a:t>
            </a: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	   first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second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</a:t>
            </a:r>
            <a:r>
              <a:rPr altLang="zh-CN" dirty="0" 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where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③</a:t>
            </a:r>
            <a:r>
              <a:rPr altLang="en-US" dirty="0" lang="zh-CN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Combining with character representation.</a:t>
            </a:r>
            <a:endParaRPr altLang="en-US" dirty="0" lang="zh-CN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dirty="0" sz="1400" lang="zh-CN" smtClean="0"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endParaRPr altLang="en-US" dirty="0" sz="140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sz="140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sz="140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sz="140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altLang="en-US" dirty="0" sz="1400" 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2097164" name="图片 3" descr="QZ2U@6AM6PMWV[$S_V`2[LD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979170"/>
            <a:ext cx="5166000" cy="3325242"/>
          </a:xfrm>
          <a:prstGeom prst="rect"/>
        </p:spPr>
      </p:pic>
      <p:graphicFrame>
        <p:nvGraphicFramePr>
          <p:cNvPr id="4194307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409690" y="1222375"/>
          <a:ext cx="1993900" cy="651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" r:id="rId2" spid="_x0000_s1025" imgH="419100" imgW="1282700" progId="Equation.KSEE3">
                  <p:embed/>
                </p:oleObj>
              </mc:Choice>
              <mc:Fallback>
                <p:oleObj name="" r:id="rId2" spid="" imgH="419100" imgW="1282700" progId="Equation.KSEE3">
                  <p:embed/>
                  <p:pic>
                    <p:nvPicPr>
                      <p:cNvPr id="2097165" name="图片 1024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3"/>
                      <a:stretch>
                        <a:fillRect/>
                      </a:stretch>
                    </p:blipFill>
                    <p:spPr>
                      <a:xfrm>
                        <a:off x="6409690" y="1222375"/>
                        <a:ext cx="1993900" cy="651510"/>
                      </a:xfrm>
                      <a:prstGeom prst="rect"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08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456680" y="2044065"/>
          <a:ext cx="2304415" cy="655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" r:id="rId4" spid="_x0000_s1026" imgH="419100" imgW="1473200" progId="Equation.KSEE3">
                  <p:embed/>
                </p:oleObj>
              </mc:Choice>
              <mc:Fallback>
                <p:oleObj name="" r:id="rId4" spid="" imgH="419100" imgW="1473200" progId="Equation.KSEE3">
                  <p:embed/>
                  <p:pic>
                    <p:nvPicPr>
                      <p:cNvPr id="2097166" name="图片 1025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5"/>
                      <a:stretch>
                        <a:fillRect/>
                      </a:stretch>
                    </p:blipFill>
                    <p:spPr>
                      <a:xfrm>
                        <a:off x="6456680" y="2044065"/>
                        <a:ext cx="2304415" cy="655320"/>
                      </a:xfrm>
                      <a:prstGeom prst="rect"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09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456680" y="2967990"/>
          <a:ext cx="1899920" cy="501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" r:id="rId6" spid="_x0000_s1027" imgH="342900" imgW="990600" progId="Equation.KSEE3">
                  <p:embed/>
                </p:oleObj>
              </mc:Choice>
              <mc:Fallback>
                <p:oleObj name="" r:id="rId6" spid="" imgH="342900" imgW="990600" progId="Equation.KSEE3">
                  <p:embed/>
                  <p:pic>
                    <p:nvPicPr>
                      <p:cNvPr id="2097167" name="图片 1026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7"/>
                      <a:stretch>
                        <a:fillRect/>
                      </a:stretch>
                    </p:blipFill>
                    <p:spPr>
                      <a:xfrm>
                        <a:off x="6456680" y="2967990"/>
                        <a:ext cx="1899920" cy="501015"/>
                      </a:xfrm>
                      <a:prstGeom prst="rect"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10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212715" y="3971290"/>
          <a:ext cx="393128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" r:id="rId8" spid="_x0000_s1028" imgH="482600" imgW="2691765" progId="Equation.KSEE3">
                  <p:embed/>
                </p:oleObj>
              </mc:Choice>
              <mc:Fallback>
                <p:oleObj name="" r:id="rId8" spid="" imgH="482600" imgW="2691765" progId="Equation.KSEE3">
                  <p:embed/>
                  <p:pic>
                    <p:nvPicPr>
                      <p:cNvPr id="2097168" name="图片 1027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9"/>
                      <a:stretch>
                        <a:fillRect/>
                      </a:stretch>
                    </p:blipFill>
                    <p:spPr>
                      <a:xfrm>
                        <a:off x="5212715" y="3971290"/>
                        <a:ext cx="3931285" cy="704850"/>
                      </a:xfrm>
                      <a:prstGeom prst="rect"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4194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4194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4194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4194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4194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4194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4194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4194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4" grpId="0"/>
      <p:bldP spid="1048655" grpId="0" bldLvl="0" animBg="1"/>
      <p:bldP spid="1048656" grpId="0"/>
      <p:bldP spid="1048656" grpId="1"/>
    </p:bldLst>
  </p:timing>
</p:sld>
</file>

<file path=ppt/theme/theme1.xml><?xml version="1.0" encoding="utf-8"?>
<a:theme xmlns:a="http://schemas.openxmlformats.org/drawingml/2006/main" name="A000120140530A99PPBG">
  <a:themeElements>
    <a:clrScheme name="自定义 95">
      <a:dk1>
        <a:sysClr lastClr="000000" val="windowText"/>
      </a:dk1>
      <a:lt1>
        <a:sysClr lastClr="FFFFFF" val="window"/>
      </a:lt1>
      <a:dk2>
        <a:srgbClr val="3F3F3F"/>
      </a:dk2>
      <a:lt2>
        <a:srgbClr val="E3DED1"/>
      </a:lt2>
      <a:accent1>
        <a:srgbClr val="071F65"/>
      </a:accent1>
      <a:accent2>
        <a:srgbClr val="7F7F7F"/>
      </a:accent2>
      <a:accent3>
        <a:srgbClr val="414456"/>
      </a:accent3>
      <a:accent4>
        <a:srgbClr val="444455"/>
      </a:accent4>
      <a:accent5>
        <a:srgbClr val="444455"/>
      </a:accent5>
      <a:accent6>
        <a:srgbClr val="7F7F7F"/>
      </a:accent6>
      <a:hlink>
        <a:srgbClr val="002060"/>
      </a:hlink>
      <a:folHlink>
        <a:srgbClr val="B26B0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anchor="ctr" rtlCol="0"/>
      <a:lstStyle>
        <a:defPPr algn="ctr"/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rtlCol="0" wrap="none">
        <a:spAutoFit/>
      </a:bodyPr>
      <a:lstStyle>
        <a:defPPr>
          <a:lnSpc>
            <a:spcPct val="130000"/>
          </a:lnSpc>
          <a:defRPr dirty="0" sz="140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</a:theme>
</file>

<file path=ppt/theme/theme2.xml><?xml version="1.0" encoding="utf-8"?>
<a:theme xmlns:a="http://schemas.openxmlformats.org/drawingml/2006/main" name="Office 主题">
  <a:themeElements>
    <a:clrScheme name="办公室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name="Office 主题">
  <a:themeElements>
    <a:clrScheme name="办公室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>
  <Application>WPS 演示</Application>
  <ScaleCrop>0</ScaleCrop>
  <Company>号百公司</Company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演示文稿</dc:title>
  <dc:creator>Titan</dc:creator>
  <cp:lastModifiedBy>P   、 rehistorical  powers</cp:lastModifiedBy>
  <dcterms:created xsi:type="dcterms:W3CDTF">2014-06-02T15:56:00Z</dcterms:created>
  <dcterms:modified xsi:type="dcterms:W3CDTF">2020-11-08T04:03:07Z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