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.L" initials="L" lastIdx="1" clrIdx="0">
    <p:extLst>
      <p:ext uri="{19B8F6BF-5375-455C-9EA6-DF929625EA0E}">
        <p15:presenceInfo xmlns:p15="http://schemas.microsoft.com/office/powerpoint/2012/main" userId="b4fb761ac43864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050D9-4DC8-4724-85ED-28FE10BC3051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B845-ECCF-46E0-BC15-9B76AFEA5E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0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8B845-ECCF-46E0-BC15-9B76AFEA5E9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30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8B845-ECCF-46E0-BC15-9B76AFEA5E9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02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DCF150-1572-446C-9E7C-C96625F58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456196-23E1-4406-9C4C-48780536A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7B2CEF-770A-4923-B736-98FE545AF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872810-4926-4E5C-A3A9-2210BAB0D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181F4D-73AF-48FF-87F4-C570A96D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55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5B5CCD-13F1-4B86-9CAF-7D18F269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EC9A2B-49BF-4697-9BF2-D65AE77CE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877A4-2993-4686-980E-E9E1F29C3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9117A6-79DB-44E2-8F85-491FE937F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6BA4AD-4543-44E0-B67A-9DB76D09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87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B2A8BA2-DC06-4952-821C-0763D9DD0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ADA662-0220-4AE0-AAEF-20D47D609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E9A2D0-4968-42B0-BE2C-20375BA2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29BC30-D5CA-44F9-A6E5-BCF65889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3C867-01BD-48DC-B9C2-A749AAF4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461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12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236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84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252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60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719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43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89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9F6B8-8285-447A-BD9E-57F8A66A7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D96FDD-BEE6-47CA-AC64-4A12AC66B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2FA887-0B19-4263-ACA8-ED2912FB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9698F1-D15E-4B1B-B27C-50018DC4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4CDB8-3431-4CFD-B893-3DD71CBD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816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0843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259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42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E1F985-F792-4270-B5B5-587D42F9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785A07-355E-40A1-8A06-49DB950FA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9DD954-E702-41BD-9D1F-A0BE42E2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5133A0-24DA-4D34-B6F8-48B132E7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90C35-C4FB-47C2-8D24-E128A8A7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26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8A3D9F-D346-4933-BB65-F09B41DF5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BFF304-66F7-4B1B-BEDC-DE75DD73B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F4510E-19CC-4C3E-B95F-A810D9ACE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AE08E5-B1AE-4667-9628-A9AC7DAD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8D373E-555F-4C6B-97FC-74FB02752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678914-3A3F-45C2-8663-13860830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1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457442-1011-4876-AF1C-F4A5C6D1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98B312-B146-45B8-A083-5800C33A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7B2A80-B76A-4F90-A583-A745CEA30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C7A0C6F-E32C-45F0-9B51-EEA3B7CCF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284C7D-6D47-4270-B0E4-75B3D67EB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9F155A-5EAF-4E27-94F3-9BC9BE4B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C1E177-B673-48D9-AB5F-772FEEB5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E6E93D5-C0C8-4303-91D0-30F5CBFF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29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0E4959-85EF-43EA-A8C4-3FA144E3A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8D5553F-74A7-43D8-BDFD-25978F7F9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4B2DDBF-236E-40B8-B8F8-6B16FA50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110E9B-2CCC-4B39-99F0-1A4CDFD7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40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09364DD-62FA-4D3D-979D-A06124FE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3766DAD-B473-47AD-8A6F-6642590B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491DA5-DFA8-41CC-9D8E-18D0381F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76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AB6D91-CF9C-4880-8971-D712E100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8189C0-7D2F-44A3-AE62-E70CC240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716DE9-5761-4161-A547-8F6228F0F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1FFA02-E2EA-4E5B-8CD5-A97514F6B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14E5EF-FB57-46A4-97CA-E3E4FE325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0A324D-E413-4EC2-851A-3F18DF03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14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D91B9A-A937-451F-B13A-BCB8C3E1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52A2B6D-2FC6-4F17-B9E2-7F05ED857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A82A6E-95FB-4577-8A6C-DE4932997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410701-E1F8-45DB-B78A-B665E5DC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9AB575-E7E4-402B-BCD8-157165EB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FB35E6-79D6-4FCF-B354-B2D982CB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04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5CE24E-D446-44FB-82F9-80BDAECB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B2C202-D0D7-445C-A0B7-42C238307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4A69F1-BCF8-4C01-AF3A-DEBDCBBA3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0341F-8393-49AA-B1FC-0D8A6604A494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26CAF9-3460-4182-8356-464E660E4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32235-97F7-456E-9412-E2CD983E1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38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63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39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5F05771-421C-45A1-9A47-804CA7E6AE04}"/>
              </a:ext>
            </a:extLst>
          </p:cNvPr>
          <p:cNvSpPr/>
          <p:nvPr/>
        </p:nvSpPr>
        <p:spPr>
          <a:xfrm>
            <a:off x="12000" y="129093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97DCA37-5476-4A93-B665-8EC2FC861545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7D4EE3C-C964-4763-9993-8BB76B74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2DF2F2-792C-4717-BB27-49CCCBCAD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405942C-66C8-41F0-99F9-45C058402A71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A877562-41F5-4F42-8ABB-E3C67AA178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F9C3438-657A-49F2-84A1-9F7ED29737A1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263D29F-6DA2-42E8-BBCE-C5FA6011BD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12A6AB5-B06D-435D-BE64-734A5C7EC9A1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0AD99C0-55D6-4D26-BDC0-67E8D9F62683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3ACE0DA-B813-4D90-A46B-3AC36558B7F3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902DF1C4-78B4-423E-89E4-CD15F0001B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BA48722D-4041-4767-B6F3-EEE882FC1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CEAAA982-DD75-48F1-AF6F-CEA7BF66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5990F75-E733-4CF0-9250-6177C8BF1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8EF27237-55F9-4B23-97D0-0121CAE2426F}"/>
              </a:ext>
            </a:extLst>
          </p:cNvPr>
          <p:cNvSpPr txBox="1"/>
          <p:nvPr/>
        </p:nvSpPr>
        <p:spPr>
          <a:xfrm flipH="1">
            <a:off x="1004107" y="2365939"/>
            <a:ext cx="10100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Hierarchy-Aware Global Model for Hierarchical Text Classification</a:t>
            </a:r>
            <a:endParaRPr lang="zh-CN" alt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3B0E7BF-C482-43A1-83D0-47DDA428E575}"/>
              </a:ext>
            </a:extLst>
          </p:cNvPr>
          <p:cNvSpPr txBox="1"/>
          <p:nvPr/>
        </p:nvSpPr>
        <p:spPr>
          <a:xfrm>
            <a:off x="7538720" y="5818293"/>
            <a:ext cx="379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Lele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Duan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09595AF-D5BA-4BB9-ACAE-2970DD11BF67}"/>
              </a:ext>
            </a:extLst>
          </p:cNvPr>
          <p:cNvSpPr txBox="1"/>
          <p:nvPr/>
        </p:nvSpPr>
        <p:spPr>
          <a:xfrm>
            <a:off x="2489200" y="3919579"/>
            <a:ext cx="7609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Jie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Zhou ,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Chunping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Ma ,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Dingkun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Long </a:t>
            </a:r>
            <a:r>
              <a:rPr lang="it-IT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et al(ACL-2020)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5FC0A90-9DBB-4A81-9036-692C0398579C}"/>
              </a:ext>
            </a:extLst>
          </p:cNvPr>
          <p:cNvSpPr txBox="1"/>
          <p:nvPr/>
        </p:nvSpPr>
        <p:spPr>
          <a:xfrm>
            <a:off x="4745461" y="5245647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2020.10.27  •  ChongQing</a:t>
            </a:r>
            <a:r>
              <a:rPr lang="en-US" altLang="zh-CN" dirty="0"/>
              <a:t> 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5E1194D-40CE-4139-A76D-AF2FEA6306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E1355DF-2C80-4BD0-88E2-EE5A634D0C0E}"/>
              </a:ext>
            </a:extLst>
          </p:cNvPr>
          <p:cNvSpPr txBox="1"/>
          <p:nvPr/>
        </p:nvSpPr>
        <p:spPr>
          <a:xfrm>
            <a:off x="5654913" y="6337480"/>
            <a:ext cx="5854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Code&amp;dataset:https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://github.com/Alibaba-NLP/</a:t>
            </a:r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HiAGM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6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59241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B32F705-9BD6-43F1-8265-D9CE0E562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160" y="1182354"/>
            <a:ext cx="4907280" cy="1913321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434FFAE-CBD4-4A37-9EC2-13CE712D7306}"/>
              </a:ext>
            </a:extLst>
          </p:cNvPr>
          <p:cNvSpPr/>
          <p:nvPr/>
        </p:nvSpPr>
        <p:spPr>
          <a:xfrm>
            <a:off x="8412480" y="2174240"/>
            <a:ext cx="1932306" cy="9444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1824B32-974A-4169-A35B-4B06B368E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160" y="4168296"/>
            <a:ext cx="4886325" cy="2400300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722A209F-89E2-49C8-96DA-C264098898D0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9378633" y="3118691"/>
            <a:ext cx="0" cy="102658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949CB11-82E0-42FE-AFA4-729CB4B1B9E8}"/>
              </a:ext>
            </a:extLst>
          </p:cNvPr>
          <p:cNvSpPr/>
          <p:nvPr/>
        </p:nvSpPr>
        <p:spPr>
          <a:xfrm>
            <a:off x="7000240" y="4632960"/>
            <a:ext cx="1483360" cy="56896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5B88E8C-356E-44A7-8BD3-A9B8CD35A90A}"/>
                  </a:ext>
                </a:extLst>
              </p:cNvPr>
              <p:cNvSpPr txBox="1"/>
              <p:nvPr/>
            </p:nvSpPr>
            <p:spPr>
              <a:xfrm>
                <a:off x="0" y="1859438"/>
                <a:ext cx="69573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 label embedding is initialized randomly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 output hidden state                      represents as the hierarchy-aware label features.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Given text representation                 , </a:t>
                </a:r>
                <a:r>
                  <a:rPr lang="en-US" altLang="zh-CN" sz="2000" dirty="0" err="1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HiAGM</a:t>
                </a:r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-LA calculates the label-wise attention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00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000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𝑘𝑖</m:t>
                        </m:r>
                      </m:sub>
                    </m:sSub>
                  </m:oMath>
                </a14:m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as:</a:t>
                </a:r>
                <a:endParaRPr lang="zh-CN" altLang="en-US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5B88E8C-356E-44A7-8BD3-A9B8CD35A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59438"/>
                <a:ext cx="6957354" cy="2246769"/>
              </a:xfrm>
              <a:prstGeom prst="rect">
                <a:avLst/>
              </a:prstGeom>
              <a:blipFill>
                <a:blip r:embed="rId5"/>
                <a:stretch>
                  <a:fillRect l="-1052" t="-1626" b="-51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30BF7C68-6E33-4484-8FB5-3CCD09D62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3853" y="2532014"/>
            <a:ext cx="1222693" cy="25194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BCDD3A9-5DA9-48A6-8919-0F51CC9906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8806" y="3514201"/>
            <a:ext cx="967740" cy="23556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AB2EBFC-2DB9-4FD8-8BDB-15B4640A9D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117" y="4386290"/>
            <a:ext cx="3813428" cy="8156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BC55C2E-89EC-4A36-9A64-6C1642335A3A}"/>
                  </a:ext>
                </a:extLst>
              </p:cNvPr>
              <p:cNvSpPr txBox="1"/>
              <p:nvPr/>
            </p:nvSpPr>
            <p:spPr>
              <a:xfrm>
                <a:off x="0" y="5368446"/>
                <a:ext cx="644935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00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00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𝑘𝑖</m:t>
                        </m:r>
                      </m:sub>
                    </m:sSub>
                  </m:oMath>
                </a14:m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: indicates how informative the </a:t>
                </a:r>
                <a14:m>
                  <m:oMath xmlns:m="http://schemas.openxmlformats.org/officeDocument/2006/math">
                    <m:r>
                      <a:rPr lang="en-US" altLang="zh-CN" sz="200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zh-CN" sz="200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00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𝑡h</m:t>
                    </m:r>
                    <m:r>
                      <a:rPr lang="en-US" altLang="zh-CN" sz="200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text feature vector is for the </a:t>
                </a:r>
                <a14:m>
                  <m:oMath xmlns:m="http://schemas.openxmlformats.org/officeDocument/2006/math">
                    <m:r>
                      <a:rPr lang="en-US" altLang="zh-CN" sz="200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CN" sz="200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00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𝑡h</m:t>
                    </m:r>
                    <m:r>
                      <a:rPr lang="en-US" altLang="zh-CN" sz="200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label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We can get text features                    based on multi-label attention</a:t>
                </a:r>
                <a:endParaRPr lang="zh-CN" altLang="en-US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BC55C2E-89EC-4A36-9A64-6C1642335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68446"/>
                <a:ext cx="6449354" cy="1323439"/>
              </a:xfrm>
              <a:prstGeom prst="rect">
                <a:avLst/>
              </a:prstGeom>
              <a:blipFill>
                <a:blip r:embed="rId9"/>
                <a:stretch>
                  <a:fillRect l="-1134" t="-3226" b="-9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图片 24">
            <a:extLst>
              <a:ext uri="{FF2B5EF4-FFF2-40B4-BE49-F238E27FC236}">
                <a16:creationId xmlns:a16="http://schemas.microsoft.com/office/drawing/2014/main" id="{58944F6F-B455-4CFF-B186-65C27F24E9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96002" y="6039883"/>
            <a:ext cx="1018393" cy="269935"/>
          </a:xfrm>
          <a:prstGeom prst="rect">
            <a:avLst/>
          </a:prstGeom>
        </p:spPr>
      </p:pic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855FA38C-6250-4B93-B6FE-C5B893041D77}"/>
              </a:ext>
            </a:extLst>
          </p:cNvPr>
          <p:cNvCxnSpPr/>
          <p:nvPr/>
        </p:nvCxnSpPr>
        <p:spPr>
          <a:xfrm flipH="1">
            <a:off x="4612640" y="4876800"/>
            <a:ext cx="23876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AC887EC5-F9D9-4152-8BE3-D572B1258B90}"/>
              </a:ext>
            </a:extLst>
          </p:cNvPr>
          <p:cNvSpPr/>
          <p:nvPr/>
        </p:nvSpPr>
        <p:spPr>
          <a:xfrm>
            <a:off x="497840" y="4386290"/>
            <a:ext cx="4001705" cy="90706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90BFB9E4-B28D-4A99-BFA5-0C4C929A51A8}"/>
              </a:ext>
            </a:extLst>
          </p:cNvPr>
          <p:cNvSpPr/>
          <p:nvPr/>
        </p:nvSpPr>
        <p:spPr>
          <a:xfrm>
            <a:off x="6868160" y="1493520"/>
            <a:ext cx="1544320" cy="130810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060EF2DB-8B4F-4CFC-9268-D8C61033DE2C}"/>
              </a:ext>
            </a:extLst>
          </p:cNvPr>
          <p:cNvCxnSpPr/>
          <p:nvPr/>
        </p:nvCxnSpPr>
        <p:spPr>
          <a:xfrm>
            <a:off x="7620000" y="2843726"/>
            <a:ext cx="0" cy="15347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>
            <a:extLst>
              <a:ext uri="{FF2B5EF4-FFF2-40B4-BE49-F238E27FC236}">
                <a16:creationId xmlns:a16="http://schemas.microsoft.com/office/drawing/2014/main" id="{A8EFB2AE-3EB2-44CE-A2D6-0F45F94A8B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6450" y="3021592"/>
            <a:ext cx="967740" cy="23556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999578"/>
            <a:ext cx="776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Hierarchy-Aware Multi-Label Attention(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HiAGM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-LA</a:t>
            </a:r>
            <a:r>
              <a:rPr lang="it-IT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zh-CN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619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D7EF9FC-86C6-4CD6-8D61-E9690502E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160" y="1182354"/>
            <a:ext cx="4907280" cy="1913321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010744DC-355C-4466-8B17-9406E96DDFA8}"/>
              </a:ext>
            </a:extLst>
          </p:cNvPr>
          <p:cNvSpPr/>
          <p:nvPr/>
        </p:nvSpPr>
        <p:spPr>
          <a:xfrm>
            <a:off x="8402320" y="1107440"/>
            <a:ext cx="1920240" cy="1066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B1C04A6-F00F-4A2D-9B7A-7C784A587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737" y="4023426"/>
            <a:ext cx="4810125" cy="2495550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4FB92332-7D02-4524-A4A4-8541BDA102E4}"/>
              </a:ext>
            </a:extLst>
          </p:cNvPr>
          <p:cNvCxnSpPr>
            <a:endCxn id="12" idx="0"/>
          </p:cNvCxnSpPr>
          <p:nvPr/>
        </p:nvCxnSpPr>
        <p:spPr>
          <a:xfrm>
            <a:off x="9321800" y="2174240"/>
            <a:ext cx="0" cy="184918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38637065-EA98-478B-867D-0EEA30882DC5}"/>
              </a:ext>
            </a:extLst>
          </p:cNvPr>
          <p:cNvSpPr/>
          <p:nvPr/>
        </p:nvSpPr>
        <p:spPr>
          <a:xfrm>
            <a:off x="6868160" y="1483360"/>
            <a:ext cx="1493514" cy="127000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BA19BD8D-F4FD-4E3F-A968-7C24F390A7F6}"/>
              </a:ext>
            </a:extLst>
          </p:cNvPr>
          <p:cNvCxnSpPr>
            <a:cxnSpLocks/>
          </p:cNvCxnSpPr>
          <p:nvPr/>
        </p:nvCxnSpPr>
        <p:spPr>
          <a:xfrm>
            <a:off x="7630160" y="2753360"/>
            <a:ext cx="0" cy="17272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>
            <a:extLst>
              <a:ext uri="{FF2B5EF4-FFF2-40B4-BE49-F238E27FC236}">
                <a16:creationId xmlns:a16="http://schemas.microsoft.com/office/drawing/2014/main" id="{1B46FD5E-9C9F-44BA-9BCF-74DEB9ADD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290" y="2893094"/>
            <a:ext cx="967740" cy="235568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C76649A8-F95A-46FE-9F5F-EFED7B98623E}"/>
              </a:ext>
            </a:extLst>
          </p:cNvPr>
          <p:cNvGrpSpPr/>
          <p:nvPr/>
        </p:nvGrpSpPr>
        <p:grpSpPr>
          <a:xfrm>
            <a:off x="254953" y="2118360"/>
            <a:ext cx="6522719" cy="4093428"/>
            <a:chOff x="233680" y="2054890"/>
            <a:chExt cx="6522719" cy="4093428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75F9C88-5609-4132-BFFC-999A42D954D6}"/>
                </a:ext>
              </a:extLst>
            </p:cNvPr>
            <p:cNvSpPr txBox="1"/>
            <p:nvPr/>
          </p:nvSpPr>
          <p:spPr>
            <a:xfrm>
              <a:off x="233680" y="2054890"/>
              <a:ext cx="6522719" cy="40934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Takes text features S as the node inputs and updates textual information through the hierarchy-aware structure encoder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Conducting the propagation of text features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Node inputs V are reshaped from text features by a single linear transformation: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where the trainable weight matrix                               transforms text features                     to node inputs</a:t>
              </a:r>
            </a:p>
            <a:p>
              <a:endParaRPr lang="zh-CN" altLang="en-US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3B470F7B-7938-45E9-ABFF-249E8CFDB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1330" y="4668387"/>
              <a:ext cx="1166391" cy="326589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2031D386-B1F8-479B-9C10-9ABA818F5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57738" y="5139374"/>
              <a:ext cx="678103" cy="278196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99EBDB11-1652-4510-8E39-2130E06AC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36318" y="5143551"/>
              <a:ext cx="1333500" cy="238125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99CE40EA-2260-42C5-9AC5-3F0F82D5E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95783" y="5530132"/>
              <a:ext cx="523875" cy="22860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0F61279E-6C3C-492B-80A7-E8D7ECD29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19658" y="5483775"/>
              <a:ext cx="590550" cy="257175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B1D528CE-C428-43F7-A744-46DF751D0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0722" y="5823884"/>
              <a:ext cx="1038225" cy="276225"/>
            </a:xfrm>
            <a:prstGeom prst="rect">
              <a:avLst/>
            </a:prstGeom>
          </p:spPr>
        </p:pic>
      </p:grp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19952133-E17B-437E-A4F3-D6A0072BA3B5}"/>
              </a:ext>
            </a:extLst>
          </p:cNvPr>
          <p:cNvSpPr/>
          <p:nvPr/>
        </p:nvSpPr>
        <p:spPr>
          <a:xfrm>
            <a:off x="7146290" y="4460240"/>
            <a:ext cx="967740" cy="18796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842824EC-4F05-4F40-8790-AAB4011A9DC0}"/>
              </a:ext>
            </a:extLst>
          </p:cNvPr>
          <p:cNvSpPr/>
          <p:nvPr/>
        </p:nvSpPr>
        <p:spPr>
          <a:xfrm>
            <a:off x="2212603" y="4731857"/>
            <a:ext cx="1166391" cy="32658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F8F5B27F-A33E-45B4-8366-0B1B7EF1AD3E}"/>
              </a:ext>
            </a:extLst>
          </p:cNvPr>
          <p:cNvCxnSpPr>
            <a:stCxn id="37" idx="1"/>
          </p:cNvCxnSpPr>
          <p:nvPr/>
        </p:nvCxnSpPr>
        <p:spPr>
          <a:xfrm flipH="1" flipV="1">
            <a:off x="3378994" y="4917440"/>
            <a:ext cx="3767296" cy="4826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B24E8012-9C97-48A1-A818-174D89C5335A}"/>
              </a:ext>
            </a:extLst>
          </p:cNvPr>
          <p:cNvSpPr txBox="1"/>
          <p:nvPr/>
        </p:nvSpPr>
        <p:spPr>
          <a:xfrm>
            <a:off x="211468" y="979517"/>
            <a:ext cx="7449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Hierarchical text feature propagation(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HiAGM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-TP)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A497337C-7833-4B95-995E-0E5ADB01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972A248-95E2-4075-AEFB-7275F9813914}"/>
              </a:ext>
            </a:extLst>
          </p:cNvPr>
          <p:cNvSpPr txBox="1"/>
          <p:nvPr/>
        </p:nvSpPr>
        <p:spPr>
          <a:xfrm>
            <a:off x="304818" y="1010609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Loss function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2C91505-4398-400A-8F3D-F528AF9B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160" y="1182354"/>
            <a:ext cx="4907280" cy="1913321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259CFD2-ACC0-4D0B-8F6C-C2DBF2EBDB25}"/>
              </a:ext>
            </a:extLst>
          </p:cNvPr>
          <p:cNvSpPr/>
          <p:nvPr/>
        </p:nvSpPr>
        <p:spPr>
          <a:xfrm>
            <a:off x="9641840" y="1391920"/>
            <a:ext cx="548640" cy="65024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0C83863E-5FD0-4225-8327-F63E14EFEDEE}"/>
              </a:ext>
            </a:extLst>
          </p:cNvPr>
          <p:cNvSpPr/>
          <p:nvPr/>
        </p:nvSpPr>
        <p:spPr>
          <a:xfrm>
            <a:off x="8453120" y="2692400"/>
            <a:ext cx="660400" cy="4032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CE490B2-3522-4525-A520-1B0737473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622" y="3507501"/>
            <a:ext cx="2505075" cy="2819400"/>
          </a:xfrm>
          <a:prstGeom prst="rect">
            <a:avLst/>
          </a:prstGeom>
        </p:spPr>
      </p:pic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AAF68D1F-BEA1-4A91-86E4-1D084EF115C6}"/>
              </a:ext>
            </a:extLst>
          </p:cNvPr>
          <p:cNvCxnSpPr>
            <a:stCxn id="12" idx="2"/>
          </p:cNvCxnSpPr>
          <p:nvPr/>
        </p:nvCxnSpPr>
        <p:spPr>
          <a:xfrm>
            <a:off x="8783320" y="3095675"/>
            <a:ext cx="198120" cy="4118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2B70AEF3-B60B-409F-B6C3-57FB61592420}"/>
              </a:ext>
            </a:extLst>
          </p:cNvPr>
          <p:cNvCxnSpPr/>
          <p:nvPr/>
        </p:nvCxnSpPr>
        <p:spPr>
          <a:xfrm flipH="1">
            <a:off x="9469120" y="2042160"/>
            <a:ext cx="447039" cy="14653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99B00B54-E4E8-4D54-8A35-29BE47F02BDE}"/>
              </a:ext>
            </a:extLst>
          </p:cNvPr>
          <p:cNvSpPr txBox="1"/>
          <p:nvPr/>
        </p:nvSpPr>
        <p:spPr>
          <a:xfrm>
            <a:off x="502998" y="1529869"/>
            <a:ext cx="61569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Flattening the hierarchy by taking all nodes as leaf nodes for multi-label classification, no matter it is a leaf node or an internal node.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final hierarchy-aware features are fed into a fully connected layer for prediction.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D366F5E9-4869-4200-87D0-5DD54E5638F5}"/>
              </a:ext>
            </a:extLst>
          </p:cNvPr>
          <p:cNvGrpSpPr/>
          <p:nvPr/>
        </p:nvGrpSpPr>
        <p:grpSpPr>
          <a:xfrm>
            <a:off x="757276" y="3393440"/>
            <a:ext cx="6166763" cy="2914273"/>
            <a:chOff x="701397" y="3552564"/>
            <a:chExt cx="6166763" cy="2914273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4AA98CA4-5BF0-4751-9E75-102D1DF04856}"/>
                </a:ext>
              </a:extLst>
            </p:cNvPr>
            <p:cNvGrpSpPr/>
            <p:nvPr/>
          </p:nvGrpSpPr>
          <p:grpSpPr>
            <a:xfrm>
              <a:off x="2092087" y="4039128"/>
              <a:ext cx="3395185" cy="305136"/>
              <a:chOff x="3528854" y="3488115"/>
              <a:chExt cx="3395185" cy="305136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097EC440-8D5E-441F-8066-5A4FB4258F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8854" y="3507501"/>
                <a:ext cx="2867025" cy="28575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792567FA-B1E9-489F-8900-139BF282B7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8264" y="3488115"/>
                <a:ext cx="485775" cy="285750"/>
              </a:xfrm>
              <a:prstGeom prst="rect">
                <a:avLst/>
              </a:prstGeom>
            </p:spPr>
          </p:pic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BCADEA5-844B-4923-A648-9230FAB7BE90}"/>
                </a:ext>
              </a:extLst>
            </p:cNvPr>
            <p:cNvSpPr txBox="1"/>
            <p:nvPr/>
          </p:nvSpPr>
          <p:spPr>
            <a:xfrm>
              <a:off x="701397" y="4381800"/>
              <a:ext cx="615696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000" dirty="0" err="1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HiAGM</a:t>
              </a:r>
              <a:r>
                <a: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uses a binary cross-entropy loss function</a:t>
              </a:r>
              <a:r>
                <a:rPr lang="en-US" altLang="zh-CN" sz="2000" dirty="0">
                  <a:solidFill>
                    <a:srgbClr val="000000"/>
                  </a:solidFill>
                  <a:effectLst/>
                  <a:latin typeface="NimbusRomNo9L-Regu"/>
                </a:rPr>
                <a:t>:</a:t>
              </a:r>
              <a:endParaRPr lang="zh-CN" altLang="en-US" dirty="0"/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8FD93D33-F1F0-4BA9-9E16-C15711B3C2FB}"/>
                </a:ext>
              </a:extLst>
            </p:cNvPr>
            <p:cNvGrpSpPr/>
            <p:nvPr/>
          </p:nvGrpSpPr>
          <p:grpSpPr>
            <a:xfrm>
              <a:off x="2016284" y="4997206"/>
              <a:ext cx="4623277" cy="314325"/>
              <a:chOff x="2682919" y="5093250"/>
              <a:chExt cx="4623277" cy="314325"/>
            </a:xfrm>
          </p:grpSpPr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A6BB13F9-1C12-4945-B3C7-1C73A1837E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82919" y="5114581"/>
                <a:ext cx="533400" cy="228600"/>
              </a:xfrm>
              <a:prstGeom prst="rect">
                <a:avLst/>
              </a:prstGeom>
            </p:spPr>
          </p:pic>
          <p:pic>
            <p:nvPicPr>
              <p:cNvPr id="37" name="图片 36">
                <a:extLst>
                  <a:ext uri="{FF2B5EF4-FFF2-40B4-BE49-F238E27FC236}">
                    <a16:creationId xmlns:a16="http://schemas.microsoft.com/office/drawing/2014/main" id="{7559B14E-4D85-43F5-B70D-2DB77CB955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24721" y="5093250"/>
                <a:ext cx="4181475" cy="314325"/>
              </a:xfrm>
              <a:prstGeom prst="rect">
                <a:avLst/>
              </a:prstGeom>
            </p:spPr>
          </p:pic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6CA6306E-A3DF-49DC-BC81-0790F7FC1332}"/>
                </a:ext>
              </a:extLst>
            </p:cNvPr>
            <p:cNvGrpSpPr/>
            <p:nvPr/>
          </p:nvGrpSpPr>
          <p:grpSpPr>
            <a:xfrm>
              <a:off x="711200" y="5327301"/>
              <a:ext cx="6156960" cy="707886"/>
              <a:chOff x="838200" y="5078042"/>
              <a:chExt cx="6156960" cy="707886"/>
            </a:xfrm>
          </p:grpSpPr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554BD412-433D-43B1-A7A0-74B5D810088C}"/>
                  </a:ext>
                </a:extLst>
              </p:cNvPr>
              <p:cNvSpPr txBox="1"/>
              <p:nvPr/>
            </p:nvSpPr>
            <p:spPr>
              <a:xfrm>
                <a:off x="838200" y="5078042"/>
                <a:ext cx="615696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where        and        are the ground truth and sigmoid score for the j-</a:t>
                </a:r>
                <a:r>
                  <a:rPr lang="en-US" altLang="zh-CN" sz="2000" dirty="0" err="1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</a:t>
                </a:r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label of the </a:t>
                </a:r>
                <a:r>
                  <a:rPr lang="en-US" altLang="zh-CN" sz="2000" dirty="0" err="1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i-th</a:t>
                </a:r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sample.</a:t>
                </a:r>
                <a:endParaRPr lang="zh-CN" altLang="en-US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2" name="图片 41">
                <a:extLst>
                  <a:ext uri="{FF2B5EF4-FFF2-40B4-BE49-F238E27FC236}">
                    <a16:creationId xmlns:a16="http://schemas.microsoft.com/office/drawing/2014/main" id="{2A7AB77D-7FA4-4A07-B096-B481F38F84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5517" y="5144412"/>
                <a:ext cx="323850" cy="266700"/>
              </a:xfrm>
              <a:prstGeom prst="rect">
                <a:avLst/>
              </a:prstGeom>
            </p:spPr>
          </p:pic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B4F455E8-8194-4630-A114-3DF92D624A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24284" y="5096787"/>
                <a:ext cx="304800" cy="361950"/>
              </a:xfrm>
              <a:prstGeom prst="rect">
                <a:avLst/>
              </a:prstGeom>
            </p:spPr>
          </p:pic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8147C4FD-6193-4901-AD30-9442F9E80D30}"/>
                </a:ext>
              </a:extLst>
            </p:cNvPr>
            <p:cNvGrpSpPr/>
            <p:nvPr/>
          </p:nvGrpSpPr>
          <p:grpSpPr>
            <a:xfrm>
              <a:off x="711200" y="6066727"/>
              <a:ext cx="6156960" cy="400110"/>
              <a:chOff x="852806" y="5577437"/>
              <a:chExt cx="6156960" cy="400110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8D70B002-9A05-4284-8BD2-A2790AD1316D}"/>
                  </a:ext>
                </a:extLst>
              </p:cNvPr>
              <p:cNvSpPr txBox="1"/>
              <p:nvPr/>
            </p:nvSpPr>
            <p:spPr>
              <a:xfrm>
                <a:off x="852806" y="5577437"/>
                <a:ext cx="61569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Thus, the final loss function is </a:t>
                </a:r>
                <a:endParaRPr lang="zh-CN" altLang="en-US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7" name="图片 46">
                <a:extLst>
                  <a:ext uri="{FF2B5EF4-FFF2-40B4-BE49-F238E27FC236}">
                    <a16:creationId xmlns:a16="http://schemas.microsoft.com/office/drawing/2014/main" id="{BE9B6111-7185-4066-A37A-F21C8368E1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98188" y="5603350"/>
                <a:ext cx="2326846" cy="345391"/>
              </a:xfrm>
              <a:prstGeom prst="rect">
                <a:avLst/>
              </a:prstGeom>
            </p:spPr>
          </p:pic>
        </p:grp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B280D2BD-E881-444D-B21D-465CDC0C0DA8}"/>
                </a:ext>
              </a:extLst>
            </p:cNvPr>
            <p:cNvSpPr txBox="1"/>
            <p:nvPr/>
          </p:nvSpPr>
          <p:spPr>
            <a:xfrm>
              <a:off x="711200" y="3552564"/>
              <a:ext cx="615696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Recursive regularization:</a:t>
              </a:r>
              <a:endParaRPr lang="zh-CN" altLang="en-US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690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14" y="718521"/>
            <a:ext cx="10515600" cy="482946"/>
          </a:xfrm>
        </p:spPr>
        <p:txBody>
          <a:bodyPr/>
          <a:lstStyle/>
          <a:p>
            <a:pPr algn="l"/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846077F-7A12-476B-9CA3-745285B03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90" y="2540248"/>
            <a:ext cx="5152056" cy="223837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2E7E9F5-1659-4659-B89F-F48C1D0B745B}"/>
              </a:ext>
            </a:extLst>
          </p:cNvPr>
          <p:cNvGrpSpPr/>
          <p:nvPr/>
        </p:nvGrpSpPr>
        <p:grpSpPr>
          <a:xfrm>
            <a:off x="6421755" y="1832362"/>
            <a:ext cx="4937760" cy="3069768"/>
            <a:chOff x="721361" y="3563079"/>
            <a:chExt cx="4937760" cy="3069768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CAA35FB-6539-4457-8D30-B7A624DD2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4394472"/>
              <a:ext cx="4248150" cy="2238375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96C6151-D4FF-4C75-9AFA-CBD96B735A6E}"/>
                </a:ext>
              </a:extLst>
            </p:cNvPr>
            <p:cNvSpPr txBox="1"/>
            <p:nvPr/>
          </p:nvSpPr>
          <p:spPr>
            <a:xfrm>
              <a:off x="721361" y="3563079"/>
              <a:ext cx="49377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Comparison of the </a:t>
              </a:r>
              <a:r>
                <a:rPr lang="en-US" altLang="zh-CN" sz="2000" dirty="0" err="1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HiAGM</a:t>
              </a:r>
              <a:r>
                <a:rPr lang="en-US" altLang="zh-CN" sz="2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variants on RCV1- V2 with fixed prior probability</a:t>
              </a:r>
              <a:r>
                <a: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en-US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9DC406D2-FCCF-442E-9E76-7705976EDCE5}"/>
              </a:ext>
            </a:extLst>
          </p:cNvPr>
          <p:cNvSpPr txBox="1"/>
          <p:nvPr/>
        </p:nvSpPr>
        <p:spPr>
          <a:xfrm>
            <a:off x="618190" y="1924695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63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E0B9BDD-5E95-4AAD-BE84-052971DB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14" y="718521"/>
            <a:ext cx="10515600" cy="482946"/>
          </a:xfrm>
        </p:spPr>
        <p:txBody>
          <a:bodyPr/>
          <a:lstStyle/>
          <a:p>
            <a:pPr algn="l"/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89BBBDF-52B6-4739-94E5-250EED9F5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846" y="878714"/>
            <a:ext cx="3801055" cy="570991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422D8A0-4D04-4FC5-A9F9-6A6518E3E927}"/>
              </a:ext>
            </a:extLst>
          </p:cNvPr>
          <p:cNvSpPr txBox="1"/>
          <p:nvPr/>
        </p:nvSpPr>
        <p:spPr>
          <a:xfrm>
            <a:off x="732154" y="1621750"/>
            <a:ext cx="3217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Comparison to previous </a:t>
            </a:r>
          </a:p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models on RCV1-V2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NimbusRomNo9L-Regu"/>
              </a:rPr>
              <a:t>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6719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2B0D6D1-6C01-4D46-A622-764E13179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14" y="718521"/>
            <a:ext cx="10515600" cy="482946"/>
          </a:xfrm>
        </p:spPr>
        <p:txBody>
          <a:bodyPr/>
          <a:lstStyle/>
          <a:p>
            <a:pPr algn="l"/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12F6CB-C5E5-4E62-A006-7CE517152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6" y="1951673"/>
            <a:ext cx="7817248" cy="351440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537396D-62AF-4A1A-856D-3C32D60AC357}"/>
              </a:ext>
            </a:extLst>
          </p:cNvPr>
          <p:cNvSpPr txBox="1"/>
          <p:nvPr/>
        </p:nvSpPr>
        <p:spPr>
          <a:xfrm>
            <a:off x="1423670" y="1201467"/>
            <a:ext cx="87464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of our proposed </a:t>
            </a:r>
            <a:r>
              <a:rPr lang="en-US" altLang="zh-CN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HiAGM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-LA and </a:t>
            </a:r>
            <a:r>
              <a:rPr lang="en-US" altLang="zh-CN" sz="24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HiAGM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-TP on various datasets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A3406F0-8347-488B-8BFB-8FA6654F3B01}"/>
              </a:ext>
            </a:extLst>
          </p:cNvPr>
          <p:cNvSpPr txBox="1"/>
          <p:nvPr/>
        </p:nvSpPr>
        <p:spPr>
          <a:xfrm>
            <a:off x="7833361" y="2155015"/>
            <a:ext cx="39827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HiAGM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-TP has better performance than </a:t>
            </a:r>
            <a:r>
              <a:rPr lang="en-US" altLang="zh-CN" sz="20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HiAGM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-LA in both Bi-</a:t>
            </a:r>
            <a:r>
              <a:rPr lang="en-US" altLang="zh-CN" sz="20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TreeLSTM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and Hierarchy-GCN encoders</a:t>
            </a:r>
          </a:p>
          <a:p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As for efficiency, </a:t>
            </a:r>
            <a:r>
              <a:rPr lang="en-US" altLang="zh-CN" sz="20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HiAGM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-LA is more computationally efficient than </a:t>
            </a:r>
            <a:r>
              <a:rPr lang="en-US" altLang="zh-CN" sz="20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HiAGM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-TP, especially in the inference process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41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5D11C93-6691-43A7-8AF8-CA0534484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Conclusion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D1541DB-D126-49C3-8024-5DC612F3550C}"/>
              </a:ext>
            </a:extLst>
          </p:cNvPr>
          <p:cNvSpPr txBox="1"/>
          <p:nvPr/>
        </p:nvSpPr>
        <p:spPr>
          <a:xfrm>
            <a:off x="1432560" y="1582341"/>
            <a:ext cx="992124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propose a novel end-to-end hierarchy-aware global model that extracts the label structural information for aggregating label-wise text features.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present a bidirectional Tree-LSTM and a hierarchy-GCN as the hierarchy-aware structure encoder.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framework is extended into a parallel variant based on multi-label attention and a serial variant of text feature propagation.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approaches empirically achieve significant and consistent improvement on three distinct datasets</a:t>
            </a:r>
            <a:endParaRPr lang="zh-CN" altLang="en-US" sz="24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651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9A61CC4-87E9-4DEC-81D9-D69D887F9FD8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F282D1C-E161-4E64-8034-86A025135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7349401-2D2F-4F75-96D3-310FBC081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8956EAD-91FF-47DB-84B3-194BBB505909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6E9A7CB-6830-4E14-B7E3-12B04439F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55D6C59-3A75-461E-8489-9A955817E2B4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2DD9DCF-8C19-4168-B699-5A5079292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5C6A7D0-73C9-4927-BC60-5E52DEEE7788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8FF54F2-9A39-4B27-BC40-532451A1A4E7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25E0AAD-037B-454F-8B66-0518DCC1DFF5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109B244-0936-430A-8F0B-E4AEAC06C776}"/>
              </a:ext>
            </a:extLst>
          </p:cNvPr>
          <p:cNvSpPr/>
          <p:nvPr/>
        </p:nvSpPr>
        <p:spPr>
          <a:xfrm>
            <a:off x="12000" y="129093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CF856DA-BE9F-4E74-9F60-60DE322F37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E003BD3C-ACDA-4A53-A202-0E8B1B9EE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51E3075F-34CF-47E5-B2C4-E2B7ABCD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D5A8E76-0C7F-41DF-AB9B-9B91F770F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B20EB4B-4C87-4497-97C4-47122643DE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2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FD1A46F-240A-4FB9-93C8-3CAA42A51FAA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01B74BC-3AD6-40B4-9E88-819B3515C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B6DB75-FC09-4287-A0DA-5F5E5B127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857505F-0F36-4831-BAA6-42B427F6A45B}"/>
                </a:ext>
              </a:extLst>
            </p:cNvPr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D1FEE5-44C9-49E1-A60E-FFC29B432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2E67B61-25E4-4063-8DB6-E4B7B8E40186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39AF456-3BE9-4203-8387-552CD57AE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D788A64-79BF-4E0F-80C0-A4959CD2E41F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0FF79E0-DAD7-49D7-BB6C-263C90EEF9A5}"/>
                </a:ext>
              </a:extLst>
            </p:cNvPr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58EF018-42BE-4277-BD2B-2D28027E06D4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9CD3AEB-C5D2-4111-8595-6B5AE5433AFA}"/>
              </a:ext>
            </a:extLst>
          </p:cNvPr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59D87EB-E82A-4200-88B6-AD741D88B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7CB497F-949A-48ED-80B2-9FD0F044A2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21" name="Picture 8" descr="æ¥çæºå¾å">
            <a:extLst>
              <a:ext uri="{FF2B5EF4-FFF2-40B4-BE49-F238E27FC236}">
                <a16:creationId xmlns:a16="http://schemas.microsoft.com/office/drawing/2014/main" id="{DD4AA891-889E-413E-A8BC-786625D71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æ¥çæºå¾å">
            <a:extLst>
              <a:ext uri="{FF2B5EF4-FFF2-40B4-BE49-F238E27FC236}">
                <a16:creationId xmlns:a16="http://schemas.microsoft.com/office/drawing/2014/main" id="{86DD7C99-032F-404A-B3F5-95B0A8CEB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æ¥çæºå¾å">
            <a:extLst>
              <a:ext uri="{FF2B5EF4-FFF2-40B4-BE49-F238E27FC236}">
                <a16:creationId xmlns:a16="http://schemas.microsoft.com/office/drawing/2014/main" id="{A3BDEF6B-A94D-48EF-8029-7797B7F1D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32B2B952-7392-41F4-8048-49545D4CD6B0}"/>
              </a:ext>
            </a:extLst>
          </p:cNvPr>
          <p:cNvSpPr txBox="1"/>
          <p:nvPr/>
        </p:nvSpPr>
        <p:spPr>
          <a:xfrm>
            <a:off x="5032375" y="2035175"/>
            <a:ext cx="4032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1.Introduction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9F8DBDC-C59E-4071-AE66-3B48BF15D893}"/>
              </a:ext>
            </a:extLst>
          </p:cNvPr>
          <p:cNvSpPr txBox="1"/>
          <p:nvPr/>
        </p:nvSpPr>
        <p:spPr>
          <a:xfrm>
            <a:off x="5041066" y="2822469"/>
            <a:ext cx="3208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5A86D0C-7A03-4E43-B87D-D16AB0B104E2}"/>
              </a:ext>
            </a:extLst>
          </p:cNvPr>
          <p:cNvSpPr txBox="1"/>
          <p:nvPr/>
        </p:nvSpPr>
        <p:spPr>
          <a:xfrm>
            <a:off x="5042136" y="3597666"/>
            <a:ext cx="357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3.Experiments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4E4F326-A1B2-4C06-8BDB-C6F2A586795C}"/>
              </a:ext>
            </a:extLst>
          </p:cNvPr>
          <p:cNvSpPr txBox="1"/>
          <p:nvPr/>
        </p:nvSpPr>
        <p:spPr>
          <a:xfrm>
            <a:off x="5041066" y="4344924"/>
            <a:ext cx="3236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4.Conclusion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8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1294" y="1949450"/>
            <a:ext cx="67481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Text classification is widely used in Natural Language Processing (NLP) applications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Hierarchical text classification (H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TC) is a particular multi-label text classification (MLC) problem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taxonomic hierarchy is commonly modeled as a tree or a directed acyclic graph, as depicted in Figure 1.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4E74CA8-3B97-4E26-812C-D46C404EB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565" y="1441450"/>
            <a:ext cx="5019141" cy="326739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70F41CB-90A4-425E-80E1-3948F0F63D0E}"/>
              </a:ext>
            </a:extLst>
          </p:cNvPr>
          <p:cNvSpPr txBox="1"/>
          <p:nvPr/>
        </p:nvSpPr>
        <p:spPr>
          <a:xfrm>
            <a:off x="7172858" y="4816385"/>
            <a:ext cx="5019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Figure 1: This short sample is tagged with </a:t>
            </a:r>
            <a:r>
              <a:rPr lang="en-US" altLang="zh-CN" sz="1800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news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en-US" altLang="zh-CN" sz="1800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sports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en-US" altLang="zh-CN" sz="1800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football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en-US" altLang="zh-CN" sz="1800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features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and </a:t>
            </a:r>
            <a:r>
              <a:rPr lang="en-US" altLang="zh-CN" sz="1800" i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books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. Note that 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HTCcould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be either a single-path or a multi-path problem. </a:t>
            </a:r>
            <a:endParaRPr lang="zh-CN" altLang="en-US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54EA1A0-172E-43B1-A0B2-C50A13AFE615}"/>
              </a:ext>
            </a:extLst>
          </p:cNvPr>
          <p:cNvSpPr txBox="1"/>
          <p:nvPr/>
        </p:nvSpPr>
        <p:spPr>
          <a:xfrm>
            <a:off x="0" y="1364703"/>
            <a:ext cx="853535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Existing approaches for HTC could be categorized into two groups: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Local approach 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: Tending to constructs multiple classification models and then traverse the hierarchy in a </a:t>
            </a:r>
            <a:r>
              <a:rPr lang="en-US" altLang="zh-CN" sz="2000" b="1" i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top-down manner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altLang="zh-CN" sz="2000" b="1" i="1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Containing a large number of parameters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Easily lead to exposure bias for the lack of holistic structural information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Global approach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NimbusRomNo9L-Regu"/>
                <a:ea typeface="宋体" panose="02010600030101010101" pitchFamily="2" charset="-122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reating HTC problem as a flat MLC problem, and uses one single classifier for all classes.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	Recent global methods introduce various strategies to utilize structural information of </a:t>
            </a:r>
            <a:r>
              <a:rPr lang="en-US" altLang="zh-CN" sz="2000" b="1" i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top-down paths</a:t>
            </a:r>
            <a:endParaRPr lang="zh-CN" altLang="en-US" sz="2000" b="1" i="1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3CECA4D-2BC4-4634-8FCD-5A9EF20AAB8E}"/>
              </a:ext>
            </a:extLst>
          </p:cNvPr>
          <p:cNvGrpSpPr/>
          <p:nvPr/>
        </p:nvGrpSpPr>
        <p:grpSpPr>
          <a:xfrm>
            <a:off x="8535353" y="1309354"/>
            <a:ext cx="3616086" cy="2408091"/>
            <a:chOff x="8535353" y="870241"/>
            <a:chExt cx="3616086" cy="2408091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4E2E8A0-8176-4229-BBCC-6081DFB45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35353" y="1173307"/>
              <a:ext cx="3000375" cy="2105025"/>
            </a:xfrm>
            <a:prstGeom prst="rect">
              <a:avLst/>
            </a:prstGeom>
          </p:spPr>
        </p:pic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CCE51D06-C0A9-46A0-91D9-DB2228C605C6}"/>
                </a:ext>
              </a:extLst>
            </p:cNvPr>
            <p:cNvCxnSpPr>
              <a:cxnSpLocks/>
            </p:cNvCxnSpPr>
            <p:nvPr/>
          </p:nvCxnSpPr>
          <p:spPr>
            <a:xfrm>
              <a:off x="11709816" y="1239966"/>
              <a:ext cx="0" cy="1564194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D9BFA43-515A-44B7-9EA8-35A3ABE81D9D}"/>
                </a:ext>
              </a:extLst>
            </p:cNvPr>
            <p:cNvSpPr txBox="1"/>
            <p:nvPr/>
          </p:nvSpPr>
          <p:spPr>
            <a:xfrm>
              <a:off x="11387347" y="870241"/>
              <a:ext cx="560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i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Top</a:t>
              </a:r>
              <a:endParaRPr lang="zh-CN" altLang="en-US" sz="2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AB61F83-DF64-4902-BEDC-69BD0A9FE55A}"/>
                </a:ext>
              </a:extLst>
            </p:cNvPr>
            <p:cNvSpPr txBox="1"/>
            <p:nvPr/>
          </p:nvSpPr>
          <p:spPr>
            <a:xfrm>
              <a:off x="11352822" y="2645561"/>
              <a:ext cx="7986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i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Down</a:t>
              </a:r>
              <a:endParaRPr lang="zh-CN" altLang="en-US" sz="2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8A044963-A6A7-4D37-BB92-57168600761C}"/>
              </a:ext>
            </a:extLst>
          </p:cNvPr>
          <p:cNvSpPr txBox="1"/>
          <p:nvPr/>
        </p:nvSpPr>
        <p:spPr>
          <a:xfrm>
            <a:off x="8407307" y="4196247"/>
            <a:ext cx="37846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Can’t encode the holistic label structure for label correlation features.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Can’t make full use of the mutual interactions between the text feature space and the label space.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0322"/>
            <a:ext cx="10515600" cy="633714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0E6ABCB-B798-46D3-998A-213FF6968521}"/>
              </a:ext>
            </a:extLst>
          </p:cNvPr>
          <p:cNvSpPr txBox="1"/>
          <p:nvPr/>
        </p:nvSpPr>
        <p:spPr>
          <a:xfrm>
            <a:off x="182791" y="1084530"/>
            <a:ext cx="6045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Hierarchy-aware global model (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HiAGM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1E7D4DF-316A-4ADE-B38C-6C6BBF409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1901922"/>
            <a:ext cx="11948160" cy="4800364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A6930B49-BF1C-4856-AD56-A88BB56A0310}"/>
              </a:ext>
            </a:extLst>
          </p:cNvPr>
          <p:cNvSpPr/>
          <p:nvPr/>
        </p:nvSpPr>
        <p:spPr>
          <a:xfrm>
            <a:off x="294640" y="2814320"/>
            <a:ext cx="3606800" cy="318008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F9B9852-E46B-4375-B448-D97425C0266E}"/>
              </a:ext>
            </a:extLst>
          </p:cNvPr>
          <p:cNvSpPr txBox="1"/>
          <p:nvPr/>
        </p:nvSpPr>
        <p:spPr>
          <a:xfrm>
            <a:off x="254045" y="2050715"/>
            <a:ext cx="3830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Text encoder for extracting textual information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2B354CC-F4AC-41B2-A351-50CAEE5670BB}"/>
              </a:ext>
            </a:extLst>
          </p:cNvPr>
          <p:cNvSpPr/>
          <p:nvPr/>
        </p:nvSpPr>
        <p:spPr>
          <a:xfrm>
            <a:off x="8707120" y="2037060"/>
            <a:ext cx="3484880" cy="466522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6476EB-749D-452B-B8F2-D9A53E09336E}"/>
              </a:ext>
            </a:extLst>
          </p:cNvPr>
          <p:cNvSpPr txBox="1"/>
          <p:nvPr/>
        </p:nvSpPr>
        <p:spPr>
          <a:xfrm>
            <a:off x="8382090" y="1072344"/>
            <a:ext cx="3860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Hierarchy-aware structure encoder for modeling hierarchical label relations.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95106A7-6AD3-4D33-B0F5-959D21723C16}"/>
              </a:ext>
            </a:extLst>
          </p:cNvPr>
          <p:cNvSpPr txBox="1"/>
          <p:nvPr/>
        </p:nvSpPr>
        <p:spPr>
          <a:xfrm>
            <a:off x="3515293" y="1617302"/>
            <a:ext cx="5425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 variants Hybrid Information Aggregation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EC260C18-2EFA-4D67-962F-190A2409B61F}"/>
              </a:ext>
            </a:extLst>
          </p:cNvPr>
          <p:cNvSpPr/>
          <p:nvPr/>
        </p:nvSpPr>
        <p:spPr>
          <a:xfrm>
            <a:off x="4206240" y="2088007"/>
            <a:ext cx="4175850" cy="4614279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36821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013B02F-BE91-4EEC-B57B-03CDEA749D2D}"/>
              </a:ext>
            </a:extLst>
          </p:cNvPr>
          <p:cNvSpPr txBox="1"/>
          <p:nvPr/>
        </p:nvSpPr>
        <p:spPr>
          <a:xfrm>
            <a:off x="156845" y="1191967"/>
            <a:ext cx="743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Hierarchy-Aware Structure Encoder 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B47B66F-2A11-4053-A949-233226F72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795" y="3208334"/>
            <a:ext cx="3133725" cy="232081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68ABE4E-7193-4C49-ADFD-CA576E9D0B79}"/>
              </a:ext>
            </a:extLst>
          </p:cNvPr>
          <p:cNvSpPr txBox="1"/>
          <p:nvPr/>
        </p:nvSpPr>
        <p:spPr>
          <a:xfrm>
            <a:off x="7148195" y="5666033"/>
            <a:ext cx="5186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Figure 2: Example of the taxonomic hierarchy. The number indicates the prior probability of label dependencies according to the training corpus.</a:t>
            </a:r>
            <a:endParaRPr lang="zh-CN" altLang="en-US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58D548F-31EA-4C54-90BF-86983EE810BE}"/>
                  </a:ext>
                </a:extLst>
              </p:cNvPr>
              <p:cNvSpPr txBox="1"/>
              <p:nvPr/>
            </p:nvSpPr>
            <p:spPr>
              <a:xfrm>
                <a:off x="533110" y="1852068"/>
                <a:ext cx="6945629" cy="4489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As illustrated in Figure 2:</a:t>
                </a:r>
              </a:p>
              <a:p>
                <a:endPara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Define directed graph as: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zh-CN" b="0" i="1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altLang="zh-CN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solidFill>
                                  <a:srgbClr val="836967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en-US" altLang="zh-CN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⃖"/>
                            <m:ctrlPr>
                              <a:rPr lang="en-US" altLang="zh-CN" b="0" i="1" smtClean="0"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altLang="zh-CN" b="0" i="0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altLang="zh-CN" b="0" i="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 Math" panose="020405030504060302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Vertex sets: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altLang="zh-CN" b="0" i="1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b="0" i="1" smtClean="0"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b="0" i="1" smtClean="0"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b="0" i="1" smtClean="0"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000" b="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altLang="zh-CN" sz="2000" b="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top-down hierarchy path:</a:t>
                </a:r>
                <a:endParaRPr lang="en-US" altLang="zh-CN" i="1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 Math" panose="020405030504060302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altLang="zh-CN" b="0" i="1" smtClean="0"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b="0" i="1" smtClean="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 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r>
                            <a:rPr lang="en-US" altLang="zh-CN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zh-CN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𝑐h𝑖𝑙𝑑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000" b="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bottom-up hierarchy path:</a:t>
                </a:r>
                <a:endParaRPr lang="en-US" altLang="zh-CN" i="1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 Math" panose="020405030504060302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⃖"/>
                          <m:ctrlPr>
                            <a:rPr lang="en-US" altLang="zh-CN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altLang="zh-CN" b="0" i="1" smtClean="0"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ctrlPr>
                            <a:rPr lang="en-US" altLang="zh-CN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}"/>
                          <m:ctrlPr>
                            <a:rPr lang="en-US" altLang="zh-CN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zh-CN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𝑐h𝑖𝑙𝑑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Define HTC as :H = (X, L)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Text objects: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CN" sz="2000" b="0" i="1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sz="2000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,…</m:t>
                    </m:r>
                    <m:sSub>
                      <m:sSubPr>
                        <m:ctrlPr>
                          <a:rPr lang="en-US" altLang="zh-CN" sz="2000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2000" b="0" i="1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Supervised label sets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altLang="zh-CN" sz="2000" b="0" i="1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altLang="zh-CN" sz="2000" b="0" i="1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altLang="zh-CN" sz="2000" b="0" i="1" dirty="0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altLang="zh-CN" sz="2000" b="0" i="1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 Math" panose="020405030504060302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000" b="0" i="1" dirty="0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:a label set including multiple classes.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58D548F-31EA-4C54-90BF-86983EE81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10" y="1852068"/>
                <a:ext cx="6945629" cy="4489242"/>
              </a:xfrm>
              <a:prstGeom prst="rect">
                <a:avLst/>
              </a:prstGeom>
              <a:blipFill>
                <a:blip r:embed="rId3"/>
                <a:stretch>
                  <a:fillRect l="-1140" t="-951" b="-2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FC6E8A00-813A-41E3-A5BE-388D75973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587" y="1169324"/>
            <a:ext cx="4691275" cy="1838615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70ECC8A2-4740-48D5-A5A3-1E677A16FA64}"/>
              </a:ext>
            </a:extLst>
          </p:cNvPr>
          <p:cNvSpPr/>
          <p:nvPr/>
        </p:nvSpPr>
        <p:spPr>
          <a:xfrm>
            <a:off x="10434320" y="1119767"/>
            <a:ext cx="1493520" cy="19516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77222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4C8582D-61B9-4CE9-8213-C653EC89B9E9}"/>
              </a:ext>
            </a:extLst>
          </p:cNvPr>
          <p:cNvSpPr txBox="1"/>
          <p:nvPr/>
        </p:nvSpPr>
        <p:spPr>
          <a:xfrm>
            <a:off x="7223760" y="5681316"/>
            <a:ext cx="5186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Figure 2: Example of the taxonomic hierarchy. The number indicates the prior probability of label dependencies according to the training corpus.</a:t>
            </a:r>
            <a:endParaRPr lang="zh-CN" altLang="en-US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A107C96-2A3B-4B99-8B16-50AB8E4AB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81" y="3324519"/>
            <a:ext cx="3109065" cy="2302555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685BE237-22BC-4307-9DC1-35F360ACB8C7}"/>
              </a:ext>
            </a:extLst>
          </p:cNvPr>
          <p:cNvSpPr txBox="1"/>
          <p:nvPr/>
        </p:nvSpPr>
        <p:spPr>
          <a:xfrm>
            <a:off x="156845" y="1191967"/>
            <a:ext cx="743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Hierarchy-Aware Structure Encoder 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CBEE112-5372-4332-A68F-09187CA3C4C6}"/>
                  </a:ext>
                </a:extLst>
              </p:cNvPr>
              <p:cNvSpPr txBox="1"/>
              <p:nvPr/>
            </p:nvSpPr>
            <p:spPr>
              <a:xfrm>
                <a:off x="528320" y="2365687"/>
                <a:ext cx="6695440" cy="2898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00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e>
                      <m:sub>
                        <m:r>
                          <a:rPr lang="en-US" altLang="zh-CN" sz="200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: A hierarchy path between the parent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and child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00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zh-CN" sz="200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00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e>
                      <m:sub>
                        <m:r>
                          <a:rPr lang="en-US" altLang="zh-CN" sz="200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00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: edge feature represented by the prior probability: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Top-down dataflow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altLang="zh-CN" sz="2000" i="1"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sz="2000"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000" i="1"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e>
                              <m:sub>
                                <m:r>
                                  <a:rPr lang="en-US" altLang="zh-CN" sz="2000"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altLang="zh-CN" sz="200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000"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000" i="1"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000"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altLang="zh-CN" sz="200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.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Bottom-up one adopts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zh-CN" sz="2000" i="1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altLang="zh-CN" sz="200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i="1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CN" sz="2000" i="1"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000" i="1"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altLang="zh-CN" sz="200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refers to the occurrence number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in the training subset</a:t>
                </a: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CBEE112-5372-4332-A68F-09187CA3C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0" y="2365687"/>
                <a:ext cx="6695440" cy="2898294"/>
              </a:xfrm>
              <a:prstGeom prst="rect">
                <a:avLst/>
              </a:prstGeom>
              <a:blipFill>
                <a:blip r:embed="rId3"/>
                <a:stretch>
                  <a:fillRect l="-1093" t="-1261" b="-37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图片 25">
            <a:extLst>
              <a:ext uri="{FF2B5EF4-FFF2-40B4-BE49-F238E27FC236}">
                <a16:creationId xmlns:a16="http://schemas.microsoft.com/office/drawing/2014/main" id="{7B15E5EA-BB4E-44C0-9894-C524C7C05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472" y="1217982"/>
            <a:ext cx="4691275" cy="1838615"/>
          </a:xfrm>
          <a:prstGeom prst="rect">
            <a:avLst/>
          </a:prstGeom>
        </p:spPr>
      </p:pic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0CC704F9-309E-406A-AABE-729788D34BE9}"/>
              </a:ext>
            </a:extLst>
          </p:cNvPr>
          <p:cNvSpPr/>
          <p:nvPr/>
        </p:nvSpPr>
        <p:spPr>
          <a:xfrm>
            <a:off x="10444480" y="1191967"/>
            <a:ext cx="1463040" cy="19881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D0F4899-BD43-4FF5-B2EB-70E2FCF35BDB}"/>
              </a:ext>
            </a:extLst>
          </p:cNvPr>
          <p:cNvSpPr txBox="1"/>
          <p:nvPr/>
        </p:nvSpPr>
        <p:spPr>
          <a:xfrm>
            <a:off x="172719" y="1253474"/>
            <a:ext cx="428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Bidirectional Tree-LSTM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62BA638-3C5D-40A2-B462-A712DBDF2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1" y="1356053"/>
            <a:ext cx="4958080" cy="1952175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B98CC7C5-2CD4-4D1D-9D28-FA668505CFBA}"/>
              </a:ext>
            </a:extLst>
          </p:cNvPr>
          <p:cNvSpPr/>
          <p:nvPr/>
        </p:nvSpPr>
        <p:spPr>
          <a:xfrm>
            <a:off x="10261600" y="1513840"/>
            <a:ext cx="1371601" cy="8940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5A69516-0ABA-46E6-AC32-C59E2BE10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530" y="4202929"/>
            <a:ext cx="3663950" cy="2282461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DFA7A82F-B7CF-4FF4-8CA2-837F009E81A8}"/>
              </a:ext>
            </a:extLst>
          </p:cNvPr>
          <p:cNvCxnSpPr/>
          <p:nvPr/>
        </p:nvCxnSpPr>
        <p:spPr>
          <a:xfrm flipH="1">
            <a:off x="9966960" y="2407920"/>
            <a:ext cx="660400" cy="1778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图片 19">
            <a:extLst>
              <a:ext uri="{FF2B5EF4-FFF2-40B4-BE49-F238E27FC236}">
                <a16:creationId xmlns:a16="http://schemas.microsoft.com/office/drawing/2014/main" id="{3449574E-4F57-4CDF-A257-8282206C8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50" y="2036479"/>
            <a:ext cx="3742689" cy="228356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FEF4F1B-D5EB-4C26-8E97-249EF41F5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621" y="4821262"/>
            <a:ext cx="2818129" cy="12662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D1336C8-62BB-4E66-BA63-6D481961367B}"/>
                  </a:ext>
                </a:extLst>
              </p:cNvPr>
              <p:cNvSpPr txBox="1"/>
              <p:nvPr/>
            </p:nvSpPr>
            <p:spPr>
              <a:xfrm>
                <a:off x="3079750" y="4739282"/>
                <a:ext cx="7217410" cy="1348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:</a:t>
                </a:r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hidden state </a:t>
                </a:r>
              </a:p>
              <a:p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memory cell state.</a:t>
                </a:r>
              </a:p>
              <a:p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⊕ :indicates the concatenation of hidden states. </a:t>
                </a:r>
              </a:p>
              <a:p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dirty="0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dirty="0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1" dirty="0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zh-CN" sz="2000" b="0" i="1" dirty="0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𝑏𝑖</m:t>
                        </m:r>
                      </m:sup>
                    </m:sSubSup>
                  </m:oMath>
                </a14:m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.: The final hidden state of node k</a:t>
                </a:r>
                <a:endParaRPr lang="zh-CN" altLang="en-US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D1336C8-62BB-4E66-BA63-6D4819613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0" y="4739282"/>
                <a:ext cx="7217410" cy="1348190"/>
              </a:xfrm>
              <a:prstGeom prst="rect">
                <a:avLst/>
              </a:prstGeom>
              <a:blipFill>
                <a:blip r:embed="rId6"/>
                <a:stretch>
                  <a:fillRect l="-1098" t="-2703" b="-90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2400C38-BD3D-4AA3-95F4-5C9E6DC8A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881" y="1253474"/>
            <a:ext cx="5516880" cy="223968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26A0D70-C5DA-46D2-81CC-09DEC98C3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320" y="4189413"/>
            <a:ext cx="3205480" cy="240411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B29936D7-3591-4801-A71E-2A816DAEAEFA}"/>
              </a:ext>
            </a:extLst>
          </p:cNvPr>
          <p:cNvSpPr/>
          <p:nvPr/>
        </p:nvSpPr>
        <p:spPr>
          <a:xfrm>
            <a:off x="10749280" y="2509520"/>
            <a:ext cx="1148080" cy="9194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EF12EC1E-CCD6-4FD0-A7EC-80BB82830EB8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10668000" y="3429000"/>
            <a:ext cx="655320" cy="13202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F49AC3F7-E06B-4493-9A33-9604DA4BAFCE}"/>
              </a:ext>
            </a:extLst>
          </p:cNvPr>
          <p:cNvSpPr txBox="1"/>
          <p:nvPr/>
        </p:nvSpPr>
        <p:spPr>
          <a:xfrm>
            <a:off x="401320" y="1253474"/>
            <a:ext cx="284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Hierarchy-GCN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B3B42D1-BC70-4171-9109-0AFC4E551AA4}"/>
                  </a:ext>
                </a:extLst>
              </p:cNvPr>
              <p:cNvSpPr txBox="1"/>
              <p:nvPr/>
            </p:nvSpPr>
            <p:spPr>
              <a:xfrm>
                <a:off x="401320" y="1909355"/>
                <a:ext cx="62585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Encoding the hidden state of node k based on its associated </a:t>
                </a:r>
                <a:r>
                  <a:rPr lang="en-US" altLang="zh-CN" sz="2000" dirty="0" err="1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neigbourhood</a:t>
                </a:r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CN" sz="2000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=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𝑐h𝑖𝑙𝑑</m:t>
                    </m:r>
                    <m:r>
                      <a:rPr lang="en-US" altLang="zh-CN" sz="2000" b="0" i="1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b="0" i="1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CN" sz="2000" b="0" i="1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𝑝𝑎𝑟𝑒𝑛𝑡</m:t>
                    </m:r>
                    <m:r>
                      <a:rPr lang="en-US" altLang="zh-CN" sz="2000" b="0" i="1" dirty="0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b="0" i="1" dirty="0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CN" sz="2000" b="0" i="1" dirty="0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} as: </a:t>
                </a:r>
                <a:endParaRPr lang="zh-CN" altLang="en-US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B3B42D1-BC70-4171-9109-0AFC4E551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20" y="1909355"/>
                <a:ext cx="6258560" cy="707886"/>
              </a:xfrm>
              <a:prstGeom prst="rect">
                <a:avLst/>
              </a:prstGeom>
              <a:blipFill>
                <a:blip r:embed="rId5"/>
                <a:stretch>
                  <a:fillRect l="-1266" t="-5172" r="-1266" b="-18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>
            <a:extLst>
              <a:ext uri="{FF2B5EF4-FFF2-40B4-BE49-F238E27FC236}">
                <a16:creationId xmlns:a16="http://schemas.microsoft.com/office/drawing/2014/main" id="{BCA081B7-114C-4866-A789-3272AC9AFA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616" y="2596005"/>
            <a:ext cx="4070350" cy="1354233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A201745E-DFC4-445C-96AF-DD8EA79CF188}"/>
              </a:ext>
            </a:extLst>
          </p:cNvPr>
          <p:cNvGrpSpPr/>
          <p:nvPr/>
        </p:nvGrpSpPr>
        <p:grpSpPr>
          <a:xfrm>
            <a:off x="751840" y="3983992"/>
            <a:ext cx="6136640" cy="445015"/>
            <a:chOff x="375921" y="4704304"/>
            <a:chExt cx="6156960" cy="445015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5843BBE-9937-42E5-814E-6F30C9D17A3C}"/>
                </a:ext>
              </a:extLst>
            </p:cNvPr>
            <p:cNvSpPr txBox="1"/>
            <p:nvPr/>
          </p:nvSpPr>
          <p:spPr>
            <a:xfrm>
              <a:off x="375921" y="4749209"/>
              <a:ext cx="615696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Where                                                     </a:t>
              </a:r>
              <a:r>
                <a: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and             </a:t>
              </a:r>
              <a:endParaRPr lang="zh-CN" altLang="en-US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A1801557-23B6-446E-9E1E-3B8685560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829" y="4722325"/>
              <a:ext cx="3205480" cy="387878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B9797740-135A-48DF-A2AF-B7177ECA0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26029" y="4721563"/>
              <a:ext cx="714375" cy="390525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8A69370-E55F-4F7E-AB19-E8D0B35FF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08335" y="4704304"/>
              <a:ext cx="590550" cy="381000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FA8B4C17-B9C8-4C47-9032-C06BE04C5150}"/>
              </a:ext>
            </a:extLst>
          </p:cNvPr>
          <p:cNvGrpSpPr/>
          <p:nvPr/>
        </p:nvGrpSpPr>
        <p:grpSpPr>
          <a:xfrm>
            <a:off x="417831" y="4662074"/>
            <a:ext cx="8218169" cy="2064155"/>
            <a:chOff x="1056640" y="5476240"/>
            <a:chExt cx="6436377" cy="20641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9ECE9033-27E4-48E1-8322-C8E2B3ABF464}"/>
                    </a:ext>
                  </a:extLst>
                </p:cNvPr>
                <p:cNvSpPr txBox="1"/>
                <p:nvPr/>
              </p:nvSpPr>
              <p:spPr>
                <a:xfrm>
                  <a:off x="1056640" y="5476240"/>
                  <a:ext cx="6436377" cy="20641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Ø"/>
                  </a:pPr>
                  <a:r>
                    <a:rPr lang="en-US" altLang="zh-CN" sz="2000" dirty="0"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             : indicates the hierarchical direction from node j to node k, including top-down, bottom-up, and self-loop edges.</a:t>
                  </a:r>
                </a:p>
                <a:p>
                  <a:pPr marL="342900" indent="-342900">
                    <a:buFont typeface="Wingdings" panose="05000000000000000000" pitchFamily="2" charset="2"/>
                    <a:buChar char="Ø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</m:e>
                        <m:sub>
                          <m:r>
                            <a:rPr lang="en-US" altLang="zh-CN" sz="2000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US" altLang="zh-CN" sz="2000" dirty="0"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:denotes the hierarchy probability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altLang="zh-CN" sz="2000" b="0" i="1" smtClean="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b="0" i="1" smtClean="0"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  </m:t>
                      </m:r>
                    </m:oMath>
                  </a14:m>
                  <a:r>
                    <a:rPr lang="en-US" altLang="zh-CN" sz="2000" dirty="0"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, where the self-loop edge employs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</m:e>
                        <m:sub>
                          <m:r>
                            <a:rPr lang="en-US" altLang="zh-CN" sz="2000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zh-CN" sz="2000" dirty="0"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 = 1, top-down edges use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altLang="zh-CN" sz="2000" i="1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000" i="1"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altLang="zh-CN" sz="2000"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i="1" smtClean="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altLang="zh-CN" sz="2000"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altLang="zh-CN" sz="2000" dirty="0"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2000" dirty="0"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, and bottom-up edges use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  </m:t>
                          </m:r>
                          <m:r>
                            <a:rPr lang="en-US" altLang="zh-CN" sz="200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000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000" i="1"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000" i="1"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altLang="zh-CN" sz="2000"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=1</m:t>
                      </m:r>
                    </m:oMath>
                  </a14:m>
                  <a:endParaRPr lang="zh-CN" altLang="en-US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9ECE9033-27E4-48E1-8322-C8E2B3ABF4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6640" y="5476240"/>
                  <a:ext cx="6436377" cy="2064155"/>
                </a:xfrm>
                <a:prstGeom prst="rect">
                  <a:avLst/>
                </a:prstGeom>
                <a:blipFill>
                  <a:blip r:embed="rId10"/>
                  <a:stretch>
                    <a:fillRect l="-890" t="-2071" r="-297" b="-17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E002E5B7-FA6A-4B11-AAE6-93AB0B4CC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09740" y="5509994"/>
              <a:ext cx="625716" cy="3231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967</Words>
  <Application>Microsoft Office PowerPoint</Application>
  <PresentationFormat>宽屏</PresentationFormat>
  <Paragraphs>138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NimbusRomNo9L-Regu</vt:lpstr>
      <vt:lpstr>等线</vt:lpstr>
      <vt:lpstr>等线 Light</vt:lpstr>
      <vt:lpstr>黑体</vt:lpstr>
      <vt:lpstr>华康俪金黑W8(P)</vt:lpstr>
      <vt:lpstr>宋体</vt:lpstr>
      <vt:lpstr>Arial</vt:lpstr>
      <vt:lpstr>Bahnschrift Condensed</vt:lpstr>
      <vt:lpstr>Bookman Old Style</vt:lpstr>
      <vt:lpstr>Cambria Math</vt:lpstr>
      <vt:lpstr>Gill Sans Ultra Bold</vt:lpstr>
      <vt:lpstr>Times New Roman</vt:lpstr>
      <vt:lpstr>Wingdings</vt:lpstr>
      <vt:lpstr>Office 主题​​</vt:lpstr>
      <vt:lpstr>1_Office 主题​​</vt:lpstr>
      <vt:lpstr>PowerPoint 演示文稿</vt:lpstr>
      <vt:lpstr>PowerPoint 演示文稿</vt:lpstr>
      <vt:lpstr>Introduction</vt:lpstr>
      <vt:lpstr>Introduction</vt:lpstr>
      <vt:lpstr>Method</vt:lpstr>
      <vt:lpstr>Method</vt:lpstr>
      <vt:lpstr>Method</vt:lpstr>
      <vt:lpstr>Method</vt:lpstr>
      <vt:lpstr>Method</vt:lpstr>
      <vt:lpstr>Method </vt:lpstr>
      <vt:lpstr>Method</vt:lpstr>
      <vt:lpstr>Method</vt:lpstr>
      <vt:lpstr>Experiment</vt:lpstr>
      <vt:lpstr>Experiment</vt:lpstr>
      <vt:lpstr>Experiment</vt:lpstr>
      <vt:lpstr>Conclusion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L.L</dc:creator>
  <cp:lastModifiedBy>L.L</cp:lastModifiedBy>
  <cp:revision>56</cp:revision>
  <dcterms:created xsi:type="dcterms:W3CDTF">2020-10-25T05:52:47Z</dcterms:created>
  <dcterms:modified xsi:type="dcterms:W3CDTF">2020-10-28T13:59:02Z</dcterms:modified>
</cp:coreProperties>
</file>